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 id="2147483678" r:id="rId3"/>
    <p:sldMasterId id="2147483681" r:id="rId4"/>
  </p:sldMasterIdLst>
  <p:notesMasterIdLst>
    <p:notesMasterId r:id="rId5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270" r:id="rId33"/>
    <p:sldId id="303" r:id="rId34"/>
    <p:sldId id="304" r:id="rId35"/>
    <p:sldId id="305" r:id="rId36"/>
    <p:sldId id="306" r:id="rId37"/>
    <p:sldId id="307" r:id="rId38"/>
    <p:sldId id="308"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8" r:id="rId56"/>
    <p:sldId id="287"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Century Gothic" panose="020B0502020202020204" pitchFamily="34" charset="0"/>
      <p:regular r:id="rId63"/>
      <p:bold r:id="rId64"/>
      <p:italic r:id="rId65"/>
      <p:boldItalic r:id="rId66"/>
    </p:embeddedFont>
    <p:embeddedFont>
      <p:font typeface="Libre Baskerville" panose="02000000000000000000" pitchFamily="2" charset="0"/>
      <p:regular r:id="rId67"/>
      <p:bold r:id="rId68"/>
      <p:italic r:id="rId69"/>
    </p:embeddedFont>
    <p:embeddedFont>
      <p:font typeface="Merriweather" panose="00000500000000000000" pitchFamily="2" charset="0"/>
      <p:regular r:id="rId70"/>
      <p:bold r:id="rId71"/>
      <p:italic r:id="rId72"/>
      <p:boldItalic r:id="rId73"/>
    </p:embeddedFont>
    <p:embeddedFont>
      <p:font typeface="Nunito" panose="020B0604020202020204" charset="0"/>
      <p:bold r:id="rId74"/>
      <p:boldItalic r:id="rId75"/>
    </p:embeddedFont>
    <p:embeddedFont>
      <p:font typeface="Questrial" panose="02000000000000000000" pitchFamily="2" charset="0"/>
      <p:regular r:id="rId76"/>
    </p:embeddedFont>
    <p:embeddedFont>
      <p:font typeface="Roboto" panose="02000000000000000000" pitchFamily="2" charset="0"/>
      <p:regular r:id="rId77"/>
      <p:bold r:id="rId78"/>
      <p:italic r:id="rId79"/>
      <p:boldItalic r:id="rId80"/>
    </p:embeddedFont>
    <p:embeddedFont>
      <p:font typeface="Source Sans Pro" panose="020B050303040302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2987B7-52B8-4A75-9182-9819051C34FB}">
  <a:tblStyle styleId="{4D2987B7-52B8-4A75-9182-9819051C34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49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font" Target="fonts/font26.fntdata"/><Relationship Id="rId7" Type="http://schemas.openxmlformats.org/officeDocument/2006/relationships/slide" Target="slides/slide3.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cfafcb7fa_0_1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cfafcb7fa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about highlight best practices, with the highest level of long term impact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6ef5cf132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6ef5cf13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The next two will summarize where we stand this year…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At the time of our last review, which was March 19, we had 72 suspensions, 22 in-school and 50 out-of-schools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Overall rates continues to be low, but still signs of disproportionality… still see rates highest for out students with disabilities &amp; african american/black students</a:t>
            </a:r>
            <a:endParaRPr sz="12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Notes: </a:t>
            </a:r>
            <a:endParaRPr/>
          </a:p>
          <a:p>
            <a:pPr marL="0" lvl="0" indent="0" algn="l" rtl="0">
              <a:spcBef>
                <a:spcPts val="0"/>
              </a:spcBef>
              <a:spcAft>
                <a:spcPts val="0"/>
              </a:spcAft>
              <a:buNone/>
            </a:pPr>
            <a:endParaRPr/>
          </a:p>
          <a:p>
            <a:pPr marL="0" lvl="0" indent="0" algn="l" rtl="0">
              <a:spcBef>
                <a:spcPts val="0"/>
              </a:spcBef>
              <a:spcAft>
                <a:spcPts val="0"/>
              </a:spcAft>
              <a:buNone/>
            </a:pPr>
            <a:r>
              <a:rPr lang="en"/>
              <a:t>Numbers not adding up: </a:t>
            </a:r>
            <a:endParaRPr/>
          </a:p>
          <a:p>
            <a:pPr marL="457200" lvl="0" indent="-298450" algn="l" rtl="0">
              <a:spcBef>
                <a:spcPts val="0"/>
              </a:spcBef>
              <a:spcAft>
                <a:spcPts val="0"/>
              </a:spcAft>
              <a:buSzPts val="1100"/>
              <a:buChar char="●"/>
            </a:pPr>
            <a:r>
              <a:rPr lang="en"/>
              <a:t>1 student listed as non-binary; in terms of gender</a:t>
            </a:r>
            <a:endParaRPr/>
          </a:p>
          <a:p>
            <a:pPr marL="457200" lvl="0" indent="-298450" algn="l" rtl="0">
              <a:spcBef>
                <a:spcPts val="0"/>
              </a:spcBef>
              <a:spcAft>
                <a:spcPts val="0"/>
              </a:spcAft>
              <a:buSzPts val="1100"/>
              <a:buChar char="●"/>
            </a:pPr>
            <a:r>
              <a:rPr lang="en"/>
              <a:t>9 - missing race</a:t>
            </a:r>
            <a:endParaRPr/>
          </a:p>
          <a:p>
            <a:pPr marL="0" lvl="0" indent="0" algn="l" rtl="0">
              <a:spcBef>
                <a:spcPts val="0"/>
              </a:spcBef>
              <a:spcAft>
                <a:spcPts val="0"/>
              </a:spcAft>
              <a:buNone/>
            </a:pPr>
            <a:endParaRPr/>
          </a:p>
          <a:p>
            <a:pPr marL="0" lvl="0" indent="0" algn="l" rtl="0">
              <a:spcBef>
                <a:spcPts val="0"/>
              </a:spcBef>
              <a:spcAft>
                <a:spcPts val="0"/>
              </a:spcAft>
              <a:buNone/>
            </a:pPr>
            <a:r>
              <a:rPr lang="en"/>
              <a:t>1 emergency removal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f457a8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6f457a8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 sz="1200"/>
              <a:t>Here we have the reasons for students are suspended…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Most common reason for a suspension involved some kind of tobacco or drug use (reason these are co-mingled together...) </a:t>
            </a:r>
            <a:endParaRPr sz="12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200"/>
              <a:t>Notes: </a:t>
            </a:r>
            <a:endParaRPr sz="1200"/>
          </a:p>
          <a:p>
            <a:pPr marL="0" lvl="0" indent="0" algn="l" rtl="0">
              <a:spcBef>
                <a:spcPts val="0"/>
              </a:spcBef>
              <a:spcAft>
                <a:spcPts val="0"/>
              </a:spcAft>
              <a:buNone/>
            </a:pPr>
            <a:r>
              <a:rPr lang="en" sz="1200"/>
              <a:t>Harassment of other student - incidents often had some kind of racial component (N-word, harassment of a muslim student)</a:t>
            </a:r>
            <a:endParaRPr sz="1200"/>
          </a:p>
          <a:p>
            <a:pPr marL="0" lvl="0" indent="0" algn="l" rtl="0">
              <a:spcBef>
                <a:spcPts val="0"/>
              </a:spcBef>
              <a:spcAft>
                <a:spcPts val="0"/>
              </a:spcAft>
              <a:buNone/>
            </a:pPr>
            <a:r>
              <a:rPr lang="en" sz="1200"/>
              <a:t>Weapon (Knife, pepper spray, fake gun or olive pit - when asked why a student had it, said it was for protection)</a:t>
            </a:r>
            <a:endParaRPr sz="1200"/>
          </a:p>
          <a:p>
            <a:pPr marL="0" lvl="0" indent="0" algn="l" rtl="0">
              <a:spcBef>
                <a:spcPts val="0"/>
              </a:spcBef>
              <a:spcAft>
                <a:spcPts val="0"/>
              </a:spcAft>
              <a:buNone/>
            </a:pPr>
            <a:r>
              <a:rPr lang="en" sz="1200"/>
              <a:t>Unauthorized area (student accessed the roof)</a:t>
            </a:r>
            <a:endParaRPr sz="1200"/>
          </a:p>
          <a:p>
            <a:pPr marL="0" lvl="0" indent="0" algn="l" rtl="0">
              <a:spcBef>
                <a:spcPts val="0"/>
              </a:spcBef>
              <a:spcAft>
                <a:spcPts val="0"/>
              </a:spcAft>
              <a:buNone/>
            </a:pPr>
            <a:r>
              <a:rPr lang="en" sz="1200"/>
              <a:t>Violation of rules - this was cleaned up a bit, sometimes this included things that should be coded something else - attendance violations, weapon, violation of entry contract</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bc258fe1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bc258fe1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6b444b97a_14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6b444b97a_1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bc258fe1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bc258fe1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16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d55d59dd0_0_29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d55d59dd0_0_2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Prompting Question: What values and morals were instilled in you?</a:t>
            </a:r>
            <a:endParaRPr/>
          </a:p>
          <a:p>
            <a:pPr marL="0" lvl="0" indent="0" algn="l" rtl="0">
              <a:spcBef>
                <a:spcPts val="0"/>
              </a:spcBef>
              <a:spcAft>
                <a:spcPts val="0"/>
              </a:spcAft>
              <a:buNone/>
            </a:pPr>
            <a:endParaRPr/>
          </a:p>
          <a:p>
            <a:pPr marL="0" lvl="0" indent="0" algn="l" rtl="0">
              <a:spcBef>
                <a:spcPts val="0"/>
              </a:spcBef>
              <a:spcAft>
                <a:spcPts val="0"/>
              </a:spcAft>
              <a:buNone/>
            </a:pPr>
            <a:r>
              <a:rPr lang="en-US"/>
              <a:t>How do I identify?</a:t>
            </a:r>
            <a:endParaRPr/>
          </a:p>
          <a:p>
            <a:pPr marL="0" lvl="0" indent="0" algn="l" rtl="0">
              <a:spcBef>
                <a:spcPts val="0"/>
              </a:spcBef>
              <a:spcAft>
                <a:spcPts val="0"/>
              </a:spcAft>
              <a:buNone/>
            </a:pPr>
            <a:r>
              <a:rPr lang="en-US"/>
              <a:t>Race? Gender? Ethnicity? </a:t>
            </a:r>
            <a:endParaRPr/>
          </a:p>
        </p:txBody>
      </p:sp>
    </p:spTree>
    <p:extLst>
      <p:ext uri="{BB962C8B-B14F-4D97-AF65-F5344CB8AC3E}">
        <p14:creationId xmlns:p14="http://schemas.microsoft.com/office/powerpoint/2010/main" val="353114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d66681361_0_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d6668136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240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d66681361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Check your bias. What does bias mean? Bias = Prejudice. Prejudice = preconceived opinion not based on fact or e</a:t>
            </a:r>
            <a:endParaRPr/>
          </a:p>
        </p:txBody>
      </p:sp>
      <p:sp>
        <p:nvSpPr>
          <p:cNvPr id="171" name="Google Shape;171;g5d66681361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57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d55d59dd0_0_3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d55d59dd0_0_3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5d55d59dd0_0_3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0510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6b444b97a_1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6b444b97a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d55d59dd0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d55d59dd0_0_3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5d55d59dd0_0_35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7128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d55d59dd0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d55d59dd0_0_2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5d55d59dd0_0_2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92610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love hip-hop because it has always been the stories of the oppressed wrapped poetically to a beat carrying the unheard struggles and dismissed conditions of Les Miserables. </a:t>
            </a:r>
            <a:endParaRPr/>
          </a:p>
        </p:txBody>
      </p:sp>
      <p:sp>
        <p:nvSpPr>
          <p:cNvPr id="199" name="Google Shape;19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3556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96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255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340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607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23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41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04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c258fe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bc258fe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36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773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Who is right? Who is wrong? </a:t>
            </a:r>
            <a:endParaRPr/>
          </a:p>
        </p:txBody>
      </p:sp>
      <p:sp>
        <p:nvSpPr>
          <p:cNvPr id="263" name="Google Shape;26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2662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071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58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d666813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d6668138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5d6668138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1894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e4a24f505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e4a24f50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163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e4a24f505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e4a24f50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888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d61bea6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d61bea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832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e4a24f50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4e4a24f50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97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6b18258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6b1825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e4a24f50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4e4a24f50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384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d61bea607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d61bea6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985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d61bea607_0_3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d61bea60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29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d61bea607_0_4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d61bea607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042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d61bea607_0_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d61bea607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109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d61bea60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d61bea6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582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d61bea607_0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d61bea607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426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d61bea607_0_7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d61bea60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534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5d61bea607_0_9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5d61bea607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511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d61bea607_0_1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5d61bea607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40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bc258fe1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bc258fe1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d61bea607_0_10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5d61bea607_0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505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d61bea607_0_10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5d61bea607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666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d665ab2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5d665ab2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596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5d61bea607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5d61bea607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49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bc258fe1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bc258fe1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6ef5cf1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6ef5cf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The next few slides we’ll share some highlights of the data we’ve been reviewing... this part of a review we did at administrative council; each school</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This chart summarizes the latest suspensions from DESE, which takes us up to 2017-18 (note this is from last year)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Shows the % of students with one or more suspension, with each bar representing a particular subgroup.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Overall rates of this type of discipline continues to remain very low (note the vertical axis... only scaled up to 15%) - In 2017-18 1.2% or 88 LPS students received one or more suspension -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However, the overall number of suspensions was not and is not the issue, what was, was the facts that our rates vary by subgroups of students </a:t>
            </a:r>
            <a:endParaRPr sz="1200"/>
          </a:p>
          <a:p>
            <a:pPr marL="0" lvl="0" indent="0" algn="l" rtl="0">
              <a:spcBef>
                <a:spcPts val="0"/>
              </a:spcBef>
              <a:spcAft>
                <a:spcPts val="0"/>
              </a:spcAft>
              <a:buNone/>
            </a:pPr>
            <a:endParaRPr sz="1200"/>
          </a:p>
          <a:p>
            <a:pPr marL="0" lvl="0" indent="0" algn="l" rtl="0">
              <a:spcBef>
                <a:spcPts val="0"/>
              </a:spcBef>
              <a:spcAft>
                <a:spcPts val="0"/>
              </a:spcAft>
              <a:buClr>
                <a:srgbClr val="000000"/>
              </a:buClr>
              <a:buSzPts val="1100"/>
              <a:buFont typeface="Arial"/>
              <a:buNone/>
            </a:pPr>
            <a:r>
              <a:rPr lang="en" sz="1200" i="1"/>
              <a:t>Why proportionality is important </a:t>
            </a:r>
            <a:r>
              <a:rPr lang="en" sz="1200"/>
              <a:t>- if all things being equal, we would expect to see the same rates of students grouped according to these different characteristics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Looking at the bar across the graph, .we see  students with disabilities  and African American/black students experienced higher rates of suspension than other groups.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Other groups of interest… differences between male &amp; female...keeping an eye on economically disadvantaged &amp; hispanic/latino</a:t>
            </a:r>
            <a:endParaRPr sz="1200"/>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6ef5cf132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6ef5cf13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We can verify this pattern, especially in the case of small group, by considering the picture over time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Each line represents a different racial/ethnic group..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Evident is the gap between African American/Black students -- shown by the red line above all others…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This existence of a gap has been consistent over the 6 years of this data set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We can also see this in the three year average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We do have signs of a downward trend…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	Important to acknowledge that this isn’t necessarily consistent across the district; there were decreases for this group at the middle school, but not at the high school </a:t>
            </a:r>
            <a:endParaRPr sz="1200"/>
          </a:p>
          <a:p>
            <a:pPr marL="0" lvl="0" indent="0" algn="l" rtl="0">
              <a:spcBef>
                <a:spcPts val="0"/>
              </a:spcBef>
              <a:spcAft>
                <a:spcPts val="0"/>
              </a:spcAft>
              <a:buNone/>
            </a:pPr>
            <a:endParaRPr sz="1200"/>
          </a:p>
          <a:p>
            <a:pPr marL="0" lvl="0" indent="0" algn="l" rtl="0">
              <a:spcBef>
                <a:spcPts val="0"/>
              </a:spcBef>
              <a:spcAft>
                <a:spcPts val="0"/>
              </a:spcAft>
              <a:buClr>
                <a:srgbClr val="000000"/>
              </a:buClr>
              <a:buSzPts val="1100"/>
              <a:buFont typeface="Arial"/>
              <a:buNone/>
            </a:pPr>
            <a:r>
              <a:rPr lang="en" sz="1200"/>
              <a:t>But the gap still there and we need to continue our work</a:t>
            </a:r>
            <a:endParaRPr sz="1200"/>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Additional Notes: </a:t>
            </a:r>
            <a:endParaRPr/>
          </a:p>
          <a:p>
            <a:pPr marL="457200" lvl="0" indent="-298450" algn="l" rtl="0">
              <a:spcBef>
                <a:spcPts val="0"/>
              </a:spcBef>
              <a:spcAft>
                <a:spcPts val="0"/>
              </a:spcAft>
              <a:buSzPts val="1100"/>
              <a:buChar char="●"/>
            </a:pPr>
            <a:r>
              <a:rPr lang="en"/>
              <a:t>In the last published year 2017-18, African American students were 2.6 times more likely than white students… just over 6 times more likely than Asian students… </a:t>
            </a:r>
            <a:endParaRPr/>
          </a:p>
          <a:p>
            <a:pPr marL="914400" lvl="1" indent="-298450" algn="l" rtl="0">
              <a:spcBef>
                <a:spcPts val="0"/>
              </a:spcBef>
              <a:spcAft>
                <a:spcPts val="0"/>
              </a:spcAft>
              <a:buSzPts val="1100"/>
              <a:buChar char="○"/>
            </a:pPr>
            <a:r>
              <a:rPr lang="en"/>
              <a:t>Last year this was a little more than 4 times more likely than white students to have one or more exclusionary discipline incident; Compared to our Asian students, who have consistently much lower percentages of students disciplined,  African American students were over 13 times more likely than Asian students to have one or more exclusionary discipline incident)</a:t>
            </a:r>
            <a:endParaRPr/>
          </a:p>
          <a:p>
            <a:pPr marL="457200" lvl="0" indent="-298450" algn="l" rtl="0">
              <a:spcBef>
                <a:spcPts val="0"/>
              </a:spcBef>
              <a:spcAft>
                <a:spcPts val="0"/>
              </a:spcAft>
              <a:buSzPts val="1100"/>
              <a:buChar char="●"/>
            </a:pPr>
            <a:r>
              <a:rPr lang="en"/>
              <a:t>Add note about small sample sizes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6f457a80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6f457a80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
            </a:r>
            <a:r>
              <a:rPr lang="en" sz="1200"/>
              <a:t>oing the same examination for special education students… rates over time, LPS in orange, state in blue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Our rates are much lower than the state.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We again see a downward trending at both the state and district level… these rates are still higher than the overall rates and rates for student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Note: Both these represent K- 12 rates and are not directly comparable to our school rates.  </a:t>
            </a:r>
            <a:endParaRPr sz="12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7276D"/>
        </a:solidFill>
        <a:effectLst/>
      </p:bgPr>
    </p:bg>
    <p:spTree>
      <p:nvGrpSpPr>
        <p:cNvPr id="1" name="Shape 9"/>
        <p:cNvGrpSpPr/>
        <p:nvPr/>
      </p:nvGrpSpPr>
      <p:grpSpPr>
        <a:xfrm>
          <a:off x="0" y="0"/>
          <a:ext cx="0" cy="0"/>
          <a:chOff x="0" y="0"/>
          <a:chExt cx="0" cy="0"/>
        </a:xfrm>
      </p:grpSpPr>
      <p:sp>
        <p:nvSpPr>
          <p:cNvPr id="10" name="Google Shape;10;p2"/>
          <p:cNvSpPr/>
          <p:nvPr/>
        </p:nvSpPr>
        <p:spPr>
          <a:xfrm>
            <a:off x="-125" y="4865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F4A"/>
              </a:buClr>
              <a:buSzPts val="3600"/>
              <a:buNone/>
              <a:defRPr sz="3600">
                <a:solidFill>
                  <a:srgbClr val="002F4A"/>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3451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solidFill>
                  <a:srgbClr val="CB972B"/>
                </a:solidFill>
                <a:latin typeface="Libre Baskerville"/>
                <a:ea typeface="Libre Baskerville"/>
                <a:cs typeface="Libre Baskerville"/>
                <a:sym typeface="Libre Baskerville"/>
              </a:defRPr>
            </a:lvl1pPr>
            <a:lvl2pPr lvl="1" rtl="0">
              <a:buNone/>
              <a:defRPr sz="1800">
                <a:solidFill>
                  <a:srgbClr val="CB972B"/>
                </a:solidFill>
                <a:latin typeface="Libre Baskerville"/>
                <a:ea typeface="Libre Baskerville"/>
                <a:cs typeface="Libre Baskerville"/>
                <a:sym typeface="Libre Baskerville"/>
              </a:defRPr>
            </a:lvl2pPr>
            <a:lvl3pPr lvl="2" rtl="0">
              <a:buNone/>
              <a:defRPr sz="1800">
                <a:solidFill>
                  <a:srgbClr val="CB972B"/>
                </a:solidFill>
                <a:latin typeface="Libre Baskerville"/>
                <a:ea typeface="Libre Baskerville"/>
                <a:cs typeface="Libre Baskerville"/>
                <a:sym typeface="Libre Baskerville"/>
              </a:defRPr>
            </a:lvl3pPr>
            <a:lvl4pPr lvl="3" rtl="0">
              <a:buNone/>
              <a:defRPr sz="1800">
                <a:solidFill>
                  <a:srgbClr val="CB972B"/>
                </a:solidFill>
                <a:latin typeface="Libre Baskerville"/>
                <a:ea typeface="Libre Baskerville"/>
                <a:cs typeface="Libre Baskerville"/>
                <a:sym typeface="Libre Baskerville"/>
              </a:defRPr>
            </a:lvl4pPr>
            <a:lvl5pPr lvl="4" rtl="0">
              <a:buNone/>
              <a:defRPr sz="1800">
                <a:solidFill>
                  <a:srgbClr val="CB972B"/>
                </a:solidFill>
                <a:latin typeface="Libre Baskerville"/>
                <a:ea typeface="Libre Baskerville"/>
                <a:cs typeface="Libre Baskerville"/>
                <a:sym typeface="Libre Baskerville"/>
              </a:defRPr>
            </a:lvl5pPr>
            <a:lvl6pPr lvl="5" rtl="0">
              <a:buNone/>
              <a:defRPr sz="1800">
                <a:solidFill>
                  <a:srgbClr val="CB972B"/>
                </a:solidFill>
                <a:latin typeface="Libre Baskerville"/>
                <a:ea typeface="Libre Baskerville"/>
                <a:cs typeface="Libre Baskerville"/>
                <a:sym typeface="Libre Baskerville"/>
              </a:defRPr>
            </a:lvl6pPr>
            <a:lvl7pPr lvl="6" rtl="0">
              <a:buNone/>
              <a:defRPr sz="1800">
                <a:solidFill>
                  <a:srgbClr val="CB972B"/>
                </a:solidFill>
                <a:latin typeface="Libre Baskerville"/>
                <a:ea typeface="Libre Baskerville"/>
                <a:cs typeface="Libre Baskerville"/>
                <a:sym typeface="Libre Baskerville"/>
              </a:defRPr>
            </a:lvl7pPr>
            <a:lvl8pPr lvl="7" rtl="0">
              <a:buNone/>
              <a:defRPr sz="1800">
                <a:solidFill>
                  <a:srgbClr val="CB972B"/>
                </a:solidFill>
                <a:latin typeface="Libre Baskerville"/>
                <a:ea typeface="Libre Baskerville"/>
                <a:cs typeface="Libre Baskerville"/>
                <a:sym typeface="Libre Baskerville"/>
              </a:defRPr>
            </a:lvl8pPr>
            <a:lvl9pPr lvl="8" rtl="0">
              <a:buNone/>
              <a:defRPr sz="1800">
                <a:solidFill>
                  <a:srgbClr val="CB972B"/>
                </a:solidFill>
                <a:latin typeface="Libre Baskerville"/>
                <a:ea typeface="Libre Baskerville"/>
                <a:cs typeface="Libre Baskerville"/>
                <a:sym typeface="Libre Baskervil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lt1"/>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308650" y="129950"/>
            <a:ext cx="4835350" cy="4835350"/>
          </a:xfrm>
          <a:prstGeom prst="rect">
            <a:avLst/>
          </a:prstGeom>
          <a:noFill/>
          <a:ln>
            <a:noFill/>
          </a:ln>
        </p:spPr>
      </p:pic>
      <p:sp>
        <p:nvSpPr>
          <p:cNvPr id="59" name="Google Shape;59;p11"/>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27276D"/>
              </a:buClr>
              <a:buSzPts val="3600"/>
              <a:buNone/>
              <a:defRPr sz="3600">
                <a:solidFill>
                  <a:srgbClr val="27276D"/>
                </a:solidFill>
              </a:defRPr>
            </a:lvl1pPr>
            <a:lvl2pPr lvl="1" rtl="0">
              <a:spcBef>
                <a:spcPts val="0"/>
              </a:spcBef>
              <a:spcAft>
                <a:spcPts val="0"/>
              </a:spcAft>
              <a:buClr>
                <a:srgbClr val="27276D"/>
              </a:buClr>
              <a:buSzPts val="3600"/>
              <a:buNone/>
              <a:defRPr sz="3600">
                <a:solidFill>
                  <a:srgbClr val="27276D"/>
                </a:solidFill>
              </a:defRPr>
            </a:lvl2pPr>
            <a:lvl3pPr lvl="2" rtl="0">
              <a:spcBef>
                <a:spcPts val="0"/>
              </a:spcBef>
              <a:spcAft>
                <a:spcPts val="0"/>
              </a:spcAft>
              <a:buClr>
                <a:srgbClr val="27276D"/>
              </a:buClr>
              <a:buSzPts val="3600"/>
              <a:buNone/>
              <a:defRPr sz="3600">
                <a:solidFill>
                  <a:srgbClr val="27276D"/>
                </a:solidFill>
              </a:defRPr>
            </a:lvl3pPr>
            <a:lvl4pPr lvl="3" rtl="0">
              <a:spcBef>
                <a:spcPts val="0"/>
              </a:spcBef>
              <a:spcAft>
                <a:spcPts val="0"/>
              </a:spcAft>
              <a:buClr>
                <a:srgbClr val="27276D"/>
              </a:buClr>
              <a:buSzPts val="3600"/>
              <a:buNone/>
              <a:defRPr sz="3600">
                <a:solidFill>
                  <a:srgbClr val="27276D"/>
                </a:solidFill>
              </a:defRPr>
            </a:lvl4pPr>
            <a:lvl5pPr lvl="4" rtl="0">
              <a:spcBef>
                <a:spcPts val="0"/>
              </a:spcBef>
              <a:spcAft>
                <a:spcPts val="0"/>
              </a:spcAft>
              <a:buClr>
                <a:srgbClr val="27276D"/>
              </a:buClr>
              <a:buSzPts val="3600"/>
              <a:buNone/>
              <a:defRPr sz="3600">
                <a:solidFill>
                  <a:srgbClr val="27276D"/>
                </a:solidFill>
              </a:defRPr>
            </a:lvl5pPr>
            <a:lvl6pPr lvl="5" rtl="0">
              <a:spcBef>
                <a:spcPts val="0"/>
              </a:spcBef>
              <a:spcAft>
                <a:spcPts val="0"/>
              </a:spcAft>
              <a:buClr>
                <a:srgbClr val="27276D"/>
              </a:buClr>
              <a:buSzPts val="3600"/>
              <a:buNone/>
              <a:defRPr sz="3600">
                <a:solidFill>
                  <a:srgbClr val="27276D"/>
                </a:solidFill>
              </a:defRPr>
            </a:lvl6pPr>
            <a:lvl7pPr lvl="6" rtl="0">
              <a:spcBef>
                <a:spcPts val="0"/>
              </a:spcBef>
              <a:spcAft>
                <a:spcPts val="0"/>
              </a:spcAft>
              <a:buClr>
                <a:srgbClr val="27276D"/>
              </a:buClr>
              <a:buSzPts val="3600"/>
              <a:buNone/>
              <a:defRPr sz="3600">
                <a:solidFill>
                  <a:srgbClr val="27276D"/>
                </a:solidFill>
              </a:defRPr>
            </a:lvl7pPr>
            <a:lvl8pPr lvl="7" rtl="0">
              <a:spcBef>
                <a:spcPts val="0"/>
              </a:spcBef>
              <a:spcAft>
                <a:spcPts val="0"/>
              </a:spcAft>
              <a:buClr>
                <a:srgbClr val="27276D"/>
              </a:buClr>
              <a:buSzPts val="3600"/>
              <a:buNone/>
              <a:defRPr sz="3600">
                <a:solidFill>
                  <a:srgbClr val="27276D"/>
                </a:solidFill>
              </a:defRPr>
            </a:lvl8pPr>
            <a:lvl9pPr lvl="8" rtl="0">
              <a:spcBef>
                <a:spcPts val="0"/>
              </a:spcBef>
              <a:spcAft>
                <a:spcPts val="0"/>
              </a:spcAft>
              <a:buClr>
                <a:srgbClr val="27276D"/>
              </a:buClr>
              <a:buSzPts val="3600"/>
              <a:buNone/>
              <a:defRPr sz="3600">
                <a:solidFill>
                  <a:srgbClr val="27276D"/>
                </a:solidFill>
              </a:defRPr>
            </a:lvl9pPr>
          </a:lstStyle>
          <a:p>
            <a:endParaRPr/>
          </a:p>
        </p:txBody>
      </p:sp>
      <p:sp>
        <p:nvSpPr>
          <p:cNvPr id="60" name="Google Shape;60;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Source Sans Pro"/>
                <a:ea typeface="Source Sans Pro"/>
                <a:cs typeface="Source Sans Pro"/>
                <a:sym typeface="Source Sans Pro"/>
              </a:defRPr>
            </a:lvl1pPr>
            <a:lvl2pPr lvl="1" rtl="0">
              <a:buNone/>
              <a:defRPr sz="1300">
                <a:latin typeface="Source Sans Pro"/>
                <a:ea typeface="Source Sans Pro"/>
                <a:cs typeface="Source Sans Pro"/>
                <a:sym typeface="Source Sans Pro"/>
              </a:defRPr>
            </a:lvl2pPr>
            <a:lvl3pPr lvl="2" rtl="0">
              <a:buNone/>
              <a:defRPr sz="1300">
                <a:latin typeface="Source Sans Pro"/>
                <a:ea typeface="Source Sans Pro"/>
                <a:cs typeface="Source Sans Pro"/>
                <a:sym typeface="Source Sans Pro"/>
              </a:defRPr>
            </a:lvl3pPr>
            <a:lvl4pPr lvl="3" rtl="0">
              <a:buNone/>
              <a:defRPr sz="1300">
                <a:latin typeface="Source Sans Pro"/>
                <a:ea typeface="Source Sans Pro"/>
                <a:cs typeface="Source Sans Pro"/>
                <a:sym typeface="Source Sans Pro"/>
              </a:defRPr>
            </a:lvl4pPr>
            <a:lvl5pPr lvl="4" rtl="0">
              <a:buNone/>
              <a:defRPr sz="1300">
                <a:latin typeface="Source Sans Pro"/>
                <a:ea typeface="Source Sans Pro"/>
                <a:cs typeface="Source Sans Pro"/>
                <a:sym typeface="Source Sans Pro"/>
              </a:defRPr>
            </a:lvl5pPr>
            <a:lvl6pPr lvl="5" rtl="0">
              <a:buNone/>
              <a:defRPr sz="1300">
                <a:latin typeface="Source Sans Pro"/>
                <a:ea typeface="Source Sans Pro"/>
                <a:cs typeface="Source Sans Pro"/>
                <a:sym typeface="Source Sans Pro"/>
              </a:defRPr>
            </a:lvl6pPr>
            <a:lvl7pPr lvl="6" rtl="0">
              <a:buNone/>
              <a:defRPr sz="1300">
                <a:latin typeface="Source Sans Pro"/>
                <a:ea typeface="Source Sans Pro"/>
                <a:cs typeface="Source Sans Pro"/>
                <a:sym typeface="Source Sans Pro"/>
              </a:defRPr>
            </a:lvl7pPr>
            <a:lvl8pPr lvl="7" rtl="0">
              <a:buNone/>
              <a:defRPr sz="1300">
                <a:latin typeface="Source Sans Pro"/>
                <a:ea typeface="Source Sans Pro"/>
                <a:cs typeface="Source Sans Pro"/>
                <a:sym typeface="Source Sans Pro"/>
              </a:defRPr>
            </a:lvl8pPr>
            <a:lvl9pPr lvl="8" rtl="0">
              <a:buNone/>
              <a:defRPr sz="13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12"/>
          <p:cNvSpPr/>
          <p:nvPr/>
        </p:nvSpPr>
        <p:spPr>
          <a:xfrm>
            <a:off x="0" y="0"/>
            <a:ext cx="4572000" cy="5143500"/>
          </a:xfrm>
          <a:prstGeom prst="rect">
            <a:avLst/>
          </a:prstGeom>
          <a:solidFill>
            <a:srgbClr val="272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64" name="Google Shape;64;p12"/>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CB972B"/>
              </a:buClr>
              <a:buSzPts val="1600"/>
              <a:buNone/>
              <a:defRPr sz="1600">
                <a:solidFill>
                  <a:srgbClr val="CB972B"/>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65" name="Google Shape;65;p12"/>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6" name="Google Shape;6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lvl1pPr>
            <a:lvl2pPr lvl="1" rtl="0">
              <a:buNone/>
              <a:defRPr sz="1800"/>
            </a:lvl2pPr>
            <a:lvl3pPr lvl="2" rtl="0">
              <a:buNone/>
              <a:defRPr sz="1800"/>
            </a:lvl3pPr>
            <a:lvl4pPr lvl="3" rtl="0">
              <a:buNone/>
              <a:defRPr sz="1800"/>
            </a:lvl4pPr>
            <a:lvl5pPr lvl="4" rtl="0">
              <a:buNone/>
              <a:defRPr sz="1800"/>
            </a:lvl5pPr>
            <a:lvl6pPr lvl="5" rtl="0">
              <a:buNone/>
              <a:defRPr sz="1800"/>
            </a:lvl6pPr>
            <a:lvl7pPr lvl="6" rtl="0">
              <a:buNone/>
              <a:defRPr sz="1800"/>
            </a:lvl7pPr>
            <a:lvl8pPr lvl="7" rtl="0">
              <a:buNone/>
              <a:defRPr sz="1800"/>
            </a:lvl8pPr>
            <a:lvl9pPr lvl="8" rtl="0">
              <a:buNone/>
              <a:defRPr sz="18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3"/>
          <p:cNvSpPr/>
          <p:nvPr/>
        </p:nvSpPr>
        <p:spPr>
          <a:xfrm>
            <a:off x="0" y="4369000"/>
            <a:ext cx="9144000" cy="774300"/>
          </a:xfrm>
          <a:prstGeom prst="rect">
            <a:avLst/>
          </a:prstGeom>
          <a:solidFill>
            <a:srgbClr val="272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body" idx="1"/>
          </p:nvPr>
        </p:nvSpPr>
        <p:spPr>
          <a:xfrm>
            <a:off x="150475" y="4521400"/>
            <a:ext cx="65592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pic>
        <p:nvPicPr>
          <p:cNvPr id="70" name="Google Shape;70;p1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81150" y="4601174"/>
            <a:ext cx="2103572" cy="300950"/>
          </a:xfrm>
          <a:prstGeom prst="rect">
            <a:avLst/>
          </a:prstGeom>
          <a:noFill/>
          <a:ln>
            <a:noFill/>
          </a:ln>
        </p:spPr>
      </p:pic>
      <p:sp>
        <p:nvSpPr>
          <p:cNvPr id="71" name="Google Shape;7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Merriweather"/>
                <a:ea typeface="Merriweather"/>
                <a:cs typeface="Merriweather"/>
                <a:sym typeface="Merriweather"/>
              </a:defRPr>
            </a:lvl1pPr>
            <a:lvl2pPr lvl="1" rtl="0">
              <a:buNone/>
              <a:defRPr sz="1300">
                <a:solidFill>
                  <a:schemeClr val="lt1"/>
                </a:solidFill>
                <a:latin typeface="Merriweather"/>
                <a:ea typeface="Merriweather"/>
                <a:cs typeface="Merriweather"/>
                <a:sym typeface="Merriweather"/>
              </a:defRPr>
            </a:lvl2pPr>
            <a:lvl3pPr lvl="2" rtl="0">
              <a:buNone/>
              <a:defRPr sz="1300">
                <a:solidFill>
                  <a:schemeClr val="lt1"/>
                </a:solidFill>
                <a:latin typeface="Merriweather"/>
                <a:ea typeface="Merriweather"/>
                <a:cs typeface="Merriweather"/>
                <a:sym typeface="Merriweather"/>
              </a:defRPr>
            </a:lvl3pPr>
            <a:lvl4pPr lvl="3" rtl="0">
              <a:buNone/>
              <a:defRPr sz="1300">
                <a:solidFill>
                  <a:schemeClr val="lt1"/>
                </a:solidFill>
                <a:latin typeface="Merriweather"/>
                <a:ea typeface="Merriweather"/>
                <a:cs typeface="Merriweather"/>
                <a:sym typeface="Merriweather"/>
              </a:defRPr>
            </a:lvl4pPr>
            <a:lvl5pPr lvl="4" rtl="0">
              <a:buNone/>
              <a:defRPr sz="1300">
                <a:solidFill>
                  <a:schemeClr val="lt1"/>
                </a:solidFill>
                <a:latin typeface="Merriweather"/>
                <a:ea typeface="Merriweather"/>
                <a:cs typeface="Merriweather"/>
                <a:sym typeface="Merriweather"/>
              </a:defRPr>
            </a:lvl5pPr>
            <a:lvl6pPr lvl="5" rtl="0">
              <a:buNone/>
              <a:defRPr sz="1300">
                <a:solidFill>
                  <a:schemeClr val="lt1"/>
                </a:solidFill>
                <a:latin typeface="Merriweather"/>
                <a:ea typeface="Merriweather"/>
                <a:cs typeface="Merriweather"/>
                <a:sym typeface="Merriweather"/>
              </a:defRPr>
            </a:lvl6pPr>
            <a:lvl7pPr lvl="6" rtl="0">
              <a:buNone/>
              <a:defRPr sz="1300">
                <a:solidFill>
                  <a:schemeClr val="lt1"/>
                </a:solidFill>
                <a:latin typeface="Merriweather"/>
                <a:ea typeface="Merriweather"/>
                <a:cs typeface="Merriweather"/>
                <a:sym typeface="Merriweather"/>
              </a:defRPr>
            </a:lvl7pPr>
            <a:lvl8pPr lvl="7" rtl="0">
              <a:buNone/>
              <a:defRPr sz="1300">
                <a:solidFill>
                  <a:schemeClr val="lt1"/>
                </a:solidFill>
                <a:latin typeface="Merriweather"/>
                <a:ea typeface="Merriweather"/>
                <a:cs typeface="Merriweather"/>
                <a:sym typeface="Merriweather"/>
              </a:defRPr>
            </a:lvl8pPr>
            <a:lvl9pPr lvl="8" rtl="0">
              <a:buNone/>
              <a:defRPr sz="1300">
                <a:solidFill>
                  <a:schemeClr val="lt1"/>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150475" y="4521400"/>
            <a:ext cx="64566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rgbClr val="999999"/>
              </a:buClr>
              <a:buSzPts val="1300"/>
              <a:buFont typeface="Merriweather"/>
              <a:buNone/>
              <a:defRPr>
                <a:solidFill>
                  <a:srgbClr val="999999"/>
                </a:solidFill>
                <a:latin typeface="Merriweather"/>
                <a:ea typeface="Merriweather"/>
                <a:cs typeface="Merriweather"/>
                <a:sym typeface="Merriweather"/>
              </a:defRPr>
            </a:lvl1pPr>
          </a:lstStyle>
          <a:p>
            <a:endParaRPr/>
          </a:p>
        </p:txBody>
      </p:sp>
      <p:pic>
        <p:nvPicPr>
          <p:cNvPr id="74" name="Google Shape;74;p1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81150" y="4601174"/>
            <a:ext cx="2103572" cy="300950"/>
          </a:xfrm>
          <a:prstGeom prst="rect">
            <a:avLst/>
          </a:prstGeom>
          <a:noFill/>
          <a:ln>
            <a:noFill/>
          </a:ln>
        </p:spPr>
      </p:pic>
      <p:pic>
        <p:nvPicPr>
          <p:cNvPr id="75" name="Google Shape;75;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59801" y="4585337"/>
            <a:ext cx="2324874" cy="332625"/>
          </a:xfrm>
          <a:prstGeom prst="rect">
            <a:avLst/>
          </a:prstGeom>
          <a:noFill/>
          <a:ln>
            <a:noFill/>
          </a:ln>
        </p:spPr>
      </p:pic>
      <p:sp>
        <p:nvSpPr>
          <p:cNvPr id="76" name="Google Shape;7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rgbClr val="999999"/>
                </a:solidFill>
                <a:latin typeface="Merriweather"/>
                <a:ea typeface="Merriweather"/>
                <a:cs typeface="Merriweather"/>
                <a:sym typeface="Merriweather"/>
              </a:defRPr>
            </a:lvl1pPr>
            <a:lvl2pPr lvl="1" rtl="0">
              <a:buNone/>
              <a:defRPr sz="1300">
                <a:solidFill>
                  <a:srgbClr val="999999"/>
                </a:solidFill>
                <a:latin typeface="Merriweather"/>
                <a:ea typeface="Merriweather"/>
                <a:cs typeface="Merriweather"/>
                <a:sym typeface="Merriweather"/>
              </a:defRPr>
            </a:lvl2pPr>
            <a:lvl3pPr lvl="2" rtl="0">
              <a:buNone/>
              <a:defRPr sz="1300">
                <a:solidFill>
                  <a:srgbClr val="999999"/>
                </a:solidFill>
                <a:latin typeface="Merriweather"/>
                <a:ea typeface="Merriweather"/>
                <a:cs typeface="Merriweather"/>
                <a:sym typeface="Merriweather"/>
              </a:defRPr>
            </a:lvl3pPr>
            <a:lvl4pPr lvl="3" rtl="0">
              <a:buNone/>
              <a:defRPr sz="1300">
                <a:solidFill>
                  <a:srgbClr val="999999"/>
                </a:solidFill>
                <a:latin typeface="Merriweather"/>
                <a:ea typeface="Merriweather"/>
                <a:cs typeface="Merriweather"/>
                <a:sym typeface="Merriweather"/>
              </a:defRPr>
            </a:lvl4pPr>
            <a:lvl5pPr lvl="4" rtl="0">
              <a:buNone/>
              <a:defRPr sz="1300">
                <a:solidFill>
                  <a:srgbClr val="999999"/>
                </a:solidFill>
                <a:latin typeface="Merriweather"/>
                <a:ea typeface="Merriweather"/>
                <a:cs typeface="Merriweather"/>
                <a:sym typeface="Merriweather"/>
              </a:defRPr>
            </a:lvl5pPr>
            <a:lvl6pPr lvl="5" rtl="0">
              <a:buNone/>
              <a:defRPr sz="1300">
                <a:solidFill>
                  <a:srgbClr val="999999"/>
                </a:solidFill>
                <a:latin typeface="Merriweather"/>
                <a:ea typeface="Merriweather"/>
                <a:cs typeface="Merriweather"/>
                <a:sym typeface="Merriweather"/>
              </a:defRPr>
            </a:lvl6pPr>
            <a:lvl7pPr lvl="6" rtl="0">
              <a:buNone/>
              <a:defRPr sz="1300">
                <a:solidFill>
                  <a:srgbClr val="999999"/>
                </a:solidFill>
                <a:latin typeface="Merriweather"/>
                <a:ea typeface="Merriweather"/>
                <a:cs typeface="Merriweather"/>
                <a:sym typeface="Merriweather"/>
              </a:defRPr>
            </a:lvl7pPr>
            <a:lvl8pPr lvl="7" rtl="0">
              <a:buNone/>
              <a:defRPr sz="1300">
                <a:solidFill>
                  <a:srgbClr val="999999"/>
                </a:solidFill>
                <a:latin typeface="Merriweather"/>
                <a:ea typeface="Merriweather"/>
                <a:cs typeface="Merriweather"/>
                <a:sym typeface="Merriweather"/>
              </a:defRPr>
            </a:lvl8pPr>
            <a:lvl9pPr lvl="8" rtl="0">
              <a:buNone/>
              <a:defRPr sz="1300">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27276D"/>
        </a:solid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B972B"/>
              </a:buClr>
              <a:buSzPts val="10000"/>
              <a:buNone/>
              <a:defRPr sz="10000">
                <a:solidFill>
                  <a:srgbClr val="CB972B"/>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79" name="Google Shape;79;p15"/>
          <p:cNvSpPr txBox="1">
            <a:spLocks noGrp="1"/>
          </p:cNvSpPr>
          <p:nvPr>
            <p:ph type="body" idx="1"/>
          </p:nvPr>
        </p:nvSpPr>
        <p:spPr>
          <a:xfrm>
            <a:off x="311700" y="2121425"/>
            <a:ext cx="5334900" cy="2772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80" name="Google Shape;8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solidFill>
                  <a:schemeClr val="lt1"/>
                </a:solidFill>
              </a:defRPr>
            </a:lvl1pPr>
            <a:lvl2pPr lvl="1" rtl="0">
              <a:buNone/>
              <a:defRPr sz="1800">
                <a:solidFill>
                  <a:schemeClr val="lt1"/>
                </a:solidFill>
              </a:defRPr>
            </a:lvl2pPr>
            <a:lvl3pPr lvl="2" rtl="0">
              <a:buNone/>
              <a:defRPr sz="1800">
                <a:solidFill>
                  <a:schemeClr val="lt1"/>
                </a:solidFill>
              </a:defRPr>
            </a:lvl3pPr>
            <a:lvl4pPr lvl="3" rtl="0">
              <a:buNone/>
              <a:defRPr sz="1800">
                <a:solidFill>
                  <a:schemeClr val="lt1"/>
                </a:solidFill>
              </a:defRPr>
            </a:lvl4pPr>
            <a:lvl5pPr lvl="4" rtl="0">
              <a:buNone/>
              <a:defRPr sz="1800">
                <a:solidFill>
                  <a:schemeClr val="lt1"/>
                </a:solidFill>
              </a:defRPr>
            </a:lvl5pPr>
            <a:lvl6pPr lvl="5" rtl="0">
              <a:buNone/>
              <a:defRPr sz="1800">
                <a:solidFill>
                  <a:schemeClr val="lt1"/>
                </a:solidFill>
              </a:defRPr>
            </a:lvl6pPr>
            <a:lvl7pPr lvl="6" rtl="0">
              <a:buNone/>
              <a:defRPr sz="1800">
                <a:solidFill>
                  <a:schemeClr val="lt1"/>
                </a:solidFill>
              </a:defRPr>
            </a:lvl7pPr>
            <a:lvl8pPr lvl="7" rtl="0">
              <a:buNone/>
              <a:defRPr sz="1800">
                <a:solidFill>
                  <a:schemeClr val="lt1"/>
                </a:solidFill>
              </a:defRPr>
            </a:lvl8pPr>
            <a:lvl9pPr lvl="8" rtl="0">
              <a:buNone/>
              <a:defRPr sz="18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lvl1pPr>
            <a:lvl2pPr lvl="1" rtl="0">
              <a:buNone/>
              <a:defRPr sz="1800"/>
            </a:lvl2pPr>
            <a:lvl3pPr lvl="2" rtl="0">
              <a:buNone/>
              <a:defRPr sz="1800"/>
            </a:lvl3pPr>
            <a:lvl4pPr lvl="3" rtl="0">
              <a:buNone/>
              <a:defRPr sz="1800"/>
            </a:lvl4pPr>
            <a:lvl5pPr lvl="4" rtl="0">
              <a:buNone/>
              <a:defRPr sz="1800"/>
            </a:lvl5pPr>
            <a:lvl6pPr lvl="5" rtl="0">
              <a:buNone/>
              <a:defRPr sz="1800"/>
            </a:lvl6pPr>
            <a:lvl7pPr lvl="6" rtl="0">
              <a:buNone/>
              <a:defRPr sz="1800"/>
            </a:lvl7pPr>
            <a:lvl8pPr lvl="7" rtl="0">
              <a:buNone/>
              <a:defRPr sz="1800"/>
            </a:lvl8pPr>
            <a:lvl9pPr lvl="8" rtl="0">
              <a:buNone/>
              <a:defRPr sz="18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92"/>
        <p:cNvGrpSpPr/>
        <p:nvPr/>
      </p:nvGrpSpPr>
      <p:grpSpPr>
        <a:xfrm>
          <a:off x="0" y="0"/>
          <a:ext cx="0" cy="0"/>
          <a:chOff x="0" y="0"/>
          <a:chExt cx="0" cy="0"/>
        </a:xfrm>
      </p:grpSpPr>
      <p:sp>
        <p:nvSpPr>
          <p:cNvPr id="93" name="Google Shape;93;p19"/>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94" name="Google Shape;94;p19"/>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95" name="Google Shape;95;p19"/>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20"/>
          <p:cNvSpPr/>
          <p:nvPr/>
        </p:nvSpPr>
        <p:spPr>
          <a:xfrm>
            <a:off x="-187" y="0"/>
            <a:ext cx="4314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0"/>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rgbClr val="FFD966"/>
          </a:solidFill>
          <a:ln>
            <a:noFill/>
          </a:ln>
        </p:spPr>
      </p:sp>
      <p:sp>
        <p:nvSpPr>
          <p:cNvPr id="100" name="Google Shape;100;p20"/>
          <p:cNvSpPr/>
          <p:nvPr/>
        </p:nvSpPr>
        <p:spPr>
          <a:xfrm>
            <a:off x="-1650" y="-12"/>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accent1"/>
          </a:solidFill>
          <a:ln>
            <a:noFill/>
          </a:ln>
        </p:spPr>
      </p:sp>
      <p:sp>
        <p:nvSpPr>
          <p:cNvPr id="101" name="Google Shape;101;p20"/>
          <p:cNvSpPr txBox="1">
            <a:spLocks noGrp="1"/>
          </p:cNvSpPr>
          <p:nvPr>
            <p:ph type="title"/>
          </p:nvPr>
        </p:nvSpPr>
        <p:spPr>
          <a:xfrm>
            <a:off x="153175" y="201400"/>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2" name="Google Shape;102;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3" name="Google Shape;10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
        <p:cNvGrpSpPr/>
        <p:nvPr/>
      </p:nvGrpSpPr>
      <p:grpSpPr>
        <a:xfrm>
          <a:off x="0" y="0"/>
          <a:ext cx="0" cy="0"/>
          <a:chOff x="0" y="0"/>
          <a:chExt cx="0" cy="0"/>
        </a:xfrm>
      </p:grpSpPr>
      <p:sp>
        <p:nvSpPr>
          <p:cNvPr id="105" name="Google Shape;105;p21"/>
          <p:cNvSpPr/>
          <p:nvPr/>
        </p:nvSpPr>
        <p:spPr>
          <a:xfrm>
            <a:off x="0" y="0"/>
            <a:ext cx="9144000" cy="12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7" name="Google Shape;107;p21"/>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8" name="Google Shape;108;p21"/>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9" name="Google Shape;10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2"/>
          <p:cNvSpPr/>
          <p:nvPr/>
        </p:nvSpPr>
        <p:spPr>
          <a:xfrm>
            <a:off x="0" y="0"/>
            <a:ext cx="9144000" cy="12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3" name="Google Shape;11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27276D"/>
        </a:solidFill>
        <a:effectLst/>
      </p:bgPr>
    </p:bg>
    <p:spTree>
      <p:nvGrpSpPr>
        <p:cNvPr id="1" name="Shape 14"/>
        <p:cNvGrpSpPr/>
        <p:nvPr/>
      </p:nvGrpSpPr>
      <p:grpSpPr>
        <a:xfrm>
          <a:off x="0" y="0"/>
          <a:ext cx="0" cy="0"/>
          <a:chOff x="0" y="0"/>
          <a:chExt cx="0" cy="0"/>
        </a:xfrm>
      </p:grpSpPr>
      <p:sp>
        <p:nvSpPr>
          <p:cNvPr id="15" name="Google Shape;15;p3"/>
          <p:cNvSpPr/>
          <p:nvPr/>
        </p:nvSpPr>
        <p:spPr>
          <a:xfrm>
            <a:off x="-125" y="4865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F4A"/>
              </a:buClr>
              <a:buSzPts val="3600"/>
              <a:buNone/>
              <a:defRPr sz="3600">
                <a:solidFill>
                  <a:srgbClr val="002F4A"/>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311700" y="13451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pic>
        <p:nvPicPr>
          <p:cNvPr id="18" name="Google Shape;18;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279281" y="3740676"/>
            <a:ext cx="1553024" cy="1088200"/>
          </a:xfrm>
          <a:prstGeom prst="rect">
            <a:avLst/>
          </a:prstGeom>
          <a:noFill/>
          <a:ln>
            <a:noFill/>
          </a:ln>
        </p:spPr>
      </p:pic>
      <p:sp>
        <p:nvSpPr>
          <p:cNvPr id="19" name="Google Shape;19;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Source Sans Pro"/>
                <a:ea typeface="Source Sans Pro"/>
                <a:cs typeface="Source Sans Pro"/>
                <a:sym typeface="Source Sans Pro"/>
              </a:defRPr>
            </a:lvl1pPr>
            <a:lvl2pPr lvl="1" rtl="0">
              <a:buNone/>
              <a:defRPr sz="1300">
                <a:latin typeface="Source Sans Pro"/>
                <a:ea typeface="Source Sans Pro"/>
                <a:cs typeface="Source Sans Pro"/>
                <a:sym typeface="Source Sans Pro"/>
              </a:defRPr>
            </a:lvl2pPr>
            <a:lvl3pPr lvl="2" rtl="0">
              <a:buNone/>
              <a:defRPr sz="1300">
                <a:latin typeface="Source Sans Pro"/>
                <a:ea typeface="Source Sans Pro"/>
                <a:cs typeface="Source Sans Pro"/>
                <a:sym typeface="Source Sans Pro"/>
              </a:defRPr>
            </a:lvl3pPr>
            <a:lvl4pPr lvl="3" rtl="0">
              <a:buNone/>
              <a:defRPr sz="1300">
                <a:latin typeface="Source Sans Pro"/>
                <a:ea typeface="Source Sans Pro"/>
                <a:cs typeface="Source Sans Pro"/>
                <a:sym typeface="Source Sans Pro"/>
              </a:defRPr>
            </a:lvl4pPr>
            <a:lvl5pPr lvl="4" rtl="0">
              <a:buNone/>
              <a:defRPr sz="1300">
                <a:latin typeface="Source Sans Pro"/>
                <a:ea typeface="Source Sans Pro"/>
                <a:cs typeface="Source Sans Pro"/>
                <a:sym typeface="Source Sans Pro"/>
              </a:defRPr>
            </a:lvl5pPr>
            <a:lvl6pPr lvl="5" rtl="0">
              <a:buNone/>
              <a:defRPr sz="1300">
                <a:latin typeface="Source Sans Pro"/>
                <a:ea typeface="Source Sans Pro"/>
                <a:cs typeface="Source Sans Pro"/>
                <a:sym typeface="Source Sans Pro"/>
              </a:defRPr>
            </a:lvl6pPr>
            <a:lvl7pPr lvl="6" rtl="0">
              <a:buNone/>
              <a:defRPr sz="1300">
                <a:latin typeface="Source Sans Pro"/>
                <a:ea typeface="Source Sans Pro"/>
                <a:cs typeface="Source Sans Pro"/>
                <a:sym typeface="Source Sans Pro"/>
              </a:defRPr>
            </a:lvl7pPr>
            <a:lvl8pPr lvl="7" rtl="0">
              <a:buNone/>
              <a:defRPr sz="1300">
                <a:latin typeface="Source Sans Pro"/>
                <a:ea typeface="Source Sans Pro"/>
                <a:cs typeface="Source Sans Pro"/>
                <a:sym typeface="Source Sans Pro"/>
              </a:defRPr>
            </a:lvl8pPr>
            <a:lvl9pPr lvl="8" rtl="0">
              <a:buNone/>
              <a:defRPr sz="13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4"/>
        <p:cNvGrpSpPr/>
        <p:nvPr/>
      </p:nvGrpSpPr>
      <p:grpSpPr>
        <a:xfrm>
          <a:off x="0" y="0"/>
          <a:ext cx="0" cy="0"/>
          <a:chOff x="0" y="0"/>
          <a:chExt cx="0" cy="0"/>
        </a:xfrm>
      </p:grpSpPr>
      <p:sp>
        <p:nvSpPr>
          <p:cNvPr id="115" name="Google Shape;115;p23"/>
          <p:cNvSpPr/>
          <p:nvPr/>
        </p:nvSpPr>
        <p:spPr>
          <a:xfrm>
            <a:off x="0" y="0"/>
            <a:ext cx="3764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7" name="Google Shape;117;p23"/>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18" name="Google Shape;11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1" name="Google Shape;12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sp>
        <p:nvSpPr>
          <p:cNvPr id="123" name="Google Shape;123;p25"/>
          <p:cNvSpPr/>
          <p:nvPr/>
        </p:nvSpPr>
        <p:spPr>
          <a:xfrm>
            <a:off x="0" y="0"/>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5"/>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25" name="Google Shape;125;p25"/>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26" name="Google Shape;126;p25"/>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7" name="Google Shape;12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sp>
        <p:nvSpPr>
          <p:cNvPr id="129" name="Google Shape;129;p26"/>
          <p:cNvSpPr/>
          <p:nvPr/>
        </p:nvSpPr>
        <p:spPr>
          <a:xfrm>
            <a:off x="0" y="4369000"/>
            <a:ext cx="9144000" cy="77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6"/>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31" name="Google Shape;13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132"/>
        <p:cNvGrpSpPr/>
        <p:nvPr/>
      </p:nvGrpSpPr>
      <p:grpSpPr>
        <a:xfrm>
          <a:off x="0" y="0"/>
          <a:ext cx="0" cy="0"/>
          <a:chOff x="0" y="0"/>
          <a:chExt cx="0" cy="0"/>
        </a:xfrm>
      </p:grpSpPr>
      <p:sp>
        <p:nvSpPr>
          <p:cNvPr id="133" name="Google Shape;133;p27"/>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34" name="Google Shape;134;p27"/>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35" name="Google Shape;13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1"/>
        <p:cNvGrpSpPr/>
        <p:nvPr/>
      </p:nvGrpSpPr>
      <p:grpSpPr>
        <a:xfrm>
          <a:off x="0" y="0"/>
          <a:ext cx="0" cy="0"/>
          <a:chOff x="0" y="0"/>
          <a:chExt cx="0" cy="0"/>
        </a:xfrm>
      </p:grpSpPr>
      <p:pic>
        <p:nvPicPr>
          <p:cNvPr id="202" name="Google Shape;202;p34" descr="C3-HD-BTM.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3281363"/>
            <a:ext cx="9144000" cy="1862138"/>
          </a:xfrm>
          <a:prstGeom prst="rect">
            <a:avLst/>
          </a:prstGeom>
          <a:noFill/>
          <a:ln>
            <a:noFill/>
          </a:ln>
        </p:spPr>
      </p:pic>
      <p:sp>
        <p:nvSpPr>
          <p:cNvPr id="203" name="Google Shape;203;p34"/>
          <p:cNvSpPr txBox="1">
            <a:spLocks noGrp="1"/>
          </p:cNvSpPr>
          <p:nvPr>
            <p:ph type="ctrTitle"/>
          </p:nvPr>
        </p:nvSpPr>
        <p:spPr>
          <a:xfrm>
            <a:off x="1028700" y="1352554"/>
            <a:ext cx="7086600" cy="13689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4" name="Google Shape;204;p34"/>
          <p:cNvSpPr txBox="1">
            <a:spLocks noGrp="1"/>
          </p:cNvSpPr>
          <p:nvPr>
            <p:ph type="subTitle" idx="1"/>
          </p:nvPr>
        </p:nvSpPr>
        <p:spPr>
          <a:xfrm>
            <a:off x="1028700" y="2724151"/>
            <a:ext cx="7086600" cy="514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05" name="Google Shape;205;p34"/>
          <p:cNvSpPr txBox="1">
            <a:spLocks noGrp="1"/>
          </p:cNvSpPr>
          <p:nvPr>
            <p:ph type="dt" idx="10"/>
          </p:nvPr>
        </p:nvSpPr>
        <p:spPr>
          <a:xfrm>
            <a:off x="5932171" y="3235746"/>
            <a:ext cx="2183100" cy="2811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06" name="Google Shape;206;p34"/>
          <p:cNvSpPr txBox="1">
            <a:spLocks noGrp="1"/>
          </p:cNvSpPr>
          <p:nvPr>
            <p:ph type="ftr" idx="11"/>
          </p:nvPr>
        </p:nvSpPr>
        <p:spPr>
          <a:xfrm>
            <a:off x="1028700" y="3242884"/>
            <a:ext cx="48006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07" name="Google Shape;207;p34"/>
          <p:cNvSpPr txBox="1">
            <a:spLocks noGrp="1"/>
          </p:cNvSpPr>
          <p:nvPr>
            <p:ph type="sldNum" idx="12"/>
          </p:nvPr>
        </p:nvSpPr>
        <p:spPr>
          <a:xfrm>
            <a:off x="6057900" y="107315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21158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2171700" y="573280"/>
            <a:ext cx="6457800" cy="969600"/>
          </a:xfrm>
          <a:prstGeom prst="rect">
            <a:avLst/>
          </a:prstGeom>
          <a:noFill/>
          <a:ln>
            <a:noFill/>
          </a:ln>
        </p:spPr>
        <p:txBody>
          <a:bodyPr spcFirstLastPara="1" wrap="square" lIns="68575" tIns="68575" rIns="68575" bIns="68575" anchor="ctr" anchorCtr="0">
            <a:noAutofit/>
          </a:bodyPr>
          <a:lstStyle>
            <a:lvl1pPr marR="0" lvl="0" algn="r" rtl="0">
              <a:lnSpc>
                <a:spcPct val="90000"/>
              </a:lnSpc>
              <a:spcBef>
                <a:spcPts val="0"/>
              </a:spcBef>
              <a:spcAft>
                <a:spcPts val="0"/>
              </a:spcAft>
              <a:buClr>
                <a:schemeClr val="dk1"/>
              </a:buClr>
              <a:buSzPts val="3000"/>
              <a:buFont typeface="Century Gothic"/>
              <a:buNone/>
              <a:defRPr sz="30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7" name="Google Shape;217;p36"/>
          <p:cNvSpPr txBox="1">
            <a:spLocks noGrp="1"/>
          </p:cNvSpPr>
          <p:nvPr>
            <p:ph type="body" idx="1"/>
          </p:nvPr>
        </p:nvSpPr>
        <p:spPr>
          <a:xfrm>
            <a:off x="514350" y="1645920"/>
            <a:ext cx="8115300" cy="3018000"/>
          </a:xfrm>
          <a:prstGeom prst="rect">
            <a:avLst/>
          </a:prstGeom>
          <a:noFill/>
          <a:ln>
            <a:noFill/>
          </a:ln>
        </p:spPr>
        <p:txBody>
          <a:bodyPr spcFirstLastPara="1" wrap="square" lIns="68575" tIns="68575" rIns="68575" bIns="68575" anchor="t" anchorCtr="0">
            <a:noAutofit/>
          </a:bodyPr>
          <a:lstStyle>
            <a:lvl1pPr marL="457200" marR="0" lvl="0" indent="-336550" algn="l" rtl="0">
              <a:lnSpc>
                <a:spcPct val="90000"/>
              </a:lnSpc>
              <a:spcBef>
                <a:spcPts val="8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18" name="Google Shape;218;p36"/>
          <p:cNvSpPr txBox="1">
            <a:spLocks noGrp="1"/>
          </p:cNvSpPr>
          <p:nvPr>
            <p:ph type="dt" idx="10"/>
          </p:nvPr>
        </p:nvSpPr>
        <p:spPr>
          <a:xfrm>
            <a:off x="6446520" y="4767263"/>
            <a:ext cx="2183100" cy="2739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8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19" name="Google Shape;219;p36"/>
          <p:cNvSpPr txBox="1">
            <a:spLocks noGrp="1"/>
          </p:cNvSpPr>
          <p:nvPr>
            <p:ph type="ftr" idx="11"/>
          </p:nvPr>
        </p:nvSpPr>
        <p:spPr>
          <a:xfrm>
            <a:off x="514350" y="4766884"/>
            <a:ext cx="58293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8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20" name="Google Shape;220;p36"/>
          <p:cNvSpPr txBox="1">
            <a:spLocks noGrp="1"/>
          </p:cNvSpPr>
          <p:nvPr>
            <p:ph type="sldNum" idx="12"/>
          </p:nvPr>
        </p:nvSpPr>
        <p:spPr>
          <a:xfrm>
            <a:off x="6572250" y="28575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7011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rgbClr val="888888"/>
              </a:buClr>
              <a:buSzPts val="3200"/>
              <a:buNone/>
              <a:defRPr>
                <a:solidFill>
                  <a:srgbClr val="888888"/>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384566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04943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CB972B"/>
        </a:solidFill>
        <a:effectLst/>
      </p:bgPr>
    </p:bg>
    <p:spTree>
      <p:nvGrpSpPr>
        <p:cNvPr id="1" name="Shape 20"/>
        <p:cNvGrpSpPr/>
        <p:nvPr/>
      </p:nvGrpSpPr>
      <p:grpSpPr>
        <a:xfrm>
          <a:off x="0" y="0"/>
          <a:ext cx="0" cy="0"/>
          <a:chOff x="0" y="0"/>
          <a:chExt cx="0" cy="0"/>
        </a:xfrm>
      </p:grpSpPr>
      <p:sp>
        <p:nvSpPr>
          <p:cNvPr id="21" name="Google Shape;21;p4"/>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2" name="Google Shape;22;p4"/>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solidFill>
                  <a:schemeClr val="accent1"/>
                </a:solidFill>
              </a:defRPr>
            </a:lvl1pPr>
            <a:lvl2pPr lvl="1" rtl="0">
              <a:buNone/>
              <a:defRPr sz="1800">
                <a:solidFill>
                  <a:schemeClr val="accent1"/>
                </a:solidFill>
              </a:defRPr>
            </a:lvl2pPr>
            <a:lvl3pPr lvl="2" rtl="0">
              <a:buNone/>
              <a:defRPr sz="1800">
                <a:solidFill>
                  <a:schemeClr val="accent1"/>
                </a:solidFill>
              </a:defRPr>
            </a:lvl3pPr>
            <a:lvl4pPr lvl="3" rtl="0">
              <a:buNone/>
              <a:defRPr sz="1800">
                <a:solidFill>
                  <a:schemeClr val="accent1"/>
                </a:solidFill>
              </a:defRPr>
            </a:lvl4pPr>
            <a:lvl5pPr lvl="4" rtl="0">
              <a:buNone/>
              <a:defRPr sz="1800">
                <a:solidFill>
                  <a:schemeClr val="accent1"/>
                </a:solidFill>
              </a:defRPr>
            </a:lvl5pPr>
            <a:lvl6pPr lvl="5" rtl="0">
              <a:buNone/>
              <a:defRPr sz="1800">
                <a:solidFill>
                  <a:schemeClr val="accent1"/>
                </a:solidFill>
              </a:defRPr>
            </a:lvl6pPr>
            <a:lvl7pPr lvl="6" rtl="0">
              <a:buNone/>
              <a:defRPr sz="1800">
                <a:solidFill>
                  <a:schemeClr val="accent1"/>
                </a:solidFill>
              </a:defRPr>
            </a:lvl7pPr>
            <a:lvl8pPr lvl="7" rtl="0">
              <a:buNone/>
              <a:defRPr sz="1800">
                <a:solidFill>
                  <a:schemeClr val="accent1"/>
                </a:solidFill>
              </a:defRPr>
            </a:lvl8pPr>
            <a:lvl9pPr lvl="8" rtl="0">
              <a:buNone/>
              <a:defRPr sz="18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subTitle" idx="1"/>
          </p:nvPr>
        </p:nvSpPr>
        <p:spPr>
          <a:xfrm>
            <a:off x="311700" y="13451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109839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685800"/>
            <a:fld id="{00000000-1234-1234-1234-123412341234}" type="slidenum">
              <a:rPr lang="en-US" smtClean="0">
                <a:solidFill>
                  <a:srgbClr val="595959"/>
                </a:solidFill>
              </a:rPr>
              <a:pPr defTabSz="685800"/>
              <a:t>‹#›</a:t>
            </a:fld>
            <a:endParaRPr lang="en-US">
              <a:solidFill>
                <a:srgbClr val="595959"/>
              </a:solidFill>
            </a:endParaRPr>
          </a:p>
        </p:txBody>
      </p:sp>
    </p:spTree>
    <p:extLst>
      <p:ext uri="{BB962C8B-B14F-4D97-AF65-F5344CB8AC3E}">
        <p14:creationId xmlns:p14="http://schemas.microsoft.com/office/powerpoint/2010/main" val="151620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CB972B"/>
        </a:solidFill>
        <a:effectLst/>
      </p:bgPr>
    </p:bg>
    <p:spTree>
      <p:nvGrpSpPr>
        <p:cNvPr id="1" name="Shape 25"/>
        <p:cNvGrpSpPr/>
        <p:nvPr/>
      </p:nvGrpSpPr>
      <p:grpSpPr>
        <a:xfrm>
          <a:off x="0" y="0"/>
          <a:ext cx="0" cy="0"/>
          <a:chOff x="0" y="0"/>
          <a:chExt cx="0" cy="0"/>
        </a:xfrm>
      </p:grpSpPr>
      <p:sp>
        <p:nvSpPr>
          <p:cNvPr id="26" name="Google Shape;26;p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7" name="Google Shape;27;p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5"/>
          <p:cNvSpPr txBox="1">
            <a:spLocks noGrp="1"/>
          </p:cNvSpPr>
          <p:nvPr>
            <p:ph type="subTitle" idx="1"/>
          </p:nvPr>
        </p:nvSpPr>
        <p:spPr>
          <a:xfrm>
            <a:off x="311700" y="13451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pic>
        <p:nvPicPr>
          <p:cNvPr id="29" name="Google Shape;29;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279281" y="3740676"/>
            <a:ext cx="1553024" cy="1088200"/>
          </a:xfrm>
          <a:prstGeom prst="rect">
            <a:avLst/>
          </a:prstGeom>
          <a:noFill/>
          <a:ln>
            <a:noFill/>
          </a:ln>
        </p:spPr>
      </p:pic>
      <p:sp>
        <p:nvSpPr>
          <p:cNvPr id="30" name="Google Shape;30;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Source Sans Pro"/>
                <a:ea typeface="Source Sans Pro"/>
                <a:cs typeface="Source Sans Pro"/>
                <a:sym typeface="Source Sans Pro"/>
              </a:defRPr>
            </a:lvl1pPr>
            <a:lvl2pPr lvl="1" rtl="0">
              <a:buNone/>
              <a:defRPr sz="1300">
                <a:latin typeface="Source Sans Pro"/>
                <a:ea typeface="Source Sans Pro"/>
                <a:cs typeface="Source Sans Pro"/>
                <a:sym typeface="Source Sans Pro"/>
              </a:defRPr>
            </a:lvl2pPr>
            <a:lvl3pPr lvl="2" rtl="0">
              <a:buNone/>
              <a:defRPr sz="1300">
                <a:latin typeface="Source Sans Pro"/>
                <a:ea typeface="Source Sans Pro"/>
                <a:cs typeface="Source Sans Pro"/>
                <a:sym typeface="Source Sans Pro"/>
              </a:defRPr>
            </a:lvl3pPr>
            <a:lvl4pPr lvl="3" rtl="0">
              <a:buNone/>
              <a:defRPr sz="1300">
                <a:latin typeface="Source Sans Pro"/>
                <a:ea typeface="Source Sans Pro"/>
                <a:cs typeface="Source Sans Pro"/>
                <a:sym typeface="Source Sans Pro"/>
              </a:defRPr>
            </a:lvl4pPr>
            <a:lvl5pPr lvl="4" rtl="0">
              <a:buNone/>
              <a:defRPr sz="1300">
                <a:latin typeface="Source Sans Pro"/>
                <a:ea typeface="Source Sans Pro"/>
                <a:cs typeface="Source Sans Pro"/>
                <a:sym typeface="Source Sans Pro"/>
              </a:defRPr>
            </a:lvl5pPr>
            <a:lvl6pPr lvl="5" rtl="0">
              <a:buNone/>
              <a:defRPr sz="1300">
                <a:latin typeface="Source Sans Pro"/>
                <a:ea typeface="Source Sans Pro"/>
                <a:cs typeface="Source Sans Pro"/>
                <a:sym typeface="Source Sans Pro"/>
              </a:defRPr>
            </a:lvl6pPr>
            <a:lvl7pPr lvl="6" rtl="0">
              <a:buNone/>
              <a:defRPr sz="1300">
                <a:latin typeface="Source Sans Pro"/>
                <a:ea typeface="Source Sans Pro"/>
                <a:cs typeface="Source Sans Pro"/>
                <a:sym typeface="Source Sans Pro"/>
              </a:defRPr>
            </a:lvl7pPr>
            <a:lvl8pPr lvl="7" rtl="0">
              <a:buNone/>
              <a:defRPr sz="1300">
                <a:latin typeface="Source Sans Pro"/>
                <a:ea typeface="Source Sans Pro"/>
                <a:cs typeface="Source Sans Pro"/>
                <a:sym typeface="Source Sans Pro"/>
              </a:defRPr>
            </a:lvl8pPr>
            <a:lvl9pPr lvl="8" rtl="0">
              <a:buNone/>
              <a:defRPr sz="1300">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p:nvPr/>
        </p:nvSpPr>
        <p:spPr>
          <a:xfrm>
            <a:off x="0" y="0"/>
            <a:ext cx="4314000" cy="5143500"/>
          </a:xfrm>
          <a:prstGeom prst="rect">
            <a:avLst/>
          </a:prstGeom>
          <a:solidFill>
            <a:srgbClr val="CB9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rgbClr val="FFFFFF"/>
          </a:solidFill>
          <a:ln>
            <a:noFill/>
          </a:ln>
        </p:spPr>
      </p:sp>
      <p:sp>
        <p:nvSpPr>
          <p:cNvPr id="34" name="Google Shape;34;p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27276D"/>
          </a:solidFill>
          <a:ln>
            <a:noFill/>
          </a:ln>
        </p:spPr>
      </p:sp>
      <p:sp>
        <p:nvSpPr>
          <p:cNvPr id="35" name="Google Shape;35;p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6" name="Google Shape;36;p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lvl1pPr>
            <a:lvl2pPr lvl="1" rtl="0">
              <a:buNone/>
              <a:defRPr sz="1800"/>
            </a:lvl2pPr>
            <a:lvl3pPr lvl="2" rtl="0">
              <a:buNone/>
              <a:defRPr sz="1800"/>
            </a:lvl3pPr>
            <a:lvl4pPr lvl="3" rtl="0">
              <a:buNone/>
              <a:defRPr sz="1800"/>
            </a:lvl4pPr>
            <a:lvl5pPr lvl="4" rtl="0">
              <a:buNone/>
              <a:defRPr sz="1800"/>
            </a:lvl5pPr>
            <a:lvl6pPr lvl="5" rtl="0">
              <a:buNone/>
              <a:defRPr sz="1800"/>
            </a:lvl6pPr>
            <a:lvl7pPr lvl="6" rtl="0">
              <a:buNone/>
              <a:defRPr sz="1800"/>
            </a:lvl7pPr>
            <a:lvl8pPr lvl="7" rtl="0">
              <a:buNone/>
              <a:defRPr sz="1800"/>
            </a:lvl8pPr>
            <a:lvl9pPr lvl="8" rtl="0">
              <a:buNone/>
              <a:defRPr sz="18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7"/>
          <p:cNvSpPr/>
          <p:nvPr/>
        </p:nvSpPr>
        <p:spPr>
          <a:xfrm>
            <a:off x="0" y="0"/>
            <a:ext cx="9144000" cy="1277100"/>
          </a:xfrm>
          <a:prstGeom prst="rect">
            <a:avLst/>
          </a:prstGeom>
          <a:solidFill>
            <a:srgbClr val="272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1" name="Google Shape;41;p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2" name="Google Shape;42;p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lvl1pPr>
            <a:lvl2pPr lvl="1" rtl="0">
              <a:buNone/>
              <a:defRPr sz="1800"/>
            </a:lvl2pPr>
            <a:lvl3pPr lvl="2" rtl="0">
              <a:buNone/>
              <a:defRPr sz="1800"/>
            </a:lvl3pPr>
            <a:lvl4pPr lvl="3" rtl="0">
              <a:buNone/>
              <a:defRPr sz="1800"/>
            </a:lvl4pPr>
            <a:lvl5pPr lvl="4" rtl="0">
              <a:buNone/>
              <a:defRPr sz="1800"/>
            </a:lvl5pPr>
            <a:lvl6pPr lvl="5" rtl="0">
              <a:buNone/>
              <a:defRPr sz="1800"/>
            </a:lvl6pPr>
            <a:lvl7pPr lvl="6" rtl="0">
              <a:buNone/>
              <a:defRPr sz="1800"/>
            </a:lvl7pPr>
            <a:lvl8pPr lvl="7" rtl="0">
              <a:buNone/>
              <a:defRPr sz="1800"/>
            </a:lvl8pPr>
            <a:lvl9pPr lvl="8" rtl="0">
              <a:buNone/>
              <a:defRPr sz="18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8"/>
          <p:cNvSpPr/>
          <p:nvPr/>
        </p:nvSpPr>
        <p:spPr>
          <a:xfrm>
            <a:off x="0" y="0"/>
            <a:ext cx="9144000" cy="1277100"/>
          </a:xfrm>
          <a:prstGeom prst="rect">
            <a:avLst/>
          </a:prstGeom>
          <a:solidFill>
            <a:srgbClr val="CB9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lvl1pPr>
            <a:lvl2pPr lvl="1" rtl="0">
              <a:buNone/>
              <a:defRPr sz="1800"/>
            </a:lvl2pPr>
            <a:lvl3pPr lvl="2" rtl="0">
              <a:buNone/>
              <a:defRPr sz="1800"/>
            </a:lvl3pPr>
            <a:lvl4pPr lvl="3" rtl="0">
              <a:buNone/>
              <a:defRPr sz="1800"/>
            </a:lvl4pPr>
            <a:lvl5pPr lvl="4" rtl="0">
              <a:buNone/>
              <a:defRPr sz="1800"/>
            </a:lvl5pPr>
            <a:lvl6pPr lvl="5" rtl="0">
              <a:buNone/>
              <a:defRPr sz="1800"/>
            </a:lvl6pPr>
            <a:lvl7pPr lvl="6" rtl="0">
              <a:buNone/>
              <a:defRPr sz="1800"/>
            </a:lvl7pPr>
            <a:lvl8pPr lvl="7" rtl="0">
              <a:buNone/>
              <a:defRPr sz="1800"/>
            </a:lvl8pPr>
            <a:lvl9pPr lvl="8" rtl="0">
              <a:buNone/>
              <a:defRPr sz="18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9"/>
          <p:cNvSpPr/>
          <p:nvPr/>
        </p:nvSpPr>
        <p:spPr>
          <a:xfrm>
            <a:off x="0" y="0"/>
            <a:ext cx="3764400" cy="5143500"/>
          </a:xfrm>
          <a:prstGeom prst="rect">
            <a:avLst/>
          </a:prstGeom>
          <a:solidFill>
            <a:srgbClr val="272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1" name="Google Shape;51;p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800"/>
            </a:lvl1pPr>
            <a:lvl2pPr lvl="1" rtl="0">
              <a:buNone/>
              <a:defRPr sz="1800"/>
            </a:lvl2pPr>
            <a:lvl3pPr lvl="2" rtl="0">
              <a:buNone/>
              <a:defRPr sz="1800"/>
            </a:lvl3pPr>
            <a:lvl4pPr lvl="3" rtl="0">
              <a:buNone/>
              <a:defRPr sz="1800"/>
            </a:lvl4pPr>
            <a:lvl5pPr lvl="4" rtl="0">
              <a:buNone/>
              <a:defRPr sz="1800"/>
            </a:lvl5pPr>
            <a:lvl6pPr lvl="5" rtl="0">
              <a:buNone/>
              <a:defRPr sz="1800"/>
            </a:lvl6pPr>
            <a:lvl7pPr lvl="6" rtl="0">
              <a:buNone/>
              <a:defRPr sz="1800"/>
            </a:lvl7pPr>
            <a:lvl8pPr lvl="7" rtl="0">
              <a:buNone/>
              <a:defRPr sz="1800"/>
            </a:lvl8pPr>
            <a:lvl9pPr lvl="8" rtl="0">
              <a:buNone/>
              <a:defRPr sz="18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27276D"/>
        </a:solidFill>
        <a:effectLst/>
      </p:bgPr>
    </p:bg>
    <p:spTree>
      <p:nvGrpSpPr>
        <p:cNvPr id="1" name="Shape 53"/>
        <p:cNvGrpSpPr/>
        <p:nvPr/>
      </p:nvGrpSpPr>
      <p:grpSpPr>
        <a:xfrm>
          <a:off x="0" y="0"/>
          <a:ext cx="0" cy="0"/>
          <a:chOff x="0" y="0"/>
          <a:chExt cx="0" cy="0"/>
        </a:xfrm>
      </p:grpSpPr>
      <p:pic>
        <p:nvPicPr>
          <p:cNvPr id="54" name="Google Shape;54;p1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4356925" y="178213"/>
            <a:ext cx="4787075" cy="4787075"/>
          </a:xfrm>
          <a:prstGeom prst="rect">
            <a:avLst/>
          </a:prstGeom>
          <a:noFill/>
          <a:ln>
            <a:noFill/>
          </a:ln>
        </p:spPr>
      </p:pic>
      <p:sp>
        <p:nvSpPr>
          <p:cNvPr id="55" name="Google Shape;55;p1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Libre Baskerville"/>
              <a:buNone/>
              <a:defRPr sz="2800">
                <a:solidFill>
                  <a:schemeClr val="accent1"/>
                </a:solidFill>
                <a:latin typeface="Libre Baskerville"/>
                <a:ea typeface="Libre Baskerville"/>
                <a:cs typeface="Libre Baskerville"/>
                <a:sym typeface="Libre Baskerville"/>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1pPr>
            <a:lvl2pPr marL="914400" lvl="1" indent="-298450" rtl="0">
              <a:lnSpc>
                <a:spcPct val="115000"/>
              </a:lnSpc>
              <a:spcBef>
                <a:spcPts val="1600"/>
              </a:spcBef>
              <a:spcAft>
                <a:spcPts val="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2pPr>
            <a:lvl3pPr marL="1371600" lvl="2" indent="-298450" rtl="0">
              <a:lnSpc>
                <a:spcPct val="115000"/>
              </a:lnSpc>
              <a:spcBef>
                <a:spcPts val="1600"/>
              </a:spcBef>
              <a:spcAft>
                <a:spcPts val="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3pPr>
            <a:lvl4pPr marL="1828800" lvl="3" indent="-298450" rtl="0">
              <a:lnSpc>
                <a:spcPct val="115000"/>
              </a:lnSpc>
              <a:spcBef>
                <a:spcPts val="1600"/>
              </a:spcBef>
              <a:spcAft>
                <a:spcPts val="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4pPr>
            <a:lvl5pPr marL="2286000" lvl="4" indent="-298450" rtl="0">
              <a:lnSpc>
                <a:spcPct val="115000"/>
              </a:lnSpc>
              <a:spcBef>
                <a:spcPts val="1600"/>
              </a:spcBef>
              <a:spcAft>
                <a:spcPts val="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5pPr>
            <a:lvl6pPr marL="2743200" lvl="5" indent="-298450" rtl="0">
              <a:lnSpc>
                <a:spcPct val="115000"/>
              </a:lnSpc>
              <a:spcBef>
                <a:spcPts val="1600"/>
              </a:spcBef>
              <a:spcAft>
                <a:spcPts val="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6pPr>
            <a:lvl7pPr marL="3200400" lvl="6" indent="-298450" rtl="0">
              <a:lnSpc>
                <a:spcPct val="115000"/>
              </a:lnSpc>
              <a:spcBef>
                <a:spcPts val="1600"/>
              </a:spcBef>
              <a:spcAft>
                <a:spcPts val="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7pPr>
            <a:lvl8pPr marL="3657600" lvl="7" indent="-298450" rtl="0">
              <a:lnSpc>
                <a:spcPct val="115000"/>
              </a:lnSpc>
              <a:spcBef>
                <a:spcPts val="1600"/>
              </a:spcBef>
              <a:spcAft>
                <a:spcPts val="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8pPr>
            <a:lvl9pPr marL="4114800" lvl="8" indent="-298450" rtl="0">
              <a:lnSpc>
                <a:spcPct val="115000"/>
              </a:lnSpc>
              <a:spcBef>
                <a:spcPts val="1600"/>
              </a:spcBef>
              <a:spcAft>
                <a:spcPts val="1600"/>
              </a:spcAft>
              <a:buClr>
                <a:schemeClr val="dk2"/>
              </a:buClr>
              <a:buSzPts val="1100"/>
              <a:buFont typeface="Source Sans Pro"/>
              <a:buChar char="■"/>
              <a:defRPr sz="1100">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chemeClr val="dk2"/>
                </a:solidFill>
                <a:latin typeface="Roboto"/>
                <a:ea typeface="Roboto"/>
                <a:cs typeface="Roboto"/>
                <a:sym typeface="Roboto"/>
              </a:defRPr>
            </a:lvl1pPr>
            <a:lvl2pPr lvl="1" algn="r" rtl="0">
              <a:buNone/>
              <a:defRPr sz="1800">
                <a:solidFill>
                  <a:schemeClr val="dk2"/>
                </a:solidFill>
                <a:latin typeface="Roboto"/>
                <a:ea typeface="Roboto"/>
                <a:cs typeface="Roboto"/>
                <a:sym typeface="Roboto"/>
              </a:defRPr>
            </a:lvl2pPr>
            <a:lvl3pPr lvl="2" algn="r" rtl="0">
              <a:buNone/>
              <a:defRPr sz="1800">
                <a:solidFill>
                  <a:schemeClr val="dk2"/>
                </a:solidFill>
                <a:latin typeface="Roboto"/>
                <a:ea typeface="Roboto"/>
                <a:cs typeface="Roboto"/>
                <a:sym typeface="Roboto"/>
              </a:defRPr>
            </a:lvl3pPr>
            <a:lvl4pPr lvl="3" algn="r" rtl="0">
              <a:buNone/>
              <a:defRPr sz="1800">
                <a:solidFill>
                  <a:schemeClr val="dk2"/>
                </a:solidFill>
                <a:latin typeface="Roboto"/>
                <a:ea typeface="Roboto"/>
                <a:cs typeface="Roboto"/>
                <a:sym typeface="Roboto"/>
              </a:defRPr>
            </a:lvl4pPr>
            <a:lvl5pPr lvl="4" algn="r" rtl="0">
              <a:buNone/>
              <a:defRPr sz="1800">
                <a:solidFill>
                  <a:schemeClr val="dk2"/>
                </a:solidFill>
                <a:latin typeface="Roboto"/>
                <a:ea typeface="Roboto"/>
                <a:cs typeface="Roboto"/>
                <a:sym typeface="Roboto"/>
              </a:defRPr>
            </a:lvl5pPr>
            <a:lvl6pPr lvl="5" algn="r" rtl="0">
              <a:buNone/>
              <a:defRPr sz="1800">
                <a:solidFill>
                  <a:schemeClr val="dk2"/>
                </a:solidFill>
                <a:latin typeface="Roboto"/>
                <a:ea typeface="Roboto"/>
                <a:cs typeface="Roboto"/>
                <a:sym typeface="Roboto"/>
              </a:defRPr>
            </a:lvl6pPr>
            <a:lvl7pPr lvl="6" algn="r" rtl="0">
              <a:buNone/>
              <a:defRPr sz="1800">
                <a:solidFill>
                  <a:schemeClr val="dk2"/>
                </a:solidFill>
                <a:latin typeface="Roboto"/>
                <a:ea typeface="Roboto"/>
                <a:cs typeface="Roboto"/>
                <a:sym typeface="Roboto"/>
              </a:defRPr>
            </a:lvl7pPr>
            <a:lvl8pPr lvl="7" algn="r" rtl="0">
              <a:buNone/>
              <a:defRPr sz="1800">
                <a:solidFill>
                  <a:schemeClr val="dk2"/>
                </a:solidFill>
                <a:latin typeface="Roboto"/>
                <a:ea typeface="Roboto"/>
                <a:cs typeface="Roboto"/>
                <a:sym typeface="Roboto"/>
              </a:defRPr>
            </a:lvl8pPr>
            <a:lvl9pPr lvl="8" algn="r" rtl="0">
              <a:buNone/>
              <a:defRPr sz="18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85" name="Google Shape;85;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6" name="Google Shape;8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7914257"/>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311700" y="445025"/>
            <a:ext cx="8520600" cy="572625"/>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6" name="Google Shape;8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7" name="Google Shape;87;p13"/>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Autofit/>
          </a:bodyPr>
          <a:lstStyle>
            <a:lvl1pPr lvl="0" algn="r" rtl="0">
              <a:buNone/>
              <a:defRPr sz="750">
                <a:solidFill>
                  <a:schemeClr val="dk2"/>
                </a:solidFill>
              </a:defRPr>
            </a:lvl1pPr>
            <a:lvl2pPr lvl="1" algn="r" rtl="0">
              <a:buNone/>
              <a:defRPr sz="750">
                <a:solidFill>
                  <a:schemeClr val="dk2"/>
                </a:solidFill>
              </a:defRPr>
            </a:lvl2pPr>
            <a:lvl3pPr lvl="2" algn="r" rtl="0">
              <a:buNone/>
              <a:defRPr sz="750">
                <a:solidFill>
                  <a:schemeClr val="dk2"/>
                </a:solidFill>
              </a:defRPr>
            </a:lvl3pPr>
            <a:lvl4pPr lvl="3" algn="r" rtl="0">
              <a:buNone/>
              <a:defRPr sz="750">
                <a:solidFill>
                  <a:schemeClr val="dk2"/>
                </a:solidFill>
              </a:defRPr>
            </a:lvl4pPr>
            <a:lvl5pPr lvl="4" algn="r" rtl="0">
              <a:buNone/>
              <a:defRPr sz="750">
                <a:solidFill>
                  <a:schemeClr val="dk2"/>
                </a:solidFill>
              </a:defRPr>
            </a:lvl5pPr>
            <a:lvl6pPr lvl="5" algn="r" rtl="0">
              <a:buNone/>
              <a:defRPr sz="750">
                <a:solidFill>
                  <a:schemeClr val="dk2"/>
                </a:solidFill>
              </a:defRPr>
            </a:lvl6pPr>
            <a:lvl7pPr lvl="6" algn="r" rtl="0">
              <a:buNone/>
              <a:defRPr sz="750">
                <a:solidFill>
                  <a:schemeClr val="dk2"/>
                </a:solidFill>
              </a:defRPr>
            </a:lvl7pPr>
            <a:lvl8pPr lvl="7" algn="r" rtl="0">
              <a:buNone/>
              <a:defRPr sz="750">
                <a:solidFill>
                  <a:schemeClr val="dk2"/>
                </a:solidFill>
              </a:defRPr>
            </a:lvl8pPr>
            <a:lvl9pPr lvl="8" algn="r" rtl="0">
              <a:buNone/>
              <a:defRPr sz="750">
                <a:solidFill>
                  <a:schemeClr val="dk2"/>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1065218"/>
      </p:ext>
    </p:extLst>
  </p:cSld>
  <p:clrMap bg1="lt1" tx1="dk1" bg2="dk2" tx2="lt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lexingtonsuper/status/1115417923772977153"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lexsuper.home.blog/2018/09/26/diversity-equity-inclusion-our-call-to-actio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independentsector.org/resource/why-diversity-equity-and-inclusion-matter/"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ctrTitle"/>
          </p:nvPr>
        </p:nvSpPr>
        <p:spPr>
          <a:xfrm>
            <a:off x="311700" y="539725"/>
            <a:ext cx="8520600" cy="10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7276D"/>
                </a:solidFill>
              </a:rPr>
              <a:t>MASC Summer Equity Institute</a:t>
            </a:r>
            <a:endParaRPr>
              <a:solidFill>
                <a:srgbClr val="27276D"/>
              </a:solidFill>
            </a:endParaRPr>
          </a:p>
          <a:p>
            <a:pPr marL="0" lvl="0" indent="0" algn="l" rtl="0">
              <a:spcBef>
                <a:spcPts val="0"/>
              </a:spcBef>
              <a:spcAft>
                <a:spcPts val="0"/>
              </a:spcAft>
              <a:buNone/>
            </a:pPr>
            <a:endParaRPr sz="1400">
              <a:solidFill>
                <a:srgbClr val="27276D"/>
              </a:solidFill>
            </a:endParaRPr>
          </a:p>
          <a:p>
            <a:pPr marL="0" lvl="0" indent="0" algn="l" rtl="0">
              <a:spcBef>
                <a:spcPts val="0"/>
              </a:spcBef>
              <a:spcAft>
                <a:spcPts val="0"/>
              </a:spcAft>
              <a:buNone/>
            </a:pPr>
            <a:endParaRPr>
              <a:solidFill>
                <a:srgbClr val="27276D"/>
              </a:solidFill>
            </a:endParaRPr>
          </a:p>
          <a:p>
            <a:pPr marL="0" lvl="0" indent="0" algn="l" rtl="0">
              <a:spcBef>
                <a:spcPts val="0"/>
              </a:spcBef>
              <a:spcAft>
                <a:spcPts val="0"/>
              </a:spcAft>
              <a:buNone/>
            </a:pPr>
            <a:endParaRPr>
              <a:solidFill>
                <a:srgbClr val="27276D"/>
              </a:solidFill>
            </a:endParaRPr>
          </a:p>
        </p:txBody>
      </p:sp>
      <p:pic>
        <p:nvPicPr>
          <p:cNvPr id="143" name="Google Shape;143;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872575"/>
            <a:ext cx="5170250" cy="2913400"/>
          </a:xfrm>
          <a:prstGeom prst="rect">
            <a:avLst/>
          </a:prstGeom>
          <a:noFill/>
          <a:ln>
            <a:noFill/>
          </a:ln>
        </p:spPr>
      </p:pic>
      <p:sp>
        <p:nvSpPr>
          <p:cNvPr id="144" name="Google Shape;144;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145" name="Google Shape;145;p29"/>
          <p:cNvSpPr txBox="1"/>
          <p:nvPr/>
        </p:nvSpPr>
        <p:spPr>
          <a:xfrm>
            <a:off x="7343550" y="2812875"/>
            <a:ext cx="1488600" cy="15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Source Sans Pro"/>
                <a:ea typeface="Source Sans Pro"/>
                <a:cs typeface="Source Sans Pro"/>
                <a:sym typeface="Source Sans Pro"/>
              </a:rPr>
              <a:t>Dr. Julie Hackett</a:t>
            </a:r>
            <a:endParaRPr>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FFFFFF"/>
                </a:solidFill>
                <a:latin typeface="Source Sans Pro"/>
                <a:ea typeface="Source Sans Pro"/>
                <a:cs typeface="Source Sans Pro"/>
                <a:sym typeface="Source Sans Pro"/>
              </a:rPr>
              <a:t>Superintendent</a:t>
            </a:r>
            <a:endParaRPr>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FFFFFF"/>
                </a:solidFill>
                <a:latin typeface="Source Sans Pro"/>
                <a:ea typeface="Source Sans Pro"/>
                <a:cs typeface="Source Sans Pro"/>
                <a:sym typeface="Source Sans Pro"/>
              </a:rPr>
              <a:t>July 12, 2019</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idx="4294967295"/>
          </p:nvPr>
        </p:nvSpPr>
        <p:spPr>
          <a:xfrm>
            <a:off x="209500" y="100200"/>
            <a:ext cx="8813400" cy="68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rial"/>
                <a:ea typeface="Arial"/>
                <a:cs typeface="Arial"/>
                <a:sym typeface="Arial"/>
              </a:rPr>
              <a:t>2018-19: 1 or More In- &amp; Out-of-School Suspensions by Subgroup </a:t>
            </a:r>
            <a:r>
              <a:rPr lang="en" sz="1800">
                <a:solidFill>
                  <a:srgbClr val="FF9900"/>
                </a:solidFill>
                <a:latin typeface="Arial"/>
                <a:ea typeface="Arial"/>
                <a:cs typeface="Arial"/>
                <a:sym typeface="Arial"/>
              </a:rPr>
              <a:t>(</a:t>
            </a:r>
            <a:r>
              <a:rPr lang="en" sz="1800" b="1" i="1">
                <a:solidFill>
                  <a:srgbClr val="FF9900"/>
                </a:solidFill>
                <a:latin typeface="Arial"/>
                <a:ea typeface="Arial"/>
                <a:cs typeface="Arial"/>
                <a:sym typeface="Arial"/>
              </a:rPr>
              <a:t>Students</a:t>
            </a:r>
            <a:r>
              <a:rPr lang="en" sz="1800">
                <a:solidFill>
                  <a:srgbClr val="FF9900"/>
                </a:solidFill>
                <a:latin typeface="Arial"/>
                <a:ea typeface="Arial"/>
                <a:cs typeface="Arial"/>
                <a:sym typeface="Arial"/>
              </a:rPr>
              <a:t>)</a:t>
            </a:r>
            <a:endParaRPr sz="1800">
              <a:solidFill>
                <a:srgbClr val="FF9900"/>
              </a:solidFill>
              <a:latin typeface="Arial"/>
              <a:ea typeface="Arial"/>
              <a:cs typeface="Arial"/>
              <a:sym typeface="Arial"/>
            </a:endParaRPr>
          </a:p>
          <a:p>
            <a:pPr marL="0" lvl="0" indent="0" algn="l" rtl="0">
              <a:spcBef>
                <a:spcPts val="0"/>
              </a:spcBef>
              <a:spcAft>
                <a:spcPts val="0"/>
              </a:spcAft>
              <a:buNone/>
            </a:pPr>
            <a:r>
              <a:rPr lang="en" sz="1800">
                <a:solidFill>
                  <a:srgbClr val="4A86E8"/>
                </a:solidFill>
                <a:latin typeface="Arial"/>
                <a:ea typeface="Arial"/>
                <a:cs typeface="Arial"/>
                <a:sym typeface="Arial"/>
              </a:rPr>
              <a:t>Where do we stand so far this year? How do suspension rates vary by subgroup? </a:t>
            </a:r>
            <a:endParaRPr sz="1800">
              <a:solidFill>
                <a:srgbClr val="4A86E8"/>
              </a:solidFill>
              <a:latin typeface="Arial"/>
              <a:ea typeface="Arial"/>
              <a:cs typeface="Arial"/>
              <a:sym typeface="Arial"/>
            </a:endParaRPr>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p:txBody>
      </p:sp>
      <p:graphicFrame>
        <p:nvGraphicFramePr>
          <p:cNvPr id="210" name="Google Shape;210;p38"/>
          <p:cNvGraphicFramePr/>
          <p:nvPr/>
        </p:nvGraphicFramePr>
        <p:xfrm>
          <a:off x="825775" y="925600"/>
          <a:ext cx="3000000" cy="3000000"/>
        </p:xfrm>
        <a:graphic>
          <a:graphicData uri="http://schemas.openxmlformats.org/drawingml/2006/table">
            <a:tbl>
              <a:tblPr>
                <a:noFill/>
                <a:tableStyleId>{4D2987B7-52B8-4A75-9182-9819051C34FB}</a:tableStyleId>
              </a:tblPr>
              <a:tblGrid>
                <a:gridCol w="1577850">
                  <a:extLst>
                    <a:ext uri="{9D8B030D-6E8A-4147-A177-3AD203B41FA5}">
                      <a16:colId xmlns:a16="http://schemas.microsoft.com/office/drawing/2014/main" val="20000"/>
                    </a:ext>
                  </a:extLst>
                </a:gridCol>
                <a:gridCol w="1108600">
                  <a:extLst>
                    <a:ext uri="{9D8B030D-6E8A-4147-A177-3AD203B41FA5}">
                      <a16:colId xmlns:a16="http://schemas.microsoft.com/office/drawing/2014/main" val="20001"/>
                    </a:ext>
                  </a:extLst>
                </a:gridCol>
                <a:gridCol w="1088500">
                  <a:extLst>
                    <a:ext uri="{9D8B030D-6E8A-4147-A177-3AD203B41FA5}">
                      <a16:colId xmlns:a16="http://schemas.microsoft.com/office/drawing/2014/main" val="20002"/>
                    </a:ext>
                  </a:extLst>
                </a:gridCol>
                <a:gridCol w="972025">
                  <a:extLst>
                    <a:ext uri="{9D8B030D-6E8A-4147-A177-3AD203B41FA5}">
                      <a16:colId xmlns:a16="http://schemas.microsoft.com/office/drawing/2014/main" val="20003"/>
                    </a:ext>
                  </a:extLst>
                </a:gridCol>
                <a:gridCol w="976625">
                  <a:extLst>
                    <a:ext uri="{9D8B030D-6E8A-4147-A177-3AD203B41FA5}">
                      <a16:colId xmlns:a16="http://schemas.microsoft.com/office/drawing/2014/main" val="20004"/>
                    </a:ext>
                  </a:extLst>
                </a:gridCol>
                <a:gridCol w="976625">
                  <a:extLst>
                    <a:ext uri="{9D8B030D-6E8A-4147-A177-3AD203B41FA5}">
                      <a16:colId xmlns:a16="http://schemas.microsoft.com/office/drawing/2014/main" val="20005"/>
                    </a:ext>
                  </a:extLst>
                </a:gridCol>
              </a:tblGrid>
              <a:tr h="336775">
                <a:tc rowSpan="2">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solidFill>
                      <a:srgbClr val="073763"/>
                    </a:solidFill>
                  </a:tcPr>
                </a:tc>
                <a:tc>
                  <a:txBody>
                    <a:bodyPr/>
                    <a:lstStyle/>
                    <a:p>
                      <a:pPr marL="0" lvl="0" indent="0" algn="ctr" rtl="0">
                        <a:spcBef>
                          <a:spcPts val="0"/>
                        </a:spcBef>
                        <a:spcAft>
                          <a:spcPts val="0"/>
                        </a:spcAft>
                        <a:buNone/>
                      </a:pPr>
                      <a:r>
                        <a:rPr lang="en" sz="800">
                          <a:solidFill>
                            <a:srgbClr val="FFFFFF"/>
                          </a:solidFill>
                        </a:rPr>
                        <a:t>Total # of ISS = 22</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Clr>
                          <a:srgbClr val="000000"/>
                        </a:buClr>
                        <a:buSzPts val="1100"/>
                        <a:buFont typeface="Arial"/>
                        <a:buNone/>
                      </a:pPr>
                      <a:r>
                        <a:rPr lang="en" sz="800">
                          <a:solidFill>
                            <a:srgbClr val="FFFFFF"/>
                          </a:solidFill>
                        </a:rPr>
                        <a:t>Total # of OSS = 50</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gridSpan="2">
                  <a:txBody>
                    <a:bodyPr/>
                    <a:lstStyle/>
                    <a:p>
                      <a:pPr marL="0" lvl="0" indent="0" algn="ctr" rtl="0">
                        <a:spcBef>
                          <a:spcPts val="0"/>
                        </a:spcBef>
                        <a:spcAft>
                          <a:spcPts val="0"/>
                        </a:spcAft>
                        <a:buNone/>
                      </a:pP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hMerge="1">
                  <a:txBody>
                    <a:bodyPr/>
                    <a:lstStyle/>
                    <a:p>
                      <a:endParaRPr lang="en-US"/>
                    </a:p>
                  </a:txBody>
                  <a:tcPr/>
                </a:tc>
                <a:tc>
                  <a:txBody>
                    <a:bodyPr/>
                    <a:lstStyle/>
                    <a:p>
                      <a:pPr marL="0" lvl="0" indent="0" algn="ctr" rtl="0">
                        <a:spcBef>
                          <a:spcPts val="0"/>
                        </a:spcBef>
                        <a:spcAft>
                          <a:spcPts val="0"/>
                        </a:spcAft>
                        <a:buNone/>
                      </a:pP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547600">
                <a:tc vMerge="1">
                  <a:txBody>
                    <a:bodyPr/>
                    <a:lstStyle/>
                    <a:p>
                      <a:endParaRPr lang="en-US"/>
                    </a:p>
                  </a:txBody>
                  <a:tcPr/>
                </a:tc>
                <a:tc>
                  <a:txBody>
                    <a:bodyPr/>
                    <a:lstStyle/>
                    <a:p>
                      <a:pPr marL="0" lvl="0" indent="0" algn="ctr" rtl="0">
                        <a:spcBef>
                          <a:spcPts val="0"/>
                        </a:spcBef>
                        <a:spcAft>
                          <a:spcPts val="0"/>
                        </a:spcAft>
                        <a:buNone/>
                      </a:pPr>
                      <a:r>
                        <a:rPr lang="en" sz="800">
                          <a:solidFill>
                            <a:srgbClr val="FFFFFF"/>
                          </a:solidFill>
                        </a:rPr>
                        <a:t># students with 1 or more in-school suspensions </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800">
                          <a:solidFill>
                            <a:srgbClr val="FFFFFF"/>
                          </a:solidFill>
                        </a:rPr>
                        <a:t># students with 1 or more out-of-School suspensions</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800">
                          <a:solidFill>
                            <a:srgbClr val="FFFFFF"/>
                          </a:solidFill>
                        </a:rPr>
                        <a:t># students with 1 or more suspension</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800">
                          <a:solidFill>
                            <a:srgbClr val="FFFFFF"/>
                          </a:solidFill>
                        </a:rPr>
                        <a:t>Total enrollment as of 3/12/19</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800">
                          <a:solidFill>
                            <a:srgbClr val="FFFFFF"/>
                          </a:solidFill>
                        </a:rPr>
                        <a:t>% suspended </a:t>
                      </a:r>
                      <a:endParaRPr sz="800">
                        <a:solidFill>
                          <a:srgbClr val="FFFFFF"/>
                        </a:solidFill>
                      </a:endParaRPr>
                    </a:p>
                    <a:p>
                      <a:pPr marL="0" lvl="0" indent="0" algn="ctr" rtl="0">
                        <a:spcBef>
                          <a:spcPts val="0"/>
                        </a:spcBef>
                        <a:spcAft>
                          <a:spcPts val="0"/>
                        </a:spcAft>
                        <a:buNone/>
                      </a:pPr>
                      <a:r>
                        <a:rPr lang="en" sz="800">
                          <a:solidFill>
                            <a:srgbClr val="FFFFFF"/>
                          </a:solidFill>
                        </a:rPr>
                        <a:t>(1 or more time this year)</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extLst>
                  <a:ext uri="{0D108BD9-81ED-4DB2-BD59-A6C34878D82A}">
                    <a16:rowId xmlns:a16="http://schemas.microsoft.com/office/drawing/2014/main" val="10001"/>
                  </a:ext>
                </a:extLst>
              </a:tr>
              <a:tr h="238175">
                <a:tc>
                  <a:txBody>
                    <a:bodyPr/>
                    <a:lstStyle/>
                    <a:p>
                      <a:pPr marL="0" lvl="0" indent="0" algn="l" rtl="0">
                        <a:lnSpc>
                          <a:spcPct val="115000"/>
                        </a:lnSpc>
                        <a:spcBef>
                          <a:spcPts val="0"/>
                        </a:spcBef>
                        <a:spcAft>
                          <a:spcPts val="0"/>
                        </a:spcAft>
                        <a:buNone/>
                      </a:pPr>
                      <a:r>
                        <a:rPr lang="en" sz="1000">
                          <a:solidFill>
                            <a:srgbClr val="434343"/>
                          </a:solidFill>
                        </a:rPr>
                        <a:t>All Students</a:t>
                      </a:r>
                      <a:endParaRPr sz="1000">
                        <a:solidFill>
                          <a:srgbClr val="434343"/>
                        </a:solidFill>
                      </a:endParaRPr>
                    </a:p>
                  </a:txBody>
                  <a:tcPr marL="28575" marR="28575" marT="19050" marB="19050" anchor="b"/>
                </a:tc>
                <a:tc>
                  <a:txBody>
                    <a:bodyPr/>
                    <a:lstStyle/>
                    <a:p>
                      <a:pPr marL="0" lvl="0" indent="0" algn="ctr" rtl="0">
                        <a:spcBef>
                          <a:spcPts val="0"/>
                        </a:spcBef>
                        <a:spcAft>
                          <a:spcPts val="0"/>
                        </a:spcAft>
                        <a:buNone/>
                      </a:pPr>
                      <a:r>
                        <a:rPr lang="en" sz="1000"/>
                        <a:t>20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41</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56</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7312</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0.8%</a:t>
                      </a:r>
                      <a:endParaRPr sz="1000">
                        <a:solidFill>
                          <a:srgbClr val="434343"/>
                        </a:solidFill>
                      </a:endParaRPr>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296100">
                <a:tc>
                  <a:txBody>
                    <a:bodyPr/>
                    <a:lstStyle/>
                    <a:p>
                      <a:pPr marL="0" lvl="0" indent="0" algn="l" rtl="0">
                        <a:lnSpc>
                          <a:spcPct val="115000"/>
                        </a:lnSpc>
                        <a:spcBef>
                          <a:spcPts val="0"/>
                        </a:spcBef>
                        <a:spcAft>
                          <a:spcPts val="0"/>
                        </a:spcAft>
                        <a:buNone/>
                      </a:pPr>
                      <a:r>
                        <a:rPr lang="en" sz="1000">
                          <a:solidFill>
                            <a:srgbClr val="434343"/>
                          </a:solidFill>
                        </a:rPr>
                        <a:t>English Learners</a:t>
                      </a:r>
                      <a:endParaRPr sz="1000">
                        <a:solidFill>
                          <a:srgbClr val="434343"/>
                        </a:solidFill>
                      </a:endParaRPr>
                    </a:p>
                  </a:txBody>
                  <a:tcPr marL="28575" marR="28575" marT="19050" marB="19050" anchor="b"/>
                </a:tc>
                <a:tc>
                  <a:txBody>
                    <a:bodyPr/>
                    <a:lstStyle/>
                    <a:p>
                      <a:pPr marL="0" lvl="0" indent="0" algn="ctr" rtl="0">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615</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0.3%</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238175">
                <a:tc>
                  <a:txBody>
                    <a:bodyPr/>
                    <a:lstStyle/>
                    <a:p>
                      <a:pPr marL="0" lvl="0" indent="0" algn="l" rtl="0">
                        <a:lnSpc>
                          <a:spcPct val="115000"/>
                        </a:lnSpc>
                        <a:spcBef>
                          <a:spcPts val="0"/>
                        </a:spcBef>
                        <a:spcAft>
                          <a:spcPts val="0"/>
                        </a:spcAft>
                        <a:buNone/>
                      </a:pPr>
                      <a:r>
                        <a:rPr lang="en" sz="1000">
                          <a:solidFill>
                            <a:srgbClr val="434343"/>
                          </a:solidFill>
                        </a:rPr>
                        <a:t>Students w/ Disabilities</a:t>
                      </a:r>
                      <a:endParaRPr sz="1000" b="1">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6</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18</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934</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2.3%</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238175">
                <a:tc>
                  <a:txBody>
                    <a:bodyPr/>
                    <a:lstStyle/>
                    <a:p>
                      <a:pPr marL="0" lvl="0" indent="0" algn="l" rtl="0">
                        <a:lnSpc>
                          <a:spcPct val="115000"/>
                        </a:lnSpc>
                        <a:spcBef>
                          <a:spcPts val="0"/>
                        </a:spcBef>
                        <a:spcAft>
                          <a:spcPts val="0"/>
                        </a:spcAft>
                        <a:buNone/>
                      </a:pPr>
                      <a:r>
                        <a:rPr lang="en" sz="1000">
                          <a:solidFill>
                            <a:srgbClr val="434343"/>
                          </a:solidFill>
                        </a:rPr>
                        <a:t>Free or Reduced Lunch</a:t>
                      </a:r>
                      <a:endParaRPr sz="1000">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8</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420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1.9%</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238175">
                <a:tc>
                  <a:txBody>
                    <a:bodyPr/>
                    <a:lstStyle/>
                    <a:p>
                      <a:pPr marL="0" lvl="0" indent="0" algn="l" rtl="0">
                        <a:lnSpc>
                          <a:spcPct val="115000"/>
                        </a:lnSpc>
                        <a:spcBef>
                          <a:spcPts val="0"/>
                        </a:spcBef>
                        <a:spcAft>
                          <a:spcPts val="0"/>
                        </a:spcAft>
                        <a:buNone/>
                      </a:pPr>
                      <a:r>
                        <a:rPr lang="en" sz="1000">
                          <a:solidFill>
                            <a:srgbClr val="434343"/>
                          </a:solidFill>
                        </a:rPr>
                        <a:t>METCO </a:t>
                      </a:r>
                      <a:endParaRPr sz="1000">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215</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1.4%</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238175">
                <a:tc>
                  <a:txBody>
                    <a:bodyPr/>
                    <a:lstStyle/>
                    <a:p>
                      <a:pPr marL="0" lvl="0" indent="0" algn="l" rtl="0">
                        <a:lnSpc>
                          <a:spcPct val="115000"/>
                        </a:lnSpc>
                        <a:spcBef>
                          <a:spcPts val="0"/>
                        </a:spcBef>
                        <a:spcAft>
                          <a:spcPts val="0"/>
                        </a:spcAft>
                        <a:buNone/>
                      </a:pPr>
                      <a:r>
                        <a:rPr lang="en" sz="1000">
                          <a:solidFill>
                            <a:srgbClr val="434343"/>
                          </a:solidFill>
                        </a:rPr>
                        <a:t>Female</a:t>
                      </a:r>
                      <a:endParaRPr sz="1000" b="1">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3</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9</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3577</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0.3%</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238175">
                <a:tc>
                  <a:txBody>
                    <a:bodyPr/>
                    <a:lstStyle/>
                    <a:p>
                      <a:pPr marL="0" lvl="0" indent="0" algn="l" rtl="0">
                        <a:lnSpc>
                          <a:spcPct val="115000"/>
                        </a:lnSpc>
                        <a:spcBef>
                          <a:spcPts val="0"/>
                        </a:spcBef>
                        <a:spcAft>
                          <a:spcPts val="0"/>
                        </a:spcAft>
                        <a:buNone/>
                      </a:pPr>
                      <a:r>
                        <a:rPr lang="en" sz="1000">
                          <a:solidFill>
                            <a:srgbClr val="434343"/>
                          </a:solidFill>
                        </a:rPr>
                        <a:t>Male</a:t>
                      </a:r>
                      <a:endParaRPr sz="1000" b="1">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17</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45</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3734</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1.2%</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r h="238175">
                <a:tc>
                  <a:txBody>
                    <a:bodyPr/>
                    <a:lstStyle/>
                    <a:p>
                      <a:pPr marL="0" lvl="0" indent="0" algn="l" rtl="0">
                        <a:lnSpc>
                          <a:spcPct val="115000"/>
                        </a:lnSpc>
                        <a:spcBef>
                          <a:spcPts val="0"/>
                        </a:spcBef>
                        <a:spcAft>
                          <a:spcPts val="0"/>
                        </a:spcAft>
                        <a:buNone/>
                      </a:pPr>
                      <a:r>
                        <a:rPr lang="en" sz="1000">
                          <a:solidFill>
                            <a:srgbClr val="434343"/>
                          </a:solidFill>
                        </a:rPr>
                        <a:t>Asian</a:t>
                      </a:r>
                      <a:endParaRPr sz="1000" b="1">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4</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9</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2907</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0.4%</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9"/>
                  </a:ext>
                </a:extLst>
              </a:tr>
              <a:tr h="238175">
                <a:tc>
                  <a:txBody>
                    <a:bodyPr/>
                    <a:lstStyle/>
                    <a:p>
                      <a:pPr marL="0" lvl="0" indent="0" algn="l" rtl="0">
                        <a:lnSpc>
                          <a:spcPct val="115000"/>
                        </a:lnSpc>
                        <a:spcBef>
                          <a:spcPts val="0"/>
                        </a:spcBef>
                        <a:spcAft>
                          <a:spcPts val="0"/>
                        </a:spcAft>
                        <a:buNone/>
                      </a:pPr>
                      <a:r>
                        <a:rPr lang="en" sz="1000">
                          <a:solidFill>
                            <a:srgbClr val="434343"/>
                          </a:solidFill>
                        </a:rPr>
                        <a:t>Afr. Amer./Black</a:t>
                      </a:r>
                      <a:endParaRPr sz="1000" b="1">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3</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8</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292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2.7%</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0"/>
                  </a:ext>
                </a:extLst>
              </a:tr>
              <a:tr h="238175">
                <a:tc>
                  <a:txBody>
                    <a:bodyPr/>
                    <a:lstStyle/>
                    <a:p>
                      <a:pPr marL="0" lvl="0" indent="0" algn="l" rtl="0">
                        <a:lnSpc>
                          <a:spcPct val="115000"/>
                        </a:lnSpc>
                        <a:spcBef>
                          <a:spcPts val="0"/>
                        </a:spcBef>
                        <a:spcAft>
                          <a:spcPts val="0"/>
                        </a:spcAft>
                        <a:buNone/>
                      </a:pPr>
                      <a:r>
                        <a:rPr lang="en" sz="1000">
                          <a:solidFill>
                            <a:srgbClr val="434343"/>
                          </a:solidFill>
                        </a:rPr>
                        <a:t>Hispanic/Latino</a:t>
                      </a:r>
                      <a:endParaRPr sz="1000" b="1">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297</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0.7%</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1"/>
                  </a:ext>
                </a:extLst>
              </a:tr>
              <a:tr h="238175">
                <a:tc>
                  <a:txBody>
                    <a:bodyPr/>
                    <a:lstStyle/>
                    <a:p>
                      <a:pPr marL="0" lvl="0" indent="0" algn="l" rtl="0">
                        <a:lnSpc>
                          <a:spcPct val="115000"/>
                        </a:lnSpc>
                        <a:spcBef>
                          <a:spcPts val="0"/>
                        </a:spcBef>
                        <a:spcAft>
                          <a:spcPts val="0"/>
                        </a:spcAft>
                        <a:buNone/>
                      </a:pPr>
                      <a:r>
                        <a:rPr lang="en" sz="1000">
                          <a:solidFill>
                            <a:srgbClr val="434343"/>
                          </a:solidFill>
                        </a:rPr>
                        <a:t>Multi-Race</a:t>
                      </a:r>
                      <a:endParaRPr sz="1000">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6</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506</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1.2%</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2"/>
                  </a:ext>
                </a:extLst>
              </a:tr>
              <a:tr h="238175">
                <a:tc>
                  <a:txBody>
                    <a:bodyPr/>
                    <a:lstStyle/>
                    <a:p>
                      <a:pPr marL="0" lvl="0" indent="0" algn="l" rtl="0">
                        <a:lnSpc>
                          <a:spcPct val="115000"/>
                        </a:lnSpc>
                        <a:spcBef>
                          <a:spcPts val="0"/>
                        </a:spcBef>
                        <a:spcAft>
                          <a:spcPts val="0"/>
                        </a:spcAft>
                        <a:buNone/>
                      </a:pPr>
                      <a:r>
                        <a:rPr lang="en" sz="1000">
                          <a:solidFill>
                            <a:srgbClr val="434343"/>
                          </a:solidFill>
                        </a:rPr>
                        <a:t>White</a:t>
                      </a:r>
                      <a:endParaRPr sz="1000">
                        <a:solidFill>
                          <a:srgbClr val="434343"/>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000"/>
                        <a:t>12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29</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3496</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0.8%</a:t>
                      </a:r>
                      <a:endParaRPr sz="1000"/>
                    </a:p>
                  </a:txBody>
                  <a:tcPr marL="28575" marR="28575" marT="19050" marB="19050" anchor="ctr">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211" name="Google Shape;211;p38"/>
          <p:cNvSpPr txBox="1"/>
          <p:nvPr/>
        </p:nvSpPr>
        <p:spPr>
          <a:xfrm>
            <a:off x="7785300" y="4732725"/>
            <a:ext cx="1358700" cy="2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As of 3/19/19</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idx="4294967295"/>
          </p:nvPr>
        </p:nvSpPr>
        <p:spPr>
          <a:xfrm>
            <a:off x="219825" y="145575"/>
            <a:ext cx="8813400" cy="68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rial"/>
                <a:ea typeface="Arial"/>
                <a:cs typeface="Arial"/>
                <a:sym typeface="Arial"/>
              </a:rPr>
              <a:t>2018-19: In- and Out-of-School Suspensions </a:t>
            </a:r>
            <a:r>
              <a:rPr lang="en" sz="1800">
                <a:solidFill>
                  <a:srgbClr val="FF9900"/>
                </a:solidFill>
                <a:latin typeface="Arial"/>
                <a:ea typeface="Arial"/>
                <a:cs typeface="Arial"/>
                <a:sym typeface="Arial"/>
              </a:rPr>
              <a:t>(</a:t>
            </a:r>
            <a:r>
              <a:rPr lang="en" sz="1800" b="1" i="1">
                <a:solidFill>
                  <a:srgbClr val="FF9900"/>
                </a:solidFill>
                <a:latin typeface="Arial"/>
                <a:ea typeface="Arial"/>
                <a:cs typeface="Arial"/>
                <a:sym typeface="Arial"/>
              </a:rPr>
              <a:t>Incidents</a:t>
            </a:r>
            <a:r>
              <a:rPr lang="en" sz="1800">
                <a:solidFill>
                  <a:srgbClr val="FF9900"/>
                </a:solidFill>
                <a:latin typeface="Arial"/>
                <a:ea typeface="Arial"/>
                <a:cs typeface="Arial"/>
                <a:sym typeface="Arial"/>
              </a:rPr>
              <a:t>)</a:t>
            </a:r>
            <a:endParaRPr sz="1800">
              <a:solidFill>
                <a:srgbClr val="FF9900"/>
              </a:solidFill>
              <a:latin typeface="Arial"/>
              <a:ea typeface="Arial"/>
              <a:cs typeface="Arial"/>
              <a:sym typeface="Arial"/>
            </a:endParaRPr>
          </a:p>
          <a:p>
            <a:pPr marL="0" lvl="0" indent="0" algn="l" rtl="0">
              <a:spcBef>
                <a:spcPts val="0"/>
              </a:spcBef>
              <a:spcAft>
                <a:spcPts val="0"/>
              </a:spcAft>
              <a:buNone/>
            </a:pPr>
            <a:r>
              <a:rPr lang="en" sz="1800">
                <a:solidFill>
                  <a:srgbClr val="4A86E8"/>
                </a:solidFill>
                <a:latin typeface="Arial"/>
                <a:ea typeface="Arial"/>
                <a:cs typeface="Arial"/>
                <a:sym typeface="Arial"/>
              </a:rPr>
              <a:t>Where do we stand today? What are LPS students suspended for?</a:t>
            </a:r>
            <a:endParaRPr sz="1800">
              <a:solidFill>
                <a:srgbClr val="4A86E8"/>
              </a:solidFill>
              <a:latin typeface="Arial"/>
              <a:ea typeface="Arial"/>
              <a:cs typeface="Arial"/>
              <a:sym typeface="Arial"/>
            </a:endParaRPr>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p:txBody>
      </p:sp>
      <p:graphicFrame>
        <p:nvGraphicFramePr>
          <p:cNvPr id="217" name="Google Shape;217;p39"/>
          <p:cNvGraphicFramePr/>
          <p:nvPr/>
        </p:nvGraphicFramePr>
        <p:xfrm>
          <a:off x="442838" y="996420"/>
          <a:ext cx="3000000" cy="3000000"/>
        </p:xfrm>
        <a:graphic>
          <a:graphicData uri="http://schemas.openxmlformats.org/drawingml/2006/table">
            <a:tbl>
              <a:tblPr>
                <a:noFill/>
                <a:tableStyleId>{4D2987B7-52B8-4A75-9182-9819051C34FB}</a:tableStyleId>
              </a:tblPr>
              <a:tblGrid>
                <a:gridCol w="3472675">
                  <a:extLst>
                    <a:ext uri="{9D8B030D-6E8A-4147-A177-3AD203B41FA5}">
                      <a16:colId xmlns:a16="http://schemas.microsoft.com/office/drawing/2014/main" val="20000"/>
                    </a:ext>
                  </a:extLst>
                </a:gridCol>
                <a:gridCol w="1552125">
                  <a:extLst>
                    <a:ext uri="{9D8B030D-6E8A-4147-A177-3AD203B41FA5}">
                      <a16:colId xmlns:a16="http://schemas.microsoft.com/office/drawing/2014/main" val="20001"/>
                    </a:ext>
                  </a:extLst>
                </a:gridCol>
                <a:gridCol w="1723000">
                  <a:extLst>
                    <a:ext uri="{9D8B030D-6E8A-4147-A177-3AD203B41FA5}">
                      <a16:colId xmlns:a16="http://schemas.microsoft.com/office/drawing/2014/main" val="20002"/>
                    </a:ext>
                  </a:extLst>
                </a:gridCol>
                <a:gridCol w="813900">
                  <a:extLst>
                    <a:ext uri="{9D8B030D-6E8A-4147-A177-3AD203B41FA5}">
                      <a16:colId xmlns:a16="http://schemas.microsoft.com/office/drawing/2014/main" val="20003"/>
                    </a:ext>
                  </a:extLst>
                </a:gridCol>
              </a:tblGrid>
              <a:tr h="406400">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solidFill>
                      <a:srgbClr val="073763"/>
                    </a:solidFill>
                  </a:tcPr>
                </a:tc>
                <a:tc>
                  <a:txBody>
                    <a:bodyPr/>
                    <a:lstStyle/>
                    <a:p>
                      <a:pPr marL="0" lvl="0" indent="0" algn="ctr" rtl="0">
                        <a:spcBef>
                          <a:spcPts val="0"/>
                        </a:spcBef>
                        <a:spcAft>
                          <a:spcPts val="0"/>
                        </a:spcAft>
                        <a:buNone/>
                      </a:pPr>
                      <a:r>
                        <a:rPr lang="en" sz="800">
                          <a:solidFill>
                            <a:srgbClr val="FFFFFF"/>
                          </a:solidFill>
                        </a:rPr>
                        <a:t>In-School Suspension </a:t>
                      </a:r>
                      <a:endParaRPr sz="800">
                        <a:solidFill>
                          <a:srgbClr val="FFFFFF"/>
                        </a:solidFill>
                      </a:endParaRPr>
                    </a:p>
                    <a:p>
                      <a:pPr marL="0" lvl="0" indent="0" algn="ctr" rtl="0">
                        <a:spcBef>
                          <a:spcPts val="0"/>
                        </a:spcBef>
                        <a:spcAft>
                          <a:spcPts val="0"/>
                        </a:spcAft>
                        <a:buNone/>
                      </a:pPr>
                      <a:r>
                        <a:rPr lang="en" sz="800">
                          <a:solidFill>
                            <a:srgbClr val="FFFFFF"/>
                          </a:solidFill>
                        </a:rPr>
                        <a:t>(Total Incidents = 22)</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800">
                          <a:solidFill>
                            <a:srgbClr val="FFFFFF"/>
                          </a:solidFill>
                        </a:rPr>
                        <a:t> Out-of-School Suspension</a:t>
                      </a:r>
                      <a:endParaRPr sz="800">
                        <a:solidFill>
                          <a:srgbClr val="FFFFFF"/>
                        </a:solidFill>
                      </a:endParaRPr>
                    </a:p>
                    <a:p>
                      <a:pPr marL="0" lvl="0" indent="0" algn="ctr" rtl="0">
                        <a:spcBef>
                          <a:spcPts val="0"/>
                        </a:spcBef>
                        <a:spcAft>
                          <a:spcPts val="0"/>
                        </a:spcAft>
                        <a:buNone/>
                      </a:pPr>
                      <a:r>
                        <a:rPr lang="en" sz="800">
                          <a:solidFill>
                            <a:srgbClr val="FFFFFF"/>
                          </a:solidFill>
                        </a:rPr>
                        <a:t>(Total Incidents = 50)</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800">
                          <a:solidFill>
                            <a:srgbClr val="FFFFFF"/>
                          </a:solidFill>
                        </a:rPr>
                        <a:t>All</a:t>
                      </a:r>
                      <a:endParaRPr sz="800">
                        <a:solidFill>
                          <a:srgbClr val="FFFFFF"/>
                        </a:solidFill>
                      </a:endParaRPr>
                    </a:p>
                    <a:p>
                      <a:pPr marL="0" lvl="0" indent="0" algn="ctr" rtl="0">
                        <a:spcBef>
                          <a:spcPts val="0"/>
                        </a:spcBef>
                        <a:spcAft>
                          <a:spcPts val="0"/>
                        </a:spcAft>
                        <a:buNone/>
                      </a:pPr>
                      <a:r>
                        <a:rPr lang="en" sz="800">
                          <a:solidFill>
                            <a:srgbClr val="FFFFFF"/>
                          </a:solidFill>
                        </a:rPr>
                        <a:t>(Total = 72)</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197825">
                <a:tc>
                  <a:txBody>
                    <a:bodyPr/>
                    <a:lstStyle/>
                    <a:p>
                      <a:pPr marL="57150" lvl="0" indent="0" algn="l" rtl="0">
                        <a:spcBef>
                          <a:spcPts val="0"/>
                        </a:spcBef>
                        <a:spcAft>
                          <a:spcPts val="0"/>
                        </a:spcAft>
                        <a:buNone/>
                      </a:pPr>
                      <a:r>
                        <a:rPr lang="en" sz="1000"/>
                        <a:t>Drug use or possession (e.g. Marijuana)</a:t>
                      </a:r>
                      <a:endParaRPr sz="1000"/>
                    </a:p>
                  </a:txBody>
                  <a:tcPr marL="28575" marR="28575" marT="19050" marB="19050" anchor="ctr"/>
                </a:tc>
                <a:tc>
                  <a:txBody>
                    <a:bodyPr/>
                    <a:lstStyle/>
                    <a:p>
                      <a:pPr marL="0" lvl="0" indent="0" algn="ctr" rtl="0">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17</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19</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97825">
                <a:tc>
                  <a:txBody>
                    <a:bodyPr/>
                    <a:lstStyle/>
                    <a:p>
                      <a:pPr marL="57150" lvl="0" indent="0" algn="l" rtl="0">
                        <a:spcBef>
                          <a:spcPts val="0"/>
                        </a:spcBef>
                        <a:spcAft>
                          <a:spcPts val="0"/>
                        </a:spcAft>
                        <a:buNone/>
                      </a:pPr>
                      <a:r>
                        <a:rPr lang="en" sz="1000"/>
                        <a:t>Weapon</a:t>
                      </a:r>
                      <a:endParaRPr sz="1000"/>
                    </a:p>
                  </a:txBody>
                  <a:tcPr marL="28575" marR="28575" marT="19050" marB="19050" anchor="ctr"/>
                </a:tc>
                <a:tc>
                  <a:txBody>
                    <a:bodyPr/>
                    <a:lstStyle/>
                    <a:p>
                      <a:pPr marL="0" lvl="0" indent="0" algn="ctr" rtl="0">
                        <a:spcBef>
                          <a:spcPts val="0"/>
                        </a:spcBef>
                        <a:spcAft>
                          <a:spcPts val="0"/>
                        </a:spcAft>
                        <a:buNone/>
                      </a:pPr>
                      <a:r>
                        <a:rPr lang="en" sz="1000"/>
                        <a:t>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7</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7</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97825">
                <a:tc>
                  <a:txBody>
                    <a:bodyPr/>
                    <a:lstStyle/>
                    <a:p>
                      <a:pPr marL="57150" lvl="0" indent="0" algn="l" rtl="0">
                        <a:spcBef>
                          <a:spcPts val="0"/>
                        </a:spcBef>
                        <a:spcAft>
                          <a:spcPts val="0"/>
                        </a:spcAft>
                        <a:buNone/>
                      </a:pPr>
                      <a:r>
                        <a:rPr lang="en" sz="1000"/>
                        <a:t>Tobacco</a:t>
                      </a:r>
                      <a:endParaRPr sz="1000"/>
                    </a:p>
                  </a:txBody>
                  <a:tcPr marL="28575" marR="28575" marT="19050" marB="19050" anchor="ctr"/>
                </a:tc>
                <a:tc>
                  <a:txBody>
                    <a:bodyPr/>
                    <a:lstStyle/>
                    <a:p>
                      <a:pPr marL="0" lvl="0" indent="0" algn="ctr" rtl="0">
                        <a:spcBef>
                          <a:spcPts val="0"/>
                        </a:spcBef>
                        <a:spcAft>
                          <a:spcPts val="0"/>
                        </a:spcAft>
                        <a:buNone/>
                      </a:pPr>
                      <a:r>
                        <a:rPr lang="en" sz="1000"/>
                        <a:t>3</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4</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7</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197825">
                <a:tc>
                  <a:txBody>
                    <a:bodyPr/>
                    <a:lstStyle/>
                    <a:p>
                      <a:pPr marL="57150" lvl="0" indent="0" algn="l" rtl="0">
                        <a:spcBef>
                          <a:spcPts val="0"/>
                        </a:spcBef>
                        <a:spcAft>
                          <a:spcPts val="0"/>
                        </a:spcAft>
                        <a:buNone/>
                      </a:pPr>
                      <a:r>
                        <a:rPr lang="en" sz="1000"/>
                        <a:t>Attendance violation - leaving the building</a:t>
                      </a:r>
                      <a:endParaRPr sz="1000"/>
                    </a:p>
                  </a:txBody>
                  <a:tcPr marL="28575" marR="28575" marT="19050" marB="19050" anchor="ctr"/>
                </a:tc>
                <a:tc>
                  <a:txBody>
                    <a:bodyPr/>
                    <a:lstStyle/>
                    <a:p>
                      <a:pPr marL="0" lvl="0" indent="0" algn="ctr" rtl="0">
                        <a:spcBef>
                          <a:spcPts val="0"/>
                        </a:spcBef>
                        <a:spcAft>
                          <a:spcPts val="0"/>
                        </a:spcAft>
                        <a:buNone/>
                      </a:pPr>
                      <a:r>
                        <a:rPr lang="en" sz="1000"/>
                        <a:t>4</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2</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6</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197825">
                <a:tc>
                  <a:txBody>
                    <a:bodyPr/>
                    <a:lstStyle/>
                    <a:p>
                      <a:pPr marL="57150" lvl="0" indent="0" algn="l" rtl="0">
                        <a:spcBef>
                          <a:spcPts val="0"/>
                        </a:spcBef>
                        <a:spcAft>
                          <a:spcPts val="0"/>
                        </a:spcAft>
                        <a:buNone/>
                      </a:pPr>
                      <a:r>
                        <a:rPr lang="en" sz="1000"/>
                        <a:t>Threat</a:t>
                      </a:r>
                      <a:endParaRPr sz="1000"/>
                    </a:p>
                  </a:txBody>
                  <a:tcPr marL="28575" marR="28575" marT="19050" marB="19050" anchor="ctr"/>
                </a:tc>
                <a:tc>
                  <a:txBody>
                    <a:bodyPr/>
                    <a:lstStyle/>
                    <a:p>
                      <a:pPr marL="0" lvl="0" indent="0" algn="ctr" rtl="0">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4</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6</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197825">
                <a:tc>
                  <a:txBody>
                    <a:bodyPr/>
                    <a:lstStyle/>
                    <a:p>
                      <a:pPr marL="57150" lvl="0" indent="0" algn="l" rtl="0">
                        <a:spcBef>
                          <a:spcPts val="0"/>
                        </a:spcBef>
                        <a:spcAft>
                          <a:spcPts val="0"/>
                        </a:spcAft>
                        <a:buNone/>
                      </a:pPr>
                      <a:r>
                        <a:rPr lang="en" sz="1000"/>
                        <a:t>Theft</a:t>
                      </a:r>
                      <a:endParaRPr sz="1000"/>
                    </a:p>
                  </a:txBody>
                  <a:tcPr marL="28575" marR="28575" marT="19050" marB="19050" anchor="ctr"/>
                </a:tc>
                <a:tc>
                  <a:txBody>
                    <a:bodyPr/>
                    <a:lstStyle/>
                    <a:p>
                      <a:pPr marL="0" lvl="0" indent="0" algn="ctr" rtl="0">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5</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197825">
                <a:tc>
                  <a:txBody>
                    <a:bodyPr/>
                    <a:lstStyle/>
                    <a:p>
                      <a:pPr marL="57150" lvl="0" indent="0" algn="l" rtl="0">
                        <a:spcBef>
                          <a:spcPts val="0"/>
                        </a:spcBef>
                        <a:spcAft>
                          <a:spcPts val="0"/>
                        </a:spcAft>
                        <a:buNone/>
                      </a:pPr>
                      <a:r>
                        <a:rPr lang="en" sz="1000"/>
                        <a:t>Harassment of another student (non-sexual)</a:t>
                      </a:r>
                      <a:endParaRPr sz="1000"/>
                    </a:p>
                  </a:txBody>
                  <a:tcPr marL="28575" marR="28575" marT="19050" marB="19050" anchor="ctr"/>
                </a:tc>
                <a:tc>
                  <a:txBody>
                    <a:bodyPr/>
                    <a:lstStyle/>
                    <a:p>
                      <a:pPr marL="0" lvl="0" indent="0" algn="ctr" rtl="0">
                        <a:spcBef>
                          <a:spcPts val="0"/>
                        </a:spcBef>
                        <a:spcAft>
                          <a:spcPts val="0"/>
                        </a:spcAft>
                        <a:buNone/>
                      </a:pPr>
                      <a:r>
                        <a:rPr lang="en" sz="1000"/>
                        <a:t>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4</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177750">
                <a:tc>
                  <a:txBody>
                    <a:bodyPr/>
                    <a:lstStyle/>
                    <a:p>
                      <a:pPr marL="57150" lvl="0" indent="0" algn="l" rtl="0">
                        <a:spcBef>
                          <a:spcPts val="0"/>
                        </a:spcBef>
                        <a:spcAft>
                          <a:spcPts val="0"/>
                        </a:spcAft>
                        <a:buNone/>
                      </a:pPr>
                      <a:r>
                        <a:rPr lang="en" sz="1000"/>
                        <a:t>Physical altercation - mutual</a:t>
                      </a:r>
                      <a:endParaRPr sz="1000"/>
                    </a:p>
                  </a:txBody>
                  <a:tcPr marL="28575" marR="28575" marT="19050" marB="19050" anchor="ctr"/>
                </a:tc>
                <a:tc>
                  <a:txBody>
                    <a:bodyPr/>
                    <a:lstStyle/>
                    <a:p>
                      <a:pPr marL="0" lvl="0" indent="0" algn="ctr" rtl="0">
                        <a:spcBef>
                          <a:spcPts val="0"/>
                        </a:spcBef>
                        <a:spcAft>
                          <a:spcPts val="0"/>
                        </a:spcAft>
                        <a:buNone/>
                      </a:pPr>
                      <a:r>
                        <a:rPr lang="en" sz="1000"/>
                        <a:t>3</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0</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r h="197825">
                <a:tc>
                  <a:txBody>
                    <a:bodyPr/>
                    <a:lstStyle/>
                    <a:p>
                      <a:pPr marL="57150" lvl="0" indent="0" algn="l" rtl="0">
                        <a:spcBef>
                          <a:spcPts val="0"/>
                        </a:spcBef>
                        <a:spcAft>
                          <a:spcPts val="0"/>
                        </a:spcAft>
                        <a:buNone/>
                      </a:pPr>
                      <a:r>
                        <a:rPr lang="en" sz="1000"/>
                        <a:t>Dishonesty (plagiarism) </a:t>
                      </a:r>
                      <a:endParaRPr sz="1000"/>
                    </a:p>
                  </a:txBody>
                  <a:tcPr marL="28575" marR="28575" marT="19050" marB="19050" anchor="ctr"/>
                </a:tc>
                <a:tc>
                  <a:txBody>
                    <a:bodyPr/>
                    <a:lstStyle/>
                    <a:p>
                      <a:pPr marL="0" lvl="0" indent="0" algn="ctr" rtl="0">
                        <a:spcBef>
                          <a:spcPts val="0"/>
                        </a:spcBef>
                        <a:spcAft>
                          <a:spcPts val="0"/>
                        </a:spcAft>
                        <a:buNone/>
                      </a:pPr>
                      <a:r>
                        <a:rPr lang="en" sz="1000"/>
                        <a:t>2</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9"/>
                  </a:ext>
                </a:extLst>
              </a:tr>
              <a:tr h="197825">
                <a:tc>
                  <a:txBody>
                    <a:bodyPr/>
                    <a:lstStyle/>
                    <a:p>
                      <a:pPr marL="57150" lvl="0" indent="0" algn="l" rtl="0">
                        <a:spcBef>
                          <a:spcPts val="0"/>
                        </a:spcBef>
                        <a:spcAft>
                          <a:spcPts val="0"/>
                        </a:spcAft>
                        <a:buNone/>
                      </a:pPr>
                      <a:r>
                        <a:rPr lang="en" sz="1000"/>
                        <a:t>Physical altercation or attack</a:t>
                      </a:r>
                      <a:endParaRPr sz="1000"/>
                    </a:p>
                  </a:txBody>
                  <a:tcPr marL="28575" marR="28575" marT="19050" marB="19050" anchor="ctr"/>
                </a:tc>
                <a:tc>
                  <a:txBody>
                    <a:bodyPr/>
                    <a:lstStyle/>
                    <a:p>
                      <a:pPr marL="0" lvl="0" indent="0" algn="ctr" rtl="0">
                        <a:spcBef>
                          <a:spcPts val="0"/>
                        </a:spcBef>
                        <a:spcAft>
                          <a:spcPts val="0"/>
                        </a:spcAft>
                        <a:buNone/>
                      </a:pPr>
                      <a:r>
                        <a:rPr lang="en" sz="1000"/>
                        <a:t>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2</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0"/>
                  </a:ext>
                </a:extLst>
              </a:tr>
              <a:tr h="197825">
                <a:tc>
                  <a:txBody>
                    <a:bodyPr/>
                    <a:lstStyle/>
                    <a:p>
                      <a:pPr marL="57150" lvl="0" indent="0" algn="l" rtl="0">
                        <a:spcBef>
                          <a:spcPts val="0"/>
                        </a:spcBef>
                        <a:spcAft>
                          <a:spcPts val="0"/>
                        </a:spcAft>
                        <a:buNone/>
                      </a:pPr>
                      <a:r>
                        <a:rPr lang="en" sz="1000"/>
                        <a:t>Alcohol</a:t>
                      </a:r>
                      <a:endParaRPr sz="1000"/>
                    </a:p>
                  </a:txBody>
                  <a:tcPr marL="28575" marR="28575" marT="19050" marB="19050" anchor="ctr"/>
                </a:tc>
                <a:tc>
                  <a:txBody>
                    <a:bodyPr/>
                    <a:lstStyle/>
                    <a:p>
                      <a:pPr marL="0" lvl="0" indent="0" algn="ctr" rtl="0">
                        <a:spcBef>
                          <a:spcPts val="0"/>
                        </a:spcBef>
                        <a:spcAft>
                          <a:spcPts val="0"/>
                        </a:spcAft>
                        <a:buNone/>
                      </a:pPr>
                      <a:r>
                        <a:rPr lang="en" sz="1000"/>
                        <a:t>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2</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1"/>
                  </a:ext>
                </a:extLst>
              </a:tr>
              <a:tr h="197825">
                <a:tc>
                  <a:txBody>
                    <a:bodyPr/>
                    <a:lstStyle/>
                    <a:p>
                      <a:pPr marL="57150" lvl="0" indent="0" algn="l" rtl="0">
                        <a:spcBef>
                          <a:spcPts val="0"/>
                        </a:spcBef>
                        <a:spcAft>
                          <a:spcPts val="0"/>
                        </a:spcAft>
                        <a:buNone/>
                      </a:pPr>
                      <a:r>
                        <a:rPr lang="en" sz="1000"/>
                        <a:t>Violation of rules</a:t>
                      </a:r>
                      <a:endParaRPr sz="1000"/>
                    </a:p>
                  </a:txBody>
                  <a:tcPr marL="28575" marR="28575" marT="19050" marB="19050" anchor="ctr"/>
                </a:tc>
                <a:tc>
                  <a:txBody>
                    <a:bodyPr/>
                    <a:lstStyle/>
                    <a:p>
                      <a:pPr marL="0" lvl="0" indent="0" algn="ctr" rtl="0">
                        <a:spcBef>
                          <a:spcPts val="0"/>
                        </a:spcBef>
                        <a:spcAft>
                          <a:spcPts val="0"/>
                        </a:spcAft>
                        <a:buNone/>
                      </a:pPr>
                      <a:r>
                        <a:rPr lang="en" sz="1000"/>
                        <a:t>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2"/>
                  </a:ext>
                </a:extLst>
              </a:tr>
              <a:tr h="197825">
                <a:tc>
                  <a:txBody>
                    <a:bodyPr/>
                    <a:lstStyle/>
                    <a:p>
                      <a:pPr marL="57150" lvl="0" indent="0" algn="l" rtl="0">
                        <a:spcBef>
                          <a:spcPts val="0"/>
                        </a:spcBef>
                        <a:spcAft>
                          <a:spcPts val="0"/>
                        </a:spcAft>
                        <a:buNone/>
                      </a:pPr>
                      <a:r>
                        <a:rPr lang="en" sz="1000"/>
                        <a:t>Harassment of another student (sexual)</a:t>
                      </a:r>
                      <a:endParaRPr sz="1000"/>
                    </a:p>
                  </a:txBody>
                  <a:tcPr marL="28575" marR="28575" marT="19050" marB="19050" anchor="ctr"/>
                </a:tc>
                <a:tc>
                  <a:txBody>
                    <a:bodyPr/>
                    <a:lstStyle/>
                    <a:p>
                      <a:pPr marL="0" lvl="0" indent="0" algn="ctr" rtl="0">
                        <a:spcBef>
                          <a:spcPts val="0"/>
                        </a:spcBef>
                        <a:spcAft>
                          <a:spcPts val="0"/>
                        </a:spcAft>
                        <a:buNone/>
                      </a:pPr>
                      <a:r>
                        <a:rPr lang="en" sz="1000"/>
                        <a:t>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3"/>
                  </a:ext>
                </a:extLst>
              </a:tr>
              <a:tr h="197825">
                <a:tc>
                  <a:txBody>
                    <a:bodyPr/>
                    <a:lstStyle/>
                    <a:p>
                      <a:pPr marL="57150" lvl="0" indent="0" algn="l" rtl="0">
                        <a:spcBef>
                          <a:spcPts val="0"/>
                        </a:spcBef>
                        <a:spcAft>
                          <a:spcPts val="0"/>
                        </a:spcAft>
                        <a:buNone/>
                      </a:pPr>
                      <a:r>
                        <a:rPr lang="en" sz="1000"/>
                        <a:t>Unauthorized area (e.g. roof)</a:t>
                      </a:r>
                      <a:endParaRPr sz="1000"/>
                    </a:p>
                  </a:txBody>
                  <a:tcPr marL="28575" marR="28575" marT="19050" marB="19050" anchor="ctr"/>
                </a:tc>
                <a:tc>
                  <a:txBody>
                    <a:bodyPr/>
                    <a:lstStyle/>
                    <a:p>
                      <a:pPr marL="0" lvl="0" indent="0" algn="ctr" rtl="0">
                        <a:spcBef>
                          <a:spcPts val="0"/>
                        </a:spcBef>
                        <a:spcAft>
                          <a:spcPts val="0"/>
                        </a:spcAft>
                        <a:buNone/>
                      </a:pPr>
                      <a:r>
                        <a:rPr lang="en" sz="1000"/>
                        <a:t>1</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0</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4"/>
                  </a:ext>
                </a:extLst>
              </a:tr>
              <a:tr h="197825">
                <a:tc>
                  <a:txBody>
                    <a:bodyPr/>
                    <a:lstStyle/>
                    <a:p>
                      <a:pPr marL="57150" lvl="0" indent="0" algn="l" rtl="0">
                        <a:spcBef>
                          <a:spcPts val="0"/>
                        </a:spcBef>
                        <a:spcAft>
                          <a:spcPts val="0"/>
                        </a:spcAft>
                        <a:buNone/>
                      </a:pPr>
                      <a:r>
                        <a:rPr lang="en" sz="1000"/>
                        <a:t>Obscene behavior</a:t>
                      </a:r>
                      <a:endParaRPr sz="1000"/>
                    </a:p>
                  </a:txBody>
                  <a:tcPr marL="28575" marR="28575" marT="19050" marB="19050" anchor="ctr"/>
                </a:tc>
                <a:tc>
                  <a:txBody>
                    <a:bodyPr/>
                    <a:lstStyle/>
                    <a:p>
                      <a:pPr marL="0" lvl="0" indent="0" algn="ctr" rtl="0">
                        <a:spcBef>
                          <a:spcPts val="0"/>
                        </a:spcBef>
                        <a:spcAft>
                          <a:spcPts val="0"/>
                        </a:spcAft>
                        <a:buNone/>
                      </a:pPr>
                      <a:r>
                        <a:rPr lang="en" sz="1000"/>
                        <a:t>0</a:t>
                      </a:r>
                      <a:endParaRPr sz="1000"/>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1</a:t>
                      </a:r>
                      <a:endParaRPr sz="1000">
                        <a:solidFill>
                          <a:srgbClr val="434343"/>
                        </a:solidFill>
                      </a:endParaRPr>
                    </a:p>
                  </a:txBody>
                  <a:tcPr marL="28575" marR="28575" marT="19050" marB="19050" anchor="ct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218" name="Google Shape;218;p39"/>
          <p:cNvSpPr txBox="1"/>
          <p:nvPr/>
        </p:nvSpPr>
        <p:spPr>
          <a:xfrm>
            <a:off x="7983400" y="4839725"/>
            <a:ext cx="1160700" cy="2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a:ea typeface="Roboto"/>
                <a:cs typeface="Roboto"/>
                <a:sym typeface="Roboto"/>
              </a:rPr>
              <a:t>As of 3/19/19</a:t>
            </a:r>
            <a:endParaRPr sz="10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311675" y="452050"/>
            <a:ext cx="7413600" cy="4428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400" b="1">
                <a:solidFill>
                  <a:srgbClr val="000000"/>
                </a:solidFill>
                <a:latin typeface="Arial"/>
                <a:ea typeface="Arial"/>
                <a:cs typeface="Arial"/>
                <a:sym typeface="Arial"/>
              </a:rPr>
              <a:t>LEXINGTON PUBLIC SCHOOLS - DEI PROMISING PRACTICES</a:t>
            </a:r>
            <a:endParaRPr sz="1400">
              <a:solidFill>
                <a:srgbClr val="000000"/>
              </a:solidFill>
              <a:latin typeface="Arial"/>
              <a:ea typeface="Arial"/>
              <a:cs typeface="Arial"/>
              <a:sym typeface="Arial"/>
            </a:endParaRPr>
          </a:p>
          <a:p>
            <a:pPr marL="457200" lvl="0" indent="-311150" algn="l" rtl="0">
              <a:lnSpc>
                <a:spcPct val="120000"/>
              </a:lnSpc>
              <a:spcBef>
                <a:spcPts val="60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Clear direction and support from School Committee (e.g., Supt./School Committee Norms and Beliefs include equity; Equity Audit; new DESS position; lots of great liaison work being done by SC members, etc.)</a:t>
            </a:r>
            <a:endParaRPr sz="1300">
              <a:solidFill>
                <a:srgbClr val="000000"/>
              </a:solidFill>
              <a:latin typeface="Arial"/>
              <a:ea typeface="Arial"/>
              <a:cs typeface="Arial"/>
              <a:sym typeface="Arial"/>
            </a:endParaRPr>
          </a:p>
          <a:p>
            <a:pPr marL="457200" lvl="0" indent="-311150" algn="l" rtl="0">
              <a:lnSpc>
                <a:spcPct val="12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Director of Equity and Student Supports - (1) to provide professional learning; and (2) to act as a liaison for staff and community members </a:t>
            </a:r>
            <a:endParaRPr sz="1300">
              <a:solidFill>
                <a:srgbClr val="000000"/>
              </a:solidFill>
              <a:latin typeface="Arial"/>
              <a:ea typeface="Arial"/>
              <a:cs typeface="Arial"/>
              <a:sym typeface="Arial"/>
            </a:endParaRPr>
          </a:p>
          <a:p>
            <a:pPr marL="457200" lvl="0" indent="-311150" algn="l" rtl="0">
              <a:lnSpc>
                <a:spcPct val="12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Shared Understanding, Alignment of Purpose, and Ownership of the Problem</a:t>
            </a:r>
            <a:endParaRPr sz="1300">
              <a:solidFill>
                <a:srgbClr val="000000"/>
              </a:solidFill>
              <a:latin typeface="Arial"/>
              <a:ea typeface="Arial"/>
              <a:cs typeface="Arial"/>
              <a:sym typeface="Arial"/>
            </a:endParaRPr>
          </a:p>
          <a:p>
            <a:pPr marL="914400" lvl="1" indent="-311150" algn="l" rtl="0">
              <a:lnSpc>
                <a:spcPct val="120000"/>
              </a:lnSpc>
              <a:spcBef>
                <a:spcPts val="0"/>
              </a:spcBef>
              <a:spcAft>
                <a:spcPts val="0"/>
              </a:spcAft>
              <a:buClr>
                <a:srgbClr val="000000"/>
              </a:buClr>
              <a:buSzPts val="1300"/>
              <a:buFont typeface="Arial"/>
              <a:buAutoNum type="alphaLcPeriod"/>
            </a:pPr>
            <a:r>
              <a:rPr lang="en" sz="1300">
                <a:solidFill>
                  <a:srgbClr val="000000"/>
                </a:solidFill>
                <a:latin typeface="Arial"/>
                <a:ea typeface="Arial"/>
                <a:cs typeface="Arial"/>
                <a:sym typeface="Arial"/>
              </a:rPr>
              <a:t>DEI Goals for all administrators (levers for autonomy and innovation)</a:t>
            </a:r>
            <a:endParaRPr sz="1300">
              <a:solidFill>
                <a:srgbClr val="000000"/>
              </a:solidFill>
              <a:latin typeface="Arial"/>
              <a:ea typeface="Arial"/>
              <a:cs typeface="Arial"/>
              <a:sym typeface="Arial"/>
            </a:endParaRPr>
          </a:p>
          <a:p>
            <a:pPr marL="914400" lvl="1" indent="-311150" algn="l" rtl="0">
              <a:lnSpc>
                <a:spcPct val="120000"/>
              </a:lnSpc>
              <a:spcBef>
                <a:spcPts val="0"/>
              </a:spcBef>
              <a:spcAft>
                <a:spcPts val="0"/>
              </a:spcAft>
              <a:buClr>
                <a:srgbClr val="000000"/>
              </a:buClr>
              <a:buSzPts val="1300"/>
              <a:buFont typeface="Arial"/>
              <a:buAutoNum type="alphaLcPeriod"/>
            </a:pPr>
            <a:r>
              <a:rPr lang="en" sz="1300">
                <a:solidFill>
                  <a:srgbClr val="000000"/>
                </a:solidFill>
                <a:latin typeface="Arial"/>
                <a:ea typeface="Arial"/>
                <a:cs typeface="Arial"/>
                <a:sym typeface="Arial"/>
              </a:rPr>
              <a:t>Curriculum Review with equity audit lens</a:t>
            </a:r>
            <a:endParaRPr sz="1300">
              <a:solidFill>
                <a:srgbClr val="000000"/>
              </a:solidFill>
              <a:latin typeface="Arial"/>
              <a:ea typeface="Arial"/>
              <a:cs typeface="Arial"/>
              <a:sym typeface="Arial"/>
            </a:endParaRPr>
          </a:p>
          <a:p>
            <a:pPr marL="914400" lvl="1" indent="-311150" algn="l" rtl="0">
              <a:lnSpc>
                <a:spcPct val="120000"/>
              </a:lnSpc>
              <a:spcBef>
                <a:spcPts val="0"/>
              </a:spcBef>
              <a:spcAft>
                <a:spcPts val="0"/>
              </a:spcAft>
              <a:buClr>
                <a:srgbClr val="000000"/>
              </a:buClr>
              <a:buSzPts val="1300"/>
              <a:buFont typeface="Arial"/>
              <a:buAutoNum type="alphaLcPeriod"/>
            </a:pPr>
            <a:r>
              <a:rPr lang="en" sz="1300">
                <a:solidFill>
                  <a:srgbClr val="000000"/>
                </a:solidFill>
                <a:latin typeface="Arial"/>
                <a:ea typeface="Arial"/>
                <a:cs typeface="Arial"/>
                <a:sym typeface="Arial"/>
              </a:rPr>
              <a:t>Admin. Council Case Study Protocols</a:t>
            </a:r>
            <a:endParaRPr sz="1300">
              <a:solidFill>
                <a:srgbClr val="000000"/>
              </a:solidFill>
              <a:latin typeface="Arial"/>
              <a:ea typeface="Arial"/>
              <a:cs typeface="Arial"/>
              <a:sym typeface="Arial"/>
            </a:endParaRPr>
          </a:p>
          <a:p>
            <a:pPr marL="457200" lvl="0" indent="-311150" algn="l" rtl="0">
              <a:lnSpc>
                <a:spcPct val="12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Engaging the Community in Solutions</a:t>
            </a:r>
            <a:endParaRPr sz="1300">
              <a:solidFill>
                <a:srgbClr val="000000"/>
              </a:solidFill>
              <a:latin typeface="Arial"/>
              <a:ea typeface="Arial"/>
              <a:cs typeface="Arial"/>
              <a:sym typeface="Arial"/>
            </a:endParaRPr>
          </a:p>
          <a:p>
            <a:pPr marL="914400" lvl="1" indent="-311150" algn="l" rtl="0">
              <a:lnSpc>
                <a:spcPct val="120000"/>
              </a:lnSpc>
              <a:spcBef>
                <a:spcPts val="0"/>
              </a:spcBef>
              <a:spcAft>
                <a:spcPts val="0"/>
              </a:spcAft>
              <a:buClr>
                <a:srgbClr val="000000"/>
              </a:buClr>
              <a:buSzPts val="1300"/>
              <a:buFont typeface="Arial"/>
              <a:buAutoNum type="alphaLcPeriod"/>
            </a:pPr>
            <a:r>
              <a:rPr lang="en" sz="1300">
                <a:solidFill>
                  <a:srgbClr val="000000"/>
                </a:solidFill>
                <a:latin typeface="Arial"/>
                <a:ea typeface="Arial"/>
                <a:cs typeface="Arial"/>
                <a:sym typeface="Arial"/>
              </a:rPr>
              <a:t>Outreach in writing and in person to community members (i.e., the 25 Anticipated Reviewers mentioned in DEI paper)</a:t>
            </a:r>
            <a:endParaRPr sz="1300">
              <a:solidFill>
                <a:srgbClr val="000000"/>
              </a:solidFill>
              <a:latin typeface="Arial"/>
              <a:ea typeface="Arial"/>
              <a:cs typeface="Arial"/>
              <a:sym typeface="Arial"/>
            </a:endParaRPr>
          </a:p>
          <a:p>
            <a:pPr marL="914400" lvl="1" indent="-311150" algn="l" rtl="0">
              <a:lnSpc>
                <a:spcPct val="120000"/>
              </a:lnSpc>
              <a:spcBef>
                <a:spcPts val="0"/>
              </a:spcBef>
              <a:spcAft>
                <a:spcPts val="0"/>
              </a:spcAft>
              <a:buClr>
                <a:srgbClr val="000000"/>
              </a:buClr>
              <a:buSzPts val="1300"/>
              <a:buFont typeface="Arial"/>
              <a:buAutoNum type="alphaLcPeriod"/>
            </a:pPr>
            <a:r>
              <a:rPr lang="en" sz="1300">
                <a:solidFill>
                  <a:srgbClr val="000000"/>
                </a:solidFill>
                <a:latin typeface="Arial"/>
                <a:ea typeface="Arial"/>
                <a:cs typeface="Arial"/>
                <a:sym typeface="Arial"/>
              </a:rPr>
              <a:t>Community Input Teams</a:t>
            </a:r>
            <a:endParaRPr sz="1300">
              <a:solidFill>
                <a:srgbClr val="000000"/>
              </a:solidFill>
              <a:latin typeface="Arial"/>
              <a:ea typeface="Arial"/>
              <a:cs typeface="Arial"/>
              <a:sym typeface="Arial"/>
            </a:endParaRPr>
          </a:p>
          <a:p>
            <a:pPr marL="457200" lvl="0" indent="-311150" algn="l" rtl="0">
              <a:lnSpc>
                <a:spcPct val="120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Significant Professional Learning Opportunities (70+ high-quality PL sessions; EOC Affinity Group; Better Beginnings, etc.)</a:t>
            </a:r>
            <a:endParaRPr sz="1300">
              <a:solidFill>
                <a:srgbClr val="000000"/>
              </a:solidFill>
              <a:latin typeface="Arial"/>
              <a:ea typeface="Arial"/>
              <a:cs typeface="Arial"/>
              <a:sym typeface="Arial"/>
            </a:endParaRPr>
          </a:p>
          <a:p>
            <a:pPr marL="457200" lvl="0" indent="-311150" algn="l" rtl="0">
              <a:lnSpc>
                <a:spcPct val="115000"/>
              </a:lnSpc>
              <a:spcBef>
                <a:spcPts val="0"/>
              </a:spcBef>
              <a:spcAft>
                <a:spcPts val="0"/>
              </a:spcAft>
              <a:buClr>
                <a:srgbClr val="000000"/>
              </a:buClr>
              <a:buSzPts val="1300"/>
              <a:buFont typeface="Arial"/>
              <a:buAutoNum type="arabicPeriod"/>
            </a:pPr>
            <a:r>
              <a:rPr lang="en" sz="1300">
                <a:solidFill>
                  <a:srgbClr val="000000"/>
                </a:solidFill>
                <a:latin typeface="Arial"/>
                <a:ea typeface="Arial"/>
                <a:cs typeface="Arial"/>
                <a:sym typeface="Arial"/>
              </a:rPr>
              <a:t>Student activism is increasing (e.g. IDEAS, student-led petitions, Lift Every Voice Challenge</a:t>
            </a:r>
            <a:r>
              <a:rPr lang="en" sz="1300" i="1">
                <a:solidFill>
                  <a:srgbClr val="000000"/>
                </a:solidFill>
                <a:latin typeface="Arial"/>
                <a:ea typeface="Arial"/>
                <a:cs typeface="Arial"/>
                <a:sym typeface="Arial"/>
              </a:rPr>
              <a:t> </a:t>
            </a:r>
            <a:r>
              <a:rPr lang="en" sz="1300">
                <a:solidFill>
                  <a:srgbClr val="000000"/>
                </a:solidFill>
                <a:latin typeface="Arial"/>
                <a:ea typeface="Arial"/>
                <a:cs typeface="Arial"/>
                <a:sym typeface="Arial"/>
              </a:rPr>
              <a:t>&amp; Black National Anthem, etc.) </a:t>
            </a:r>
            <a:r>
              <a:rPr lang="en" sz="1600" u="sng">
                <a:solidFill>
                  <a:schemeClr val="accent5"/>
                </a:solidFill>
                <a:latin typeface="Arial"/>
                <a:ea typeface="Arial"/>
                <a:cs typeface="Arial"/>
                <a:sym typeface="Arial"/>
                <a:hlinkClick r:id="rId3"/>
              </a:rPr>
              <a:t>Student-led petitions </a:t>
            </a:r>
            <a:endParaRPr sz="1300">
              <a:solidFill>
                <a:srgbClr val="000000"/>
              </a:solidFill>
              <a:latin typeface="Arial"/>
              <a:ea typeface="Arial"/>
              <a:cs typeface="Arial"/>
              <a:sym typeface="Arial"/>
            </a:endParaRPr>
          </a:p>
        </p:txBody>
      </p:sp>
      <p:sp>
        <p:nvSpPr>
          <p:cNvPr id="224" name="Google Shape;224;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Challenges</a:t>
            </a:r>
            <a:endParaRPr/>
          </a:p>
        </p:txBody>
      </p:sp>
      <p:sp>
        <p:nvSpPr>
          <p:cNvPr id="230" name="Google Shape;230;p41"/>
          <p:cNvSpPr txBox="1">
            <a:spLocks noGrp="1"/>
          </p:cNvSpPr>
          <p:nvPr>
            <p:ph type="body" idx="1"/>
          </p:nvPr>
        </p:nvSpPr>
        <p:spPr>
          <a:xfrm>
            <a:off x="705150" y="1505700"/>
            <a:ext cx="7393800" cy="289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Communication.  Two types of challenges: (a) Tricky Messaging - deciding what problem to solve inadvertently suggests that we aren’t interested in solving others; (b) the need for constant DEI updates (see Community Report).</a:t>
            </a:r>
            <a:endParaRPr sz="1600">
              <a:latin typeface="Arial"/>
              <a:ea typeface="Arial"/>
              <a:cs typeface="Arial"/>
              <a:sym typeface="Arial"/>
            </a:endParaRPr>
          </a:p>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Resist the quick-fixes.  People are quick to offer their preferred solutions to the problems (add this curriculum, adopt that 10 point checklist, declare a moratorium on all types of suspension), but sometimes they are slow to understand the need for systemic change.</a:t>
            </a:r>
            <a:endParaRPr sz="1600">
              <a:latin typeface="Arial"/>
              <a:ea typeface="Arial"/>
              <a:cs typeface="Arial"/>
              <a:sym typeface="Arial"/>
            </a:endParaRPr>
          </a:p>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The initial tendency to talk about anything but race (e.g, socioeconomics).</a:t>
            </a:r>
            <a:endParaRPr sz="1600">
              <a:latin typeface="Arial"/>
              <a:ea typeface="Arial"/>
              <a:cs typeface="Arial"/>
              <a:sym typeface="Arial"/>
            </a:endParaRPr>
          </a:p>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We have made mistakes along the way and the work is hard, but you have to keep at it.  </a:t>
            </a:r>
            <a:endParaRPr sz="1600">
              <a:latin typeface="Arial"/>
              <a:ea typeface="Arial"/>
              <a:cs typeface="Arial"/>
              <a:sym typeface="Arial"/>
            </a:endParaRPr>
          </a:p>
        </p:txBody>
      </p:sp>
      <p:sp>
        <p:nvSpPr>
          <p:cNvPr id="231" name="Google Shape;23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237" name="Google Shape;237;p42"/>
          <p:cNvSpPr txBox="1">
            <a:spLocks noGrp="1"/>
          </p:cNvSpPr>
          <p:nvPr>
            <p:ph type="body" idx="1"/>
          </p:nvPr>
        </p:nvSpPr>
        <p:spPr>
          <a:xfrm>
            <a:off x="705150" y="1505700"/>
            <a:ext cx="7393800" cy="289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DEI:  Our Call to Action paper revised and updated </a:t>
            </a:r>
            <a:endParaRPr sz="1600">
              <a:latin typeface="Arial"/>
              <a:ea typeface="Arial"/>
              <a:cs typeface="Arial"/>
              <a:sym typeface="Arial"/>
            </a:endParaRPr>
          </a:p>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DEI Community Input Teams up and running</a:t>
            </a:r>
            <a:endParaRPr sz="1600">
              <a:latin typeface="Arial"/>
              <a:ea typeface="Arial"/>
              <a:cs typeface="Arial"/>
              <a:sym typeface="Arial"/>
            </a:endParaRPr>
          </a:p>
          <a:p>
            <a:pPr marL="914400" lvl="1" indent="-330200" algn="l" rtl="0">
              <a:spcBef>
                <a:spcPts val="0"/>
              </a:spcBef>
              <a:spcAft>
                <a:spcPts val="0"/>
              </a:spcAft>
              <a:buSzPts val="1600"/>
              <a:buFont typeface="Arial"/>
              <a:buAutoNum type="alphaLcPeriod"/>
            </a:pPr>
            <a:r>
              <a:rPr lang="en" sz="1600">
                <a:latin typeface="Arial"/>
                <a:ea typeface="Arial"/>
                <a:cs typeface="Arial"/>
                <a:sym typeface="Arial"/>
              </a:rPr>
              <a:t>Recruit and retain diverse staff</a:t>
            </a:r>
            <a:endParaRPr sz="1600">
              <a:latin typeface="Arial"/>
              <a:ea typeface="Arial"/>
              <a:cs typeface="Arial"/>
              <a:sym typeface="Arial"/>
            </a:endParaRPr>
          </a:p>
          <a:p>
            <a:pPr marL="914400" lvl="1" indent="-330200" algn="l" rtl="0">
              <a:spcBef>
                <a:spcPts val="0"/>
              </a:spcBef>
              <a:spcAft>
                <a:spcPts val="0"/>
              </a:spcAft>
              <a:buSzPts val="1600"/>
              <a:buFont typeface="Arial"/>
              <a:buAutoNum type="alphaLcPeriod"/>
            </a:pPr>
            <a:r>
              <a:rPr lang="en" sz="1600">
                <a:latin typeface="Arial"/>
                <a:ea typeface="Arial"/>
                <a:cs typeface="Arial"/>
                <a:sym typeface="Arial"/>
              </a:rPr>
              <a:t>Expansion of inclusionary efforts</a:t>
            </a:r>
            <a:endParaRPr sz="1600">
              <a:latin typeface="Arial"/>
              <a:ea typeface="Arial"/>
              <a:cs typeface="Arial"/>
              <a:sym typeface="Arial"/>
            </a:endParaRPr>
          </a:p>
          <a:p>
            <a:pPr marL="914400" lvl="1" indent="-330200" algn="l" rtl="0">
              <a:spcBef>
                <a:spcPts val="0"/>
              </a:spcBef>
              <a:spcAft>
                <a:spcPts val="0"/>
              </a:spcAft>
              <a:buSzPts val="1600"/>
              <a:buFont typeface="Arial"/>
              <a:buAutoNum type="alphaLcPeriod"/>
            </a:pPr>
            <a:r>
              <a:rPr lang="en" sz="1600">
                <a:latin typeface="Arial"/>
                <a:ea typeface="Arial"/>
                <a:cs typeface="Arial"/>
                <a:sym typeface="Arial"/>
              </a:rPr>
              <a:t>Cultural proficiency - more work on mandatory professional learning for all staff, as well as students and parents/caregivers</a:t>
            </a:r>
            <a:endParaRPr sz="1600">
              <a:latin typeface="Arial"/>
              <a:ea typeface="Arial"/>
              <a:cs typeface="Arial"/>
              <a:sym typeface="Arial"/>
            </a:endParaRPr>
          </a:p>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Incorporate DEI work into Lexington’s Strategic Plan</a:t>
            </a:r>
            <a:endParaRPr sz="1600">
              <a:latin typeface="Arial"/>
              <a:ea typeface="Arial"/>
              <a:cs typeface="Arial"/>
              <a:sym typeface="Arial"/>
            </a:endParaRPr>
          </a:p>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Continued effort and focus on addressing other areas of concern (e.g., LGBTQIA+ reports of bullying and harassment at school and online; suicidal ideation).</a:t>
            </a:r>
            <a:endParaRPr sz="1600">
              <a:latin typeface="Arial"/>
              <a:ea typeface="Arial"/>
              <a:cs typeface="Arial"/>
              <a:sym typeface="Arial"/>
            </a:endParaRPr>
          </a:p>
        </p:txBody>
      </p:sp>
      <p:sp>
        <p:nvSpPr>
          <p:cNvPr id="238" name="Google Shape;23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1657350" y="1396093"/>
            <a:ext cx="5829300" cy="1102519"/>
          </a:xfrm>
          <a:prstGeom prst="rect">
            <a:avLst/>
          </a:prstGeom>
          <a:noFill/>
          <a:ln>
            <a:noFill/>
          </a:ln>
        </p:spPr>
        <p:txBody>
          <a:bodyPr spcFirstLastPara="1" wrap="square" lIns="68569" tIns="34275" rIns="68569" bIns="34275" anchor="ctr" anchorCtr="0">
            <a:noAutofit/>
          </a:bodyPr>
          <a:lstStyle/>
          <a:p>
            <a:pPr>
              <a:buSzPts val="3959"/>
            </a:pPr>
            <a:r>
              <a:rPr lang="en-US" sz="2969" b="1" dirty="0">
                <a:latin typeface="Nunito"/>
                <a:ea typeface="Nunito"/>
                <a:cs typeface="Nunito"/>
                <a:sym typeface="Nunito"/>
              </a:rPr>
              <a:t>The Office of Equity, Diversity and Community Development</a:t>
            </a:r>
            <a:endParaRPr sz="2969" b="1" dirty="0">
              <a:latin typeface="Nunito"/>
              <a:ea typeface="Nunito"/>
              <a:cs typeface="Nunito"/>
              <a:sym typeface="Nunito"/>
            </a:endParaRPr>
          </a:p>
        </p:txBody>
      </p:sp>
      <p:sp>
        <p:nvSpPr>
          <p:cNvPr id="134" name="Google Shape;134;p25"/>
          <p:cNvSpPr txBox="1">
            <a:spLocks noGrp="1"/>
          </p:cNvSpPr>
          <p:nvPr>
            <p:ph type="subTitle" idx="1"/>
          </p:nvPr>
        </p:nvSpPr>
        <p:spPr>
          <a:xfrm>
            <a:off x="2171700" y="2498612"/>
            <a:ext cx="4800600" cy="1314450"/>
          </a:xfrm>
          <a:prstGeom prst="rect">
            <a:avLst/>
          </a:prstGeom>
          <a:noFill/>
          <a:ln>
            <a:noFill/>
          </a:ln>
        </p:spPr>
        <p:txBody>
          <a:bodyPr spcFirstLastPara="1" wrap="square" lIns="68569" tIns="34275" rIns="68569" bIns="34275" anchor="t" anchorCtr="0">
            <a:noAutofit/>
          </a:bodyPr>
          <a:lstStyle/>
          <a:p>
            <a:pPr marL="0" indent="0">
              <a:spcBef>
                <a:spcPts val="0"/>
              </a:spcBef>
              <a:buClr>
                <a:srgbClr val="FF0000"/>
              </a:buClr>
            </a:pPr>
            <a:r>
              <a:rPr lang="en-US" sz="2600" b="1" dirty="0">
                <a:solidFill>
                  <a:srgbClr val="FF0000"/>
                </a:solidFill>
                <a:latin typeface="Nunito"/>
                <a:ea typeface="Nunito"/>
                <a:cs typeface="Nunito"/>
                <a:sym typeface="Nunito"/>
              </a:rPr>
              <a:t>“Liberating education consists in acts of cognition, not transferals of information.”</a:t>
            </a:r>
            <a:endParaRPr sz="2600" b="1" dirty="0">
              <a:solidFill>
                <a:srgbClr val="FF0000"/>
              </a:solidFill>
              <a:latin typeface="Nunito"/>
              <a:ea typeface="Nunito"/>
              <a:cs typeface="Nunito"/>
              <a:sym typeface="Nunito"/>
            </a:endParaRPr>
          </a:p>
          <a:p>
            <a:pPr marL="0" indent="0">
              <a:spcBef>
                <a:spcPts val="0"/>
              </a:spcBef>
              <a:buClr>
                <a:srgbClr val="FF0000"/>
              </a:buClr>
            </a:pPr>
            <a:endParaRPr sz="2600" b="1" dirty="0">
              <a:solidFill>
                <a:srgbClr val="FF0000"/>
              </a:solidFill>
              <a:latin typeface="Nunito"/>
              <a:ea typeface="Nunito"/>
              <a:cs typeface="Nunito"/>
              <a:sym typeface="Nunito"/>
            </a:endParaRPr>
          </a:p>
          <a:p>
            <a:pPr marL="0" indent="0">
              <a:spcBef>
                <a:spcPts val="0"/>
              </a:spcBef>
              <a:buClr>
                <a:srgbClr val="FF0000"/>
              </a:buClr>
            </a:pPr>
            <a:r>
              <a:rPr lang="en-US" sz="2600" b="1" dirty="0">
                <a:solidFill>
                  <a:srgbClr val="0000FF"/>
                </a:solidFill>
                <a:latin typeface="Nunito"/>
                <a:ea typeface="Nunito"/>
                <a:cs typeface="Nunito"/>
                <a:sym typeface="Nunito"/>
              </a:rPr>
              <a:t>Framingham Public Schools</a:t>
            </a:r>
            <a:endParaRPr sz="2600" b="1" dirty="0">
              <a:solidFill>
                <a:srgbClr val="0000FF"/>
              </a:solidFill>
              <a:latin typeface="Nunito"/>
              <a:ea typeface="Nunito"/>
              <a:cs typeface="Nunito"/>
              <a:sym typeface="Nunito"/>
            </a:endParaRPr>
          </a:p>
          <a:p>
            <a:pPr marL="0" indent="0"/>
            <a:endParaRPr dirty="0"/>
          </a:p>
        </p:txBody>
      </p:sp>
      <p:pic>
        <p:nvPicPr>
          <p:cNvPr id="135" name="Google Shape;135;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28750" y="171450"/>
            <a:ext cx="1143000" cy="1224643"/>
          </a:xfrm>
          <a:prstGeom prst="rect">
            <a:avLst/>
          </a:prstGeom>
          <a:noFill/>
          <a:ln>
            <a:noFill/>
          </a:ln>
        </p:spPr>
      </p:pic>
      <p:pic>
        <p:nvPicPr>
          <p:cNvPr id="136" name="Google Shape;136;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29401" y="171451"/>
            <a:ext cx="857249" cy="1269851"/>
          </a:xfrm>
          <a:prstGeom prst="rect">
            <a:avLst/>
          </a:prstGeom>
          <a:noFill/>
          <a:ln>
            <a:noFill/>
          </a:ln>
        </p:spPr>
      </p:pic>
      <p:pic>
        <p:nvPicPr>
          <p:cNvPr id="137" name="Google Shape;137;p2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28951" y="171450"/>
            <a:ext cx="1177826" cy="1224643"/>
          </a:xfrm>
          <a:prstGeom prst="rect">
            <a:avLst/>
          </a:prstGeom>
          <a:noFill/>
          <a:ln>
            <a:noFill/>
          </a:ln>
        </p:spPr>
      </p:pic>
      <p:pic>
        <p:nvPicPr>
          <p:cNvPr id="138" name="Google Shape;138;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39058" y="171450"/>
            <a:ext cx="884858" cy="1224643"/>
          </a:xfrm>
          <a:prstGeom prst="rect">
            <a:avLst/>
          </a:prstGeom>
          <a:noFill/>
          <a:ln>
            <a:noFill/>
          </a:ln>
        </p:spPr>
      </p:pic>
    </p:spTree>
    <p:extLst>
      <p:ext uri="{BB962C8B-B14F-4D97-AF65-F5344CB8AC3E}">
        <p14:creationId xmlns:p14="http://schemas.microsoft.com/office/powerpoint/2010/main" val="362948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57488" y="757238"/>
            <a:ext cx="3629025" cy="3629025"/>
          </a:xfrm>
          <a:prstGeom prst="rect">
            <a:avLst/>
          </a:prstGeom>
          <a:noFill/>
          <a:ln>
            <a:noFill/>
          </a:ln>
        </p:spPr>
      </p:pic>
    </p:spTree>
    <p:extLst>
      <p:ext uri="{BB962C8B-B14F-4D97-AF65-F5344CB8AC3E}">
        <p14:creationId xmlns:p14="http://schemas.microsoft.com/office/powerpoint/2010/main" val="326947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p:nvPr/>
        </p:nvSpPr>
        <p:spPr>
          <a:xfrm>
            <a:off x="4012256" y="278900"/>
            <a:ext cx="926550" cy="398925"/>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68569" tIns="68569" rIns="68569" bIns="68569" anchor="ctr" anchorCtr="0">
            <a:noAutofit/>
          </a:bodyPr>
          <a:lstStyle/>
          <a:p>
            <a:pPr algn="ctr" defTabSz="685800"/>
            <a:r>
              <a:rPr lang="en-US" sz="525"/>
              <a:t>Assistant Superintendent </a:t>
            </a:r>
            <a:endParaRPr sz="525"/>
          </a:p>
          <a:p>
            <a:pPr algn="ctr" defTabSz="685800"/>
            <a:r>
              <a:rPr lang="en-US" sz="525"/>
              <a:t>Equity, Diversity &amp; Community Development</a:t>
            </a:r>
            <a:endParaRPr sz="525"/>
          </a:p>
          <a:p>
            <a:pPr algn="ctr" defTabSz="685800"/>
            <a:r>
              <a:rPr lang="en-US" sz="450" i="1"/>
              <a:t>Joseph Corazzini</a:t>
            </a:r>
            <a:endParaRPr sz="450" i="1"/>
          </a:p>
        </p:txBody>
      </p:sp>
      <p:sp>
        <p:nvSpPr>
          <p:cNvPr id="149" name="Google Shape;149;p27"/>
          <p:cNvSpPr/>
          <p:nvPr/>
        </p:nvSpPr>
        <p:spPr>
          <a:xfrm>
            <a:off x="3942347" y="1200700"/>
            <a:ext cx="856125" cy="4509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68569" tIns="68569" rIns="68569" bIns="68569" anchor="ctr" anchorCtr="0">
            <a:noAutofit/>
          </a:bodyPr>
          <a:lstStyle/>
          <a:p>
            <a:pPr algn="ctr" defTabSz="685800"/>
            <a:endParaRPr sz="525"/>
          </a:p>
          <a:p>
            <a:pPr algn="ctr" defTabSz="685800"/>
            <a:endParaRPr sz="525"/>
          </a:p>
          <a:p>
            <a:pPr algn="ctr" defTabSz="685800"/>
            <a:r>
              <a:rPr lang="en-US" sz="525"/>
              <a:t>Early Childhood Alliance</a:t>
            </a:r>
            <a:endParaRPr sz="525"/>
          </a:p>
          <a:p>
            <a:pPr algn="ctr" defTabSz="685800"/>
            <a:r>
              <a:rPr lang="en-US" sz="525"/>
              <a:t>Coordinator</a:t>
            </a:r>
            <a:endParaRPr sz="525"/>
          </a:p>
          <a:p>
            <a:pPr algn="ctr" defTabSz="685800">
              <a:buSzPts val="1100"/>
            </a:pPr>
            <a:r>
              <a:rPr lang="en-US" sz="450" i="1"/>
              <a:t>Jane DeHaven</a:t>
            </a:r>
            <a:endParaRPr sz="525"/>
          </a:p>
          <a:p>
            <a:pPr algn="ctr" defTabSz="685800"/>
            <a:endParaRPr sz="525"/>
          </a:p>
          <a:p>
            <a:pPr algn="ctr" defTabSz="685800"/>
            <a:endParaRPr sz="525"/>
          </a:p>
        </p:txBody>
      </p:sp>
      <p:sp>
        <p:nvSpPr>
          <p:cNvPr id="150" name="Google Shape;150;p27"/>
          <p:cNvSpPr/>
          <p:nvPr/>
        </p:nvSpPr>
        <p:spPr>
          <a:xfrm>
            <a:off x="2944144" y="1200700"/>
            <a:ext cx="812250" cy="4509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68569" tIns="68569" rIns="68569" bIns="68569" anchor="ctr" anchorCtr="0">
            <a:noAutofit/>
          </a:bodyPr>
          <a:lstStyle/>
          <a:p>
            <a:pPr algn="ctr" defTabSz="685800"/>
            <a:r>
              <a:rPr lang="en-US" sz="525"/>
              <a:t>Director</a:t>
            </a:r>
            <a:endParaRPr sz="525"/>
          </a:p>
          <a:p>
            <a:pPr algn="ctr" defTabSz="685800"/>
            <a:r>
              <a:rPr lang="en-US" sz="525"/>
              <a:t>Community Resource Development</a:t>
            </a:r>
            <a:endParaRPr sz="525"/>
          </a:p>
          <a:p>
            <a:pPr algn="ctr" defTabSz="685800"/>
            <a:r>
              <a:rPr lang="en-US" sz="525" i="1"/>
              <a:t>Tiffany Lillie</a:t>
            </a:r>
            <a:endParaRPr sz="525" i="1"/>
          </a:p>
        </p:txBody>
      </p:sp>
      <p:sp>
        <p:nvSpPr>
          <p:cNvPr id="151" name="Google Shape;151;p27"/>
          <p:cNvSpPr/>
          <p:nvPr/>
        </p:nvSpPr>
        <p:spPr>
          <a:xfrm>
            <a:off x="5025225" y="1217788"/>
            <a:ext cx="805950" cy="416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68569" tIns="68569" rIns="68569" bIns="68569" anchor="ctr" anchorCtr="0">
            <a:noAutofit/>
          </a:bodyPr>
          <a:lstStyle/>
          <a:p>
            <a:pPr algn="ctr" defTabSz="685800"/>
            <a:r>
              <a:rPr lang="en-US" sz="525"/>
              <a:t>Director</a:t>
            </a:r>
            <a:endParaRPr sz="525"/>
          </a:p>
          <a:p>
            <a:pPr algn="ctr" defTabSz="685800"/>
            <a:r>
              <a:rPr lang="en-US" sz="525"/>
              <a:t>Parent Information Center</a:t>
            </a:r>
            <a:endParaRPr sz="525"/>
          </a:p>
          <a:p>
            <a:pPr algn="ctr" defTabSz="685800"/>
            <a:r>
              <a:rPr lang="en-US" sz="450" i="1"/>
              <a:t>Mikaele Neves</a:t>
            </a:r>
            <a:endParaRPr sz="450" i="1"/>
          </a:p>
        </p:txBody>
      </p:sp>
      <p:sp>
        <p:nvSpPr>
          <p:cNvPr id="152" name="Google Shape;152;p27"/>
          <p:cNvSpPr/>
          <p:nvPr/>
        </p:nvSpPr>
        <p:spPr>
          <a:xfrm>
            <a:off x="6147272" y="1200700"/>
            <a:ext cx="805950" cy="4509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68569" tIns="68569" rIns="68569" bIns="68569" anchor="ctr" anchorCtr="0">
            <a:noAutofit/>
          </a:bodyPr>
          <a:lstStyle/>
          <a:p>
            <a:pPr algn="ctr" defTabSz="685800"/>
            <a:r>
              <a:rPr lang="en-US" sz="525"/>
              <a:t>Director</a:t>
            </a:r>
            <a:endParaRPr sz="525"/>
          </a:p>
          <a:p>
            <a:pPr algn="ctr" defTabSz="685800"/>
            <a:r>
              <a:rPr lang="en-US" sz="525"/>
              <a:t>Adult ESL</a:t>
            </a:r>
            <a:endParaRPr sz="525"/>
          </a:p>
          <a:p>
            <a:pPr algn="ctr" defTabSz="685800"/>
            <a:r>
              <a:rPr lang="en-US" sz="450" i="1"/>
              <a:t>Kevin O’Connor</a:t>
            </a:r>
            <a:endParaRPr sz="450" i="1"/>
          </a:p>
        </p:txBody>
      </p:sp>
      <p:sp>
        <p:nvSpPr>
          <p:cNvPr id="153" name="Google Shape;153;p27"/>
          <p:cNvSpPr/>
          <p:nvPr/>
        </p:nvSpPr>
        <p:spPr>
          <a:xfrm>
            <a:off x="1997841" y="1200700"/>
            <a:ext cx="706725" cy="4509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68569" tIns="68569" rIns="68569" bIns="68569" anchor="ctr" anchorCtr="0">
            <a:noAutofit/>
          </a:bodyPr>
          <a:lstStyle/>
          <a:p>
            <a:pPr algn="ctr" defTabSz="685800"/>
            <a:r>
              <a:rPr lang="en-US" sz="525"/>
              <a:t>Director</a:t>
            </a:r>
            <a:endParaRPr sz="525"/>
          </a:p>
          <a:p>
            <a:pPr algn="ctr" defTabSz="685800"/>
            <a:r>
              <a:rPr lang="en-US" sz="525"/>
              <a:t>BLOCKS</a:t>
            </a:r>
            <a:endParaRPr sz="525"/>
          </a:p>
          <a:p>
            <a:pPr algn="ctr" defTabSz="685800"/>
            <a:r>
              <a:rPr lang="en-US" sz="525" i="1"/>
              <a:t>Rosario Alvarez</a:t>
            </a:r>
            <a:endParaRPr sz="525" i="1"/>
          </a:p>
        </p:txBody>
      </p:sp>
      <p:cxnSp>
        <p:nvCxnSpPr>
          <p:cNvPr id="154" name="Google Shape;154;p27"/>
          <p:cNvCxnSpPr>
            <a:stCxn id="148" idx="1"/>
            <a:endCxn id="153" idx="0"/>
          </p:cNvCxnSpPr>
          <p:nvPr/>
        </p:nvCxnSpPr>
        <p:spPr>
          <a:xfrm flipH="1">
            <a:off x="2351306" y="478363"/>
            <a:ext cx="1660950" cy="722250"/>
          </a:xfrm>
          <a:prstGeom prst="straightConnector1">
            <a:avLst/>
          </a:prstGeom>
          <a:noFill/>
          <a:ln w="9525" cap="flat" cmpd="sng">
            <a:solidFill>
              <a:srgbClr val="595959"/>
            </a:solidFill>
            <a:prstDash val="solid"/>
            <a:round/>
            <a:headEnd type="none" w="med" len="med"/>
            <a:tailEnd type="none" w="med" len="med"/>
          </a:ln>
        </p:spPr>
      </p:cxnSp>
      <p:cxnSp>
        <p:nvCxnSpPr>
          <p:cNvPr id="155" name="Google Shape;155;p27"/>
          <p:cNvCxnSpPr>
            <a:stCxn id="148" idx="2"/>
            <a:endCxn id="150" idx="0"/>
          </p:cNvCxnSpPr>
          <p:nvPr/>
        </p:nvCxnSpPr>
        <p:spPr>
          <a:xfrm flipH="1">
            <a:off x="3350306" y="677825"/>
            <a:ext cx="1125225" cy="522900"/>
          </a:xfrm>
          <a:prstGeom prst="straightConnector1">
            <a:avLst/>
          </a:prstGeom>
          <a:noFill/>
          <a:ln w="9525" cap="flat" cmpd="sng">
            <a:solidFill>
              <a:srgbClr val="595959"/>
            </a:solidFill>
            <a:prstDash val="solid"/>
            <a:round/>
            <a:headEnd type="none" w="med" len="med"/>
            <a:tailEnd type="none" w="med" len="med"/>
          </a:ln>
        </p:spPr>
      </p:cxnSp>
      <p:cxnSp>
        <p:nvCxnSpPr>
          <p:cNvPr id="156" name="Google Shape;156;p27"/>
          <p:cNvCxnSpPr>
            <a:stCxn id="148" idx="2"/>
            <a:endCxn id="149" idx="0"/>
          </p:cNvCxnSpPr>
          <p:nvPr/>
        </p:nvCxnSpPr>
        <p:spPr>
          <a:xfrm flipH="1">
            <a:off x="4370456" y="677825"/>
            <a:ext cx="105075" cy="522900"/>
          </a:xfrm>
          <a:prstGeom prst="straightConnector1">
            <a:avLst/>
          </a:prstGeom>
          <a:noFill/>
          <a:ln w="9525" cap="flat" cmpd="sng">
            <a:solidFill>
              <a:srgbClr val="595959"/>
            </a:solidFill>
            <a:prstDash val="solid"/>
            <a:round/>
            <a:headEnd type="none" w="med" len="med"/>
            <a:tailEnd type="none" w="med" len="med"/>
          </a:ln>
        </p:spPr>
      </p:cxnSp>
      <p:cxnSp>
        <p:nvCxnSpPr>
          <p:cNvPr id="157" name="Google Shape;157;p27"/>
          <p:cNvCxnSpPr>
            <a:stCxn id="148" idx="2"/>
            <a:endCxn id="151" idx="0"/>
          </p:cNvCxnSpPr>
          <p:nvPr/>
        </p:nvCxnSpPr>
        <p:spPr>
          <a:xfrm>
            <a:off x="4475531" y="677825"/>
            <a:ext cx="952650" cy="540000"/>
          </a:xfrm>
          <a:prstGeom prst="straightConnector1">
            <a:avLst/>
          </a:prstGeom>
          <a:noFill/>
          <a:ln w="9525" cap="flat" cmpd="sng">
            <a:solidFill>
              <a:srgbClr val="595959"/>
            </a:solidFill>
            <a:prstDash val="solid"/>
            <a:round/>
            <a:headEnd type="none" w="med" len="med"/>
            <a:tailEnd type="none" w="med" len="med"/>
          </a:ln>
        </p:spPr>
      </p:cxnSp>
      <p:cxnSp>
        <p:nvCxnSpPr>
          <p:cNvPr id="158" name="Google Shape;158;p27"/>
          <p:cNvCxnSpPr>
            <a:stCxn id="148" idx="3"/>
            <a:endCxn id="152" idx="0"/>
          </p:cNvCxnSpPr>
          <p:nvPr/>
        </p:nvCxnSpPr>
        <p:spPr>
          <a:xfrm>
            <a:off x="4938806" y="478363"/>
            <a:ext cx="1611450" cy="722250"/>
          </a:xfrm>
          <a:prstGeom prst="straightConnector1">
            <a:avLst/>
          </a:prstGeom>
          <a:noFill/>
          <a:ln w="9525" cap="flat" cmpd="sng">
            <a:solidFill>
              <a:srgbClr val="595959"/>
            </a:solidFill>
            <a:prstDash val="solid"/>
            <a:round/>
            <a:headEnd type="none" w="med" len="med"/>
            <a:tailEnd type="none" w="med" len="med"/>
          </a:ln>
        </p:spPr>
      </p:cxnSp>
      <p:sp>
        <p:nvSpPr>
          <p:cNvPr id="159" name="Google Shape;159;p27"/>
          <p:cNvSpPr/>
          <p:nvPr/>
        </p:nvSpPr>
        <p:spPr>
          <a:xfrm>
            <a:off x="1997850" y="478400"/>
            <a:ext cx="747450" cy="303525"/>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68569" tIns="68569" rIns="68569" bIns="68569" anchor="ctr" anchorCtr="0">
            <a:noAutofit/>
          </a:bodyPr>
          <a:lstStyle/>
          <a:p>
            <a:pPr algn="ctr" defTabSz="685800"/>
            <a:r>
              <a:rPr lang="en-US" sz="525"/>
              <a:t>Executive Assistant</a:t>
            </a:r>
            <a:endParaRPr sz="525"/>
          </a:p>
          <a:p>
            <a:pPr algn="ctr" defTabSz="685800"/>
            <a:r>
              <a:rPr lang="en-US" sz="450" i="1"/>
              <a:t>Najee Nunnally </a:t>
            </a:r>
            <a:endParaRPr sz="450" i="1"/>
          </a:p>
        </p:txBody>
      </p:sp>
      <p:cxnSp>
        <p:nvCxnSpPr>
          <p:cNvPr id="160" name="Google Shape;160;p27"/>
          <p:cNvCxnSpPr>
            <a:stCxn id="159" idx="3"/>
            <a:endCxn id="148" idx="1"/>
          </p:cNvCxnSpPr>
          <p:nvPr/>
        </p:nvCxnSpPr>
        <p:spPr>
          <a:xfrm rot="10800000" flipH="1">
            <a:off x="2745300" y="478288"/>
            <a:ext cx="1266975" cy="151875"/>
          </a:xfrm>
          <a:prstGeom prst="straightConnector1">
            <a:avLst/>
          </a:prstGeom>
          <a:noFill/>
          <a:ln w="9525" cap="flat" cmpd="sng">
            <a:solidFill>
              <a:srgbClr val="595959"/>
            </a:solidFill>
            <a:prstDash val="solid"/>
            <a:round/>
            <a:headEnd type="none" w="med" len="med"/>
            <a:tailEnd type="none" w="med" len="med"/>
          </a:ln>
        </p:spPr>
      </p:cxnSp>
      <p:pic>
        <p:nvPicPr>
          <p:cNvPr id="161" name="Google Shape;161;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08675" y="1840450"/>
            <a:ext cx="2390325" cy="2390325"/>
          </a:xfrm>
          <a:prstGeom prst="rect">
            <a:avLst/>
          </a:prstGeom>
          <a:noFill/>
          <a:ln>
            <a:noFill/>
          </a:ln>
        </p:spPr>
      </p:pic>
      <p:sp>
        <p:nvSpPr>
          <p:cNvPr id="162" name="Google Shape;162;p27"/>
          <p:cNvSpPr txBox="1"/>
          <p:nvPr/>
        </p:nvSpPr>
        <p:spPr>
          <a:xfrm>
            <a:off x="3762844" y="2389500"/>
            <a:ext cx="759150" cy="364500"/>
          </a:xfrm>
          <a:prstGeom prst="rect">
            <a:avLst/>
          </a:prstGeom>
          <a:noFill/>
          <a:ln>
            <a:noFill/>
          </a:ln>
        </p:spPr>
        <p:txBody>
          <a:bodyPr spcFirstLastPara="1" wrap="square" lIns="68569" tIns="68569" rIns="68569" bIns="68569" anchor="t" anchorCtr="0">
            <a:noAutofit/>
          </a:bodyPr>
          <a:lstStyle/>
          <a:p>
            <a:pPr defTabSz="685800"/>
            <a:r>
              <a:rPr lang="en-US" sz="1050"/>
              <a:t>Early Education</a:t>
            </a:r>
            <a:endParaRPr sz="1050"/>
          </a:p>
        </p:txBody>
      </p:sp>
      <p:sp>
        <p:nvSpPr>
          <p:cNvPr id="163" name="Google Shape;163;p27"/>
          <p:cNvSpPr txBox="1"/>
          <p:nvPr/>
        </p:nvSpPr>
        <p:spPr>
          <a:xfrm>
            <a:off x="4721456" y="2389500"/>
            <a:ext cx="706725" cy="364500"/>
          </a:xfrm>
          <a:prstGeom prst="rect">
            <a:avLst/>
          </a:prstGeom>
          <a:noFill/>
          <a:ln>
            <a:noFill/>
          </a:ln>
        </p:spPr>
        <p:txBody>
          <a:bodyPr spcFirstLastPara="1" wrap="square" lIns="68569" tIns="68569" rIns="68569" bIns="68569" anchor="t" anchorCtr="0">
            <a:noAutofit/>
          </a:bodyPr>
          <a:lstStyle/>
          <a:p>
            <a:pPr defTabSz="685800"/>
            <a:r>
              <a:rPr lang="en-US" sz="1050"/>
              <a:t>Adult Learning</a:t>
            </a:r>
            <a:endParaRPr sz="1050"/>
          </a:p>
        </p:txBody>
      </p:sp>
      <p:sp>
        <p:nvSpPr>
          <p:cNvPr id="164" name="Google Shape;164;p27"/>
          <p:cNvSpPr txBox="1"/>
          <p:nvPr/>
        </p:nvSpPr>
        <p:spPr>
          <a:xfrm>
            <a:off x="3642994" y="3208628"/>
            <a:ext cx="901800" cy="364500"/>
          </a:xfrm>
          <a:prstGeom prst="rect">
            <a:avLst/>
          </a:prstGeom>
          <a:noFill/>
          <a:ln>
            <a:noFill/>
          </a:ln>
        </p:spPr>
        <p:txBody>
          <a:bodyPr spcFirstLastPara="1" wrap="square" lIns="68569" tIns="68569" rIns="68569" bIns="68569" anchor="t" anchorCtr="0">
            <a:noAutofit/>
          </a:bodyPr>
          <a:lstStyle/>
          <a:p>
            <a:pPr defTabSz="685800"/>
            <a:r>
              <a:rPr lang="en-US" sz="1050"/>
              <a:t>Family &amp; Community Engagement</a:t>
            </a:r>
            <a:endParaRPr sz="1050"/>
          </a:p>
        </p:txBody>
      </p:sp>
      <p:sp>
        <p:nvSpPr>
          <p:cNvPr id="165" name="Google Shape;165;p27"/>
          <p:cNvSpPr txBox="1"/>
          <p:nvPr/>
        </p:nvSpPr>
        <p:spPr>
          <a:xfrm>
            <a:off x="4721456" y="3208625"/>
            <a:ext cx="706725" cy="364500"/>
          </a:xfrm>
          <a:prstGeom prst="rect">
            <a:avLst/>
          </a:prstGeom>
          <a:noFill/>
          <a:ln>
            <a:noFill/>
          </a:ln>
        </p:spPr>
        <p:txBody>
          <a:bodyPr spcFirstLastPara="1" wrap="square" lIns="68569" tIns="68569" rIns="68569" bIns="68569" anchor="t" anchorCtr="0">
            <a:noAutofit/>
          </a:bodyPr>
          <a:lstStyle/>
          <a:p>
            <a:pPr defTabSz="685800"/>
            <a:r>
              <a:rPr lang="en-US" sz="1050"/>
              <a:t>Diversity &amp; Inclusion</a:t>
            </a:r>
            <a:endParaRPr sz="1050"/>
          </a:p>
        </p:txBody>
      </p:sp>
      <p:pic>
        <p:nvPicPr>
          <p:cNvPr id="166" name="Google Shape;166;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2730442">
            <a:off x="4860957" y="2703009"/>
            <a:ext cx="3203044" cy="1375733"/>
          </a:xfrm>
          <a:prstGeom prst="rect">
            <a:avLst/>
          </a:prstGeom>
          <a:noFill/>
          <a:ln>
            <a:noFill/>
          </a:ln>
        </p:spPr>
      </p:pic>
      <p:sp>
        <p:nvSpPr>
          <p:cNvPr id="167" name="Google Shape;167;p27"/>
          <p:cNvSpPr txBox="1"/>
          <p:nvPr/>
        </p:nvSpPr>
        <p:spPr>
          <a:xfrm rot="2942019">
            <a:off x="5594289" y="2534133"/>
            <a:ext cx="712460" cy="328836"/>
          </a:xfrm>
          <a:prstGeom prst="rect">
            <a:avLst/>
          </a:prstGeom>
          <a:noFill/>
          <a:ln>
            <a:noFill/>
          </a:ln>
        </p:spPr>
        <p:txBody>
          <a:bodyPr spcFirstLastPara="1" wrap="square" lIns="68569" tIns="68569" rIns="68569" bIns="68569" anchor="t" anchorCtr="0">
            <a:noAutofit/>
          </a:bodyPr>
          <a:lstStyle/>
          <a:p>
            <a:pPr defTabSz="685800"/>
            <a:r>
              <a:rPr lang="en-US" sz="1050">
                <a:solidFill>
                  <a:srgbClr val="FF0000"/>
                </a:solidFill>
              </a:rPr>
              <a:t>Equity</a:t>
            </a:r>
            <a:endParaRPr sz="1050">
              <a:solidFill>
                <a:srgbClr val="FF0000"/>
              </a:solidFill>
            </a:endParaRPr>
          </a:p>
        </p:txBody>
      </p:sp>
      <p:sp>
        <p:nvSpPr>
          <p:cNvPr id="168" name="Google Shape;168;p27"/>
          <p:cNvSpPr txBox="1"/>
          <p:nvPr/>
        </p:nvSpPr>
        <p:spPr>
          <a:xfrm rot="2861139">
            <a:off x="6748698" y="3718365"/>
            <a:ext cx="682489" cy="323696"/>
          </a:xfrm>
          <a:prstGeom prst="rect">
            <a:avLst/>
          </a:prstGeom>
          <a:noFill/>
          <a:ln>
            <a:noFill/>
          </a:ln>
        </p:spPr>
        <p:txBody>
          <a:bodyPr spcFirstLastPara="1" wrap="square" lIns="68569" tIns="68569" rIns="68569" bIns="68569" anchor="ctr" anchorCtr="0">
            <a:noAutofit/>
          </a:bodyPr>
          <a:lstStyle/>
          <a:p>
            <a:pPr defTabSz="685800"/>
            <a:r>
              <a:rPr lang="en-US" sz="1050">
                <a:solidFill>
                  <a:srgbClr val="FF0000"/>
                </a:solidFill>
              </a:rPr>
              <a:t>Equity</a:t>
            </a:r>
            <a:endParaRPr sz="1050"/>
          </a:p>
        </p:txBody>
      </p:sp>
    </p:spTree>
    <p:extLst>
      <p:ext uri="{BB962C8B-B14F-4D97-AF65-F5344CB8AC3E}">
        <p14:creationId xmlns:p14="http://schemas.microsoft.com/office/powerpoint/2010/main" val="41543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1000"/>
                                        <p:tgtEl>
                                          <p:spTgt spid="149"/>
                                        </p:tgtEl>
                                      </p:cBhvr>
                                    </p:animEffect>
                                  </p:childTnLst>
                                </p:cTn>
                              </p:par>
                              <p:par>
                                <p:cTn id="11" presetID="10"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1000"/>
                                        <p:tgtEl>
                                          <p:spTgt spid="150"/>
                                        </p:tgtEl>
                                      </p:cBhvr>
                                    </p:animEffect>
                                  </p:childTnLst>
                                </p:cTn>
                              </p:par>
                              <p:par>
                                <p:cTn id="14" presetID="10" presetClass="entr" presetSubtype="0" fill="hold"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1000"/>
                                        <p:tgtEl>
                                          <p:spTgt spid="151"/>
                                        </p:tgtEl>
                                      </p:cBhvr>
                                    </p:animEffect>
                                  </p:childTnLst>
                                </p:cTn>
                              </p:par>
                              <p:par>
                                <p:cTn id="17" presetID="10" presetClass="entr" presetSubtype="0" fill="hold" nodeType="with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1000"/>
                                        <p:tgtEl>
                                          <p:spTgt spid="152"/>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1000"/>
                                        <p:tgtEl>
                                          <p:spTgt spid="153"/>
                                        </p:tgtEl>
                                      </p:cBhvr>
                                    </p:animEffect>
                                  </p:childTnLst>
                                </p:cTn>
                              </p:par>
                              <p:par>
                                <p:cTn id="23" presetID="10" presetClass="entr" presetSubtype="0"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1000"/>
                                        <p:tgtEl>
                                          <p:spTgt spid="154"/>
                                        </p:tgtEl>
                                      </p:cBhvr>
                                    </p:animEffect>
                                  </p:childTnLst>
                                </p:cTn>
                              </p:par>
                              <p:par>
                                <p:cTn id="26" presetID="10" presetClass="entr" presetSubtype="0" fill="hold" nodeType="with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fade">
                                      <p:cBhvr>
                                        <p:cTn id="28" dur="1000"/>
                                        <p:tgtEl>
                                          <p:spTgt spid="155"/>
                                        </p:tgtEl>
                                      </p:cBhvr>
                                    </p:animEffect>
                                  </p:childTnLst>
                                </p:cTn>
                              </p:par>
                              <p:par>
                                <p:cTn id="29" presetID="10" presetClass="entr" presetSubtype="0"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fade">
                                      <p:cBhvr>
                                        <p:cTn id="31" dur="1000"/>
                                        <p:tgtEl>
                                          <p:spTgt spid="156"/>
                                        </p:tgtEl>
                                      </p:cBhvr>
                                    </p:animEffect>
                                  </p:childTnLst>
                                </p:cTn>
                              </p:par>
                              <p:par>
                                <p:cTn id="32" presetID="10" presetClass="entr" presetSubtype="0" fill="hold" nodeType="with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fade">
                                      <p:cBhvr>
                                        <p:cTn id="34" dur="1000"/>
                                        <p:tgtEl>
                                          <p:spTgt spid="157"/>
                                        </p:tgtEl>
                                      </p:cBhvr>
                                    </p:animEffect>
                                  </p:childTnLst>
                                </p:cTn>
                              </p:par>
                              <p:par>
                                <p:cTn id="35" presetID="10" presetClass="entr" presetSubtype="0" fill="hold" nodeType="with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fade">
                                      <p:cBhvr>
                                        <p:cTn id="37" dur="1000"/>
                                        <p:tgtEl>
                                          <p:spTgt spid="158"/>
                                        </p:tgtEl>
                                      </p:cBhvr>
                                    </p:animEffect>
                                  </p:childTnLst>
                                </p:cTn>
                              </p:par>
                              <p:par>
                                <p:cTn id="38" presetID="10" presetClass="entr" presetSubtype="0" fill="hold" nodeType="withEffect">
                                  <p:stCondLst>
                                    <p:cond delay="0"/>
                                  </p:stCondLst>
                                  <p:childTnLst>
                                    <p:set>
                                      <p:cBhvr>
                                        <p:cTn id="39" dur="1" fill="hold">
                                          <p:stCondLst>
                                            <p:cond delay="0"/>
                                          </p:stCondLst>
                                        </p:cTn>
                                        <p:tgtEl>
                                          <p:spTgt spid="159"/>
                                        </p:tgtEl>
                                        <p:attrNameLst>
                                          <p:attrName>style.visibility</p:attrName>
                                        </p:attrNameLst>
                                      </p:cBhvr>
                                      <p:to>
                                        <p:strVal val="visible"/>
                                      </p:to>
                                    </p:set>
                                    <p:animEffect transition="in" filter="fade">
                                      <p:cBhvr>
                                        <p:cTn id="40" dur="1000"/>
                                        <p:tgtEl>
                                          <p:spTgt spid="159"/>
                                        </p:tgtEl>
                                      </p:cBhvr>
                                    </p:animEffect>
                                  </p:childTnLst>
                                </p:cTn>
                              </p:par>
                              <p:par>
                                <p:cTn id="41" presetID="10" presetClass="entr" presetSubtype="0"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animEffect transition="in" filter="fade">
                                      <p:cBhvr>
                                        <p:cTn id="43" dur="1000"/>
                                        <p:tgtEl>
                                          <p:spTgt spid="160"/>
                                        </p:tgtEl>
                                      </p:cBhvr>
                                    </p:animEffect>
                                  </p:childTnLst>
                                </p:cTn>
                              </p:par>
                              <p:par>
                                <p:cTn id="44" presetID="10"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childTnLst>
                                </p:cTn>
                              </p:par>
                              <p:par>
                                <p:cTn id="47" presetID="10" presetClass="entr" presetSubtype="0" fill="hold"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fade">
                                      <p:cBhvr>
                                        <p:cTn id="49" dur="1000"/>
                                        <p:tgtEl>
                                          <p:spTgt spid="150"/>
                                        </p:tgtEl>
                                      </p:cBhvr>
                                    </p:animEffect>
                                  </p:childTnLst>
                                </p:cTn>
                              </p:par>
                              <p:par>
                                <p:cTn id="50" presetID="10" presetClass="entr" presetSubtype="0" fill="hold"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fade">
                                      <p:cBhvr>
                                        <p:cTn id="52" dur="1000"/>
                                        <p:tgtEl>
                                          <p:spTgt spid="151"/>
                                        </p:tgtEl>
                                      </p:cBhvr>
                                    </p:animEffect>
                                  </p:childTnLst>
                                </p:cTn>
                              </p:par>
                              <p:par>
                                <p:cTn id="53" presetID="10"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childTnLst>
                                </p:cTn>
                              </p:par>
                              <p:par>
                                <p:cTn id="56" presetID="10" presetClass="entr" presetSubtype="0" fill="hold"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fade">
                                      <p:cBhvr>
                                        <p:cTn id="58" dur="1000"/>
                                        <p:tgtEl>
                                          <p:spTgt spid="153"/>
                                        </p:tgtEl>
                                      </p:cBhvr>
                                    </p:animEffect>
                                  </p:childTnLst>
                                </p:cTn>
                              </p:par>
                              <p:par>
                                <p:cTn id="59" presetID="10" presetClass="entr" presetSubtype="0" fill="hold"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1000"/>
                                        <p:tgtEl>
                                          <p:spTgt spid="154"/>
                                        </p:tgtEl>
                                      </p:cBhvr>
                                    </p:animEffect>
                                  </p:childTnLst>
                                </p:cTn>
                              </p:par>
                              <p:par>
                                <p:cTn id="62" presetID="10" presetClass="entr" presetSubtype="0" fill="hold"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fade">
                                      <p:cBhvr>
                                        <p:cTn id="64" dur="1000"/>
                                        <p:tgtEl>
                                          <p:spTgt spid="155"/>
                                        </p:tgtEl>
                                      </p:cBhvr>
                                    </p:animEffect>
                                  </p:childTnLst>
                                </p:cTn>
                              </p:par>
                              <p:par>
                                <p:cTn id="65" presetID="10" presetClass="entr" presetSubtype="0" fill="hold"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fade">
                                      <p:cBhvr>
                                        <p:cTn id="67" dur="1000"/>
                                        <p:tgtEl>
                                          <p:spTgt spid="156"/>
                                        </p:tgtEl>
                                      </p:cBhvr>
                                    </p:animEffect>
                                  </p:childTnLst>
                                </p:cTn>
                              </p:par>
                              <p:par>
                                <p:cTn id="68" presetID="10" presetClass="entr" presetSubtype="0" fill="hold"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1000"/>
                                        <p:tgtEl>
                                          <p:spTgt spid="157"/>
                                        </p:tgtEl>
                                      </p:cBhvr>
                                    </p:animEffect>
                                  </p:childTnLst>
                                </p:cTn>
                              </p:par>
                              <p:par>
                                <p:cTn id="71" presetID="10" presetClass="entr" presetSubtype="0" fill="hold"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fade">
                                      <p:cBhvr>
                                        <p:cTn id="73" dur="1000"/>
                                        <p:tgtEl>
                                          <p:spTgt spid="158"/>
                                        </p:tgtEl>
                                      </p:cBhvr>
                                    </p:animEffect>
                                  </p:childTnLst>
                                </p:cTn>
                              </p:par>
                              <p:par>
                                <p:cTn id="74" presetID="10" presetClass="entr" presetSubtype="0" fill="hold"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fade">
                                      <p:cBhvr>
                                        <p:cTn id="76" dur="1000"/>
                                        <p:tgtEl>
                                          <p:spTgt spid="159"/>
                                        </p:tgtEl>
                                      </p:cBhvr>
                                    </p:animEffect>
                                  </p:childTnLst>
                                </p:cTn>
                              </p:par>
                              <p:par>
                                <p:cTn id="77" presetID="10" presetClass="entr" presetSubtype="0" fill="hold"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fade">
                                      <p:cBhvr>
                                        <p:cTn id="79" dur="1000"/>
                                        <p:tgtEl>
                                          <p:spTgt spid="160"/>
                                        </p:tgtEl>
                                      </p:cBhvr>
                                    </p:animEffect>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0"/>
                                          </p:stCondLst>
                                        </p:cTn>
                                        <p:tgtEl>
                                          <p:spTgt spid="166"/>
                                        </p:tgtEl>
                                        <p:attrNameLst>
                                          <p:attrName>style.visibility</p:attrName>
                                        </p:attrNameLst>
                                      </p:cBhvr>
                                      <p:to>
                                        <p:strVal val="visible"/>
                                      </p:to>
                                    </p:set>
                                  </p:childTnLst>
                                </p:cTn>
                              </p:par>
                              <p:par>
                                <p:cTn id="83" presetID="10" presetClass="entr" presetSubtype="0" fill="hold"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fade">
                                      <p:cBhvr>
                                        <p:cTn id="85" dur="1000"/>
                                        <p:tgtEl>
                                          <p:spTgt spid="162"/>
                                        </p:tgtEl>
                                      </p:cBhvr>
                                    </p:animEffect>
                                  </p:childTnLst>
                                </p:cTn>
                              </p:par>
                              <p:par>
                                <p:cTn id="86" presetID="10" presetClass="entr" presetSubtype="0" fill="hold"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fade">
                                      <p:cBhvr>
                                        <p:cTn id="88" dur="1000"/>
                                        <p:tgtEl>
                                          <p:spTgt spid="163"/>
                                        </p:tgtEl>
                                      </p:cBhvr>
                                    </p:animEffect>
                                  </p:childTnLst>
                                </p:cTn>
                              </p:par>
                              <p:par>
                                <p:cTn id="89" presetID="10" presetClass="entr" presetSubtype="0" fill="hold"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fade">
                                      <p:cBhvr>
                                        <p:cTn id="91" dur="1000"/>
                                        <p:tgtEl>
                                          <p:spTgt spid="164"/>
                                        </p:tgtEl>
                                      </p:cBhvr>
                                    </p:animEffect>
                                  </p:childTnLst>
                                </p:cTn>
                              </p:par>
                              <p:par>
                                <p:cTn id="92" presetID="10" presetClass="entr" presetSubtype="0" fill="hold"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fade">
                                      <p:cBhvr>
                                        <p:cTn id="94" dur="1000"/>
                                        <p:tgtEl>
                                          <p:spTgt spid="165"/>
                                        </p:tgtEl>
                                      </p:cBhvr>
                                    </p:animEffect>
                                  </p:childTnLst>
                                </p:cTn>
                              </p:par>
                              <p:par>
                                <p:cTn id="95" presetID="10" presetClass="entr" presetSubtype="0" fill="hold"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fade">
                                      <p:cBhvr>
                                        <p:cTn id="9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1485900" y="205979"/>
            <a:ext cx="6172200" cy="857475"/>
          </a:xfrm>
          <a:prstGeom prst="rect">
            <a:avLst/>
          </a:prstGeom>
          <a:noFill/>
          <a:ln>
            <a:noFill/>
          </a:ln>
        </p:spPr>
        <p:txBody>
          <a:bodyPr spcFirstLastPara="1" wrap="square" lIns="68569" tIns="34275" rIns="68569" bIns="34275" anchor="ctr" anchorCtr="0">
            <a:noAutofit/>
          </a:bodyPr>
          <a:lstStyle/>
          <a:p>
            <a:pPr>
              <a:buSzPts val="4400"/>
            </a:pPr>
            <a:r>
              <a:rPr lang="en-US"/>
              <a:t>Check Your Lens</a:t>
            </a:r>
            <a:endParaRPr/>
          </a:p>
        </p:txBody>
      </p:sp>
      <p:pic>
        <p:nvPicPr>
          <p:cNvPr id="174" name="Google Shape;174;p28"/>
          <p:cNvPicPr preferRelativeResize="0">
            <a:picLocks noGrp="1"/>
          </p:cNvPicPr>
          <p:nvPr>
            <p:ph type="body" idx="1"/>
          </p:nvPr>
        </p:nvPicPr>
        <p:blipFill rotWithShape="1">
          <a:blip r:embed="rId3">
            <a:alphaModFix/>
          </a:blip>
          <a:srcRect/>
          <a:stretch/>
        </p:blipFill>
        <p:spPr>
          <a:xfrm>
            <a:off x="1885950" y="1143000"/>
            <a:ext cx="5429250" cy="3612825"/>
          </a:xfrm>
          <a:prstGeom prst="rect">
            <a:avLst/>
          </a:prstGeom>
          <a:noFill/>
          <a:ln>
            <a:noFill/>
          </a:ln>
        </p:spPr>
      </p:pic>
    </p:spTree>
    <p:extLst>
      <p:ext uri="{BB962C8B-B14F-4D97-AF65-F5344CB8AC3E}">
        <p14:creationId xmlns:p14="http://schemas.microsoft.com/office/powerpoint/2010/main" val="195896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1485900" y="205979"/>
            <a:ext cx="6172200" cy="857250"/>
          </a:xfrm>
          <a:prstGeom prst="rect">
            <a:avLst/>
          </a:prstGeom>
        </p:spPr>
        <p:txBody>
          <a:bodyPr spcFirstLastPara="1" wrap="square" lIns="68569" tIns="34275" rIns="68569" bIns="34275" anchor="ctr" anchorCtr="0">
            <a:noAutofit/>
          </a:bodyPr>
          <a:lstStyle/>
          <a:p>
            <a:r>
              <a:rPr lang="en-US"/>
              <a:t>Terminology</a:t>
            </a:r>
            <a:endParaRPr/>
          </a:p>
        </p:txBody>
      </p:sp>
      <p:sp>
        <p:nvSpPr>
          <p:cNvPr id="181" name="Google Shape;181;p29"/>
          <p:cNvSpPr txBox="1">
            <a:spLocks noGrp="1"/>
          </p:cNvSpPr>
          <p:nvPr>
            <p:ph type="body" idx="1"/>
          </p:nvPr>
        </p:nvSpPr>
        <p:spPr>
          <a:xfrm>
            <a:off x="1485900" y="1200150"/>
            <a:ext cx="6172200" cy="3394575"/>
          </a:xfrm>
          <a:prstGeom prst="rect">
            <a:avLst/>
          </a:prstGeom>
        </p:spPr>
        <p:txBody>
          <a:bodyPr spcFirstLastPara="1" wrap="square" lIns="68569" tIns="34275" rIns="68569" bIns="34275" anchor="t" anchorCtr="0">
            <a:noAutofit/>
          </a:bodyPr>
          <a:lstStyle/>
          <a:p>
            <a:pPr marL="9525" marR="19050" indent="0">
              <a:lnSpc>
                <a:spcPct val="114166"/>
              </a:lnSpc>
              <a:spcBef>
                <a:spcPts val="0"/>
              </a:spcBef>
              <a:buSzPts val="1100"/>
              <a:buNone/>
            </a:pPr>
            <a:r>
              <a:rPr lang="en-US" sz="1350" b="1">
                <a:highlight>
                  <a:srgbClr val="FFFFFF"/>
                </a:highlight>
                <a:latin typeface="Times New Roman"/>
                <a:ea typeface="Times New Roman"/>
                <a:cs typeface="Times New Roman"/>
                <a:sym typeface="Times New Roman"/>
              </a:rPr>
              <a:t>Bias: </a:t>
            </a:r>
            <a:r>
              <a:rPr lang="en-US" sz="1350">
                <a:highlight>
                  <a:srgbClr val="FFFFFF"/>
                </a:highlight>
                <a:latin typeface="Times New Roman"/>
                <a:ea typeface="Times New Roman"/>
                <a:cs typeface="Times New Roman"/>
                <a:sym typeface="Times New Roman"/>
              </a:rPr>
              <a:t>Thoughts and feelings we have, and may not be aware of; implicit biases are preferences or aversions that permeate our world view without our conscious knowledge and become explicit when openly expressed (blonds have more fun). </a:t>
            </a:r>
            <a:endParaRPr sz="1350">
              <a:highlight>
                <a:srgbClr val="FFFFFF"/>
              </a:highlight>
              <a:latin typeface="Times New Roman"/>
              <a:ea typeface="Times New Roman"/>
              <a:cs typeface="Times New Roman"/>
              <a:sym typeface="Times New Roman"/>
            </a:endParaRPr>
          </a:p>
          <a:p>
            <a:pPr marL="9525" marR="19050" indent="0">
              <a:lnSpc>
                <a:spcPct val="117916"/>
              </a:lnSpc>
              <a:spcBef>
                <a:spcPts val="885"/>
              </a:spcBef>
              <a:buSzPts val="1100"/>
              <a:buNone/>
            </a:pPr>
            <a:r>
              <a:rPr lang="en-US" sz="1350" b="1">
                <a:highlight>
                  <a:srgbClr val="FFFFFF"/>
                </a:highlight>
                <a:latin typeface="Times New Roman"/>
                <a:ea typeface="Times New Roman"/>
                <a:cs typeface="Times New Roman"/>
                <a:sym typeface="Times New Roman"/>
              </a:rPr>
              <a:t>People of color/ Children of color:</a:t>
            </a:r>
            <a:r>
              <a:rPr lang="en-US" sz="1350">
                <a:highlight>
                  <a:srgbClr val="FFFFFF"/>
                </a:highlight>
                <a:latin typeface="Times New Roman"/>
                <a:ea typeface="Times New Roman"/>
                <a:cs typeface="Times New Roman"/>
                <a:sym typeface="Times New Roman"/>
              </a:rPr>
              <a:t>include those identifying as African American/Black, Latino, Native American, Asian or Pacific Islander, and biracial. These identities constitute 30% of the US population and are among the fastest growing populations in the country. Any child in this category, born in the US, immigrant, refugee, or temporary resident is included in this category for this purpose.</a:t>
            </a:r>
            <a:endParaRPr sz="1350"/>
          </a:p>
          <a:p>
            <a:pPr marL="9525" marR="180975" indent="0" algn="just">
              <a:lnSpc>
                <a:spcPct val="114166"/>
              </a:lnSpc>
              <a:spcBef>
                <a:spcPts val="930"/>
              </a:spcBef>
              <a:buSzPts val="1100"/>
              <a:buNone/>
            </a:pPr>
            <a:r>
              <a:rPr lang="en-US" sz="1350" b="1">
                <a:highlight>
                  <a:srgbClr val="FFFFFF"/>
                </a:highlight>
                <a:latin typeface="Times New Roman"/>
                <a:ea typeface="Times New Roman"/>
                <a:cs typeface="Times New Roman"/>
                <a:sym typeface="Times New Roman"/>
              </a:rPr>
              <a:t>Equity: </a:t>
            </a:r>
            <a:r>
              <a:rPr lang="en-US" sz="1350">
                <a:highlight>
                  <a:srgbClr val="FFFFFF"/>
                </a:highlight>
                <a:latin typeface="Times New Roman"/>
                <a:ea typeface="Times New Roman"/>
                <a:cs typeface="Times New Roman"/>
                <a:sym typeface="Times New Roman"/>
              </a:rPr>
              <a:t>Equity means promoting just and fair inclusion throughout FPS and </a:t>
            </a:r>
            <a:r>
              <a:rPr lang="en-US" sz="1350" b="1" i="1" u="sng">
                <a:highlight>
                  <a:srgbClr val="FFFFFF"/>
                </a:highlight>
                <a:latin typeface="Times New Roman"/>
                <a:ea typeface="Times New Roman"/>
                <a:cs typeface="Times New Roman"/>
                <a:sym typeface="Times New Roman"/>
              </a:rPr>
              <a:t>creating the conditions</a:t>
            </a:r>
            <a:r>
              <a:rPr lang="en-US" sz="1350">
                <a:highlight>
                  <a:srgbClr val="FFFFFF"/>
                </a:highlight>
                <a:latin typeface="Times New Roman"/>
                <a:ea typeface="Times New Roman"/>
                <a:cs typeface="Times New Roman"/>
                <a:sym typeface="Times New Roman"/>
              </a:rPr>
              <a:t> in which everyone can participate, prosper and reach his or her full potential.</a:t>
            </a:r>
            <a:endParaRPr sz="1350"/>
          </a:p>
          <a:p>
            <a:pPr marL="9525" marR="104775" indent="0">
              <a:lnSpc>
                <a:spcPct val="114166"/>
              </a:lnSpc>
              <a:spcBef>
                <a:spcPts val="900"/>
              </a:spcBef>
              <a:buSzPts val="1100"/>
              <a:buNone/>
            </a:pPr>
            <a:endParaRPr sz="1350"/>
          </a:p>
        </p:txBody>
      </p:sp>
    </p:spTree>
    <p:extLst>
      <p:ext uri="{BB962C8B-B14F-4D97-AF65-F5344CB8AC3E}">
        <p14:creationId xmlns:p14="http://schemas.microsoft.com/office/powerpoint/2010/main" val="210540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rial"/>
              <a:buChar char="●"/>
            </a:pPr>
            <a:r>
              <a:rPr lang="en" sz="1600">
                <a:latin typeface="Arial"/>
                <a:ea typeface="Arial"/>
                <a:cs typeface="Arial"/>
                <a:sym typeface="Arial"/>
              </a:rPr>
              <a:t>Community group challenges administration on discipline disparities announced by the DESE (2017 - 2018)</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Former Superintendent convenes a Diversity Task Force to respond to community concerns (early 2018)</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Still escalating tensions and an ongoing sense of frustration felt by community members/administrators alike (January - June, 2018).  </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New Superintendent starts on July 1, 2018.  Interview process signals that the equity issues in our schools will be our most pressing work.   </a:t>
            </a:r>
            <a:endParaRPr sz="1600">
              <a:latin typeface="Arial"/>
              <a:ea typeface="Arial"/>
              <a:cs typeface="Arial"/>
              <a:sym typeface="Arial"/>
            </a:endParaRPr>
          </a:p>
          <a:p>
            <a:pPr marL="457200" lvl="0" indent="0" algn="l" rtl="0">
              <a:spcBef>
                <a:spcPts val="1600"/>
              </a:spcBef>
              <a:spcAft>
                <a:spcPts val="0"/>
              </a:spcAft>
              <a:buNone/>
            </a:pPr>
            <a:endParaRPr>
              <a:latin typeface="Questrial"/>
              <a:ea typeface="Questrial"/>
              <a:cs typeface="Questrial"/>
              <a:sym typeface="Questrial"/>
            </a:endParaRPr>
          </a:p>
          <a:p>
            <a:pPr marL="0" lvl="0" indent="0" algn="l" rtl="0">
              <a:spcBef>
                <a:spcPts val="1600"/>
              </a:spcBef>
              <a:spcAft>
                <a:spcPts val="0"/>
              </a:spcAft>
              <a:buNone/>
            </a:pPr>
            <a:endParaRPr>
              <a:latin typeface="Questrial"/>
              <a:ea typeface="Questrial"/>
              <a:cs typeface="Questrial"/>
              <a:sym typeface="Questrial"/>
            </a:endParaRPr>
          </a:p>
          <a:p>
            <a:pPr marL="457200" marR="0" lvl="0" indent="0" algn="l" rtl="0">
              <a:lnSpc>
                <a:spcPct val="115000"/>
              </a:lnSpc>
              <a:spcBef>
                <a:spcPts val="1600"/>
              </a:spcBef>
              <a:spcAft>
                <a:spcPts val="0"/>
              </a:spcAft>
              <a:buNone/>
            </a:pPr>
            <a:endParaRPr/>
          </a:p>
          <a:p>
            <a:pPr marL="914400" lvl="0" indent="0" algn="l" rtl="0">
              <a:spcBef>
                <a:spcPts val="1600"/>
              </a:spcBef>
              <a:spcAft>
                <a:spcPts val="0"/>
              </a:spcAft>
              <a:buNone/>
            </a:pPr>
            <a:endParaRPr/>
          </a:p>
          <a:p>
            <a:pPr marL="914400" lvl="0" indent="0" algn="l" rtl="0">
              <a:spcBef>
                <a:spcPts val="1600"/>
              </a:spcBef>
              <a:spcAft>
                <a:spcPts val="1600"/>
              </a:spcAft>
              <a:buNone/>
            </a:pPr>
            <a:endParaRPr/>
          </a:p>
        </p:txBody>
      </p:sp>
      <p:sp>
        <p:nvSpPr>
          <p:cNvPr id="151" name="Google Shape;151;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did our work begin?</a:t>
            </a:r>
            <a:endParaRPr/>
          </a:p>
        </p:txBody>
      </p:sp>
      <p:sp>
        <p:nvSpPr>
          <p:cNvPr id="152" name="Google Shape;15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485900" y="205979"/>
            <a:ext cx="6172200" cy="857250"/>
          </a:xfrm>
          <a:prstGeom prst="rect">
            <a:avLst/>
          </a:prstGeom>
        </p:spPr>
        <p:txBody>
          <a:bodyPr spcFirstLastPara="1" wrap="square" lIns="68569" tIns="34275" rIns="68569" bIns="34275" anchor="ctr" anchorCtr="0">
            <a:noAutofit/>
          </a:bodyPr>
          <a:lstStyle/>
          <a:p>
            <a:r>
              <a:rPr lang="en-US"/>
              <a:t>Terminology</a:t>
            </a:r>
            <a:endParaRPr/>
          </a:p>
        </p:txBody>
      </p:sp>
      <p:sp>
        <p:nvSpPr>
          <p:cNvPr id="188" name="Google Shape;188;p30"/>
          <p:cNvSpPr txBox="1">
            <a:spLocks noGrp="1"/>
          </p:cNvSpPr>
          <p:nvPr>
            <p:ph type="body" idx="1"/>
          </p:nvPr>
        </p:nvSpPr>
        <p:spPr>
          <a:xfrm>
            <a:off x="1485900" y="1200150"/>
            <a:ext cx="6172200" cy="3394575"/>
          </a:xfrm>
          <a:prstGeom prst="rect">
            <a:avLst/>
          </a:prstGeom>
        </p:spPr>
        <p:txBody>
          <a:bodyPr spcFirstLastPara="1" wrap="square" lIns="68569" tIns="34275" rIns="68569" bIns="34275" anchor="t" anchorCtr="0">
            <a:noAutofit/>
          </a:bodyPr>
          <a:lstStyle/>
          <a:p>
            <a:pPr marL="9525" marR="276225" indent="0">
              <a:lnSpc>
                <a:spcPct val="114166"/>
              </a:lnSpc>
              <a:spcBef>
                <a:spcPts val="0"/>
              </a:spcBef>
              <a:buSzPts val="1100"/>
              <a:buNone/>
            </a:pPr>
            <a:r>
              <a:rPr lang="en-US" sz="1350" b="1">
                <a:highlight>
                  <a:srgbClr val="FFFFFF"/>
                </a:highlight>
                <a:latin typeface="Times New Roman"/>
                <a:ea typeface="Times New Roman"/>
                <a:cs typeface="Times New Roman"/>
                <a:sym typeface="Times New Roman"/>
              </a:rPr>
              <a:t>Inclusion: </a:t>
            </a:r>
            <a:r>
              <a:rPr lang="en-US" sz="1350">
                <a:highlight>
                  <a:srgbClr val="FFFFFF"/>
                </a:highlight>
                <a:latin typeface="Times New Roman"/>
                <a:ea typeface="Times New Roman"/>
                <a:cs typeface="Times New Roman"/>
                <a:sym typeface="Times New Roman"/>
              </a:rPr>
              <a:t>A value and practice of ensuring that people feel they belong and that their input is valued by the whole (group, organization, society, system, etc.), particularly regarding decisions that affect their lives. (Adapted from Equity and Inclusion Campaign).</a:t>
            </a:r>
            <a:endParaRPr sz="1350"/>
          </a:p>
          <a:p>
            <a:pPr marL="9525" marR="104775" indent="0">
              <a:lnSpc>
                <a:spcPct val="114166"/>
              </a:lnSpc>
              <a:spcBef>
                <a:spcPts val="900"/>
              </a:spcBef>
              <a:buSzPts val="1100"/>
              <a:buNone/>
            </a:pPr>
            <a:r>
              <a:rPr lang="en-US" sz="1350" b="1">
                <a:highlight>
                  <a:srgbClr val="FFFFFF"/>
                </a:highlight>
                <a:latin typeface="Times New Roman"/>
                <a:ea typeface="Times New Roman"/>
                <a:cs typeface="Times New Roman"/>
                <a:sym typeface="Times New Roman"/>
              </a:rPr>
              <a:t>Prejudice: </a:t>
            </a:r>
            <a:r>
              <a:rPr lang="en-US" sz="1350">
                <a:latin typeface="Times New Roman"/>
                <a:ea typeface="Times New Roman"/>
                <a:cs typeface="Times New Roman"/>
                <a:sym typeface="Times New Roman"/>
              </a:rPr>
              <a:t>A pre-judgment or unjustifiable, and usually negative, attitude of one type of individual or groups toward another group and its members. </a:t>
            </a:r>
            <a:r>
              <a:rPr lang="en-US" sz="1350">
                <a:highlight>
                  <a:srgbClr val="FFFFFF"/>
                </a:highlight>
                <a:latin typeface="Times New Roman"/>
                <a:ea typeface="Times New Roman"/>
                <a:cs typeface="Times New Roman"/>
                <a:sym typeface="Times New Roman"/>
              </a:rPr>
              <a:t>(distaste, fear, repulsion, anger, frustration, pity, etc.)</a:t>
            </a:r>
            <a:endParaRPr sz="1350">
              <a:solidFill>
                <a:srgbClr val="FF0000"/>
              </a:solidFill>
              <a:latin typeface="Times New Roman"/>
              <a:ea typeface="Times New Roman"/>
              <a:cs typeface="Times New Roman"/>
              <a:sym typeface="Times New Roman"/>
            </a:endParaRPr>
          </a:p>
          <a:p>
            <a:pPr marL="9525" marR="104775" indent="0">
              <a:lnSpc>
                <a:spcPct val="114166"/>
              </a:lnSpc>
              <a:spcBef>
                <a:spcPts val="900"/>
              </a:spcBef>
              <a:buSzPts val="1100"/>
              <a:buNone/>
            </a:pPr>
            <a:r>
              <a:rPr lang="en-US" sz="1350" b="1">
                <a:highlight>
                  <a:srgbClr val="FFFFFF"/>
                </a:highlight>
                <a:latin typeface="Times New Roman"/>
                <a:ea typeface="Times New Roman"/>
                <a:cs typeface="Times New Roman"/>
                <a:sym typeface="Times New Roman"/>
              </a:rPr>
              <a:t>Race: </a:t>
            </a:r>
            <a:r>
              <a:rPr lang="en-US" sz="1350">
                <a:highlight>
                  <a:srgbClr val="FFFFFF"/>
                </a:highlight>
                <a:latin typeface="Times New Roman"/>
                <a:ea typeface="Times New Roman"/>
                <a:cs typeface="Times New Roman"/>
                <a:sym typeface="Times New Roman"/>
              </a:rPr>
              <a:t>A socially constructed way of grouping people based on skin color and other apparent physical differences, which has no genetic or scientific basis. The concept of race was created and used to justify social and economic oppression of Blacks and other people of color by Whites. Highly dependent on phenotype, skin color, hair texture, and facial features. (From </a:t>
            </a:r>
            <a:r>
              <a:rPr lang="en-US" sz="1350" i="1">
                <a:highlight>
                  <a:srgbClr val="FFFFFF"/>
                </a:highlight>
                <a:latin typeface="Times New Roman"/>
                <a:ea typeface="Times New Roman"/>
                <a:cs typeface="Times New Roman"/>
                <a:sym typeface="Times New Roman"/>
              </a:rPr>
              <a:t>Race: The Power of an Illusion)</a:t>
            </a:r>
            <a:endParaRPr sz="1350"/>
          </a:p>
          <a:p>
            <a:pPr marL="9525" marR="104775" indent="0">
              <a:lnSpc>
                <a:spcPct val="114166"/>
              </a:lnSpc>
              <a:spcBef>
                <a:spcPts val="900"/>
              </a:spcBef>
              <a:buSzPts val="1100"/>
              <a:buNone/>
            </a:pPr>
            <a:r>
              <a:rPr lang="en-US" sz="1350" b="1">
                <a:highlight>
                  <a:srgbClr val="FFFFFF"/>
                </a:highlight>
                <a:latin typeface="Times New Roman"/>
                <a:ea typeface="Times New Roman"/>
                <a:cs typeface="Times New Roman"/>
                <a:sym typeface="Times New Roman"/>
              </a:rPr>
              <a:t>Racism: =</a:t>
            </a:r>
            <a:r>
              <a:rPr lang="en-US" sz="1350">
                <a:solidFill>
                  <a:srgbClr val="FF0000"/>
                </a:solidFill>
                <a:highlight>
                  <a:srgbClr val="FFFFFF"/>
                </a:highlight>
                <a:latin typeface="Times New Roman"/>
                <a:ea typeface="Times New Roman"/>
                <a:cs typeface="Times New Roman"/>
                <a:sym typeface="Times New Roman"/>
              </a:rPr>
              <a:t> Prejudice + Power</a:t>
            </a:r>
            <a:endParaRPr sz="1350"/>
          </a:p>
          <a:p>
            <a:pPr marL="0" indent="0">
              <a:buNone/>
            </a:pPr>
            <a:endParaRPr/>
          </a:p>
        </p:txBody>
      </p:sp>
    </p:spTree>
    <p:extLst>
      <p:ext uri="{BB962C8B-B14F-4D97-AF65-F5344CB8AC3E}">
        <p14:creationId xmlns:p14="http://schemas.microsoft.com/office/powerpoint/2010/main" val="261383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ctrTitle"/>
          </p:nvPr>
        </p:nvSpPr>
        <p:spPr>
          <a:xfrm>
            <a:off x="1657350" y="1597819"/>
            <a:ext cx="5829300" cy="1102500"/>
          </a:xfrm>
          <a:prstGeom prst="rect">
            <a:avLst/>
          </a:prstGeom>
        </p:spPr>
        <p:txBody>
          <a:bodyPr spcFirstLastPara="1" wrap="square" lIns="68569" tIns="34275" rIns="68569" bIns="34275" anchor="ctr" anchorCtr="0">
            <a:noAutofit/>
          </a:bodyPr>
          <a:lstStyle/>
          <a:p>
            <a:r>
              <a:rPr lang="en-US" sz="1350">
                <a:solidFill>
                  <a:srgbClr val="222222"/>
                </a:solidFill>
                <a:highlight>
                  <a:srgbClr val="FFFFFF"/>
                </a:highlight>
                <a:latin typeface="Roboto"/>
                <a:ea typeface="Roboto"/>
                <a:cs typeface="Roboto"/>
                <a:sym typeface="Roboto"/>
              </a:rPr>
              <a:t>“We have to recognise that there cannot be relationships unless there is commitment, unless there is loyalty, unless there is </a:t>
            </a:r>
            <a:r>
              <a:rPr lang="en-US" sz="1350" b="1">
                <a:solidFill>
                  <a:srgbClr val="222222"/>
                </a:solidFill>
                <a:highlight>
                  <a:srgbClr val="FFFFFF"/>
                </a:highlight>
                <a:latin typeface="Roboto"/>
                <a:ea typeface="Roboto"/>
                <a:cs typeface="Roboto"/>
                <a:sym typeface="Roboto"/>
              </a:rPr>
              <a:t>love</a:t>
            </a:r>
            <a:r>
              <a:rPr lang="en-US" sz="1350">
                <a:solidFill>
                  <a:srgbClr val="222222"/>
                </a:solidFill>
                <a:highlight>
                  <a:srgbClr val="FFFFFF"/>
                </a:highlight>
                <a:latin typeface="Roboto"/>
                <a:ea typeface="Roboto"/>
                <a:cs typeface="Roboto"/>
                <a:sym typeface="Roboto"/>
              </a:rPr>
              <a:t>, patience, persistence.” “Never forget that </a:t>
            </a:r>
            <a:r>
              <a:rPr lang="en-US" sz="1350" b="1">
                <a:solidFill>
                  <a:srgbClr val="222222"/>
                </a:solidFill>
                <a:highlight>
                  <a:srgbClr val="FFFFFF"/>
                </a:highlight>
                <a:latin typeface="Roboto"/>
                <a:ea typeface="Roboto"/>
                <a:cs typeface="Roboto"/>
                <a:sym typeface="Roboto"/>
              </a:rPr>
              <a:t>justice is what love looks like</a:t>
            </a:r>
            <a:r>
              <a:rPr lang="en-US" sz="1350">
                <a:solidFill>
                  <a:srgbClr val="222222"/>
                </a:solidFill>
                <a:highlight>
                  <a:srgbClr val="FFFFFF"/>
                </a:highlight>
                <a:latin typeface="Roboto"/>
                <a:ea typeface="Roboto"/>
                <a:cs typeface="Roboto"/>
                <a:sym typeface="Roboto"/>
              </a:rPr>
              <a:t> in public.”</a:t>
            </a:r>
            <a:endParaRPr sz="1350"/>
          </a:p>
        </p:txBody>
      </p:sp>
      <p:sp>
        <p:nvSpPr>
          <p:cNvPr id="195" name="Google Shape;195;p31"/>
          <p:cNvSpPr txBox="1">
            <a:spLocks noGrp="1"/>
          </p:cNvSpPr>
          <p:nvPr>
            <p:ph type="subTitle" idx="1"/>
          </p:nvPr>
        </p:nvSpPr>
        <p:spPr>
          <a:xfrm>
            <a:off x="2171700" y="2914650"/>
            <a:ext cx="4800600" cy="1314450"/>
          </a:xfrm>
          <a:prstGeom prst="rect">
            <a:avLst/>
          </a:prstGeom>
        </p:spPr>
        <p:txBody>
          <a:bodyPr spcFirstLastPara="1" wrap="square" lIns="68569" tIns="34275" rIns="68569" bIns="34275" anchor="t" anchorCtr="0">
            <a:noAutofit/>
          </a:bodyPr>
          <a:lstStyle/>
          <a:p>
            <a:pPr marL="0" indent="0"/>
            <a:r>
              <a:rPr lang="en-US"/>
              <a:t>Cornell West</a:t>
            </a:r>
            <a:endParaRPr/>
          </a:p>
        </p:txBody>
      </p:sp>
    </p:spTree>
    <p:extLst>
      <p:ext uri="{BB962C8B-B14F-4D97-AF65-F5344CB8AC3E}">
        <p14:creationId xmlns:p14="http://schemas.microsoft.com/office/powerpoint/2010/main" val="141360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485900" y="205979"/>
            <a:ext cx="6172200" cy="857250"/>
          </a:xfrm>
          <a:prstGeom prst="rect">
            <a:avLst/>
          </a:prstGeom>
          <a:noFill/>
          <a:ln>
            <a:noFill/>
          </a:ln>
        </p:spPr>
        <p:txBody>
          <a:bodyPr spcFirstLastPara="1" wrap="square" lIns="68569" tIns="34275" rIns="68569" bIns="34275" anchor="ctr" anchorCtr="0">
            <a:noAutofit/>
          </a:bodyPr>
          <a:lstStyle/>
          <a:p>
            <a:pPr>
              <a:buSzPts val="4400"/>
            </a:pPr>
            <a:r>
              <a:rPr lang="en-US"/>
              <a:t>Sean Carter</a:t>
            </a:r>
            <a:endParaRPr/>
          </a:p>
        </p:txBody>
      </p:sp>
      <p:sp>
        <p:nvSpPr>
          <p:cNvPr id="202" name="Google Shape;202;p32"/>
          <p:cNvSpPr txBox="1">
            <a:spLocks noGrp="1"/>
          </p:cNvSpPr>
          <p:nvPr>
            <p:ph type="body" idx="1"/>
          </p:nvPr>
        </p:nvSpPr>
        <p:spPr>
          <a:xfrm>
            <a:off x="1485900" y="1200151"/>
            <a:ext cx="6172200" cy="3394472"/>
          </a:xfrm>
          <a:prstGeom prst="rect">
            <a:avLst/>
          </a:prstGeom>
          <a:noFill/>
          <a:ln>
            <a:noFill/>
          </a:ln>
        </p:spPr>
        <p:txBody>
          <a:bodyPr spcFirstLastPara="1" wrap="square" lIns="68569" tIns="34275" rIns="68569" bIns="34275" anchor="t" anchorCtr="0">
            <a:noAutofit/>
          </a:bodyPr>
          <a:lstStyle/>
          <a:p>
            <a:pPr marL="0" indent="0">
              <a:spcBef>
                <a:spcPts val="0"/>
              </a:spcBef>
              <a:buSzPts val="3200"/>
              <a:buNone/>
            </a:pPr>
            <a:r>
              <a:rPr lang="en-US"/>
              <a:t>“Now, all the teachers couldn't reach me</a:t>
            </a:r>
            <a:endParaRPr/>
          </a:p>
          <a:p>
            <a:pPr marL="0" indent="0">
              <a:spcBef>
                <a:spcPts val="480"/>
              </a:spcBef>
              <a:buSzPts val="3200"/>
              <a:buNone/>
            </a:pPr>
            <a:r>
              <a:rPr lang="en-US"/>
              <a:t>And my momma couldn't beat me</a:t>
            </a:r>
            <a:endParaRPr/>
          </a:p>
          <a:p>
            <a:pPr marL="0" indent="0">
              <a:spcBef>
                <a:spcPts val="480"/>
              </a:spcBef>
              <a:buSzPts val="3200"/>
              <a:buNone/>
            </a:pPr>
            <a:r>
              <a:rPr lang="en-US"/>
              <a:t>Hard enough to match the pain of my pops not seein' me</a:t>
            </a:r>
            <a:endParaRPr/>
          </a:p>
          <a:p>
            <a:pPr marL="0" indent="0">
              <a:spcBef>
                <a:spcPts val="480"/>
              </a:spcBef>
              <a:buSzPts val="3200"/>
              <a:buNone/>
            </a:pPr>
            <a:r>
              <a:rPr lang="en-US"/>
              <a:t>So, with that disdain in my membrane</a:t>
            </a:r>
            <a:endParaRPr/>
          </a:p>
          <a:p>
            <a:pPr marL="0" indent="0">
              <a:spcBef>
                <a:spcPts val="480"/>
              </a:spcBef>
              <a:buSzPts val="3200"/>
              <a:buNone/>
            </a:pPr>
            <a:r>
              <a:rPr lang="en-US"/>
              <a:t>Got on my pimp game; f*** the world, my defense came.”</a:t>
            </a:r>
            <a:endParaRPr/>
          </a:p>
        </p:txBody>
      </p:sp>
      <p:pic>
        <p:nvPicPr>
          <p:cNvPr id="203" name="Google Shape;203;p32"/>
          <p:cNvPicPr preferRelativeResize="0"/>
          <p:nvPr/>
        </p:nvPicPr>
        <p:blipFill rotWithShape="1">
          <a:blip r:embed="rId3">
            <a:alphaModFix/>
          </a:blip>
          <a:srcRect/>
          <a:stretch/>
        </p:blipFill>
        <p:spPr>
          <a:xfrm>
            <a:off x="5486400" y="3714750"/>
            <a:ext cx="1957388" cy="1314450"/>
          </a:xfrm>
          <a:prstGeom prst="rect">
            <a:avLst/>
          </a:prstGeom>
          <a:noFill/>
          <a:ln>
            <a:noFill/>
          </a:ln>
        </p:spPr>
      </p:pic>
    </p:spTree>
    <p:extLst>
      <p:ext uri="{BB962C8B-B14F-4D97-AF65-F5344CB8AC3E}">
        <p14:creationId xmlns:p14="http://schemas.microsoft.com/office/powerpoint/2010/main" val="368683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1485900" y="205979"/>
            <a:ext cx="6172200" cy="857250"/>
          </a:xfrm>
          <a:prstGeom prst="rect">
            <a:avLst/>
          </a:prstGeom>
          <a:noFill/>
          <a:ln>
            <a:noFill/>
          </a:ln>
        </p:spPr>
        <p:txBody>
          <a:bodyPr spcFirstLastPara="1" wrap="square" lIns="68569" tIns="34275" rIns="68569" bIns="34275" anchor="ctr" anchorCtr="0">
            <a:noAutofit/>
          </a:bodyPr>
          <a:lstStyle/>
          <a:p>
            <a:pPr>
              <a:buSzPts val="4400"/>
            </a:pPr>
            <a:r>
              <a:rPr lang="en-US"/>
              <a:t>Christopher Wallace</a:t>
            </a:r>
            <a:endParaRPr/>
          </a:p>
        </p:txBody>
      </p:sp>
      <p:sp>
        <p:nvSpPr>
          <p:cNvPr id="209" name="Google Shape;209;p33"/>
          <p:cNvSpPr txBox="1">
            <a:spLocks noGrp="1"/>
          </p:cNvSpPr>
          <p:nvPr>
            <p:ph type="body" idx="1"/>
          </p:nvPr>
        </p:nvSpPr>
        <p:spPr>
          <a:xfrm>
            <a:off x="1485900" y="1200151"/>
            <a:ext cx="6172200" cy="3394472"/>
          </a:xfrm>
          <a:prstGeom prst="rect">
            <a:avLst/>
          </a:prstGeom>
          <a:noFill/>
          <a:ln>
            <a:noFill/>
          </a:ln>
        </p:spPr>
        <p:txBody>
          <a:bodyPr spcFirstLastPara="1" wrap="square" lIns="68569" tIns="34275" rIns="68569" bIns="34275" anchor="t" anchorCtr="0">
            <a:noAutofit/>
          </a:bodyPr>
          <a:lstStyle/>
          <a:p>
            <a:pPr marL="0" indent="0">
              <a:lnSpc>
                <a:spcPct val="90000"/>
              </a:lnSpc>
              <a:spcBef>
                <a:spcPts val="0"/>
              </a:spcBef>
              <a:buSzPts val="3200"/>
              <a:buNone/>
            </a:pPr>
            <a:r>
              <a:rPr lang="en-US"/>
              <a:t>“This is for all of the teachers who told me I’d never amount to nothing”</a:t>
            </a:r>
            <a:endParaRPr/>
          </a:p>
          <a:p>
            <a:pPr marL="0" indent="0">
              <a:lnSpc>
                <a:spcPct val="90000"/>
              </a:lnSpc>
              <a:spcBef>
                <a:spcPts val="480"/>
              </a:spcBef>
              <a:buSzPts val="3200"/>
              <a:buNone/>
            </a:pPr>
            <a:endParaRPr/>
          </a:p>
          <a:p>
            <a:pPr marL="0" indent="0">
              <a:lnSpc>
                <a:spcPct val="90000"/>
              </a:lnSpc>
              <a:spcBef>
                <a:spcPts val="480"/>
              </a:spcBef>
              <a:buSzPts val="3200"/>
              <a:buNone/>
            </a:pPr>
            <a:r>
              <a:rPr lang="en-US"/>
              <a:t>“Considered a fool 'cause I dropped out of high school. Stereotypes of a black male misunderstood And it's still all good”</a:t>
            </a:r>
            <a:endParaRPr/>
          </a:p>
          <a:p>
            <a:pPr marL="0" indent="0">
              <a:lnSpc>
                <a:spcPct val="90000"/>
              </a:lnSpc>
              <a:spcBef>
                <a:spcPts val="480"/>
              </a:spcBef>
              <a:buSzPts val="3200"/>
              <a:buNone/>
            </a:pPr>
            <a:endParaRPr/>
          </a:p>
          <a:p>
            <a:pPr marL="0" indent="0">
              <a:lnSpc>
                <a:spcPct val="90000"/>
              </a:lnSpc>
              <a:spcBef>
                <a:spcPts val="480"/>
              </a:spcBef>
              <a:buSzPts val="3200"/>
              <a:buNone/>
            </a:pPr>
            <a:r>
              <a:rPr lang="en-US"/>
              <a:t>“We used to fuss when the landlord dissed us</a:t>
            </a:r>
            <a:br>
              <a:rPr lang="en-US"/>
            </a:br>
            <a:r>
              <a:rPr lang="en-US"/>
              <a:t>No heat, wonder why Christmas missed us”</a:t>
            </a:r>
            <a:endParaRPr/>
          </a:p>
        </p:txBody>
      </p:sp>
      <p:pic>
        <p:nvPicPr>
          <p:cNvPr id="210" name="Google Shape;210;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95110" y="1842183"/>
            <a:ext cx="1600200" cy="1055204"/>
          </a:xfrm>
          <a:prstGeom prst="rect">
            <a:avLst/>
          </a:prstGeom>
          <a:noFill/>
          <a:ln>
            <a:noFill/>
          </a:ln>
        </p:spPr>
      </p:pic>
    </p:spTree>
    <p:extLst>
      <p:ext uri="{BB962C8B-B14F-4D97-AF65-F5344CB8AC3E}">
        <p14:creationId xmlns:p14="http://schemas.microsoft.com/office/powerpoint/2010/main" val="406278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1485900" y="205979"/>
            <a:ext cx="6172200" cy="857250"/>
          </a:xfrm>
          <a:prstGeom prst="rect">
            <a:avLst/>
          </a:prstGeom>
          <a:noFill/>
          <a:ln>
            <a:noFill/>
          </a:ln>
        </p:spPr>
        <p:txBody>
          <a:bodyPr spcFirstLastPara="1" wrap="square" lIns="68569" tIns="34275" rIns="68569" bIns="34275" anchor="ctr" anchorCtr="0">
            <a:noAutofit/>
          </a:bodyPr>
          <a:lstStyle/>
          <a:p>
            <a:pPr>
              <a:buSzPts val="4400"/>
            </a:pPr>
            <a:r>
              <a:rPr lang="en-US"/>
              <a:t>Earl Simmons</a:t>
            </a:r>
            <a:endParaRPr/>
          </a:p>
        </p:txBody>
      </p:sp>
      <p:sp>
        <p:nvSpPr>
          <p:cNvPr id="216" name="Google Shape;216;p34"/>
          <p:cNvSpPr txBox="1">
            <a:spLocks noGrp="1"/>
          </p:cNvSpPr>
          <p:nvPr>
            <p:ph type="body" idx="1"/>
          </p:nvPr>
        </p:nvSpPr>
        <p:spPr>
          <a:xfrm>
            <a:off x="1485900" y="948928"/>
            <a:ext cx="6172200" cy="3394472"/>
          </a:xfrm>
          <a:prstGeom prst="rect">
            <a:avLst/>
          </a:prstGeom>
          <a:noFill/>
          <a:ln>
            <a:noFill/>
          </a:ln>
        </p:spPr>
        <p:txBody>
          <a:bodyPr spcFirstLastPara="1" wrap="square" lIns="68569" tIns="34275" rIns="68569" bIns="34275" anchor="t" anchorCtr="0">
            <a:noAutofit/>
          </a:bodyPr>
          <a:lstStyle/>
          <a:p>
            <a:pPr marL="0" indent="0">
              <a:spcBef>
                <a:spcPts val="0"/>
              </a:spcBef>
              <a:buSzPts val="3200"/>
              <a:buNone/>
            </a:pPr>
            <a:r>
              <a:rPr lang="en-US" sz="2800" dirty="0"/>
              <a:t>“Group homes and institutions, prepared my a** for jail</a:t>
            </a:r>
            <a:br>
              <a:rPr lang="en-US" sz="2800" dirty="0"/>
            </a:br>
            <a:r>
              <a:rPr lang="en-US" sz="2800" dirty="0"/>
              <a:t>They put me in a situation forcing me to be a man</a:t>
            </a:r>
            <a:br>
              <a:rPr lang="en-US" sz="2800" dirty="0"/>
            </a:br>
            <a:r>
              <a:rPr lang="en-US" sz="2800" dirty="0"/>
              <a:t>When I was just learning to stand without a helping hand</a:t>
            </a:r>
            <a:br>
              <a:rPr lang="en-US" sz="2800" dirty="0"/>
            </a:br>
            <a:r>
              <a:rPr lang="en-US" sz="2800" dirty="0"/>
              <a:t>Damn, was it my fault, something I did</a:t>
            </a:r>
            <a:br>
              <a:rPr lang="en-US" sz="2800" dirty="0"/>
            </a:br>
            <a:r>
              <a:rPr lang="en-US" sz="2800" dirty="0"/>
              <a:t>To make a father leave his first kid at seven </a:t>
            </a:r>
            <a:r>
              <a:rPr lang="en-US" sz="2800" dirty="0" err="1"/>
              <a:t>doin</a:t>
            </a:r>
            <a:r>
              <a:rPr lang="en-US" sz="2800" dirty="0"/>
              <a:t> my first bid</a:t>
            </a:r>
            <a:r>
              <a:rPr lang="en-US" dirty="0"/>
              <a:t>”</a:t>
            </a:r>
            <a:endParaRPr dirty="0"/>
          </a:p>
        </p:txBody>
      </p:sp>
      <p:pic>
        <p:nvPicPr>
          <p:cNvPr id="217" name="Google Shape;217;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5731" y="3924020"/>
            <a:ext cx="1304738" cy="838760"/>
          </a:xfrm>
          <a:prstGeom prst="rect">
            <a:avLst/>
          </a:prstGeom>
          <a:noFill/>
          <a:ln>
            <a:noFill/>
          </a:ln>
        </p:spPr>
      </p:pic>
    </p:spTree>
    <p:extLst>
      <p:ext uri="{BB962C8B-B14F-4D97-AF65-F5344CB8AC3E}">
        <p14:creationId xmlns:p14="http://schemas.microsoft.com/office/powerpoint/2010/main" val="988111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1485900" y="205979"/>
            <a:ext cx="6172200" cy="857250"/>
          </a:xfrm>
          <a:prstGeom prst="rect">
            <a:avLst/>
          </a:prstGeom>
          <a:noFill/>
          <a:ln>
            <a:noFill/>
          </a:ln>
        </p:spPr>
        <p:txBody>
          <a:bodyPr spcFirstLastPara="1" wrap="square" lIns="68569" tIns="34275" rIns="68569" bIns="34275" anchor="ctr" anchorCtr="0">
            <a:noAutofit/>
          </a:bodyPr>
          <a:lstStyle/>
          <a:p>
            <a:pPr>
              <a:buSzPts val="4400"/>
            </a:pPr>
            <a:endParaRPr/>
          </a:p>
        </p:txBody>
      </p:sp>
      <p:pic>
        <p:nvPicPr>
          <p:cNvPr id="223" name="Google Shape;223;p3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743274" y="1200151"/>
            <a:ext cx="5657453" cy="3394472"/>
          </a:xfrm>
          <a:prstGeom prst="rect">
            <a:avLst/>
          </a:prstGeom>
          <a:noFill/>
          <a:ln>
            <a:noFill/>
          </a:ln>
        </p:spPr>
      </p:pic>
    </p:spTree>
    <p:extLst>
      <p:ext uri="{BB962C8B-B14F-4D97-AF65-F5344CB8AC3E}">
        <p14:creationId xmlns:p14="http://schemas.microsoft.com/office/powerpoint/2010/main" val="1680213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36"/>
          <p:cNvPicPr preferRelativeResize="0">
            <a:picLocks noGrp="1"/>
          </p:cNvPicPr>
          <p:nvPr>
            <p:ph type="body" idx="1"/>
          </p:nvPr>
        </p:nvPicPr>
        <p:blipFill rotWithShape="1">
          <a:blip r:embed="rId3">
            <a:alphaModFix/>
          </a:blip>
          <a:srcRect/>
          <a:stretch/>
        </p:blipFill>
        <p:spPr>
          <a:xfrm>
            <a:off x="2251710" y="609600"/>
            <a:ext cx="4972050" cy="3785174"/>
          </a:xfrm>
          <a:prstGeom prst="rect">
            <a:avLst/>
          </a:prstGeom>
          <a:noFill/>
          <a:ln>
            <a:noFill/>
          </a:ln>
        </p:spPr>
      </p:pic>
    </p:spTree>
    <p:extLst>
      <p:ext uri="{BB962C8B-B14F-4D97-AF65-F5344CB8AC3E}">
        <p14:creationId xmlns:p14="http://schemas.microsoft.com/office/powerpoint/2010/main" val="221992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Google Shape;235;p37"/>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957650" y="874514"/>
            <a:ext cx="5228700" cy="3394472"/>
          </a:xfrm>
          <a:prstGeom prst="rect">
            <a:avLst/>
          </a:prstGeom>
          <a:noFill/>
          <a:ln>
            <a:noFill/>
          </a:ln>
        </p:spPr>
      </p:pic>
    </p:spTree>
    <p:extLst>
      <p:ext uri="{BB962C8B-B14F-4D97-AF65-F5344CB8AC3E}">
        <p14:creationId xmlns:p14="http://schemas.microsoft.com/office/powerpoint/2010/main" val="317057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1" name="Google Shape;241;p38"/>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775460" y="809506"/>
            <a:ext cx="5715000" cy="3200400"/>
          </a:xfrm>
          <a:prstGeom prst="rect">
            <a:avLst/>
          </a:prstGeom>
          <a:noFill/>
          <a:ln>
            <a:noFill/>
          </a:ln>
        </p:spPr>
      </p:pic>
    </p:spTree>
    <p:extLst>
      <p:ext uri="{BB962C8B-B14F-4D97-AF65-F5344CB8AC3E}">
        <p14:creationId xmlns:p14="http://schemas.microsoft.com/office/powerpoint/2010/main" val="423467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7" name="Google Shape;247;p39"/>
          <p:cNvPicPr preferRelativeResize="0">
            <a:picLocks noGrp="1"/>
          </p:cNvPicPr>
          <p:nvPr>
            <p:ph type="body" idx="1"/>
          </p:nvPr>
        </p:nvPicPr>
        <p:blipFill rotWithShape="1">
          <a:blip r:embed="rId3">
            <a:alphaModFix/>
          </a:blip>
          <a:srcRect/>
          <a:stretch/>
        </p:blipFill>
        <p:spPr>
          <a:xfrm>
            <a:off x="1783080" y="849630"/>
            <a:ext cx="5715000" cy="3162300"/>
          </a:xfrm>
          <a:prstGeom prst="rect">
            <a:avLst/>
          </a:prstGeom>
          <a:noFill/>
          <a:ln>
            <a:noFill/>
          </a:ln>
        </p:spPr>
      </p:pic>
    </p:spTree>
    <p:extLst>
      <p:ext uri="{BB962C8B-B14F-4D97-AF65-F5344CB8AC3E}">
        <p14:creationId xmlns:p14="http://schemas.microsoft.com/office/powerpoint/2010/main" val="353731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Three Things:</a:t>
            </a:r>
            <a:endParaRPr sz="1600" b="1"/>
          </a:p>
          <a:p>
            <a:pPr marL="457200" lvl="0" indent="-330200" algn="l" rtl="0">
              <a:spcBef>
                <a:spcPts val="1000"/>
              </a:spcBef>
              <a:spcAft>
                <a:spcPts val="0"/>
              </a:spcAft>
              <a:buSzPts val="1600"/>
              <a:buFont typeface="Arial"/>
              <a:buChar char="●"/>
            </a:pPr>
            <a:r>
              <a:rPr lang="en" sz="1600">
                <a:latin typeface="Arial"/>
                <a:ea typeface="Arial"/>
                <a:cs typeface="Arial"/>
                <a:sym typeface="Arial"/>
              </a:rPr>
              <a:t>1) define and own the problem;</a:t>
            </a:r>
            <a:endParaRPr sz="1600">
              <a:latin typeface="Arial"/>
              <a:ea typeface="Arial"/>
              <a:cs typeface="Arial"/>
              <a:sym typeface="Arial"/>
            </a:endParaRPr>
          </a:p>
          <a:p>
            <a:pPr marL="457200" lvl="0" indent="-330200" algn="l" rtl="0">
              <a:spcBef>
                <a:spcPts val="1000"/>
              </a:spcBef>
              <a:spcAft>
                <a:spcPts val="0"/>
              </a:spcAft>
              <a:buSzPts val="1600"/>
              <a:buFont typeface="Arial"/>
              <a:buChar char="●"/>
            </a:pPr>
            <a:r>
              <a:rPr lang="en" sz="1600">
                <a:latin typeface="Arial"/>
                <a:ea typeface="Arial"/>
                <a:cs typeface="Arial"/>
                <a:sym typeface="Arial"/>
              </a:rPr>
              <a:t>(2) listen, learn, and enlist;</a:t>
            </a:r>
            <a:endParaRPr sz="1600">
              <a:latin typeface="Arial"/>
              <a:ea typeface="Arial"/>
              <a:cs typeface="Arial"/>
              <a:sym typeface="Arial"/>
            </a:endParaRPr>
          </a:p>
          <a:p>
            <a:pPr marL="457200" lvl="0" indent="-330200" algn="l" rtl="0">
              <a:spcBef>
                <a:spcPts val="1000"/>
              </a:spcBef>
              <a:spcAft>
                <a:spcPts val="0"/>
              </a:spcAft>
              <a:buSzPts val="1600"/>
              <a:buFont typeface="Arial"/>
              <a:buChar char="●"/>
            </a:pPr>
            <a:r>
              <a:rPr lang="en" sz="1600">
                <a:latin typeface="Arial"/>
                <a:ea typeface="Arial"/>
                <a:cs typeface="Arial"/>
                <a:sym typeface="Arial"/>
              </a:rPr>
              <a:t>(3) get to work!</a:t>
            </a:r>
            <a:endParaRPr sz="1600">
              <a:latin typeface="Arial"/>
              <a:ea typeface="Arial"/>
              <a:cs typeface="Arial"/>
              <a:sym typeface="Arial"/>
            </a:endParaRPr>
          </a:p>
          <a:p>
            <a:pPr marL="0" marR="0" lvl="0" indent="0" algn="l" rtl="0">
              <a:lnSpc>
                <a:spcPct val="115000"/>
              </a:lnSpc>
              <a:spcBef>
                <a:spcPts val="1000"/>
              </a:spcBef>
              <a:spcAft>
                <a:spcPts val="0"/>
              </a:spcAft>
              <a:buNone/>
            </a:pPr>
            <a:endParaRPr sz="1600">
              <a:latin typeface="Arial"/>
              <a:ea typeface="Arial"/>
              <a:cs typeface="Arial"/>
              <a:sym typeface="Arial"/>
            </a:endParaRPr>
          </a:p>
          <a:p>
            <a:pPr marL="457200" lvl="0" indent="0" algn="l" rtl="0">
              <a:spcBef>
                <a:spcPts val="1600"/>
              </a:spcBef>
              <a:spcAft>
                <a:spcPts val="0"/>
              </a:spcAft>
              <a:buNone/>
            </a:pPr>
            <a:endParaRPr>
              <a:latin typeface="Questrial"/>
              <a:ea typeface="Questrial"/>
              <a:cs typeface="Questrial"/>
              <a:sym typeface="Questrial"/>
            </a:endParaRPr>
          </a:p>
          <a:p>
            <a:pPr marL="0" lvl="0" indent="0" algn="l" rtl="0">
              <a:spcBef>
                <a:spcPts val="1600"/>
              </a:spcBef>
              <a:spcAft>
                <a:spcPts val="0"/>
              </a:spcAft>
              <a:buNone/>
            </a:pPr>
            <a:endParaRPr>
              <a:latin typeface="Questrial"/>
              <a:ea typeface="Questrial"/>
              <a:cs typeface="Questrial"/>
              <a:sym typeface="Questrial"/>
            </a:endParaRPr>
          </a:p>
          <a:p>
            <a:pPr marL="457200" marR="0" lvl="0" indent="0" algn="l" rtl="0">
              <a:lnSpc>
                <a:spcPct val="115000"/>
              </a:lnSpc>
              <a:spcBef>
                <a:spcPts val="1600"/>
              </a:spcBef>
              <a:spcAft>
                <a:spcPts val="0"/>
              </a:spcAft>
              <a:buNone/>
            </a:pPr>
            <a:endParaRPr/>
          </a:p>
          <a:p>
            <a:pPr marL="914400" lvl="0" indent="0" algn="l" rtl="0">
              <a:spcBef>
                <a:spcPts val="1600"/>
              </a:spcBef>
              <a:spcAft>
                <a:spcPts val="0"/>
              </a:spcAft>
              <a:buNone/>
            </a:pPr>
            <a:endParaRPr/>
          </a:p>
          <a:p>
            <a:pPr marL="914400" lvl="0" indent="0" algn="l" rtl="0">
              <a:spcBef>
                <a:spcPts val="1600"/>
              </a:spcBef>
              <a:spcAft>
                <a:spcPts val="1600"/>
              </a:spcAft>
              <a:buNone/>
            </a:pPr>
            <a:endParaRPr/>
          </a:p>
        </p:txBody>
      </p:sp>
      <p:sp>
        <p:nvSpPr>
          <p:cNvPr id="158" name="Google Shape;158;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to do?</a:t>
            </a:r>
            <a:endParaRPr/>
          </a:p>
        </p:txBody>
      </p:sp>
      <p:sp>
        <p:nvSpPr>
          <p:cNvPr id="159" name="Google Shape;15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60" name="Google Shape;160;p31"/>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Arial"/>
                <a:ea typeface="Arial"/>
                <a:cs typeface="Arial"/>
                <a:sym typeface="Arial"/>
              </a:rPr>
              <a:t>Administrative Retreat, 2018</a:t>
            </a:r>
            <a:endParaRPr sz="1600" b="1">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Developed a shared understanding of topics related to our issues </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Read and researched various articles referenced in DEI paper</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Co-authored a 40+ page draft position paper and preliminary action plan:  </a:t>
            </a:r>
            <a:r>
              <a:rPr lang="en" sz="1600" u="sng">
                <a:solidFill>
                  <a:schemeClr val="hlink"/>
                </a:solidFill>
                <a:latin typeface="Arial"/>
                <a:ea typeface="Arial"/>
                <a:cs typeface="Arial"/>
                <a:sym typeface="Arial"/>
                <a:hlinkClick r:id="rId3"/>
              </a:rPr>
              <a:t>Diversity, Equity, and Inclusion: Our Call to Action</a:t>
            </a:r>
            <a:endParaRPr sz="160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Developed DEI operational definitions</a:t>
            </a:r>
            <a:endParaRPr sz="1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3" name="Google Shape;253;p40"/>
          <p:cNvPicPr preferRelativeResize="0">
            <a:picLocks noGrp="1"/>
          </p:cNvPicPr>
          <p:nvPr>
            <p:ph type="body" idx="1"/>
          </p:nvPr>
        </p:nvPicPr>
        <p:blipFill rotWithShape="1">
          <a:blip r:embed="rId3">
            <a:alphaModFix/>
          </a:blip>
          <a:srcRect/>
          <a:stretch/>
        </p:blipFill>
        <p:spPr>
          <a:xfrm>
            <a:off x="1946910" y="830580"/>
            <a:ext cx="5429250" cy="3612920"/>
          </a:xfrm>
          <a:prstGeom prst="rect">
            <a:avLst/>
          </a:prstGeom>
          <a:noFill/>
          <a:ln>
            <a:noFill/>
          </a:ln>
        </p:spPr>
      </p:pic>
    </p:spTree>
    <p:extLst>
      <p:ext uri="{BB962C8B-B14F-4D97-AF65-F5344CB8AC3E}">
        <p14:creationId xmlns:p14="http://schemas.microsoft.com/office/powerpoint/2010/main" val="2009558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1485900" y="205979"/>
            <a:ext cx="6172200" cy="857250"/>
          </a:xfrm>
          <a:prstGeom prst="rect">
            <a:avLst/>
          </a:prstGeom>
          <a:noFill/>
          <a:ln>
            <a:noFill/>
          </a:ln>
        </p:spPr>
        <p:txBody>
          <a:bodyPr spcFirstLastPara="1" wrap="square" lIns="68569" tIns="34275" rIns="68569" bIns="34275" anchor="ctr" anchorCtr="0">
            <a:noAutofit/>
          </a:bodyPr>
          <a:lstStyle/>
          <a:p>
            <a:pPr>
              <a:buSzPts val="4400"/>
            </a:pPr>
            <a:endParaRPr/>
          </a:p>
        </p:txBody>
      </p:sp>
      <p:pic>
        <p:nvPicPr>
          <p:cNvPr id="259" name="Google Shape;259;p41"/>
          <p:cNvPicPr preferRelativeResize="0">
            <a:picLocks noGrp="1"/>
          </p:cNvPicPr>
          <p:nvPr>
            <p:ph type="body" idx="1"/>
          </p:nvPr>
        </p:nvPicPr>
        <p:blipFill rotWithShape="1">
          <a:blip r:embed="rId3">
            <a:alphaModFix/>
          </a:blip>
          <a:srcRect/>
          <a:stretch/>
        </p:blipFill>
        <p:spPr>
          <a:xfrm>
            <a:off x="2057400" y="1314450"/>
            <a:ext cx="4972050" cy="2955892"/>
          </a:xfrm>
          <a:prstGeom prst="rect">
            <a:avLst/>
          </a:prstGeom>
          <a:noFill/>
          <a:ln>
            <a:noFill/>
          </a:ln>
        </p:spPr>
      </p:pic>
    </p:spTree>
    <p:extLst>
      <p:ext uri="{BB962C8B-B14F-4D97-AF65-F5344CB8AC3E}">
        <p14:creationId xmlns:p14="http://schemas.microsoft.com/office/powerpoint/2010/main" val="3876933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1485900" y="205979"/>
            <a:ext cx="6172200" cy="857250"/>
          </a:xfrm>
          <a:prstGeom prst="rect">
            <a:avLst/>
          </a:prstGeom>
          <a:noFill/>
          <a:ln>
            <a:noFill/>
          </a:ln>
        </p:spPr>
        <p:txBody>
          <a:bodyPr spcFirstLastPara="1" wrap="square" lIns="68569" tIns="34275" rIns="68569" bIns="34275" anchor="ctr" anchorCtr="0">
            <a:noAutofit/>
          </a:bodyPr>
          <a:lstStyle/>
          <a:p>
            <a:pPr>
              <a:buSzPts val="4400"/>
            </a:pPr>
            <a:endParaRPr/>
          </a:p>
        </p:txBody>
      </p:sp>
      <p:pic>
        <p:nvPicPr>
          <p:cNvPr id="266" name="Google Shape;266;p4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874764" y="1200151"/>
            <a:ext cx="3394472" cy="3394472"/>
          </a:xfrm>
          <a:prstGeom prst="rect">
            <a:avLst/>
          </a:prstGeom>
          <a:noFill/>
          <a:ln>
            <a:noFill/>
          </a:ln>
        </p:spPr>
      </p:pic>
    </p:spTree>
    <p:extLst>
      <p:ext uri="{BB962C8B-B14F-4D97-AF65-F5344CB8AC3E}">
        <p14:creationId xmlns:p14="http://schemas.microsoft.com/office/powerpoint/2010/main" val="337208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43"/>
          <p:cNvSpPr txBox="1">
            <a:spLocks noGrp="1"/>
          </p:cNvSpPr>
          <p:nvPr>
            <p:ph type="body" idx="1"/>
          </p:nvPr>
        </p:nvSpPr>
        <p:spPr>
          <a:xfrm>
            <a:off x="1257300" y="346711"/>
            <a:ext cx="6629400" cy="3394472"/>
          </a:xfrm>
          <a:prstGeom prst="rect">
            <a:avLst/>
          </a:prstGeom>
          <a:noFill/>
          <a:ln>
            <a:noFill/>
          </a:ln>
        </p:spPr>
        <p:txBody>
          <a:bodyPr spcFirstLastPara="1" wrap="square" lIns="68569" tIns="34275" rIns="68569" bIns="34275" anchor="t" anchorCtr="0">
            <a:noAutofit/>
          </a:bodyPr>
          <a:lstStyle/>
          <a:p>
            <a:pPr marL="0" indent="0">
              <a:spcBef>
                <a:spcPts val="0"/>
              </a:spcBef>
              <a:buSzPts val="2960"/>
              <a:buNone/>
            </a:pPr>
            <a:r>
              <a:rPr lang="en-US" sz="2220" dirty="0"/>
              <a:t>Black Male</a:t>
            </a:r>
            <a:endParaRPr dirty="0"/>
          </a:p>
          <a:p>
            <a:pPr marL="0" indent="0">
              <a:spcBef>
                <a:spcPts val="444"/>
              </a:spcBef>
              <a:buSzPts val="2960"/>
              <a:buNone/>
            </a:pPr>
            <a:r>
              <a:rPr lang="en-US" sz="2220" dirty="0"/>
              <a:t>	Conservative Christian</a:t>
            </a:r>
            <a:endParaRPr dirty="0"/>
          </a:p>
          <a:p>
            <a:pPr marL="0" indent="0">
              <a:spcBef>
                <a:spcPts val="444"/>
              </a:spcBef>
              <a:buSzPts val="2960"/>
              <a:buNone/>
            </a:pPr>
            <a:r>
              <a:rPr lang="en-US" sz="2220" dirty="0"/>
              <a:t>		Queer Woman of Color</a:t>
            </a:r>
            <a:endParaRPr dirty="0"/>
          </a:p>
          <a:p>
            <a:pPr marL="0" indent="0">
              <a:spcBef>
                <a:spcPts val="444"/>
              </a:spcBef>
              <a:buSzPts val="2960"/>
              <a:buNone/>
            </a:pPr>
            <a:r>
              <a:rPr lang="en-US" sz="2220" dirty="0"/>
              <a:t>			 Documented Citizen</a:t>
            </a:r>
            <a:endParaRPr dirty="0"/>
          </a:p>
          <a:p>
            <a:pPr marL="0" indent="0">
              <a:spcBef>
                <a:spcPts val="444"/>
              </a:spcBef>
              <a:buSzPts val="2960"/>
              <a:buNone/>
            </a:pPr>
            <a:r>
              <a:rPr lang="en-US" sz="2220" dirty="0"/>
              <a:t>				College Graduate</a:t>
            </a:r>
            <a:endParaRPr dirty="0"/>
          </a:p>
          <a:p>
            <a:pPr marL="0" indent="0">
              <a:spcBef>
                <a:spcPts val="444"/>
              </a:spcBef>
              <a:buSzPts val="2960"/>
              <a:buNone/>
            </a:pPr>
            <a:r>
              <a:rPr lang="en-US" sz="2220" dirty="0"/>
              <a:t>				       Able Bodied Individual</a:t>
            </a:r>
            <a:endParaRPr dirty="0"/>
          </a:p>
          <a:p>
            <a:pPr marL="0" indent="0">
              <a:spcBef>
                <a:spcPts val="444"/>
              </a:spcBef>
              <a:buSzPts val="2960"/>
              <a:buNone/>
            </a:pPr>
            <a:r>
              <a:rPr lang="en-US" sz="2220" dirty="0"/>
              <a:t>						   White Woman</a:t>
            </a:r>
            <a:endParaRPr dirty="0"/>
          </a:p>
          <a:p>
            <a:pPr marL="0" indent="0">
              <a:spcBef>
                <a:spcPts val="444"/>
              </a:spcBef>
              <a:buSzPts val="2960"/>
              <a:buNone/>
            </a:pPr>
            <a:r>
              <a:rPr lang="en-US" sz="2220" dirty="0"/>
              <a:t>							  	Middle Class</a:t>
            </a:r>
            <a:endParaRPr dirty="0"/>
          </a:p>
        </p:txBody>
      </p:sp>
    </p:spTree>
    <p:extLst>
      <p:ext uri="{BB962C8B-B14F-4D97-AF65-F5344CB8AC3E}">
        <p14:creationId xmlns:p14="http://schemas.microsoft.com/office/powerpoint/2010/main" val="3582202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44"/>
          <p:cNvSpPr txBox="1">
            <a:spLocks noGrp="1"/>
          </p:cNvSpPr>
          <p:nvPr>
            <p:ph type="body" idx="1"/>
          </p:nvPr>
        </p:nvSpPr>
        <p:spPr>
          <a:xfrm>
            <a:off x="1485900" y="1200151"/>
            <a:ext cx="6172200" cy="3394472"/>
          </a:xfrm>
          <a:prstGeom prst="rect">
            <a:avLst/>
          </a:prstGeom>
          <a:noFill/>
          <a:ln>
            <a:noFill/>
          </a:ln>
        </p:spPr>
        <p:txBody>
          <a:bodyPr spcFirstLastPara="1" wrap="square" lIns="68569" tIns="34275" rIns="68569" bIns="34275" anchor="t" anchorCtr="0">
            <a:noAutofit/>
          </a:bodyPr>
          <a:lstStyle/>
          <a:p>
            <a:pPr marL="0" indent="0">
              <a:spcBef>
                <a:spcPts val="0"/>
              </a:spcBef>
              <a:buSzPts val="3200"/>
              <a:buNone/>
            </a:pPr>
            <a:endParaRPr/>
          </a:p>
          <a:p>
            <a:pPr marL="0" indent="0">
              <a:spcBef>
                <a:spcPts val="480"/>
              </a:spcBef>
              <a:buSzPts val="3200"/>
              <a:buNone/>
            </a:pPr>
            <a:r>
              <a:rPr lang="en-US"/>
              <a:t>As an educator, how are you working actively everyday to check the privileges you carry into the classroom?</a:t>
            </a:r>
            <a:endParaRPr/>
          </a:p>
        </p:txBody>
      </p:sp>
    </p:spTree>
    <p:extLst>
      <p:ext uri="{BB962C8B-B14F-4D97-AF65-F5344CB8AC3E}">
        <p14:creationId xmlns:p14="http://schemas.microsoft.com/office/powerpoint/2010/main" val="3099786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1485900" y="0"/>
            <a:ext cx="6172200" cy="857250"/>
          </a:xfrm>
          <a:prstGeom prst="rect">
            <a:avLst/>
          </a:prstGeom>
        </p:spPr>
        <p:txBody>
          <a:bodyPr spcFirstLastPara="1" wrap="square" lIns="68569" tIns="34275" rIns="68569" bIns="34275" anchor="ctr" anchorCtr="0">
            <a:noAutofit/>
          </a:bodyPr>
          <a:lstStyle/>
          <a:p>
            <a:r>
              <a:rPr lang="en-US" dirty="0"/>
              <a:t>The Audit </a:t>
            </a:r>
            <a:endParaRPr dirty="0"/>
          </a:p>
        </p:txBody>
      </p:sp>
      <p:sp>
        <p:nvSpPr>
          <p:cNvPr id="285" name="Google Shape;285;p45"/>
          <p:cNvSpPr txBox="1">
            <a:spLocks noGrp="1"/>
          </p:cNvSpPr>
          <p:nvPr>
            <p:ph type="body" idx="1"/>
          </p:nvPr>
        </p:nvSpPr>
        <p:spPr>
          <a:xfrm>
            <a:off x="1485900" y="783771"/>
            <a:ext cx="6172200" cy="3394575"/>
          </a:xfrm>
          <a:prstGeom prst="rect">
            <a:avLst/>
          </a:prstGeom>
        </p:spPr>
        <p:txBody>
          <a:bodyPr spcFirstLastPara="1" wrap="square" lIns="68569" tIns="34275" rIns="68569" bIns="34275" anchor="t" anchorCtr="0">
            <a:noAutofit/>
          </a:bodyPr>
          <a:lstStyle/>
          <a:p>
            <a:pPr>
              <a:buAutoNum type="arabicParenR"/>
            </a:pPr>
            <a:r>
              <a:rPr lang="en-US" sz="2600" dirty="0"/>
              <a:t>What it is and What its not…</a:t>
            </a:r>
            <a:endParaRPr sz="2600" dirty="0"/>
          </a:p>
          <a:p>
            <a:pPr>
              <a:spcBef>
                <a:spcPts val="0"/>
              </a:spcBef>
              <a:buAutoNum type="arabicParenR"/>
            </a:pPr>
            <a:r>
              <a:rPr lang="en-US" sz="2600" dirty="0"/>
              <a:t>Setting the Stage</a:t>
            </a:r>
            <a:endParaRPr sz="2600" dirty="0"/>
          </a:p>
          <a:p>
            <a:pPr>
              <a:spcBef>
                <a:spcPts val="0"/>
              </a:spcBef>
              <a:buAutoNum type="arabicParenR"/>
            </a:pPr>
            <a:r>
              <a:rPr lang="en-US" sz="2600" dirty="0"/>
              <a:t>Understanding the Issues</a:t>
            </a:r>
            <a:endParaRPr sz="2600" dirty="0"/>
          </a:p>
          <a:p>
            <a:pPr>
              <a:spcBef>
                <a:spcPts val="0"/>
              </a:spcBef>
              <a:buAutoNum type="arabicParenR"/>
            </a:pPr>
            <a:r>
              <a:rPr lang="en-US" sz="2600" dirty="0"/>
              <a:t>Defining Where You Want to go Deeper</a:t>
            </a:r>
            <a:endParaRPr sz="2600" dirty="0"/>
          </a:p>
          <a:p>
            <a:pPr>
              <a:spcBef>
                <a:spcPts val="0"/>
              </a:spcBef>
              <a:buAutoNum type="arabicParenR"/>
            </a:pPr>
            <a:r>
              <a:rPr lang="en-US" sz="2600" dirty="0"/>
              <a:t>Prep the Data </a:t>
            </a:r>
            <a:endParaRPr sz="2600" dirty="0"/>
          </a:p>
          <a:p>
            <a:pPr>
              <a:spcBef>
                <a:spcPts val="0"/>
              </a:spcBef>
              <a:buAutoNum type="arabicParenR"/>
            </a:pPr>
            <a:r>
              <a:rPr lang="en-US" sz="2600" dirty="0"/>
              <a:t>Establishing Your Goals</a:t>
            </a:r>
            <a:endParaRPr sz="2600" dirty="0"/>
          </a:p>
          <a:p>
            <a:pPr>
              <a:spcBef>
                <a:spcPts val="0"/>
              </a:spcBef>
              <a:buAutoNum type="arabicParenR"/>
            </a:pPr>
            <a:r>
              <a:rPr lang="en-US" sz="2600" dirty="0"/>
              <a:t>Aligning Your Goals and Needs to Your Budget</a:t>
            </a:r>
            <a:endParaRPr sz="2600" dirty="0"/>
          </a:p>
          <a:p>
            <a:pPr>
              <a:spcBef>
                <a:spcPts val="0"/>
              </a:spcBef>
              <a:buAutoNum type="arabicParenR"/>
            </a:pPr>
            <a:r>
              <a:rPr lang="en-US" sz="2600" dirty="0"/>
              <a:t>Partnering with Higher Ed Partners </a:t>
            </a:r>
            <a:endParaRPr sz="2600" dirty="0"/>
          </a:p>
        </p:txBody>
      </p:sp>
    </p:spTree>
    <p:extLst>
      <p:ext uri="{BB962C8B-B14F-4D97-AF65-F5344CB8AC3E}">
        <p14:creationId xmlns:p14="http://schemas.microsoft.com/office/powerpoint/2010/main" val="1984283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a:spLocks noGrp="1"/>
          </p:cNvSpPr>
          <p:nvPr>
            <p:ph type="ctrTitle"/>
          </p:nvPr>
        </p:nvSpPr>
        <p:spPr>
          <a:xfrm>
            <a:off x="372275" y="1110225"/>
            <a:ext cx="8856300" cy="1368900"/>
          </a:xfrm>
          <a:prstGeom prst="rect">
            <a:avLst/>
          </a:prstGeom>
        </p:spPr>
        <p:txBody>
          <a:bodyPr spcFirstLastPara="1" wrap="square" lIns="68575" tIns="68575" rIns="68575" bIns="68575" anchor="b" anchorCtr="0">
            <a:noAutofit/>
          </a:bodyPr>
          <a:lstStyle/>
          <a:p>
            <a:pPr marL="0" lvl="0" indent="0" algn="l" rtl="0">
              <a:spcBef>
                <a:spcPts val="0"/>
              </a:spcBef>
              <a:spcAft>
                <a:spcPts val="0"/>
              </a:spcAft>
              <a:buNone/>
            </a:pPr>
            <a:r>
              <a:rPr lang="en"/>
              <a:t>Using Equity Audits to Improve Educational Opportunities</a:t>
            </a:r>
            <a:endParaRPr sz="2400"/>
          </a:p>
        </p:txBody>
      </p:sp>
      <p:sp>
        <p:nvSpPr>
          <p:cNvPr id="334" name="Google Shape;334;p51"/>
          <p:cNvSpPr txBox="1">
            <a:spLocks noGrp="1"/>
          </p:cNvSpPr>
          <p:nvPr>
            <p:ph type="subTitle" idx="1"/>
          </p:nvPr>
        </p:nvSpPr>
        <p:spPr>
          <a:xfrm>
            <a:off x="1158000" y="2479125"/>
            <a:ext cx="7986000" cy="8667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Doreen Cunningham</a:t>
            </a:r>
            <a:endParaRPr/>
          </a:p>
          <a:p>
            <a:pPr marL="0" lvl="0" indent="0" algn="l" rtl="0">
              <a:spcBef>
                <a:spcPts val="800"/>
              </a:spcBef>
              <a:spcAft>
                <a:spcPts val="0"/>
              </a:spcAft>
              <a:buNone/>
            </a:pPr>
            <a:r>
              <a:rPr lang="en"/>
              <a:t>Assistant Superintendent for Diversity, Equity, and Human Resources</a:t>
            </a:r>
            <a:endParaRPr/>
          </a:p>
          <a:p>
            <a:pPr marL="0" lvl="0" indent="0" algn="l" rtl="0">
              <a:spcBef>
                <a:spcPts val="800"/>
              </a:spcBef>
              <a:spcAft>
                <a:spcPts val="0"/>
              </a:spcAft>
              <a:buNone/>
            </a:pPr>
            <a:r>
              <a:rPr lang="en"/>
              <a:t>Amherst-Pelham Regional Public Schools</a:t>
            </a:r>
            <a:endParaRPr/>
          </a:p>
          <a:p>
            <a:pPr marL="0" lvl="0" indent="0" algn="l" rtl="0">
              <a:spcBef>
                <a:spcPts val="800"/>
              </a:spcBef>
              <a:spcAft>
                <a:spcPts val="0"/>
              </a:spcAft>
              <a:buNone/>
            </a:pPr>
            <a:r>
              <a:rPr lang="en"/>
              <a:t>July 13, 2019</a:t>
            </a:r>
            <a:endParaRPr/>
          </a:p>
          <a:p>
            <a:pPr marL="0" lvl="0" indent="0" algn="l" rtl="0">
              <a:spcBef>
                <a:spcPts val="800"/>
              </a:spcBef>
              <a:spcAft>
                <a:spcPts val="0"/>
              </a:spcAft>
              <a:buNone/>
            </a:pPr>
            <a:endParaRPr sz="1000" b="1"/>
          </a:p>
        </p:txBody>
      </p:sp>
      <p:pic>
        <p:nvPicPr>
          <p:cNvPr id="335" name="Google Shape;335;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4286809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txBox="1">
            <a:spLocks noGrp="1"/>
          </p:cNvSpPr>
          <p:nvPr>
            <p:ph type="title"/>
          </p:nvPr>
        </p:nvSpPr>
        <p:spPr>
          <a:xfrm>
            <a:off x="2068550" y="715575"/>
            <a:ext cx="6785700" cy="9291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ARPS School Committee Policy ACB</a:t>
            </a:r>
            <a:endParaRPr/>
          </a:p>
        </p:txBody>
      </p:sp>
      <p:sp>
        <p:nvSpPr>
          <p:cNvPr id="341" name="Google Shape;341;p52"/>
          <p:cNvSpPr txBox="1">
            <a:spLocks noGrp="1"/>
          </p:cNvSpPr>
          <p:nvPr>
            <p:ph type="body" idx="1"/>
          </p:nvPr>
        </p:nvSpPr>
        <p:spPr>
          <a:xfrm>
            <a:off x="514350" y="1877675"/>
            <a:ext cx="8115300" cy="2868300"/>
          </a:xfrm>
          <a:prstGeom prst="rect">
            <a:avLst/>
          </a:prstGeom>
        </p:spPr>
        <p:txBody>
          <a:bodyPr spcFirstLastPara="1" wrap="square" lIns="68575" tIns="68575" rIns="68575" bIns="68575" anchor="t" anchorCtr="0">
            <a:noAutofit/>
          </a:bodyPr>
          <a:lstStyle/>
          <a:p>
            <a:pPr marL="457200" lvl="0" indent="0" algn="l" rtl="0">
              <a:spcBef>
                <a:spcPts val="800"/>
              </a:spcBef>
              <a:spcAft>
                <a:spcPts val="0"/>
              </a:spcAft>
              <a:buNone/>
            </a:pPr>
            <a:r>
              <a:rPr lang="en" u="sng"/>
              <a:t>AFFIRMATIVE ACTION ON CULTURAL DIVERSITY</a:t>
            </a:r>
            <a:endParaRPr u="sng"/>
          </a:p>
          <a:p>
            <a:pPr marL="457200" lvl="0" indent="0" algn="l" rtl="0">
              <a:spcBef>
                <a:spcPts val="800"/>
              </a:spcBef>
              <a:spcAft>
                <a:spcPts val="0"/>
              </a:spcAft>
              <a:buNone/>
            </a:pPr>
            <a:r>
              <a:rPr lang="en"/>
              <a:t>The School Committees will provide students with (1) a school staffing environment in which such cultural diversity is clearly present, and (2) a selection of instructional programs which reflect the value of this cultural diversity.</a:t>
            </a:r>
            <a:endParaRPr/>
          </a:p>
          <a:p>
            <a:pPr marL="457200" lvl="0" indent="0" algn="l" rtl="0">
              <a:spcBef>
                <a:spcPts val="800"/>
              </a:spcBef>
              <a:spcAft>
                <a:spcPts val="0"/>
              </a:spcAft>
              <a:buNone/>
            </a:pPr>
            <a:endParaRPr sz="2200"/>
          </a:p>
        </p:txBody>
      </p:sp>
      <p:pic>
        <p:nvPicPr>
          <p:cNvPr id="342" name="Google Shape;342;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398952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title"/>
          </p:nvPr>
        </p:nvSpPr>
        <p:spPr>
          <a:xfrm>
            <a:off x="2171850" y="454880"/>
            <a:ext cx="6457800" cy="9696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POLICY GOALS</a:t>
            </a:r>
            <a:endParaRPr/>
          </a:p>
        </p:txBody>
      </p:sp>
      <p:sp>
        <p:nvSpPr>
          <p:cNvPr id="348" name="Google Shape;348;p53"/>
          <p:cNvSpPr txBox="1">
            <a:spLocks noGrp="1"/>
          </p:cNvSpPr>
          <p:nvPr>
            <p:ph type="body" idx="1"/>
          </p:nvPr>
        </p:nvSpPr>
        <p:spPr>
          <a:xfrm>
            <a:off x="514350" y="1645920"/>
            <a:ext cx="8115300" cy="3018000"/>
          </a:xfrm>
          <a:prstGeom prst="rect">
            <a:avLst/>
          </a:prstGeom>
        </p:spPr>
        <p:txBody>
          <a:bodyPr spcFirstLastPara="1" wrap="square" lIns="68575" tIns="68575" rIns="68575" bIns="68575" anchor="t" anchorCtr="0">
            <a:noAutofit/>
          </a:bodyPr>
          <a:lstStyle/>
          <a:p>
            <a:pPr marL="457200" lvl="0" indent="-336550" algn="l" rtl="0">
              <a:spcBef>
                <a:spcPts val="800"/>
              </a:spcBef>
              <a:spcAft>
                <a:spcPts val="0"/>
              </a:spcAft>
              <a:buSzPts val="1700"/>
              <a:buChar char="•"/>
            </a:pPr>
            <a:r>
              <a:rPr lang="en"/>
              <a:t>Obtain, retain, promote, qualified culturally </a:t>
            </a:r>
            <a:r>
              <a:rPr lang="en" b="1"/>
              <a:t>diverse staff</a:t>
            </a:r>
            <a:endParaRPr b="1"/>
          </a:p>
          <a:p>
            <a:pPr marL="457200" lvl="0" indent="-336550" algn="l" rtl="0">
              <a:spcBef>
                <a:spcPts val="0"/>
              </a:spcBef>
              <a:spcAft>
                <a:spcPts val="0"/>
              </a:spcAft>
              <a:buSzPts val="1700"/>
              <a:buChar char="•"/>
            </a:pPr>
            <a:r>
              <a:rPr lang="en"/>
              <a:t>Employ qualified staff which reflects the diversity of student body</a:t>
            </a:r>
            <a:endParaRPr/>
          </a:p>
          <a:p>
            <a:pPr marL="457200" lvl="0" indent="-336550" algn="l" rtl="0">
              <a:spcBef>
                <a:spcPts val="0"/>
              </a:spcBef>
              <a:spcAft>
                <a:spcPts val="0"/>
              </a:spcAft>
              <a:buSzPts val="1700"/>
              <a:buChar char="•"/>
            </a:pPr>
            <a:r>
              <a:rPr lang="en" b="1"/>
              <a:t>Create partnerships</a:t>
            </a:r>
            <a:r>
              <a:rPr lang="en"/>
              <a:t> to support the development of a diverse applicant pool</a:t>
            </a:r>
            <a:endParaRPr/>
          </a:p>
          <a:p>
            <a:pPr marL="457200" lvl="0" indent="-336550" algn="l" rtl="0">
              <a:spcBef>
                <a:spcPts val="0"/>
              </a:spcBef>
              <a:spcAft>
                <a:spcPts val="0"/>
              </a:spcAft>
              <a:buSzPts val="1700"/>
              <a:buChar char="•"/>
            </a:pPr>
            <a:r>
              <a:rPr lang="en"/>
              <a:t>Implement </a:t>
            </a:r>
            <a:r>
              <a:rPr lang="en" b="1"/>
              <a:t>instructional programs</a:t>
            </a:r>
            <a:r>
              <a:rPr lang="en"/>
              <a:t> to create awareness</a:t>
            </a:r>
            <a:endParaRPr/>
          </a:p>
          <a:p>
            <a:pPr marL="457200" lvl="0" indent="-336550" algn="l" rtl="0">
              <a:spcBef>
                <a:spcPts val="0"/>
              </a:spcBef>
              <a:spcAft>
                <a:spcPts val="0"/>
              </a:spcAft>
              <a:buSzPts val="1700"/>
              <a:buChar char="•"/>
            </a:pPr>
            <a:r>
              <a:rPr lang="en"/>
              <a:t>Provide informational and educational programs</a:t>
            </a:r>
            <a:endParaRPr/>
          </a:p>
          <a:p>
            <a:pPr marL="457200" lvl="0" indent="-336550" algn="l" rtl="0">
              <a:spcBef>
                <a:spcPts val="0"/>
              </a:spcBef>
              <a:spcAft>
                <a:spcPts val="0"/>
              </a:spcAft>
              <a:buSzPts val="1700"/>
              <a:buChar char="•"/>
            </a:pPr>
            <a:r>
              <a:rPr lang="en"/>
              <a:t>Superintendent will develop implement and evaluate</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349" name="Google Shape;349;p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3954876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title"/>
          </p:nvPr>
        </p:nvSpPr>
        <p:spPr>
          <a:xfrm>
            <a:off x="2171850" y="529800"/>
            <a:ext cx="6457800" cy="7104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SETF* GOALS</a:t>
            </a:r>
            <a:endParaRPr/>
          </a:p>
        </p:txBody>
      </p:sp>
      <p:sp>
        <p:nvSpPr>
          <p:cNvPr id="355" name="Google Shape;355;p54"/>
          <p:cNvSpPr txBox="1">
            <a:spLocks noGrp="1"/>
          </p:cNvSpPr>
          <p:nvPr>
            <p:ph type="body" idx="1"/>
          </p:nvPr>
        </p:nvSpPr>
        <p:spPr>
          <a:xfrm>
            <a:off x="514350" y="1240200"/>
            <a:ext cx="8115300" cy="3423600"/>
          </a:xfrm>
          <a:prstGeom prst="rect">
            <a:avLst/>
          </a:prstGeom>
        </p:spPr>
        <p:txBody>
          <a:bodyPr spcFirstLastPara="1" wrap="square" lIns="68575" tIns="68575" rIns="68575" bIns="68575" anchor="t" anchorCtr="0">
            <a:noAutofit/>
          </a:bodyPr>
          <a:lstStyle/>
          <a:p>
            <a:pPr marL="457200" lvl="0" indent="-336550" algn="l" rtl="0">
              <a:spcBef>
                <a:spcPts val="800"/>
              </a:spcBef>
              <a:spcAft>
                <a:spcPts val="0"/>
              </a:spcAft>
              <a:buSzPts val="1700"/>
              <a:buChar char="•"/>
            </a:pPr>
            <a:r>
              <a:rPr lang="en"/>
              <a:t>Eliminate racial disparities in </a:t>
            </a:r>
            <a:r>
              <a:rPr lang="en" b="1"/>
              <a:t>discipline</a:t>
            </a:r>
            <a:r>
              <a:rPr lang="en"/>
              <a:t> of students</a:t>
            </a:r>
            <a:endParaRPr/>
          </a:p>
          <a:p>
            <a:pPr marL="457200" lvl="0" indent="-336550" algn="l" rtl="0">
              <a:spcBef>
                <a:spcPts val="0"/>
              </a:spcBef>
              <a:spcAft>
                <a:spcPts val="0"/>
              </a:spcAft>
              <a:buSzPts val="1700"/>
              <a:buChar char="•"/>
            </a:pPr>
            <a:r>
              <a:rPr lang="en"/>
              <a:t>Increase the percentage of people of color in each category of </a:t>
            </a:r>
            <a:r>
              <a:rPr lang="en" b="1"/>
              <a:t>school district employees</a:t>
            </a:r>
            <a:r>
              <a:rPr lang="en"/>
              <a:t>, annually, until it approximately equals the percentage of students of color</a:t>
            </a:r>
            <a:endParaRPr/>
          </a:p>
          <a:p>
            <a:pPr marL="457200" lvl="0" indent="-336550" algn="l" rtl="0">
              <a:spcBef>
                <a:spcPts val="0"/>
              </a:spcBef>
              <a:spcAft>
                <a:spcPts val="0"/>
              </a:spcAft>
              <a:buSzPts val="1700"/>
              <a:buChar char="•"/>
            </a:pPr>
            <a:r>
              <a:rPr lang="en"/>
              <a:t>Broaden and deepen the </a:t>
            </a:r>
            <a:r>
              <a:rPr lang="en" b="1"/>
              <a:t>learning</a:t>
            </a:r>
            <a:r>
              <a:rPr lang="en"/>
              <a:t> of faculty, staff and administration </a:t>
            </a:r>
            <a:r>
              <a:rPr lang="en" b="1"/>
              <a:t>about race and racism</a:t>
            </a:r>
            <a:r>
              <a:rPr lang="en"/>
              <a:t> with special emphasis on systemic racism and unconscious bias and other equity issues</a:t>
            </a:r>
            <a:endParaRPr/>
          </a:p>
          <a:p>
            <a:pPr marL="457200" lvl="0" indent="-336550" algn="l" rtl="0">
              <a:spcBef>
                <a:spcPts val="0"/>
              </a:spcBef>
              <a:spcAft>
                <a:spcPts val="0"/>
              </a:spcAft>
              <a:buSzPts val="1700"/>
              <a:buChar char="•"/>
            </a:pPr>
            <a:r>
              <a:rPr lang="en" b="1"/>
              <a:t>Increase the enrollment</a:t>
            </a:r>
            <a:r>
              <a:rPr lang="en"/>
              <a:t> and success of students of color and low-income white students </a:t>
            </a:r>
            <a:r>
              <a:rPr lang="en" u="sng"/>
              <a:t>in Honors and AP classes</a:t>
            </a:r>
            <a:endParaRPr/>
          </a:p>
          <a:p>
            <a:pPr marL="457200" lvl="0" indent="-336550" algn="l" rtl="0">
              <a:spcBef>
                <a:spcPts val="0"/>
              </a:spcBef>
              <a:spcAft>
                <a:spcPts val="0"/>
              </a:spcAft>
              <a:buSzPts val="1700"/>
              <a:buChar char="•"/>
            </a:pPr>
            <a:r>
              <a:rPr lang="en"/>
              <a:t>Create a </a:t>
            </a:r>
            <a:r>
              <a:rPr lang="en" b="1"/>
              <a:t>Restorative Justice</a:t>
            </a:r>
            <a:r>
              <a:rPr lang="en"/>
              <a:t> Program</a:t>
            </a:r>
            <a:endParaRPr/>
          </a:p>
          <a:p>
            <a:pPr marL="0" lvl="0" indent="0" algn="ctr" rtl="0">
              <a:spcBef>
                <a:spcPts val="800"/>
              </a:spcBef>
              <a:spcAft>
                <a:spcPts val="0"/>
              </a:spcAft>
              <a:buNone/>
            </a:pPr>
            <a:endParaRPr sz="3000"/>
          </a:p>
        </p:txBody>
      </p:sp>
      <p:pic>
        <p:nvPicPr>
          <p:cNvPr id="356" name="Google Shape;356;p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
        <p:nvSpPr>
          <p:cNvPr id="357" name="Google Shape;357;p54"/>
          <p:cNvSpPr txBox="1"/>
          <p:nvPr/>
        </p:nvSpPr>
        <p:spPr>
          <a:xfrm>
            <a:off x="875825" y="4058700"/>
            <a:ext cx="8360100" cy="6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*School Equity Task Force, a community subcommittee of the Regional School Committee</a:t>
            </a:r>
            <a:endParaRPr>
              <a:latin typeface="Century Gothic"/>
              <a:ea typeface="Century Gothic"/>
              <a:cs typeface="Century Gothic"/>
              <a:sym typeface="Century Gothic"/>
            </a:endParaRPr>
          </a:p>
        </p:txBody>
      </p:sp>
    </p:spTree>
    <p:extLst>
      <p:ext uri="{BB962C8B-B14F-4D97-AF65-F5344CB8AC3E}">
        <p14:creationId xmlns:p14="http://schemas.microsoft.com/office/powerpoint/2010/main" val="37363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311675" y="671675"/>
            <a:ext cx="6247800" cy="3673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000000"/>
                </a:solidFill>
                <a:latin typeface="Arial"/>
                <a:ea typeface="Arial"/>
                <a:cs typeface="Arial"/>
                <a:sym typeface="Arial"/>
              </a:rPr>
              <a:t>OPERATIONAL DEFINITIONS</a:t>
            </a:r>
            <a:endParaRPr sz="1600">
              <a:solidFill>
                <a:srgbClr val="000000"/>
              </a:solidFill>
              <a:latin typeface="Arial"/>
              <a:ea typeface="Arial"/>
              <a:cs typeface="Arial"/>
              <a:sym typeface="Arial"/>
            </a:endParaRPr>
          </a:p>
          <a:p>
            <a:pPr marL="0" lvl="0" indent="0" algn="l" rtl="0">
              <a:lnSpc>
                <a:spcPct val="120000"/>
              </a:lnSpc>
              <a:spcBef>
                <a:spcPts val="600"/>
              </a:spcBef>
              <a:spcAft>
                <a:spcPts val="0"/>
              </a:spcAft>
              <a:buNone/>
            </a:pPr>
            <a:r>
              <a:rPr lang="en" sz="1600" b="1" i="1">
                <a:solidFill>
                  <a:srgbClr val="000000"/>
                </a:solidFill>
                <a:latin typeface="Arial"/>
                <a:ea typeface="Arial"/>
                <a:cs typeface="Arial"/>
                <a:sym typeface="Arial"/>
              </a:rPr>
              <a:t>Diversity</a:t>
            </a:r>
            <a:r>
              <a:rPr lang="en" sz="1600">
                <a:solidFill>
                  <a:srgbClr val="000000"/>
                </a:solidFill>
                <a:latin typeface="Arial"/>
                <a:ea typeface="Arial"/>
                <a:cs typeface="Arial"/>
                <a:sym typeface="Arial"/>
              </a:rPr>
              <a:t> includes </a:t>
            </a:r>
            <a:r>
              <a:rPr lang="en" sz="1600" b="1">
                <a:solidFill>
                  <a:srgbClr val="000000"/>
                </a:solidFill>
                <a:latin typeface="Arial"/>
                <a:ea typeface="Arial"/>
                <a:cs typeface="Arial"/>
                <a:sym typeface="Arial"/>
              </a:rPr>
              <a:t>all the ways in which people differ, </a:t>
            </a:r>
            <a:r>
              <a:rPr lang="en" sz="1600">
                <a:solidFill>
                  <a:srgbClr val="000000"/>
                </a:solidFill>
                <a:latin typeface="Arial"/>
                <a:ea typeface="Arial"/>
                <a:cs typeface="Arial"/>
                <a:sym typeface="Arial"/>
              </a:rPr>
              <a:t>and it encompasses all the different characteristics that make one individual or group different from another (i.e., race, ethnicity, gender, age, national origin, religion, disability, sexual orientation, socioeconomic status, education, marital status, language, and physical appearance).  It also involves different ideas, perspectives, and values.</a:t>
            </a:r>
            <a:endParaRPr sz="1600">
              <a:solidFill>
                <a:srgbClr val="000000"/>
              </a:solidFill>
              <a:latin typeface="Arial"/>
              <a:ea typeface="Arial"/>
              <a:cs typeface="Arial"/>
              <a:sym typeface="Arial"/>
            </a:endParaRPr>
          </a:p>
          <a:p>
            <a:pPr marL="0" lvl="0" indent="0" algn="l" rtl="0">
              <a:lnSpc>
                <a:spcPct val="115000"/>
              </a:lnSpc>
              <a:spcBef>
                <a:spcPts val="1000"/>
              </a:spcBef>
              <a:spcAft>
                <a:spcPts val="0"/>
              </a:spcAft>
              <a:buNone/>
            </a:pPr>
            <a:r>
              <a:rPr lang="en" sz="1600" b="1" i="1">
                <a:solidFill>
                  <a:srgbClr val="000000"/>
                </a:solidFill>
                <a:latin typeface="Arial"/>
                <a:ea typeface="Arial"/>
                <a:cs typeface="Arial"/>
                <a:sym typeface="Arial"/>
              </a:rPr>
              <a:t>Equity</a:t>
            </a:r>
            <a:r>
              <a:rPr lang="en" sz="1600">
                <a:solidFill>
                  <a:srgbClr val="000000"/>
                </a:solidFill>
                <a:latin typeface="Arial"/>
                <a:ea typeface="Arial"/>
                <a:cs typeface="Arial"/>
                <a:sym typeface="Arial"/>
              </a:rPr>
              <a:t> is the </a:t>
            </a:r>
            <a:r>
              <a:rPr lang="en" sz="1600" b="1">
                <a:solidFill>
                  <a:srgbClr val="000000"/>
                </a:solidFill>
                <a:latin typeface="Arial"/>
                <a:ea typeface="Arial"/>
                <a:cs typeface="Arial"/>
                <a:sym typeface="Arial"/>
              </a:rPr>
              <a:t>fair treatment, access, opportunity, and advancement for all people, </a:t>
            </a:r>
            <a:r>
              <a:rPr lang="en" sz="1600">
                <a:solidFill>
                  <a:srgbClr val="000000"/>
                </a:solidFill>
                <a:latin typeface="Arial"/>
                <a:ea typeface="Arial"/>
                <a:cs typeface="Arial"/>
                <a:sym typeface="Arial"/>
              </a:rPr>
              <a:t>while at the same time striving to identify and eliminate barriers that have prevented the full participation of some groups.  </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b="1" i="1">
                <a:solidFill>
                  <a:srgbClr val="000000"/>
                </a:solidFill>
                <a:latin typeface="Arial"/>
                <a:ea typeface="Arial"/>
                <a:cs typeface="Arial"/>
                <a:sym typeface="Arial"/>
              </a:rPr>
              <a:t>Inclusion</a:t>
            </a:r>
            <a:r>
              <a:rPr lang="en" sz="1600">
                <a:solidFill>
                  <a:srgbClr val="000000"/>
                </a:solidFill>
                <a:latin typeface="Arial"/>
                <a:ea typeface="Arial"/>
                <a:cs typeface="Arial"/>
                <a:sym typeface="Arial"/>
              </a:rPr>
              <a:t> is the act of </a:t>
            </a:r>
            <a:r>
              <a:rPr lang="en" sz="1600" b="1">
                <a:solidFill>
                  <a:srgbClr val="000000"/>
                </a:solidFill>
                <a:latin typeface="Arial"/>
                <a:ea typeface="Arial"/>
                <a:cs typeface="Arial"/>
                <a:sym typeface="Arial"/>
              </a:rPr>
              <a:t>authentically bringing the traditionally excluded </a:t>
            </a:r>
            <a:r>
              <a:rPr lang="en" sz="1600">
                <a:solidFill>
                  <a:srgbClr val="000000"/>
                </a:solidFill>
                <a:latin typeface="Arial"/>
                <a:ea typeface="Arial"/>
                <a:cs typeface="Arial"/>
                <a:sym typeface="Arial"/>
              </a:rPr>
              <a:t>individuals and/or groups into processes, activities, and decision- and policy-making </a:t>
            </a:r>
            <a:r>
              <a:rPr lang="en" sz="1600" b="1">
                <a:solidFill>
                  <a:srgbClr val="000000"/>
                </a:solidFill>
                <a:latin typeface="Arial"/>
                <a:ea typeface="Arial"/>
                <a:cs typeface="Arial"/>
                <a:sym typeface="Arial"/>
              </a:rPr>
              <a:t>in a way that shares power.  </a:t>
            </a:r>
            <a:endParaRPr sz="1600" b="1">
              <a:latin typeface="Arial"/>
              <a:ea typeface="Arial"/>
              <a:cs typeface="Arial"/>
              <a:sym typeface="Arial"/>
            </a:endParaRPr>
          </a:p>
        </p:txBody>
      </p:sp>
      <p:sp>
        <p:nvSpPr>
          <p:cNvPr id="166" name="Google Shape;166;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67" name="Google Shape;167;p32"/>
          <p:cNvSpPr txBox="1"/>
          <p:nvPr/>
        </p:nvSpPr>
        <p:spPr>
          <a:xfrm>
            <a:off x="2692300" y="2039250"/>
            <a:ext cx="2169900" cy="532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800">
                <a:solidFill>
                  <a:srgbClr val="27343C"/>
                </a:solidFill>
                <a:latin typeface="Questrial"/>
                <a:ea typeface="Questrial"/>
                <a:cs typeface="Questrial"/>
                <a:sym typeface="Questrial"/>
              </a:rPr>
              <a:t>(</a:t>
            </a:r>
            <a:r>
              <a:rPr lang="en" sz="800">
                <a:solidFill>
                  <a:srgbClr val="241F21"/>
                </a:solidFill>
                <a:latin typeface="Questrial"/>
                <a:ea typeface="Questrial"/>
                <a:cs typeface="Questrial"/>
                <a:sym typeface="Questrial"/>
              </a:rPr>
              <a:t>Source: </a:t>
            </a:r>
            <a:r>
              <a:rPr lang="en" sz="800">
                <a:solidFill>
                  <a:srgbClr val="27343C"/>
                </a:solidFill>
                <a:latin typeface="Questrial"/>
                <a:ea typeface="Questrial"/>
                <a:cs typeface="Questrial"/>
                <a:sym typeface="Questrial"/>
              </a:rPr>
              <a:t>Kapila, Hines, and Searby: </a:t>
            </a:r>
            <a:r>
              <a:rPr lang="en" sz="800" u="sng">
                <a:solidFill>
                  <a:srgbClr val="1155CC"/>
                </a:solidFill>
                <a:latin typeface="Questrial"/>
                <a:ea typeface="Questrial"/>
                <a:cs typeface="Questrial"/>
                <a:sym typeface="Questrial"/>
                <a:hlinkClick r:id="rId3"/>
              </a:rPr>
              <a:t>Why </a:t>
            </a:r>
            <a:endParaRPr sz="800">
              <a:latin typeface="Questrial"/>
              <a:ea typeface="Questrial"/>
              <a:cs typeface="Questrial"/>
              <a:sym typeface="Questrial"/>
            </a:endParaRPr>
          </a:p>
          <a:p>
            <a:pPr marL="0" lvl="0" indent="0" algn="l" rtl="0">
              <a:spcBef>
                <a:spcPts val="0"/>
              </a:spcBef>
              <a:spcAft>
                <a:spcPts val="0"/>
              </a:spcAft>
              <a:buNone/>
            </a:pPr>
            <a:r>
              <a:rPr lang="en" sz="800" u="sng">
                <a:solidFill>
                  <a:srgbClr val="1155CC"/>
                </a:solidFill>
                <a:latin typeface="Questrial"/>
                <a:ea typeface="Questrial"/>
                <a:cs typeface="Questrial"/>
                <a:sym typeface="Questrial"/>
                <a:hlinkClick r:id="rId3"/>
              </a:rPr>
              <a:t>Diversity, Equity, and Inclusion Matter</a:t>
            </a:r>
            <a:r>
              <a:rPr lang="en" sz="800">
                <a:solidFill>
                  <a:srgbClr val="2E404C"/>
                </a:solidFill>
                <a:latin typeface="Questrial"/>
                <a:ea typeface="Questrial"/>
                <a:cs typeface="Questrial"/>
                <a:sym typeface="Questrial"/>
              </a:rPr>
              <a:t>, </a:t>
            </a:r>
            <a:r>
              <a:rPr lang="en" sz="800">
                <a:solidFill>
                  <a:srgbClr val="27343C"/>
                </a:solidFill>
                <a:latin typeface="Questrial"/>
                <a:ea typeface="Questrial"/>
                <a:cs typeface="Questrial"/>
                <a:sym typeface="Questrial"/>
              </a:rPr>
              <a:t>October 6, 2016).</a:t>
            </a:r>
            <a:endParaRPr sz="800"/>
          </a:p>
        </p:txBody>
      </p:sp>
      <p:sp>
        <p:nvSpPr>
          <p:cNvPr id="168" name="Google Shape;168;p32"/>
          <p:cNvSpPr txBox="1"/>
          <p:nvPr/>
        </p:nvSpPr>
        <p:spPr>
          <a:xfrm>
            <a:off x="5625700" y="4550700"/>
            <a:ext cx="23106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241F21"/>
                </a:solidFill>
                <a:latin typeface="Questrial"/>
                <a:ea typeface="Questrial"/>
                <a:cs typeface="Questrial"/>
                <a:sym typeface="Questrial"/>
              </a:rPr>
              <a:t>(Source: Racial Equity Tools Glossary; </a:t>
            </a:r>
            <a:r>
              <a:rPr lang="en" sz="800">
                <a:solidFill>
                  <a:srgbClr val="27343C"/>
                </a:solidFill>
                <a:latin typeface="Questrial"/>
                <a:ea typeface="Questrial"/>
                <a:cs typeface="Questrial"/>
                <a:sym typeface="Questrial"/>
              </a:rPr>
              <a:t>Kapila, Hines, and Searby: </a:t>
            </a:r>
            <a:r>
              <a:rPr lang="en" sz="800" u="sng">
                <a:solidFill>
                  <a:srgbClr val="1155CC"/>
                </a:solidFill>
                <a:latin typeface="Questrial"/>
                <a:ea typeface="Questrial"/>
                <a:cs typeface="Questrial"/>
                <a:sym typeface="Questrial"/>
                <a:hlinkClick r:id="rId3"/>
              </a:rPr>
              <a:t>Why Diversity, Equity, and Inclusion Matter</a:t>
            </a:r>
            <a:r>
              <a:rPr lang="en" sz="800">
                <a:solidFill>
                  <a:srgbClr val="2E404C"/>
                </a:solidFill>
                <a:latin typeface="Questrial"/>
                <a:ea typeface="Questrial"/>
                <a:cs typeface="Questrial"/>
                <a:sym typeface="Questrial"/>
              </a:rPr>
              <a:t>, </a:t>
            </a:r>
            <a:r>
              <a:rPr lang="en" sz="800">
                <a:solidFill>
                  <a:srgbClr val="27343C"/>
                </a:solidFill>
                <a:latin typeface="Questrial"/>
                <a:ea typeface="Questrial"/>
                <a:cs typeface="Questrial"/>
                <a:sym typeface="Questrial"/>
              </a:rPr>
              <a:t>October 6, 2016). </a:t>
            </a:r>
            <a:endParaRPr sz="800"/>
          </a:p>
        </p:txBody>
      </p:sp>
      <p:sp>
        <p:nvSpPr>
          <p:cNvPr id="169" name="Google Shape;169;p32"/>
          <p:cNvSpPr txBox="1"/>
          <p:nvPr/>
        </p:nvSpPr>
        <p:spPr>
          <a:xfrm>
            <a:off x="3045625" y="3318525"/>
            <a:ext cx="2169900" cy="532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800">
                <a:solidFill>
                  <a:srgbClr val="27343C"/>
                </a:solidFill>
                <a:latin typeface="Questrial"/>
                <a:ea typeface="Questrial"/>
                <a:cs typeface="Questrial"/>
                <a:sym typeface="Questrial"/>
              </a:rPr>
              <a:t>(</a:t>
            </a:r>
            <a:r>
              <a:rPr lang="en" sz="800">
                <a:solidFill>
                  <a:srgbClr val="241F21"/>
                </a:solidFill>
                <a:latin typeface="Questrial"/>
                <a:ea typeface="Questrial"/>
                <a:cs typeface="Questrial"/>
                <a:sym typeface="Questrial"/>
              </a:rPr>
              <a:t>Source: </a:t>
            </a:r>
            <a:r>
              <a:rPr lang="en" sz="800">
                <a:solidFill>
                  <a:srgbClr val="27343C"/>
                </a:solidFill>
                <a:latin typeface="Questrial"/>
                <a:ea typeface="Questrial"/>
                <a:cs typeface="Questrial"/>
                <a:sym typeface="Questrial"/>
              </a:rPr>
              <a:t>Kapila, Hines, and Searby: </a:t>
            </a:r>
            <a:r>
              <a:rPr lang="en" sz="800" u="sng">
                <a:solidFill>
                  <a:srgbClr val="1155CC"/>
                </a:solidFill>
                <a:latin typeface="Questrial"/>
                <a:ea typeface="Questrial"/>
                <a:cs typeface="Questrial"/>
                <a:sym typeface="Questrial"/>
                <a:hlinkClick r:id="rId3"/>
              </a:rPr>
              <a:t>Why </a:t>
            </a:r>
            <a:endParaRPr sz="800">
              <a:latin typeface="Questrial"/>
              <a:ea typeface="Questrial"/>
              <a:cs typeface="Questrial"/>
              <a:sym typeface="Questrial"/>
            </a:endParaRPr>
          </a:p>
          <a:p>
            <a:pPr marL="0" lvl="0" indent="0" algn="l" rtl="0">
              <a:spcBef>
                <a:spcPts val="0"/>
              </a:spcBef>
              <a:spcAft>
                <a:spcPts val="0"/>
              </a:spcAft>
              <a:buNone/>
            </a:pPr>
            <a:r>
              <a:rPr lang="en" sz="800" u="sng">
                <a:solidFill>
                  <a:srgbClr val="1155CC"/>
                </a:solidFill>
                <a:latin typeface="Questrial"/>
                <a:ea typeface="Questrial"/>
                <a:cs typeface="Questrial"/>
                <a:sym typeface="Questrial"/>
                <a:hlinkClick r:id="rId3"/>
              </a:rPr>
              <a:t>Diversity, Equity, and Inclusion Matter</a:t>
            </a:r>
            <a:r>
              <a:rPr lang="en" sz="800">
                <a:solidFill>
                  <a:srgbClr val="2E404C"/>
                </a:solidFill>
                <a:latin typeface="Questrial"/>
                <a:ea typeface="Questrial"/>
                <a:cs typeface="Questrial"/>
                <a:sym typeface="Questrial"/>
              </a:rPr>
              <a:t>, </a:t>
            </a:r>
            <a:r>
              <a:rPr lang="en" sz="800">
                <a:solidFill>
                  <a:srgbClr val="27343C"/>
                </a:solidFill>
                <a:latin typeface="Questrial"/>
                <a:ea typeface="Questrial"/>
                <a:cs typeface="Questrial"/>
                <a:sym typeface="Questrial"/>
              </a:rPr>
              <a:t>October 6, 2016).</a:t>
            </a:r>
            <a:endParaRPr sz="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2023700" y="488675"/>
            <a:ext cx="6457800" cy="7326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PROCESS</a:t>
            </a:r>
            <a:endParaRPr/>
          </a:p>
        </p:txBody>
      </p:sp>
      <p:pic>
        <p:nvPicPr>
          <p:cNvPr id="363" name="Google Shape;363;p5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
        <p:nvSpPr>
          <p:cNvPr id="364" name="Google Shape;364;p55"/>
          <p:cNvSpPr txBox="1">
            <a:spLocks noGrp="1"/>
          </p:cNvSpPr>
          <p:nvPr>
            <p:ph type="body" idx="1"/>
          </p:nvPr>
        </p:nvSpPr>
        <p:spPr>
          <a:xfrm>
            <a:off x="514350" y="1757725"/>
            <a:ext cx="8115300" cy="25272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“First step toward change is awareness” -Nathaniel Branden</a:t>
            </a:r>
            <a:endParaRPr/>
          </a:p>
          <a:p>
            <a:pPr marL="0" lvl="0" indent="0" algn="l" rtl="0">
              <a:spcBef>
                <a:spcPts val="800"/>
              </a:spcBef>
              <a:spcAft>
                <a:spcPts val="0"/>
              </a:spcAft>
              <a:buNone/>
            </a:pPr>
            <a:endParaRPr/>
          </a:p>
          <a:p>
            <a:pPr marL="0" lvl="0" indent="0" algn="l" rtl="0">
              <a:spcBef>
                <a:spcPts val="800"/>
              </a:spcBef>
              <a:spcAft>
                <a:spcPts val="0"/>
              </a:spcAft>
              <a:buNone/>
            </a:pPr>
            <a:r>
              <a:rPr lang="en"/>
              <a:t>Reviewed previous policies:</a:t>
            </a:r>
            <a:endParaRPr/>
          </a:p>
          <a:p>
            <a:pPr marL="457200" lvl="0" indent="-336550" algn="l" rtl="0">
              <a:spcBef>
                <a:spcPts val="800"/>
              </a:spcBef>
              <a:spcAft>
                <a:spcPts val="0"/>
              </a:spcAft>
              <a:buSzPts val="1700"/>
              <a:buChar char="•"/>
            </a:pPr>
            <a:r>
              <a:rPr lang="en"/>
              <a:t>Audit of licenses</a:t>
            </a:r>
            <a:endParaRPr/>
          </a:p>
          <a:p>
            <a:pPr marL="457200" lvl="0" indent="-336550" algn="l" rtl="0">
              <a:spcBef>
                <a:spcPts val="0"/>
              </a:spcBef>
              <a:spcAft>
                <a:spcPts val="0"/>
              </a:spcAft>
              <a:buSzPts val="1700"/>
              <a:buChar char="•"/>
            </a:pPr>
            <a:r>
              <a:rPr lang="en"/>
              <a:t>Hiring process</a:t>
            </a:r>
            <a:endParaRPr/>
          </a:p>
          <a:p>
            <a:pPr marL="457200" lvl="0" indent="-336550" algn="l" rtl="0">
              <a:spcBef>
                <a:spcPts val="0"/>
              </a:spcBef>
              <a:spcAft>
                <a:spcPts val="0"/>
              </a:spcAft>
              <a:buSzPts val="1700"/>
              <a:buChar char="•"/>
            </a:pPr>
            <a:r>
              <a:rPr lang="en"/>
              <a:t>Professional Development </a:t>
            </a:r>
            <a:endParaRPr/>
          </a:p>
          <a:p>
            <a:pPr marL="457200" lvl="0" indent="-336550" algn="l" rtl="0">
              <a:spcBef>
                <a:spcPts val="0"/>
              </a:spcBef>
              <a:spcAft>
                <a:spcPts val="0"/>
              </a:spcAft>
              <a:buSzPts val="1700"/>
              <a:buChar char="•"/>
            </a:pPr>
            <a:r>
              <a:rPr lang="en"/>
              <a:t>Discipline Data </a:t>
            </a:r>
            <a:endParaRPr/>
          </a:p>
          <a:p>
            <a:pPr marL="457200" lvl="0" indent="-336550" algn="l" rtl="0">
              <a:spcBef>
                <a:spcPts val="0"/>
              </a:spcBef>
              <a:spcAft>
                <a:spcPts val="0"/>
              </a:spcAft>
              <a:buSzPts val="1700"/>
              <a:buChar char="•"/>
            </a:pPr>
            <a:r>
              <a:rPr lang="en"/>
              <a:t>Course Offerings (staff, students)</a:t>
            </a:r>
            <a:endParaRPr/>
          </a:p>
          <a:p>
            <a:pPr marL="0" lvl="0" indent="0" algn="ctr" rtl="0">
              <a:spcBef>
                <a:spcPts val="800"/>
              </a:spcBef>
              <a:spcAft>
                <a:spcPts val="0"/>
              </a:spcAft>
              <a:buNone/>
            </a:pPr>
            <a:endParaRPr sz="3000"/>
          </a:p>
        </p:txBody>
      </p:sp>
    </p:spTree>
    <p:extLst>
      <p:ext uri="{BB962C8B-B14F-4D97-AF65-F5344CB8AC3E}">
        <p14:creationId xmlns:p14="http://schemas.microsoft.com/office/powerpoint/2010/main" val="3864327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6"/>
          <p:cNvSpPr txBox="1">
            <a:spLocks noGrp="1"/>
          </p:cNvSpPr>
          <p:nvPr>
            <p:ph type="title"/>
          </p:nvPr>
        </p:nvSpPr>
        <p:spPr>
          <a:xfrm>
            <a:off x="2171700" y="573281"/>
            <a:ext cx="6457800" cy="969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sz="3000"/>
              <a:t>PRIOR HIRING PROCESS</a:t>
            </a:r>
            <a:endParaRPr sz="3000"/>
          </a:p>
          <a:p>
            <a:pPr marL="0" lvl="0" indent="0" algn="r" rtl="0">
              <a:spcBef>
                <a:spcPts val="0"/>
              </a:spcBef>
              <a:spcAft>
                <a:spcPts val="0"/>
              </a:spcAft>
              <a:buNone/>
            </a:pPr>
            <a:endParaRPr sz="1100"/>
          </a:p>
        </p:txBody>
      </p:sp>
      <p:sp>
        <p:nvSpPr>
          <p:cNvPr id="370" name="Google Shape;370;p56"/>
          <p:cNvSpPr txBox="1">
            <a:spLocks noGrp="1"/>
          </p:cNvSpPr>
          <p:nvPr>
            <p:ph type="body" idx="1"/>
          </p:nvPr>
        </p:nvSpPr>
        <p:spPr>
          <a:xfrm>
            <a:off x="558750" y="1370069"/>
            <a:ext cx="8115300" cy="3220800"/>
          </a:xfrm>
          <a:prstGeom prst="rect">
            <a:avLst/>
          </a:prstGeom>
        </p:spPr>
        <p:txBody>
          <a:bodyPr spcFirstLastPara="1" wrap="square" lIns="68575" tIns="34275" rIns="68575" bIns="34275" anchor="t" anchorCtr="0">
            <a:noAutofit/>
          </a:bodyPr>
          <a:lstStyle/>
          <a:p>
            <a:pPr marL="342900" lvl="0" indent="0" algn="l" rtl="0">
              <a:spcBef>
                <a:spcPts val="800"/>
              </a:spcBef>
              <a:spcAft>
                <a:spcPts val="0"/>
              </a:spcAft>
              <a:buNone/>
            </a:pPr>
            <a:endParaRPr/>
          </a:p>
          <a:p>
            <a:pPr marL="342900" lvl="0" indent="-273050" algn="l" rtl="0">
              <a:spcBef>
                <a:spcPts val="800"/>
              </a:spcBef>
              <a:spcAft>
                <a:spcPts val="0"/>
              </a:spcAft>
              <a:buSzPts val="1700"/>
              <a:buChar char="•"/>
            </a:pPr>
            <a:r>
              <a:rPr lang="en"/>
              <a:t>Choose a few candidates to interview</a:t>
            </a:r>
            <a:endParaRPr/>
          </a:p>
          <a:p>
            <a:pPr marL="342900" lvl="0" indent="-273050" algn="l" rtl="0">
              <a:spcBef>
                <a:spcPts val="0"/>
              </a:spcBef>
              <a:spcAft>
                <a:spcPts val="0"/>
              </a:spcAft>
              <a:buSzPts val="1700"/>
              <a:buChar char="•"/>
            </a:pPr>
            <a:r>
              <a:rPr lang="en"/>
              <a:t>Share resumes with committee (SchoolSpring, hardcopy, PDF)</a:t>
            </a:r>
            <a:endParaRPr/>
          </a:p>
          <a:p>
            <a:pPr marL="342900" lvl="0" indent="-273050" algn="l" rtl="0">
              <a:spcBef>
                <a:spcPts val="0"/>
              </a:spcBef>
              <a:spcAft>
                <a:spcPts val="0"/>
              </a:spcAft>
              <a:buSzPts val="1700"/>
              <a:buChar char="•"/>
            </a:pPr>
            <a:r>
              <a:rPr lang="en"/>
              <a:t>Discuss resumes with the committee (prior to or between candidates)</a:t>
            </a:r>
            <a:endParaRPr/>
          </a:p>
          <a:p>
            <a:pPr marL="342900" lvl="0" indent="-273050" algn="l" rtl="0">
              <a:spcBef>
                <a:spcPts val="0"/>
              </a:spcBef>
              <a:spcAft>
                <a:spcPts val="0"/>
              </a:spcAft>
              <a:buSzPts val="1700"/>
              <a:buChar char="•"/>
            </a:pPr>
            <a:r>
              <a:rPr lang="en"/>
              <a:t>Interview</a:t>
            </a:r>
            <a:endParaRPr/>
          </a:p>
          <a:p>
            <a:pPr marL="342900" lvl="0" indent="-273050" algn="l" rtl="0">
              <a:spcBef>
                <a:spcPts val="0"/>
              </a:spcBef>
              <a:spcAft>
                <a:spcPts val="0"/>
              </a:spcAft>
              <a:buSzPts val="1700"/>
              <a:buChar char="•"/>
            </a:pPr>
            <a:r>
              <a:rPr lang="en"/>
              <a:t>Discuss the interview and the candidates’ ability to answer the questions</a:t>
            </a:r>
            <a:endParaRPr/>
          </a:p>
          <a:p>
            <a:pPr marL="342900" lvl="0" indent="-273050" algn="l" rtl="0">
              <a:spcBef>
                <a:spcPts val="0"/>
              </a:spcBef>
              <a:spcAft>
                <a:spcPts val="0"/>
              </a:spcAft>
              <a:buSzPts val="1700"/>
              <a:buChar char="•"/>
            </a:pPr>
            <a:r>
              <a:rPr lang="en"/>
              <a:t>Select a finalist or two to move forward</a:t>
            </a:r>
            <a:endParaRPr/>
          </a:p>
          <a:p>
            <a:pPr marL="342900" lvl="0" indent="-273050" algn="l" rtl="0">
              <a:spcBef>
                <a:spcPts val="0"/>
              </a:spcBef>
              <a:spcAft>
                <a:spcPts val="0"/>
              </a:spcAft>
              <a:buSzPts val="1700"/>
              <a:buChar char="•"/>
            </a:pPr>
            <a:r>
              <a:rPr lang="en"/>
              <a:t>Superintendent meets candidate(s)</a:t>
            </a:r>
            <a:endParaRPr/>
          </a:p>
          <a:p>
            <a:pPr marL="342900" lvl="0" indent="-273050" algn="l" rtl="0">
              <a:spcBef>
                <a:spcPts val="0"/>
              </a:spcBef>
              <a:spcAft>
                <a:spcPts val="0"/>
              </a:spcAft>
              <a:buSzPts val="1700"/>
              <a:buChar char="•"/>
            </a:pPr>
            <a:r>
              <a:rPr lang="en" b="1"/>
              <a:t>Search successful or failed</a:t>
            </a:r>
            <a:endParaRPr b="1"/>
          </a:p>
          <a:p>
            <a:pPr marL="0" lvl="0" indent="0" algn="l" rtl="0">
              <a:spcBef>
                <a:spcPts val="800"/>
              </a:spcBef>
              <a:spcAft>
                <a:spcPts val="0"/>
              </a:spcAft>
              <a:buNone/>
            </a:pPr>
            <a:endParaRPr/>
          </a:p>
          <a:p>
            <a:pPr marL="0" lvl="0" indent="0" algn="l" rtl="0">
              <a:spcBef>
                <a:spcPts val="800"/>
              </a:spcBef>
              <a:spcAft>
                <a:spcPts val="0"/>
              </a:spcAft>
              <a:buNone/>
            </a:pPr>
            <a:endParaRPr b="1"/>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371" name="Google Shape;371;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2839579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2171850" y="454031"/>
            <a:ext cx="6457800" cy="969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sz="3000"/>
              <a:t>FINDINGS </a:t>
            </a:r>
            <a:endParaRPr sz="3000"/>
          </a:p>
        </p:txBody>
      </p:sp>
      <p:sp>
        <p:nvSpPr>
          <p:cNvPr id="377" name="Google Shape;377;p57"/>
          <p:cNvSpPr txBox="1">
            <a:spLocks noGrp="1"/>
          </p:cNvSpPr>
          <p:nvPr>
            <p:ph type="body" idx="1"/>
          </p:nvPr>
        </p:nvSpPr>
        <p:spPr>
          <a:xfrm>
            <a:off x="514350" y="1295125"/>
            <a:ext cx="8115300" cy="3417600"/>
          </a:xfrm>
          <a:prstGeom prst="rect">
            <a:avLst/>
          </a:prstGeom>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r>
              <a:rPr lang="en"/>
              <a:t>FINDINGS</a:t>
            </a:r>
            <a:endParaRPr/>
          </a:p>
          <a:p>
            <a:pPr marL="342900" marR="0" lvl="0" indent="-273050" algn="l" rtl="0">
              <a:lnSpc>
                <a:spcPct val="90000"/>
              </a:lnSpc>
              <a:spcBef>
                <a:spcPts val="800"/>
              </a:spcBef>
              <a:spcAft>
                <a:spcPts val="0"/>
              </a:spcAft>
              <a:buClr>
                <a:schemeClr val="dk1"/>
              </a:buClr>
              <a:buSzPts val="1700"/>
              <a:buFont typeface="Arial"/>
              <a:buChar char="•"/>
            </a:pPr>
            <a:r>
              <a:rPr lang="en"/>
              <a:t>There is bias in the hiring process (implicit, affinity, confirmation)</a:t>
            </a:r>
            <a:endParaRPr/>
          </a:p>
          <a:p>
            <a:pPr marL="685800" marR="0" lvl="1" indent="-273050" algn="l" rtl="0">
              <a:lnSpc>
                <a:spcPct val="90000"/>
              </a:lnSpc>
              <a:spcBef>
                <a:spcPts val="0"/>
              </a:spcBef>
              <a:spcAft>
                <a:spcPts val="0"/>
              </a:spcAft>
              <a:buClr>
                <a:schemeClr val="dk1"/>
              </a:buClr>
              <a:buSzPts val="1700"/>
              <a:buFont typeface="Arial"/>
              <a:buChar char="•"/>
            </a:pPr>
            <a:r>
              <a:rPr lang="en" sz="1700"/>
              <a:t>We are working to reduce this bias through our training that is a prerequisite for all participants in the process</a:t>
            </a:r>
            <a:endParaRPr sz="1700"/>
          </a:p>
          <a:p>
            <a:pPr marL="685800" marR="0" lvl="1" indent="-273050" algn="l" rtl="0">
              <a:lnSpc>
                <a:spcPct val="90000"/>
              </a:lnSpc>
              <a:spcBef>
                <a:spcPts val="0"/>
              </a:spcBef>
              <a:spcAft>
                <a:spcPts val="0"/>
              </a:spcAft>
              <a:buClr>
                <a:schemeClr val="dk1"/>
              </a:buClr>
              <a:buSzPts val="1700"/>
              <a:buFont typeface="Arial"/>
              <a:buChar char="•"/>
            </a:pPr>
            <a:r>
              <a:rPr lang="en" sz="1700"/>
              <a:t>Exclusions - ‘not a good fit’ ‘hit the ground running’</a:t>
            </a:r>
            <a:endParaRPr sz="1700"/>
          </a:p>
          <a:p>
            <a:pPr marL="685800" marR="0" lvl="1" indent="-273050" algn="l" rtl="0">
              <a:lnSpc>
                <a:spcPct val="90000"/>
              </a:lnSpc>
              <a:spcBef>
                <a:spcPts val="0"/>
              </a:spcBef>
              <a:spcAft>
                <a:spcPts val="0"/>
              </a:spcAft>
              <a:buClr>
                <a:schemeClr val="dk1"/>
              </a:buClr>
              <a:buSzPts val="1700"/>
              <a:buFont typeface="Arial"/>
              <a:buChar char="•"/>
            </a:pPr>
            <a:r>
              <a:rPr lang="en" sz="1700"/>
              <a:t>Not enough candidates applying or moving forward</a:t>
            </a:r>
            <a:endParaRPr sz="1700"/>
          </a:p>
          <a:p>
            <a:pPr marL="685800" marR="0" lvl="1" indent="-273050" algn="l" rtl="0">
              <a:lnSpc>
                <a:spcPct val="90000"/>
              </a:lnSpc>
              <a:spcBef>
                <a:spcPts val="0"/>
              </a:spcBef>
              <a:spcAft>
                <a:spcPts val="0"/>
              </a:spcAft>
              <a:buClr>
                <a:schemeClr val="dk1"/>
              </a:buClr>
              <a:buSzPts val="1700"/>
              <a:buFont typeface="Arial"/>
              <a:buChar char="•"/>
            </a:pPr>
            <a:r>
              <a:rPr lang="en" sz="1700"/>
              <a:t>Hiring the same -per statistics</a:t>
            </a:r>
            <a:endParaRPr sz="1700"/>
          </a:p>
          <a:p>
            <a:pPr marL="0" marR="0" lvl="0" indent="0" algn="l" rtl="0">
              <a:lnSpc>
                <a:spcPct val="90000"/>
              </a:lnSpc>
              <a:spcBef>
                <a:spcPts val="800"/>
              </a:spcBef>
              <a:spcAft>
                <a:spcPts val="0"/>
              </a:spcAft>
              <a:buNone/>
            </a:pPr>
            <a:r>
              <a:rPr lang="en"/>
              <a:t>ADJUSTMENTS</a:t>
            </a:r>
            <a:endParaRPr/>
          </a:p>
          <a:p>
            <a:pPr marL="342900" marR="0" lvl="0" indent="-273050" algn="l" rtl="0">
              <a:lnSpc>
                <a:spcPct val="90000"/>
              </a:lnSpc>
              <a:spcBef>
                <a:spcPts val="800"/>
              </a:spcBef>
              <a:spcAft>
                <a:spcPts val="0"/>
              </a:spcAft>
              <a:buClr>
                <a:schemeClr val="dk1"/>
              </a:buClr>
              <a:buSzPts val="1700"/>
              <a:buFont typeface="Arial"/>
              <a:buChar char="•"/>
            </a:pPr>
            <a:r>
              <a:rPr lang="en"/>
              <a:t>Structural changes were needed:</a:t>
            </a:r>
            <a:endParaRPr/>
          </a:p>
          <a:p>
            <a:pPr marL="685800" marR="0" lvl="1" indent="-273050" algn="l" rtl="0">
              <a:lnSpc>
                <a:spcPct val="90000"/>
              </a:lnSpc>
              <a:spcBef>
                <a:spcPts val="0"/>
              </a:spcBef>
              <a:spcAft>
                <a:spcPts val="0"/>
              </a:spcAft>
              <a:buClr>
                <a:schemeClr val="dk1"/>
              </a:buClr>
              <a:buSzPts val="1700"/>
              <a:buFont typeface="Arial"/>
              <a:buChar char="•"/>
            </a:pPr>
            <a:r>
              <a:rPr lang="en" sz="1700"/>
              <a:t>Gather two diverse and distinct committees (screening, interview etc.)</a:t>
            </a:r>
            <a:endParaRPr sz="1700"/>
          </a:p>
          <a:p>
            <a:pPr marL="685800" marR="0" lvl="1" indent="-273050" algn="l" rtl="0">
              <a:lnSpc>
                <a:spcPct val="90000"/>
              </a:lnSpc>
              <a:spcBef>
                <a:spcPts val="0"/>
              </a:spcBef>
              <a:spcAft>
                <a:spcPts val="0"/>
              </a:spcAft>
              <a:buSzPts val="1700"/>
              <a:buChar char="•"/>
            </a:pPr>
            <a:r>
              <a:rPr lang="en" sz="1700"/>
              <a:t>Resumes will not be shared with interview committee</a:t>
            </a:r>
            <a:endParaRPr sz="1700"/>
          </a:p>
          <a:p>
            <a:pPr marL="685800" marR="0" lvl="1" indent="-273050" algn="l" rtl="0">
              <a:lnSpc>
                <a:spcPct val="90000"/>
              </a:lnSpc>
              <a:spcBef>
                <a:spcPts val="0"/>
              </a:spcBef>
              <a:spcAft>
                <a:spcPts val="0"/>
              </a:spcAft>
              <a:buSzPts val="1700"/>
              <a:buChar char="•"/>
            </a:pPr>
            <a:r>
              <a:rPr lang="en" sz="1700"/>
              <a:t>Continuous training (bias, culture)</a:t>
            </a:r>
            <a:endParaRPr/>
          </a:p>
        </p:txBody>
      </p:sp>
      <p:pic>
        <p:nvPicPr>
          <p:cNvPr id="378" name="Google Shape;378;p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1363003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8"/>
          <p:cNvSpPr txBox="1">
            <a:spLocks noGrp="1"/>
          </p:cNvSpPr>
          <p:nvPr>
            <p:ph type="title"/>
          </p:nvPr>
        </p:nvSpPr>
        <p:spPr>
          <a:xfrm>
            <a:off x="2156900" y="555025"/>
            <a:ext cx="6772200" cy="821400"/>
          </a:xfrm>
          <a:prstGeom prst="rect">
            <a:avLst/>
          </a:prstGeom>
        </p:spPr>
        <p:txBody>
          <a:bodyPr spcFirstLastPara="1" wrap="square" lIns="68575" tIns="34275" rIns="68575" bIns="34275" anchor="ctr" anchorCtr="0">
            <a:noAutofit/>
          </a:bodyPr>
          <a:lstStyle/>
          <a:p>
            <a:pPr marL="914400" lvl="0" indent="0" algn="r" rtl="0">
              <a:spcBef>
                <a:spcPts val="800"/>
              </a:spcBef>
              <a:spcAft>
                <a:spcPts val="0"/>
              </a:spcAft>
              <a:buNone/>
            </a:pPr>
            <a:r>
              <a:rPr lang="en"/>
              <a:t>EQUITY PROFESSIONAL DEVELOPMENT</a:t>
            </a:r>
            <a:endParaRPr/>
          </a:p>
          <a:p>
            <a:pPr marL="0" lvl="0" indent="0" algn="r" rtl="0">
              <a:spcBef>
                <a:spcPts val="800"/>
              </a:spcBef>
              <a:spcAft>
                <a:spcPts val="0"/>
              </a:spcAft>
              <a:buNone/>
            </a:pPr>
            <a:r>
              <a:rPr lang="en" sz="1200"/>
              <a:t>(Who, What, When?)</a:t>
            </a:r>
            <a:endParaRPr sz="1200"/>
          </a:p>
        </p:txBody>
      </p:sp>
      <p:sp>
        <p:nvSpPr>
          <p:cNvPr id="384" name="Google Shape;384;p58"/>
          <p:cNvSpPr txBox="1">
            <a:spLocks noGrp="1"/>
          </p:cNvSpPr>
          <p:nvPr>
            <p:ph type="body" idx="1"/>
          </p:nvPr>
        </p:nvSpPr>
        <p:spPr>
          <a:xfrm>
            <a:off x="514350" y="1568850"/>
            <a:ext cx="8115300" cy="3472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FINDINGS</a:t>
            </a:r>
            <a:endParaRPr/>
          </a:p>
          <a:p>
            <a:pPr marL="457200" lvl="0" indent="-336550" algn="l" rtl="0">
              <a:spcBef>
                <a:spcPts val="800"/>
              </a:spcBef>
              <a:spcAft>
                <a:spcPts val="0"/>
              </a:spcAft>
              <a:buSzPts val="1700"/>
              <a:buChar char="•"/>
            </a:pPr>
            <a:r>
              <a:rPr lang="en"/>
              <a:t>Professional development led primarily by outside consultants</a:t>
            </a:r>
            <a:endParaRPr/>
          </a:p>
          <a:p>
            <a:pPr marL="457200" lvl="0" indent="-336550" algn="l" rtl="0">
              <a:spcBef>
                <a:spcPts val="0"/>
              </a:spcBef>
              <a:spcAft>
                <a:spcPts val="0"/>
              </a:spcAft>
              <a:buSzPts val="1700"/>
              <a:buChar char="•"/>
            </a:pPr>
            <a:r>
              <a:rPr lang="en"/>
              <a:t>Accountability limited</a:t>
            </a:r>
            <a:endParaRPr/>
          </a:p>
          <a:p>
            <a:pPr marL="457200" lvl="0" indent="-336550" algn="l" rtl="0">
              <a:spcBef>
                <a:spcPts val="0"/>
              </a:spcBef>
              <a:spcAft>
                <a:spcPts val="0"/>
              </a:spcAft>
              <a:buSzPts val="1700"/>
              <a:buChar char="•"/>
            </a:pPr>
            <a:r>
              <a:rPr lang="en"/>
              <a:t>Topics generated without staff input</a:t>
            </a:r>
            <a:endParaRPr/>
          </a:p>
          <a:p>
            <a:pPr marL="457200" lvl="0" indent="-336550" algn="l" rtl="0">
              <a:spcBef>
                <a:spcPts val="0"/>
              </a:spcBef>
              <a:spcAft>
                <a:spcPts val="0"/>
              </a:spcAft>
              <a:buSzPts val="1700"/>
              <a:buChar char="•"/>
            </a:pPr>
            <a:r>
              <a:rPr lang="en"/>
              <a:t>Pockets of individuals meeting to further their understanding of equity outside of the work day</a:t>
            </a:r>
            <a:endParaRPr/>
          </a:p>
          <a:p>
            <a:pPr marL="0" lvl="0" indent="0" algn="l" rtl="0">
              <a:spcBef>
                <a:spcPts val="800"/>
              </a:spcBef>
              <a:spcAft>
                <a:spcPts val="0"/>
              </a:spcAft>
              <a:buNone/>
            </a:pPr>
            <a:r>
              <a:rPr lang="en"/>
              <a:t>ADJUSTMENT</a:t>
            </a:r>
            <a:endParaRPr/>
          </a:p>
          <a:p>
            <a:pPr marL="457200" lvl="0" indent="-336550" algn="l" rtl="0">
              <a:spcBef>
                <a:spcPts val="800"/>
              </a:spcBef>
              <a:spcAft>
                <a:spcPts val="0"/>
              </a:spcAft>
              <a:buSzPts val="1700"/>
              <a:buChar char="•"/>
            </a:pPr>
            <a:r>
              <a:rPr lang="en"/>
              <a:t>Half day, district-wide professional development </a:t>
            </a:r>
            <a:endParaRPr/>
          </a:p>
          <a:p>
            <a:pPr marL="457200" lvl="0" indent="-336550" algn="l" rtl="0">
              <a:spcBef>
                <a:spcPts val="0"/>
              </a:spcBef>
              <a:spcAft>
                <a:spcPts val="0"/>
              </a:spcAft>
              <a:buSzPts val="1700"/>
              <a:buChar char="•"/>
            </a:pPr>
            <a:r>
              <a:rPr lang="en"/>
              <a:t>Majority of workshops are teacher/student led</a:t>
            </a:r>
            <a:endParaRPr/>
          </a:p>
          <a:p>
            <a:pPr marL="457200" lvl="0" indent="-336550" algn="l" rtl="0">
              <a:spcBef>
                <a:spcPts val="0"/>
              </a:spcBef>
              <a:spcAft>
                <a:spcPts val="0"/>
              </a:spcAft>
              <a:buSzPts val="1700"/>
              <a:buChar char="•"/>
            </a:pPr>
            <a:r>
              <a:rPr lang="en"/>
              <a:t>Topics generated via staff survey and committee</a:t>
            </a:r>
            <a:endParaRPr/>
          </a:p>
          <a:p>
            <a:pPr marL="457200" lvl="0" indent="-336550" algn="l" rtl="0">
              <a:spcBef>
                <a:spcPts val="0"/>
              </a:spcBef>
              <a:spcAft>
                <a:spcPts val="0"/>
              </a:spcAft>
              <a:buSzPts val="1700"/>
              <a:buChar char="•"/>
            </a:pPr>
            <a:r>
              <a:rPr lang="en"/>
              <a:t>All staff in attendance (food service, clerical, maintenance, custodial, paraeducators, etc.)</a:t>
            </a:r>
            <a:endParaRPr/>
          </a:p>
          <a:p>
            <a:pPr marL="457200" lvl="0" indent="-336550" algn="l" rtl="0">
              <a:spcBef>
                <a:spcPts val="0"/>
              </a:spcBef>
              <a:spcAft>
                <a:spcPts val="0"/>
              </a:spcAft>
              <a:buSzPts val="1700"/>
              <a:buChar char="•"/>
            </a:pPr>
            <a:r>
              <a:rPr lang="en"/>
              <a:t>Majority of staff choose 2 workshops</a:t>
            </a:r>
            <a:endParaRPr/>
          </a:p>
          <a:p>
            <a:pPr marL="0" lvl="0" indent="0" algn="l" rtl="0">
              <a:spcBef>
                <a:spcPts val="800"/>
              </a:spcBef>
              <a:spcAft>
                <a:spcPts val="0"/>
              </a:spcAft>
              <a:buNone/>
            </a:pPr>
            <a:endParaRPr/>
          </a:p>
        </p:txBody>
      </p:sp>
      <p:pic>
        <p:nvPicPr>
          <p:cNvPr id="385" name="Google Shape;385;p5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2905517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9"/>
          <p:cNvSpPr txBox="1">
            <a:spLocks noGrp="1"/>
          </p:cNvSpPr>
          <p:nvPr>
            <p:ph type="title"/>
          </p:nvPr>
        </p:nvSpPr>
        <p:spPr>
          <a:xfrm>
            <a:off x="2171850" y="469677"/>
            <a:ext cx="6457800" cy="6744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a:t>SAMPLE PD OFFERINGS</a:t>
            </a:r>
            <a:endParaRPr/>
          </a:p>
        </p:txBody>
      </p:sp>
      <p:sp>
        <p:nvSpPr>
          <p:cNvPr id="391" name="Google Shape;391;p59"/>
          <p:cNvSpPr txBox="1">
            <a:spLocks noGrp="1"/>
          </p:cNvSpPr>
          <p:nvPr>
            <p:ph type="body" idx="1"/>
          </p:nvPr>
        </p:nvSpPr>
        <p:spPr>
          <a:xfrm>
            <a:off x="514350" y="1280325"/>
            <a:ext cx="8115300" cy="36411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a:t>Gender and Sexual-Identity Inclusive Classrooms: Strategies that Build Community</a:t>
            </a:r>
            <a:endParaRPr/>
          </a:p>
          <a:p>
            <a:pPr marL="457200" lvl="0" indent="-336550" algn="l" rtl="0">
              <a:spcBef>
                <a:spcPts val="0"/>
              </a:spcBef>
              <a:spcAft>
                <a:spcPts val="0"/>
              </a:spcAft>
              <a:buSzPts val="1700"/>
              <a:buChar char="•"/>
            </a:pPr>
            <a:r>
              <a:rPr lang="en"/>
              <a:t>Getting to know Restorative Justice</a:t>
            </a:r>
            <a:endParaRPr/>
          </a:p>
          <a:p>
            <a:pPr marL="457200" lvl="0" indent="-336550" algn="l" rtl="0">
              <a:spcBef>
                <a:spcPts val="0"/>
              </a:spcBef>
              <a:spcAft>
                <a:spcPts val="0"/>
              </a:spcAft>
              <a:buSzPts val="1700"/>
              <a:buChar char="•"/>
            </a:pPr>
            <a:r>
              <a:rPr lang="en"/>
              <a:t>Teacher Dispositions for Culturally Responsive Instruction</a:t>
            </a:r>
            <a:endParaRPr/>
          </a:p>
          <a:p>
            <a:pPr marL="457200" lvl="0" indent="-336550" algn="l" rtl="0">
              <a:spcBef>
                <a:spcPts val="0"/>
              </a:spcBef>
              <a:spcAft>
                <a:spcPts val="0"/>
              </a:spcAft>
              <a:buSzPts val="1700"/>
              <a:buChar char="•"/>
            </a:pPr>
            <a:r>
              <a:rPr lang="en"/>
              <a:t>Laying the Groundwork for Having Difficult Conversations About Race Part 2</a:t>
            </a:r>
            <a:endParaRPr/>
          </a:p>
          <a:p>
            <a:pPr marL="457200" lvl="0" indent="-336550" algn="l" rtl="0">
              <a:spcBef>
                <a:spcPts val="0"/>
              </a:spcBef>
              <a:spcAft>
                <a:spcPts val="0"/>
              </a:spcAft>
              <a:buSzPts val="1700"/>
              <a:buChar char="•"/>
            </a:pPr>
            <a:r>
              <a:rPr lang="en"/>
              <a:t>Creating Gender-Inclusive Classrooms: Girls, Boys, Transgender Students, Non-Binary Students, and All of Us Deserve to Learn Here</a:t>
            </a:r>
            <a:endParaRPr/>
          </a:p>
          <a:p>
            <a:pPr marL="457200" lvl="0" indent="-336550" algn="l" rtl="0">
              <a:spcBef>
                <a:spcPts val="0"/>
              </a:spcBef>
              <a:spcAft>
                <a:spcPts val="0"/>
              </a:spcAft>
              <a:buSzPts val="1700"/>
              <a:buChar char="•"/>
            </a:pPr>
            <a:r>
              <a:rPr lang="en" b="1"/>
              <a:t>Implicit Bias and The Process of "Unbiasing"</a:t>
            </a:r>
            <a:endParaRPr/>
          </a:p>
          <a:p>
            <a:pPr marL="457200" lvl="0" indent="-336550" algn="l" rtl="0">
              <a:spcBef>
                <a:spcPts val="0"/>
              </a:spcBef>
              <a:spcAft>
                <a:spcPts val="0"/>
              </a:spcAft>
              <a:buSzPts val="1700"/>
              <a:buChar char="•"/>
            </a:pPr>
            <a:r>
              <a:rPr lang="en"/>
              <a:t>Informed practices to assist with de-escalation of challenging student behavior</a:t>
            </a:r>
            <a:endParaRPr/>
          </a:p>
          <a:p>
            <a:pPr marL="457200" lvl="0" indent="-336550" algn="l" rtl="0">
              <a:spcBef>
                <a:spcPts val="0"/>
              </a:spcBef>
              <a:spcAft>
                <a:spcPts val="0"/>
              </a:spcAft>
              <a:buSzPts val="1700"/>
              <a:buChar char="•"/>
            </a:pPr>
            <a:r>
              <a:rPr lang="en"/>
              <a:t>The Myth of Colorblindness: Helping Educators Recognize the Role of Race in the PreK-12th Grade Classrooms</a:t>
            </a:r>
            <a:endParaRPr/>
          </a:p>
          <a:p>
            <a:pPr marL="457200" lvl="0" indent="-336550" algn="l" rtl="0">
              <a:spcBef>
                <a:spcPts val="0"/>
              </a:spcBef>
              <a:spcAft>
                <a:spcPts val="0"/>
              </a:spcAft>
              <a:buSzPts val="1700"/>
              <a:buChar char="•"/>
            </a:pPr>
            <a:r>
              <a:rPr lang="en"/>
              <a:t>Diversifying Texts, Diversifying Reading</a:t>
            </a:r>
            <a:endParaRPr/>
          </a:p>
        </p:txBody>
      </p:sp>
      <p:pic>
        <p:nvPicPr>
          <p:cNvPr id="392" name="Google Shape;392;p5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993844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
        <p:nvSpPr>
          <p:cNvPr id="398" name="Google Shape;398;p60"/>
          <p:cNvSpPr txBox="1">
            <a:spLocks noGrp="1"/>
          </p:cNvSpPr>
          <p:nvPr>
            <p:ph type="body" idx="1"/>
          </p:nvPr>
        </p:nvSpPr>
        <p:spPr>
          <a:xfrm>
            <a:off x="514350" y="1645920"/>
            <a:ext cx="8115300" cy="3018000"/>
          </a:xfrm>
          <a:prstGeom prst="rect">
            <a:avLst/>
          </a:prstGeom>
        </p:spPr>
        <p:txBody>
          <a:bodyPr spcFirstLastPara="1" wrap="square" lIns="68575" tIns="68575" rIns="68575" bIns="68575" anchor="t" anchorCtr="0">
            <a:noAutofit/>
          </a:bodyPr>
          <a:lstStyle/>
          <a:p>
            <a:pPr marL="457200" lvl="0" indent="-336550" algn="l" rtl="0">
              <a:spcBef>
                <a:spcPts val="800"/>
              </a:spcBef>
              <a:spcAft>
                <a:spcPts val="0"/>
              </a:spcAft>
              <a:buSzPts val="1700"/>
              <a:buChar char="•"/>
            </a:pPr>
            <a:r>
              <a:rPr lang="en"/>
              <a:t>Skipping/Out of bounds </a:t>
            </a:r>
            <a:endParaRPr/>
          </a:p>
          <a:p>
            <a:pPr marL="457200" lvl="0" indent="-336550" algn="l" rtl="0">
              <a:spcBef>
                <a:spcPts val="0"/>
              </a:spcBef>
              <a:spcAft>
                <a:spcPts val="0"/>
              </a:spcAft>
              <a:buSzPts val="1700"/>
              <a:buChar char="•"/>
            </a:pPr>
            <a:r>
              <a:rPr lang="en"/>
              <a:t>Defiance/Insubordination/Non-Compliance </a:t>
            </a:r>
            <a:endParaRPr/>
          </a:p>
          <a:p>
            <a:pPr marL="457200" lvl="0" indent="-336550" algn="l" rtl="0">
              <a:spcBef>
                <a:spcPts val="0"/>
              </a:spcBef>
              <a:spcAft>
                <a:spcPts val="0"/>
              </a:spcAft>
              <a:buSzPts val="1700"/>
              <a:buChar char="•"/>
            </a:pPr>
            <a:r>
              <a:rPr lang="en"/>
              <a:t>Disruption </a:t>
            </a:r>
            <a:endParaRPr/>
          </a:p>
          <a:p>
            <a:pPr marL="457200" lvl="0" indent="-336550" algn="l" rtl="0">
              <a:spcBef>
                <a:spcPts val="0"/>
              </a:spcBef>
              <a:spcAft>
                <a:spcPts val="0"/>
              </a:spcAft>
              <a:buSzPts val="1700"/>
              <a:buChar char="•"/>
            </a:pPr>
            <a:r>
              <a:rPr lang="en"/>
              <a:t>Technology Violation </a:t>
            </a:r>
            <a:endParaRPr/>
          </a:p>
          <a:p>
            <a:pPr marL="457200" lvl="0" indent="-336550" algn="l" rtl="0">
              <a:spcBef>
                <a:spcPts val="0"/>
              </a:spcBef>
              <a:spcAft>
                <a:spcPts val="0"/>
              </a:spcAft>
              <a:buSzPts val="1700"/>
              <a:buChar char="•"/>
            </a:pPr>
            <a:r>
              <a:rPr lang="en"/>
              <a:t>Inappropriate Language </a:t>
            </a:r>
            <a:endParaRPr/>
          </a:p>
          <a:p>
            <a:pPr marL="457200" lvl="0" indent="-336550" algn="l" rtl="0">
              <a:spcBef>
                <a:spcPts val="0"/>
              </a:spcBef>
              <a:spcAft>
                <a:spcPts val="0"/>
              </a:spcAft>
              <a:buSzPts val="1700"/>
              <a:buChar char="•"/>
            </a:pPr>
            <a:r>
              <a:rPr lang="en"/>
              <a:t>Physical Contact/Aggression/fighting </a:t>
            </a:r>
            <a:endParaRPr/>
          </a:p>
          <a:p>
            <a:pPr marL="457200" lvl="0" indent="-336550" algn="l" rtl="0">
              <a:spcBef>
                <a:spcPts val="0"/>
              </a:spcBef>
              <a:spcAft>
                <a:spcPts val="0"/>
              </a:spcAft>
              <a:buSzPts val="1700"/>
              <a:buChar char="•"/>
            </a:pPr>
            <a:r>
              <a:rPr lang="en"/>
              <a:t>Harassment (Non-Sexual)</a:t>
            </a:r>
            <a:endParaRPr/>
          </a:p>
        </p:txBody>
      </p:sp>
      <p:sp>
        <p:nvSpPr>
          <p:cNvPr id="399" name="Google Shape;399;p60"/>
          <p:cNvSpPr txBox="1">
            <a:spLocks noGrp="1"/>
          </p:cNvSpPr>
          <p:nvPr>
            <p:ph type="title"/>
          </p:nvPr>
        </p:nvSpPr>
        <p:spPr>
          <a:xfrm>
            <a:off x="2171700" y="573280"/>
            <a:ext cx="6457800" cy="9696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INFRACTIONS</a:t>
            </a:r>
            <a:endParaRPr/>
          </a:p>
        </p:txBody>
      </p:sp>
    </p:spTree>
    <p:extLst>
      <p:ext uri="{BB962C8B-B14F-4D97-AF65-F5344CB8AC3E}">
        <p14:creationId xmlns:p14="http://schemas.microsoft.com/office/powerpoint/2010/main" val="2304973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1"/>
          <p:cNvSpPr txBox="1">
            <a:spLocks noGrp="1"/>
          </p:cNvSpPr>
          <p:nvPr>
            <p:ph type="title"/>
          </p:nvPr>
        </p:nvSpPr>
        <p:spPr>
          <a:xfrm>
            <a:off x="2230900" y="448250"/>
            <a:ext cx="6457800" cy="7914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DISCIPLINE DATA</a:t>
            </a:r>
            <a:endParaRPr/>
          </a:p>
        </p:txBody>
      </p:sp>
      <p:sp>
        <p:nvSpPr>
          <p:cNvPr id="405" name="Google Shape;405;p61"/>
          <p:cNvSpPr txBox="1">
            <a:spLocks noGrp="1"/>
          </p:cNvSpPr>
          <p:nvPr>
            <p:ph type="body" idx="1"/>
          </p:nvPr>
        </p:nvSpPr>
        <p:spPr>
          <a:xfrm>
            <a:off x="684750" y="1376550"/>
            <a:ext cx="7944900" cy="34848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Total # of referrals in Educators Handbook</a:t>
            </a:r>
            <a:endParaRPr/>
          </a:p>
          <a:p>
            <a:pPr marL="0" lvl="0" indent="0" algn="l" rtl="0">
              <a:spcBef>
                <a:spcPts val="800"/>
              </a:spcBef>
              <a:spcAft>
                <a:spcPts val="0"/>
              </a:spcAft>
              <a:buNone/>
            </a:pPr>
            <a:r>
              <a:rPr lang="en" b="1"/>
              <a:t>2016 - 2017</a:t>
            </a:r>
            <a:endParaRPr b="1"/>
          </a:p>
          <a:p>
            <a:pPr marL="457200" lvl="0" indent="-304800" algn="l" rtl="0">
              <a:spcBef>
                <a:spcPts val="800"/>
              </a:spcBef>
              <a:spcAft>
                <a:spcPts val="0"/>
              </a:spcAft>
              <a:buSzPts val="1200"/>
              <a:buChar char="●"/>
            </a:pPr>
            <a:r>
              <a:rPr lang="en"/>
              <a:t>740 total referrals </a:t>
            </a:r>
            <a:endParaRPr/>
          </a:p>
          <a:p>
            <a:pPr marL="914400" lvl="1" indent="-304800" algn="l" rtl="0">
              <a:spcBef>
                <a:spcPts val="0"/>
              </a:spcBef>
              <a:spcAft>
                <a:spcPts val="0"/>
              </a:spcAft>
              <a:buSzPts val="1200"/>
              <a:buChar char="○"/>
            </a:pPr>
            <a:r>
              <a:rPr lang="en"/>
              <a:t>78 reporters </a:t>
            </a:r>
            <a:endParaRPr/>
          </a:p>
          <a:p>
            <a:pPr marL="914400" lvl="1" indent="-304800" algn="l" rtl="0">
              <a:spcBef>
                <a:spcPts val="0"/>
              </a:spcBef>
              <a:spcAft>
                <a:spcPts val="0"/>
              </a:spcAft>
              <a:buSzPts val="1200"/>
              <a:buChar char="○"/>
            </a:pPr>
            <a:r>
              <a:rPr lang="en"/>
              <a:t>26 reporters with 10+ </a:t>
            </a:r>
            <a:endParaRPr/>
          </a:p>
          <a:p>
            <a:pPr marL="1371600" lvl="2" indent="-304800" algn="l" rtl="0">
              <a:spcBef>
                <a:spcPts val="0"/>
              </a:spcBef>
              <a:spcAft>
                <a:spcPts val="0"/>
              </a:spcAft>
              <a:buSzPts val="1200"/>
              <a:buChar char="■"/>
            </a:pPr>
            <a:r>
              <a:rPr lang="en"/>
              <a:t>15 students with 10+</a:t>
            </a:r>
            <a:endParaRPr/>
          </a:p>
          <a:p>
            <a:pPr marL="1828800" lvl="3" indent="-292100" algn="l" rtl="0">
              <a:spcBef>
                <a:spcPts val="0"/>
              </a:spcBef>
              <a:spcAft>
                <a:spcPts val="0"/>
              </a:spcAft>
              <a:buSzPts val="1000"/>
              <a:buChar char="●"/>
            </a:pPr>
            <a:r>
              <a:rPr lang="en"/>
              <a:t>14 with an IEP or 504 plan (none are listed as English Language Learners)</a:t>
            </a:r>
            <a:endParaRPr/>
          </a:p>
          <a:p>
            <a:pPr marL="0" lvl="0" indent="0" algn="l" rtl="0">
              <a:spcBef>
                <a:spcPts val="800"/>
              </a:spcBef>
              <a:spcAft>
                <a:spcPts val="0"/>
              </a:spcAft>
              <a:buNone/>
            </a:pPr>
            <a:r>
              <a:rPr lang="en" b="1"/>
              <a:t>2017 - 2018</a:t>
            </a:r>
            <a:endParaRPr b="1"/>
          </a:p>
          <a:p>
            <a:pPr marL="457200" lvl="0" indent="-304800" algn="l" rtl="0">
              <a:spcBef>
                <a:spcPts val="800"/>
              </a:spcBef>
              <a:spcAft>
                <a:spcPts val="0"/>
              </a:spcAft>
              <a:buSzPts val="1200"/>
              <a:buChar char="●"/>
            </a:pPr>
            <a:r>
              <a:rPr lang="en"/>
              <a:t>789 total referrals </a:t>
            </a:r>
            <a:endParaRPr/>
          </a:p>
          <a:p>
            <a:pPr marL="914400" lvl="1" indent="-304800" algn="l" rtl="0">
              <a:spcBef>
                <a:spcPts val="0"/>
              </a:spcBef>
              <a:spcAft>
                <a:spcPts val="0"/>
              </a:spcAft>
              <a:buSzPts val="1200"/>
              <a:buChar char="○"/>
            </a:pPr>
            <a:r>
              <a:rPr lang="en"/>
              <a:t>77 reporters</a:t>
            </a:r>
            <a:endParaRPr/>
          </a:p>
          <a:p>
            <a:pPr marL="914400" lvl="1" indent="-304800" algn="l" rtl="0">
              <a:spcBef>
                <a:spcPts val="0"/>
              </a:spcBef>
              <a:spcAft>
                <a:spcPts val="0"/>
              </a:spcAft>
              <a:buSzPts val="1200"/>
              <a:buChar char="○"/>
            </a:pPr>
            <a:r>
              <a:rPr lang="en"/>
              <a:t>24 reporters with 10+</a:t>
            </a:r>
            <a:endParaRPr/>
          </a:p>
          <a:p>
            <a:pPr marL="1371600" lvl="2" indent="-304800" algn="l" rtl="0">
              <a:spcBef>
                <a:spcPts val="0"/>
              </a:spcBef>
              <a:spcAft>
                <a:spcPts val="0"/>
              </a:spcAft>
              <a:buSzPts val="1200"/>
              <a:buChar char="■"/>
            </a:pPr>
            <a:r>
              <a:rPr lang="en"/>
              <a:t>19 students with 10+</a:t>
            </a:r>
            <a:endParaRPr/>
          </a:p>
          <a:p>
            <a:pPr marL="1828800" lvl="3" indent="-292100" algn="l" rtl="0">
              <a:spcBef>
                <a:spcPts val="0"/>
              </a:spcBef>
              <a:spcAft>
                <a:spcPts val="0"/>
              </a:spcAft>
              <a:buSzPts val="1000"/>
              <a:buChar char="●"/>
            </a:pPr>
            <a:r>
              <a:rPr lang="en"/>
              <a:t>15 with an IEP or 504 plan (3 are also English Language Learners)</a:t>
            </a:r>
            <a:endParaRPr/>
          </a:p>
        </p:txBody>
      </p:sp>
      <p:pic>
        <p:nvPicPr>
          <p:cNvPr id="406" name="Google Shape;406;p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3713857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2"/>
          <p:cNvSpPr txBox="1">
            <a:spLocks noGrp="1"/>
          </p:cNvSpPr>
          <p:nvPr>
            <p:ph type="title"/>
          </p:nvPr>
        </p:nvSpPr>
        <p:spPr>
          <a:xfrm>
            <a:off x="2127450" y="537050"/>
            <a:ext cx="6457800" cy="7914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HIGH SCHOOL</a:t>
            </a:r>
            <a:endParaRPr/>
          </a:p>
        </p:txBody>
      </p:sp>
      <p:sp>
        <p:nvSpPr>
          <p:cNvPr id="412" name="Google Shape;412;p62"/>
          <p:cNvSpPr txBox="1">
            <a:spLocks noGrp="1"/>
          </p:cNvSpPr>
          <p:nvPr>
            <p:ph type="body" idx="1"/>
          </p:nvPr>
        </p:nvSpPr>
        <p:spPr>
          <a:xfrm>
            <a:off x="700675" y="1687175"/>
            <a:ext cx="7929000" cy="32772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Total # of referrals in Educators Handbook</a:t>
            </a:r>
            <a:endParaRPr/>
          </a:p>
          <a:p>
            <a:pPr marL="0" lvl="0" indent="0" algn="l" rtl="0">
              <a:spcBef>
                <a:spcPts val="800"/>
              </a:spcBef>
              <a:spcAft>
                <a:spcPts val="0"/>
              </a:spcAft>
              <a:buNone/>
            </a:pPr>
            <a:r>
              <a:rPr lang="en" b="1"/>
              <a:t>2018 - 2019</a:t>
            </a:r>
            <a:endParaRPr b="1"/>
          </a:p>
          <a:p>
            <a:pPr marL="457200" lvl="0" indent="-304800" algn="l" rtl="0">
              <a:spcBef>
                <a:spcPts val="800"/>
              </a:spcBef>
              <a:spcAft>
                <a:spcPts val="0"/>
              </a:spcAft>
              <a:buSzPts val="1200"/>
              <a:buChar char="●"/>
            </a:pPr>
            <a:r>
              <a:rPr lang="en"/>
              <a:t>493 total referrals (Both intervention/disciplinary)</a:t>
            </a:r>
            <a:endParaRPr/>
          </a:p>
          <a:p>
            <a:pPr marL="914400" lvl="1" indent="-304800" algn="l" rtl="0">
              <a:spcBef>
                <a:spcPts val="0"/>
              </a:spcBef>
              <a:spcAft>
                <a:spcPts val="0"/>
              </a:spcAft>
              <a:buSzPts val="1200"/>
              <a:buChar char="○"/>
            </a:pPr>
            <a:r>
              <a:rPr lang="en"/>
              <a:t>79 reporters </a:t>
            </a:r>
            <a:endParaRPr/>
          </a:p>
          <a:p>
            <a:pPr marL="914400" lvl="1" indent="-304800" algn="l" rtl="0">
              <a:spcBef>
                <a:spcPts val="0"/>
              </a:spcBef>
              <a:spcAft>
                <a:spcPts val="0"/>
              </a:spcAft>
              <a:buSzPts val="1200"/>
              <a:buChar char="○"/>
            </a:pPr>
            <a:r>
              <a:rPr lang="en"/>
              <a:t>15 reporters with 10+ </a:t>
            </a:r>
            <a:endParaRPr/>
          </a:p>
          <a:p>
            <a:pPr marL="1371600" lvl="2" indent="-304800" algn="l" rtl="0">
              <a:spcBef>
                <a:spcPts val="0"/>
              </a:spcBef>
              <a:spcAft>
                <a:spcPts val="0"/>
              </a:spcAft>
              <a:buSzPts val="1200"/>
              <a:buChar char="■"/>
            </a:pPr>
            <a:r>
              <a:rPr lang="en"/>
              <a:t>10 students with 10+</a:t>
            </a:r>
            <a:endParaRPr/>
          </a:p>
          <a:p>
            <a:pPr marL="1828800" lvl="3" indent="-292100" algn="l" rtl="0">
              <a:spcBef>
                <a:spcPts val="0"/>
              </a:spcBef>
              <a:spcAft>
                <a:spcPts val="0"/>
              </a:spcAft>
              <a:buSzPts val="1000"/>
              <a:buChar char="●"/>
            </a:pPr>
            <a:r>
              <a:rPr lang="en"/>
              <a:t>7 of the 10+ with an IEP or 504 plan (none are listed as English Language Learners)</a:t>
            </a:r>
            <a:endParaRPr/>
          </a:p>
          <a:p>
            <a:pPr marL="1828800" lvl="0" indent="0" algn="l" rtl="0">
              <a:spcBef>
                <a:spcPts val="800"/>
              </a:spcBef>
              <a:spcAft>
                <a:spcPts val="0"/>
              </a:spcAft>
              <a:buNone/>
            </a:pPr>
            <a:endParaRPr/>
          </a:p>
        </p:txBody>
      </p:sp>
      <p:pic>
        <p:nvPicPr>
          <p:cNvPr id="413" name="Google Shape;413;p6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2623881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3"/>
          <p:cNvSpPr txBox="1">
            <a:spLocks noGrp="1"/>
          </p:cNvSpPr>
          <p:nvPr>
            <p:ph type="title"/>
          </p:nvPr>
        </p:nvSpPr>
        <p:spPr>
          <a:xfrm>
            <a:off x="2171700" y="573280"/>
            <a:ext cx="6457800" cy="9696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CAUSAL FACTORS?</a:t>
            </a:r>
            <a:endParaRPr/>
          </a:p>
        </p:txBody>
      </p:sp>
      <p:sp>
        <p:nvSpPr>
          <p:cNvPr id="419" name="Google Shape;419;p63"/>
          <p:cNvSpPr txBox="1">
            <a:spLocks noGrp="1"/>
          </p:cNvSpPr>
          <p:nvPr>
            <p:ph type="body" idx="1"/>
          </p:nvPr>
        </p:nvSpPr>
        <p:spPr>
          <a:xfrm>
            <a:off x="514350" y="1916645"/>
            <a:ext cx="8115300" cy="3018000"/>
          </a:xfrm>
          <a:prstGeom prst="rect">
            <a:avLst/>
          </a:prstGeom>
        </p:spPr>
        <p:txBody>
          <a:bodyPr spcFirstLastPara="1" wrap="square" lIns="68575" tIns="68575" rIns="68575" bIns="68575" anchor="t" anchorCtr="0">
            <a:noAutofit/>
          </a:bodyPr>
          <a:lstStyle/>
          <a:p>
            <a:pPr marL="457200" lvl="0" indent="-336550" algn="l" rtl="0">
              <a:spcBef>
                <a:spcPts val="800"/>
              </a:spcBef>
              <a:spcAft>
                <a:spcPts val="0"/>
              </a:spcAft>
              <a:buSzPts val="1700"/>
              <a:buChar char="•"/>
            </a:pPr>
            <a:r>
              <a:rPr lang="en"/>
              <a:t>District-wide professional development</a:t>
            </a:r>
            <a:endParaRPr/>
          </a:p>
          <a:p>
            <a:pPr marL="457200" lvl="0" indent="-336550" algn="l" rtl="0">
              <a:spcBef>
                <a:spcPts val="0"/>
              </a:spcBef>
              <a:spcAft>
                <a:spcPts val="0"/>
              </a:spcAft>
              <a:buSzPts val="1700"/>
              <a:buChar char="•"/>
            </a:pPr>
            <a:r>
              <a:rPr lang="en"/>
              <a:t>Continuous teacher trainings (i.e. 1st &amp; 2nd year teachers)</a:t>
            </a:r>
            <a:endParaRPr/>
          </a:p>
          <a:p>
            <a:pPr marL="457200" lvl="0" indent="-336550" algn="l" rtl="0">
              <a:spcBef>
                <a:spcPts val="0"/>
              </a:spcBef>
              <a:spcAft>
                <a:spcPts val="0"/>
              </a:spcAft>
              <a:buSzPts val="1700"/>
              <a:buChar char="•"/>
            </a:pPr>
            <a:r>
              <a:rPr lang="en"/>
              <a:t>Questions/ RJ work incorporated at the end of every staff meeting</a:t>
            </a:r>
            <a:endParaRPr/>
          </a:p>
          <a:p>
            <a:pPr marL="457200" lvl="0" indent="-336550" algn="l" rtl="0">
              <a:spcBef>
                <a:spcPts val="0"/>
              </a:spcBef>
              <a:spcAft>
                <a:spcPts val="0"/>
              </a:spcAft>
              <a:buSzPts val="1700"/>
              <a:buChar char="•"/>
            </a:pPr>
            <a:r>
              <a:rPr lang="en"/>
              <a:t>RJ program</a:t>
            </a:r>
            <a:endParaRPr/>
          </a:p>
          <a:p>
            <a:pPr marL="457200" lvl="0" indent="-336550" algn="l" rtl="0">
              <a:spcBef>
                <a:spcPts val="0"/>
              </a:spcBef>
              <a:spcAft>
                <a:spcPts val="0"/>
              </a:spcAft>
              <a:buSzPts val="1700"/>
              <a:buChar char="•"/>
            </a:pPr>
            <a:r>
              <a:rPr lang="en"/>
              <a:t>Relationships being formed (staff/student, staff/parents)</a:t>
            </a:r>
            <a:endParaRPr/>
          </a:p>
          <a:p>
            <a:pPr marL="457200" lvl="0" indent="-336550" algn="l" rtl="0">
              <a:spcBef>
                <a:spcPts val="0"/>
              </a:spcBef>
              <a:spcAft>
                <a:spcPts val="0"/>
              </a:spcAft>
              <a:buSzPts val="1700"/>
              <a:buChar char="•"/>
            </a:pPr>
            <a:r>
              <a:rPr lang="en"/>
              <a:t>Other (‘active and engaging approach to working with students’)</a:t>
            </a:r>
            <a:endParaRPr/>
          </a:p>
        </p:txBody>
      </p:sp>
      <p:pic>
        <p:nvPicPr>
          <p:cNvPr id="420" name="Google Shape;420;p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2012350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4"/>
          <p:cNvSpPr txBox="1">
            <a:spLocks noGrp="1"/>
          </p:cNvSpPr>
          <p:nvPr>
            <p:ph type="title"/>
          </p:nvPr>
        </p:nvSpPr>
        <p:spPr>
          <a:xfrm>
            <a:off x="2171700" y="573280"/>
            <a:ext cx="6457800" cy="9696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POSITIVES</a:t>
            </a:r>
            <a:endParaRPr/>
          </a:p>
        </p:txBody>
      </p:sp>
      <p:sp>
        <p:nvSpPr>
          <p:cNvPr id="426" name="Google Shape;426;p64"/>
          <p:cNvSpPr txBox="1">
            <a:spLocks noGrp="1"/>
          </p:cNvSpPr>
          <p:nvPr>
            <p:ph type="body" idx="1"/>
          </p:nvPr>
        </p:nvSpPr>
        <p:spPr>
          <a:xfrm>
            <a:off x="514350" y="1645920"/>
            <a:ext cx="8115300" cy="3018000"/>
          </a:xfrm>
          <a:prstGeom prst="rect">
            <a:avLst/>
          </a:prstGeom>
        </p:spPr>
        <p:txBody>
          <a:bodyPr spcFirstLastPara="1" wrap="square" lIns="68575" tIns="68575" rIns="68575" bIns="68575" anchor="t" anchorCtr="0">
            <a:noAutofit/>
          </a:bodyPr>
          <a:lstStyle/>
          <a:p>
            <a:pPr marL="0" lvl="0" indent="0" algn="ctr" rtl="0">
              <a:spcBef>
                <a:spcPts val="800"/>
              </a:spcBef>
              <a:spcAft>
                <a:spcPts val="0"/>
              </a:spcAft>
              <a:buNone/>
            </a:pPr>
            <a:r>
              <a:rPr lang="en"/>
              <a:t>School Committee (SC) and Superintendent</a:t>
            </a:r>
            <a:endParaRPr/>
          </a:p>
          <a:p>
            <a:pPr marL="0" lvl="0" indent="0" algn="l" rtl="0">
              <a:spcBef>
                <a:spcPts val="800"/>
              </a:spcBef>
              <a:spcAft>
                <a:spcPts val="0"/>
              </a:spcAft>
              <a:buNone/>
            </a:pPr>
            <a:r>
              <a:rPr lang="en"/>
              <a:t>Shared Beliefs and Collective Values</a:t>
            </a:r>
            <a:endParaRPr/>
          </a:p>
          <a:p>
            <a:pPr marL="0" lvl="0" indent="0" algn="l" rtl="0">
              <a:spcBef>
                <a:spcPts val="800"/>
              </a:spcBef>
              <a:spcAft>
                <a:spcPts val="0"/>
              </a:spcAft>
              <a:buNone/>
            </a:pPr>
            <a:r>
              <a:rPr lang="en"/>
              <a:t>Support and Collaboration </a:t>
            </a:r>
            <a:endParaRPr/>
          </a:p>
          <a:p>
            <a:pPr marL="0" lvl="0" indent="0" algn="l" rtl="0">
              <a:spcBef>
                <a:spcPts val="800"/>
              </a:spcBef>
              <a:spcAft>
                <a:spcPts val="0"/>
              </a:spcAft>
              <a:buNone/>
            </a:pPr>
            <a:r>
              <a:rPr lang="en"/>
              <a:t>Constructive Feedback</a:t>
            </a:r>
            <a:endParaRPr/>
          </a:p>
          <a:p>
            <a:pPr marL="0" lvl="0" indent="0" algn="l" rtl="0">
              <a:spcBef>
                <a:spcPts val="800"/>
              </a:spcBef>
              <a:spcAft>
                <a:spcPts val="0"/>
              </a:spcAft>
              <a:buNone/>
            </a:pPr>
            <a:r>
              <a:rPr lang="en"/>
              <a:t>Commitment to funding initiatives</a:t>
            </a:r>
            <a:endParaRPr/>
          </a:p>
          <a:p>
            <a:pPr marL="0" lvl="0" indent="0" algn="l" rtl="0">
              <a:spcBef>
                <a:spcPts val="800"/>
              </a:spcBef>
              <a:spcAft>
                <a:spcPts val="0"/>
              </a:spcAft>
              <a:buNone/>
            </a:pPr>
            <a:r>
              <a:rPr lang="en"/>
              <a:t>Many members of SC willing to participate and understand (i.e. RJ practices)</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427" name="Google Shape;427;p6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376008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our data tell us?</a:t>
            </a:r>
            <a:endParaRPr/>
          </a:p>
        </p:txBody>
      </p:sp>
      <p:sp>
        <p:nvSpPr>
          <p:cNvPr id="175" name="Google Shape;175;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latin typeface="Source Sans Pro"/>
                <a:ea typeface="Source Sans Pro"/>
                <a:cs typeface="Source Sans Pro"/>
                <a:sym typeface="Source Sans Pro"/>
              </a:rPr>
              <a:t>5</a:t>
            </a:fld>
            <a:endParaRPr sz="1300">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2171700" y="573280"/>
            <a:ext cx="6457800" cy="9696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PITFALLS</a:t>
            </a:r>
            <a:endParaRPr/>
          </a:p>
        </p:txBody>
      </p:sp>
      <p:pic>
        <p:nvPicPr>
          <p:cNvPr id="433" name="Google Shape;433;p65"/>
          <p:cNvPicPr preferRelativeResize="0"/>
          <p:nvPr/>
        </p:nvPicPr>
        <p:blipFill>
          <a:blip r:embed="rId3">
            <a:alphaModFix/>
          </a:blip>
          <a:stretch>
            <a:fillRect/>
          </a:stretch>
        </p:blipFill>
        <p:spPr>
          <a:xfrm>
            <a:off x="2476225" y="1468880"/>
            <a:ext cx="3770893" cy="3295820"/>
          </a:xfrm>
          <a:prstGeom prst="rect">
            <a:avLst/>
          </a:prstGeom>
          <a:noFill/>
          <a:ln>
            <a:noFill/>
          </a:ln>
        </p:spPr>
      </p:pic>
      <p:pic>
        <p:nvPicPr>
          <p:cNvPr id="434" name="Google Shape;434;p6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407249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6"/>
          <p:cNvSpPr txBox="1">
            <a:spLocks noGrp="1"/>
          </p:cNvSpPr>
          <p:nvPr>
            <p:ph type="title"/>
          </p:nvPr>
        </p:nvSpPr>
        <p:spPr>
          <a:xfrm>
            <a:off x="2171700" y="573280"/>
            <a:ext cx="6457800" cy="969600"/>
          </a:xfrm>
          <a:prstGeom prst="rect">
            <a:avLst/>
          </a:prstGeom>
        </p:spPr>
        <p:txBody>
          <a:bodyPr spcFirstLastPara="1" wrap="square" lIns="68575" tIns="68575" rIns="68575" bIns="68575" anchor="ctr" anchorCtr="0">
            <a:noAutofit/>
          </a:bodyPr>
          <a:lstStyle/>
          <a:p>
            <a:pPr marL="0" lvl="0" indent="0" algn="r" rtl="0">
              <a:spcBef>
                <a:spcPts val="0"/>
              </a:spcBef>
              <a:spcAft>
                <a:spcPts val="0"/>
              </a:spcAft>
              <a:buNone/>
            </a:pPr>
            <a:r>
              <a:rPr lang="en"/>
              <a:t>PITFALLS</a:t>
            </a:r>
            <a:endParaRPr/>
          </a:p>
        </p:txBody>
      </p:sp>
      <p:sp>
        <p:nvSpPr>
          <p:cNvPr id="440" name="Google Shape;440;p66"/>
          <p:cNvSpPr txBox="1">
            <a:spLocks noGrp="1"/>
          </p:cNvSpPr>
          <p:nvPr>
            <p:ph type="body" idx="1"/>
          </p:nvPr>
        </p:nvSpPr>
        <p:spPr>
          <a:xfrm>
            <a:off x="514350" y="1776175"/>
            <a:ext cx="8115300" cy="29085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a:t>Limited:</a:t>
            </a:r>
            <a:endParaRPr/>
          </a:p>
          <a:p>
            <a:pPr marL="457200" lvl="0" indent="-336550" algn="l" rtl="0">
              <a:spcBef>
                <a:spcPts val="800"/>
              </a:spcBef>
              <a:spcAft>
                <a:spcPts val="0"/>
              </a:spcAft>
              <a:buSzPts val="1700"/>
              <a:buChar char="•"/>
            </a:pPr>
            <a:r>
              <a:rPr lang="en"/>
              <a:t>Time</a:t>
            </a:r>
            <a:endParaRPr/>
          </a:p>
          <a:p>
            <a:pPr marL="457200" lvl="0" indent="-336550" algn="l" rtl="0">
              <a:spcBef>
                <a:spcPts val="0"/>
              </a:spcBef>
              <a:spcAft>
                <a:spcPts val="0"/>
              </a:spcAft>
              <a:buSzPts val="1700"/>
              <a:buChar char="•"/>
            </a:pPr>
            <a:r>
              <a:rPr lang="en"/>
              <a:t>Community understanding</a:t>
            </a:r>
            <a:endParaRPr/>
          </a:p>
          <a:p>
            <a:pPr marL="457200" lvl="0" indent="-336550" algn="l" rtl="0">
              <a:spcBef>
                <a:spcPts val="0"/>
              </a:spcBef>
              <a:spcAft>
                <a:spcPts val="0"/>
              </a:spcAft>
              <a:buSzPts val="1700"/>
              <a:buChar char="•"/>
            </a:pPr>
            <a:r>
              <a:rPr lang="en"/>
              <a:t>Buy-in</a:t>
            </a:r>
            <a:endParaRPr/>
          </a:p>
          <a:p>
            <a:pPr marL="457200" lvl="0" indent="-336550" algn="l" rtl="0">
              <a:spcBef>
                <a:spcPts val="0"/>
              </a:spcBef>
              <a:spcAft>
                <a:spcPts val="0"/>
              </a:spcAft>
              <a:buSzPts val="1700"/>
              <a:buChar char="•"/>
            </a:pPr>
            <a:r>
              <a:rPr lang="en"/>
              <a:t>Funding</a:t>
            </a:r>
            <a:endParaRPr/>
          </a:p>
          <a:p>
            <a:pPr marL="457200" lvl="0" indent="-336550" algn="l" rtl="0">
              <a:spcBef>
                <a:spcPts val="0"/>
              </a:spcBef>
              <a:spcAft>
                <a:spcPts val="0"/>
              </a:spcAft>
              <a:buSzPts val="1700"/>
              <a:buChar char="•"/>
            </a:pPr>
            <a:r>
              <a:rPr lang="en"/>
              <a:t>Staff support</a:t>
            </a:r>
            <a:endParaRPr/>
          </a:p>
          <a:p>
            <a:pPr marL="457200" lvl="0" indent="0" algn="l" rtl="0">
              <a:spcBef>
                <a:spcPts val="800"/>
              </a:spcBef>
              <a:spcAft>
                <a:spcPts val="0"/>
              </a:spcAft>
              <a:buNone/>
            </a:pPr>
            <a:endParaRPr/>
          </a:p>
          <a:p>
            <a:pPr marL="0" lvl="0" indent="0" algn="l" rtl="0">
              <a:spcBef>
                <a:spcPts val="800"/>
              </a:spcBef>
              <a:spcAft>
                <a:spcPts val="0"/>
              </a:spcAft>
              <a:buNone/>
            </a:pPr>
            <a:endParaRPr/>
          </a:p>
        </p:txBody>
      </p:sp>
      <p:pic>
        <p:nvPicPr>
          <p:cNvPr id="441" name="Google Shape;441;p6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4538288"/>
            <a:ext cx="756525" cy="605212"/>
          </a:xfrm>
          <a:prstGeom prst="rect">
            <a:avLst/>
          </a:prstGeom>
          <a:noFill/>
          <a:ln>
            <a:noFill/>
          </a:ln>
        </p:spPr>
      </p:pic>
    </p:spTree>
    <p:extLst>
      <p:ext uri="{BB962C8B-B14F-4D97-AF65-F5344CB8AC3E}">
        <p14:creationId xmlns:p14="http://schemas.microsoft.com/office/powerpoint/2010/main" val="2322260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8"/>
          <p:cNvSpPr txBox="1">
            <a:spLocks noGrp="1"/>
          </p:cNvSpPr>
          <p:nvPr>
            <p:ph type="ctrTitle"/>
          </p:nvPr>
        </p:nvSpPr>
        <p:spPr>
          <a:xfrm>
            <a:off x="912350" y="1352550"/>
            <a:ext cx="7203000" cy="136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CunninghamD@ARPS.org</a:t>
            </a:r>
            <a:endParaRPr/>
          </a:p>
        </p:txBody>
      </p:sp>
      <p:sp>
        <p:nvSpPr>
          <p:cNvPr id="454" name="Google Shape;454;p68"/>
          <p:cNvSpPr txBox="1">
            <a:spLocks noGrp="1"/>
          </p:cNvSpPr>
          <p:nvPr>
            <p:ph type="subTitle" idx="1"/>
          </p:nvPr>
        </p:nvSpPr>
        <p:spPr>
          <a:xfrm>
            <a:off x="1028700" y="2724151"/>
            <a:ext cx="7086600" cy="514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413-362-1803 Office								860-490-2719 Cell</a:t>
            </a:r>
            <a:endParaRPr/>
          </a:p>
        </p:txBody>
      </p:sp>
    </p:spTree>
    <p:extLst>
      <p:ext uri="{BB962C8B-B14F-4D97-AF65-F5344CB8AC3E}">
        <p14:creationId xmlns:p14="http://schemas.microsoft.com/office/powerpoint/2010/main" val="3734788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7"/>
          <p:cNvSpPr txBox="1">
            <a:spLocks noGrp="1"/>
          </p:cNvSpPr>
          <p:nvPr>
            <p:ph type="title"/>
          </p:nvPr>
        </p:nvSpPr>
        <p:spPr>
          <a:xfrm>
            <a:off x="-127825" y="1122500"/>
            <a:ext cx="3059700" cy="969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sz="3000"/>
              <a:t>QUESTIONS?</a:t>
            </a:r>
            <a:endParaRPr sz="3000"/>
          </a:p>
        </p:txBody>
      </p:sp>
      <p:pic>
        <p:nvPicPr>
          <p:cNvPr id="447" name="Google Shape;447;p67"/>
          <p:cNvPicPr preferRelativeResize="0"/>
          <p:nvPr/>
        </p:nvPicPr>
        <p:blipFill>
          <a:blip r:embed="rId3">
            <a:alphaModFix/>
          </a:blip>
          <a:stretch>
            <a:fillRect/>
          </a:stretch>
        </p:blipFill>
        <p:spPr>
          <a:xfrm>
            <a:off x="3412900" y="987700"/>
            <a:ext cx="5731099" cy="4155800"/>
          </a:xfrm>
          <a:prstGeom prst="rect">
            <a:avLst/>
          </a:prstGeom>
          <a:noFill/>
          <a:ln>
            <a:noFill/>
          </a:ln>
        </p:spPr>
      </p:pic>
    </p:spTree>
    <p:extLst>
      <p:ext uri="{BB962C8B-B14F-4D97-AF65-F5344CB8AC3E}">
        <p14:creationId xmlns:p14="http://schemas.microsoft.com/office/powerpoint/2010/main" val="183946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Data Highlights</a:t>
            </a:r>
            <a:endParaRPr/>
          </a:p>
        </p:txBody>
      </p:sp>
      <p:sp>
        <p:nvSpPr>
          <p:cNvPr id="181" name="Google Shape;18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800">
                <a:solidFill>
                  <a:schemeClr val="dk2"/>
                </a:solidFill>
                <a:latin typeface="Roboto"/>
                <a:ea typeface="Roboto"/>
                <a:cs typeface="Roboto"/>
                <a:sym typeface="Roboto"/>
              </a:rPr>
              <a:t>6</a:t>
            </a:fld>
            <a:endParaRPr sz="1800">
              <a:solidFill>
                <a:schemeClr val="dk2"/>
              </a:solidFill>
              <a:latin typeface="Roboto"/>
              <a:ea typeface="Roboto"/>
              <a:cs typeface="Roboto"/>
              <a:sym typeface="Roboto"/>
            </a:endParaRPr>
          </a:p>
        </p:txBody>
      </p:sp>
      <p:sp>
        <p:nvSpPr>
          <p:cNvPr id="182" name="Google Shape;182;p34"/>
          <p:cNvSpPr txBox="1"/>
          <p:nvPr/>
        </p:nvSpPr>
        <p:spPr>
          <a:xfrm>
            <a:off x="311725" y="1424825"/>
            <a:ext cx="8160600" cy="2687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000000"/>
              </a:buClr>
              <a:buSzPts val="1600"/>
              <a:buFont typeface="Arial"/>
              <a:buChar char="●"/>
            </a:pPr>
            <a:r>
              <a:rPr lang="en" sz="1600"/>
              <a:t>Our suspensions rates are much lower than the State; low overall suspensions   (1.2% of LPS students received one or more suspensions in 2017-2018)</a:t>
            </a:r>
            <a:endParaRPr sz="1600"/>
          </a:p>
          <a:p>
            <a:pPr marL="457200" lvl="0" indent="-330200" algn="l" rtl="0">
              <a:lnSpc>
                <a:spcPct val="115000"/>
              </a:lnSpc>
              <a:spcBef>
                <a:spcPts val="0"/>
              </a:spcBef>
              <a:spcAft>
                <a:spcPts val="0"/>
              </a:spcAft>
              <a:buClr>
                <a:srgbClr val="000000"/>
              </a:buClr>
              <a:buSzPts val="1600"/>
              <a:buFont typeface="Arial"/>
              <a:buChar char="●"/>
            </a:pPr>
            <a:r>
              <a:rPr lang="en" sz="1600"/>
              <a:t>However, disproportionate suspensions still exist</a:t>
            </a:r>
            <a:endParaRPr sz="1600"/>
          </a:p>
          <a:p>
            <a:pPr marL="914400" lvl="1" indent="-330200" algn="l" rtl="0">
              <a:lnSpc>
                <a:spcPct val="115000"/>
              </a:lnSpc>
              <a:spcBef>
                <a:spcPts val="0"/>
              </a:spcBef>
              <a:spcAft>
                <a:spcPts val="0"/>
              </a:spcAft>
              <a:buClr>
                <a:srgbClr val="000000"/>
              </a:buClr>
              <a:buSzPts val="1600"/>
              <a:buFont typeface="Arial"/>
              <a:buChar char="○"/>
            </a:pPr>
            <a:r>
              <a:rPr lang="en" sz="1600"/>
              <a:t>for African American/Black students (3 yr. suspension avg. of 4.6% vs. 1.3% for White students)</a:t>
            </a:r>
            <a:endParaRPr sz="1600"/>
          </a:p>
          <a:p>
            <a:pPr marL="914400" lvl="1" indent="-330200" algn="l" rtl="0">
              <a:lnSpc>
                <a:spcPct val="115000"/>
              </a:lnSpc>
              <a:spcBef>
                <a:spcPts val="0"/>
              </a:spcBef>
              <a:spcAft>
                <a:spcPts val="0"/>
              </a:spcAft>
              <a:buClr>
                <a:srgbClr val="000000"/>
              </a:buClr>
              <a:buSzPts val="1600"/>
              <a:buFont typeface="Arial"/>
              <a:buChar char="○"/>
            </a:pPr>
            <a:r>
              <a:rPr lang="en" sz="1600"/>
              <a:t>for Students with Disabilities (3.2% vs. 7.29% State)</a:t>
            </a:r>
            <a:endParaRPr sz="1600"/>
          </a:p>
          <a:p>
            <a:pPr marL="457200" lvl="0" indent="-330200" algn="l" rtl="0">
              <a:lnSpc>
                <a:spcPct val="115000"/>
              </a:lnSpc>
              <a:spcBef>
                <a:spcPts val="0"/>
              </a:spcBef>
              <a:spcAft>
                <a:spcPts val="0"/>
              </a:spcAft>
              <a:buClr>
                <a:srgbClr val="000000"/>
              </a:buClr>
              <a:buSzPts val="1600"/>
              <a:buFont typeface="Arial"/>
              <a:buChar char="●"/>
            </a:pPr>
            <a:r>
              <a:rPr lang="en" sz="1600"/>
              <a:t>Common infractions:  Elementary (non-compliance and physical contact or aggression); Middle (disorderly conduct); and HS (attendance/skips, tobacco/drugs)</a:t>
            </a:r>
            <a:endParaRPr sz="1600"/>
          </a:p>
          <a:p>
            <a:pPr marL="457200" lvl="0" indent="-330200" algn="l" rtl="0">
              <a:lnSpc>
                <a:spcPct val="115000"/>
              </a:lnSpc>
              <a:spcBef>
                <a:spcPts val="0"/>
              </a:spcBef>
              <a:spcAft>
                <a:spcPts val="0"/>
              </a:spcAft>
              <a:buClr>
                <a:srgbClr val="000000"/>
              </a:buClr>
              <a:buSzPts val="1600"/>
              <a:buFont typeface="Arial"/>
              <a:buChar char="●"/>
            </a:pPr>
            <a:r>
              <a:rPr lang="en" sz="1600"/>
              <a:t>Our most frequent disciplinary response was a phone call home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idx="4294967295"/>
          </p:nvPr>
        </p:nvSpPr>
        <p:spPr>
          <a:xfrm>
            <a:off x="219825" y="261850"/>
            <a:ext cx="8493900" cy="68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Arial"/>
                <a:ea typeface="Arial"/>
                <a:cs typeface="Arial"/>
                <a:sym typeface="Arial"/>
              </a:rPr>
              <a:t>2017-18: 1 or More Suspensions By Subgroup (% of students)</a:t>
            </a:r>
            <a:endParaRPr sz="2000">
              <a:latin typeface="Arial"/>
              <a:ea typeface="Arial"/>
              <a:cs typeface="Arial"/>
              <a:sym typeface="Arial"/>
            </a:endParaRPr>
          </a:p>
          <a:p>
            <a:pPr marL="0" lvl="0" indent="0" algn="l" rtl="0">
              <a:spcBef>
                <a:spcPts val="0"/>
              </a:spcBef>
              <a:spcAft>
                <a:spcPts val="0"/>
              </a:spcAft>
              <a:buNone/>
            </a:pPr>
            <a:r>
              <a:rPr lang="en" sz="2000">
                <a:solidFill>
                  <a:srgbClr val="4A86E8"/>
                </a:solidFill>
                <a:latin typeface="Arial"/>
                <a:ea typeface="Arial"/>
                <a:cs typeface="Arial"/>
                <a:sym typeface="Arial"/>
              </a:rPr>
              <a:t>How do suspension rates vary by subgroup? </a:t>
            </a:r>
            <a:endParaRPr sz="2000">
              <a:solidFill>
                <a:srgbClr val="4A86E8"/>
              </a:solidFill>
              <a:latin typeface="Arial"/>
              <a:ea typeface="Arial"/>
              <a:cs typeface="Arial"/>
              <a:sym typeface="Arial"/>
            </a:endParaRPr>
          </a:p>
        </p:txBody>
      </p:sp>
      <p:sp>
        <p:nvSpPr>
          <p:cNvPr id="188" name="Google Shape;188;p35"/>
          <p:cNvSpPr txBox="1"/>
          <p:nvPr/>
        </p:nvSpPr>
        <p:spPr>
          <a:xfrm>
            <a:off x="6774263" y="2131150"/>
            <a:ext cx="1636500"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p>
        </p:txBody>
      </p:sp>
      <p:sp>
        <p:nvSpPr>
          <p:cNvPr id="189" name="Google Shape;189;p35"/>
          <p:cNvSpPr txBox="1"/>
          <p:nvPr/>
        </p:nvSpPr>
        <p:spPr>
          <a:xfrm>
            <a:off x="6134600" y="1310350"/>
            <a:ext cx="2223600" cy="27651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i="1"/>
              <a:t>Interpretive example: </a:t>
            </a:r>
            <a:endParaRPr sz="1800" i="1"/>
          </a:p>
          <a:p>
            <a:pPr marL="0" lvl="0" indent="0" algn="ctr" rtl="0">
              <a:spcBef>
                <a:spcPts val="0"/>
              </a:spcBef>
              <a:spcAft>
                <a:spcPts val="0"/>
              </a:spcAft>
              <a:buNone/>
            </a:pPr>
            <a:r>
              <a:rPr lang="en" sz="1800" i="1"/>
              <a:t>In 2017-18, 88 students or 1.2% </a:t>
            </a:r>
            <a:endParaRPr sz="1800" i="1"/>
          </a:p>
          <a:p>
            <a:pPr marL="0" lvl="0" indent="0" algn="ctr" rtl="0">
              <a:spcBef>
                <a:spcPts val="0"/>
              </a:spcBef>
              <a:spcAft>
                <a:spcPts val="0"/>
              </a:spcAft>
              <a:buNone/>
            </a:pPr>
            <a:r>
              <a:rPr lang="en" sz="1800" i="1"/>
              <a:t>of LPS students received one or more suspension.</a:t>
            </a:r>
            <a:endParaRPr sz="1800" i="1"/>
          </a:p>
        </p:txBody>
      </p:sp>
      <p:pic>
        <p:nvPicPr>
          <p:cNvPr id="190" name="Google Shape;190;p35"/>
          <p:cNvPicPr preferRelativeResize="0"/>
          <p:nvPr/>
        </p:nvPicPr>
        <p:blipFill>
          <a:blip r:embed="rId3">
            <a:alphaModFix/>
          </a:blip>
          <a:stretch>
            <a:fillRect/>
          </a:stretch>
        </p:blipFill>
        <p:spPr>
          <a:xfrm>
            <a:off x="593150" y="1148000"/>
            <a:ext cx="4817250" cy="337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idx="4294967295"/>
          </p:nvPr>
        </p:nvSpPr>
        <p:spPr>
          <a:xfrm>
            <a:off x="227525" y="101225"/>
            <a:ext cx="8760000" cy="8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rial"/>
                <a:ea typeface="Arial"/>
                <a:cs typeface="Arial"/>
                <a:sym typeface="Arial"/>
              </a:rPr>
              <a:t>2013 to 2018: LPS % Students Disciplined By Race</a:t>
            </a:r>
            <a:endParaRPr sz="180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a:solidFill>
                  <a:srgbClr val="4A86E8"/>
                </a:solidFill>
                <a:latin typeface="Arial"/>
                <a:ea typeface="Arial"/>
                <a:cs typeface="Arial"/>
                <a:sym typeface="Arial"/>
              </a:rPr>
              <a:t>How do suspension rates vary by race/ethnicity over time? </a:t>
            </a:r>
            <a:endParaRPr sz="1800">
              <a:solidFill>
                <a:srgbClr val="4A86E8"/>
              </a:solidFill>
              <a:latin typeface="Arial"/>
              <a:ea typeface="Arial"/>
              <a:cs typeface="Arial"/>
              <a:sym typeface="Arial"/>
            </a:endParaRPr>
          </a:p>
          <a:p>
            <a:pPr marL="0" lvl="0" indent="0" algn="l" rtl="0">
              <a:spcBef>
                <a:spcPts val="0"/>
              </a:spcBef>
              <a:spcAft>
                <a:spcPts val="0"/>
              </a:spcAft>
              <a:buNone/>
            </a:pPr>
            <a:endParaRPr sz="2000"/>
          </a:p>
        </p:txBody>
      </p:sp>
      <p:pic>
        <p:nvPicPr>
          <p:cNvPr id="196" name="Google Shape;196;p36"/>
          <p:cNvPicPr preferRelativeResize="0"/>
          <p:nvPr/>
        </p:nvPicPr>
        <p:blipFill>
          <a:blip r:embed="rId3">
            <a:alphaModFix/>
          </a:blip>
          <a:stretch>
            <a:fillRect/>
          </a:stretch>
        </p:blipFill>
        <p:spPr>
          <a:xfrm>
            <a:off x="6596200" y="1103100"/>
            <a:ext cx="2481750" cy="1642775"/>
          </a:xfrm>
          <a:prstGeom prst="rect">
            <a:avLst/>
          </a:prstGeom>
          <a:noFill/>
          <a:ln>
            <a:noFill/>
          </a:ln>
        </p:spPr>
      </p:pic>
      <p:pic>
        <p:nvPicPr>
          <p:cNvPr id="197" name="Google Shape;197;p36" title="Char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3750" y="964775"/>
            <a:ext cx="6291400" cy="38867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idx="4294967295"/>
          </p:nvPr>
        </p:nvSpPr>
        <p:spPr>
          <a:xfrm>
            <a:off x="202650" y="162425"/>
            <a:ext cx="8406000" cy="10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rial"/>
                <a:ea typeface="Arial"/>
                <a:cs typeface="Arial"/>
                <a:sym typeface="Arial"/>
              </a:rPr>
              <a:t>LPS vs. State: % of Special Education Students Disciplined</a:t>
            </a:r>
            <a:endParaRPr sz="1800">
              <a:latin typeface="Arial"/>
              <a:ea typeface="Arial"/>
              <a:cs typeface="Arial"/>
              <a:sym typeface="Arial"/>
            </a:endParaRPr>
          </a:p>
          <a:p>
            <a:pPr marL="0" lvl="0" indent="0" algn="l" rtl="0">
              <a:spcBef>
                <a:spcPts val="0"/>
              </a:spcBef>
              <a:spcAft>
                <a:spcPts val="0"/>
              </a:spcAft>
              <a:buNone/>
            </a:pPr>
            <a:r>
              <a:rPr lang="en" sz="1800">
                <a:solidFill>
                  <a:srgbClr val="4A86E8"/>
                </a:solidFill>
                <a:latin typeface="Arial"/>
                <a:ea typeface="Arial"/>
                <a:cs typeface="Arial"/>
                <a:sym typeface="Arial"/>
              </a:rPr>
              <a:t>How do suspension rates for LPS students receiving special education services compare to the State? </a:t>
            </a:r>
            <a:endParaRPr sz="1800">
              <a:solidFill>
                <a:srgbClr val="4A86E8"/>
              </a:solidFill>
              <a:latin typeface="Arial"/>
              <a:ea typeface="Arial"/>
              <a:cs typeface="Arial"/>
              <a:sym typeface="Arial"/>
            </a:endParaRPr>
          </a:p>
          <a:p>
            <a:pPr marL="0" lvl="0" indent="0" algn="l" rtl="0">
              <a:spcBef>
                <a:spcPts val="0"/>
              </a:spcBef>
              <a:spcAft>
                <a:spcPts val="0"/>
              </a:spcAft>
              <a:buNone/>
            </a:pPr>
            <a:endParaRPr sz="2000"/>
          </a:p>
          <a:p>
            <a:pPr marL="0" lvl="0" indent="0" algn="l" rtl="0">
              <a:spcBef>
                <a:spcPts val="0"/>
              </a:spcBef>
              <a:spcAft>
                <a:spcPts val="0"/>
              </a:spcAft>
              <a:buNone/>
            </a:pPr>
            <a:endParaRPr sz="2000"/>
          </a:p>
        </p:txBody>
      </p:sp>
      <p:graphicFrame>
        <p:nvGraphicFramePr>
          <p:cNvPr id="203" name="Google Shape;203;p37"/>
          <p:cNvGraphicFramePr/>
          <p:nvPr/>
        </p:nvGraphicFramePr>
        <p:xfrm>
          <a:off x="6951700" y="1549125"/>
          <a:ext cx="3000000" cy="3000000"/>
        </p:xfrm>
        <a:graphic>
          <a:graphicData uri="http://schemas.openxmlformats.org/drawingml/2006/table">
            <a:tbl>
              <a:tblPr>
                <a:noFill/>
                <a:tableStyleId>{4D2987B7-52B8-4A75-9182-9819051C34FB}</a:tableStyleId>
              </a:tblPr>
              <a:tblGrid>
                <a:gridCol w="759575">
                  <a:extLst>
                    <a:ext uri="{9D8B030D-6E8A-4147-A177-3AD203B41FA5}">
                      <a16:colId xmlns:a16="http://schemas.microsoft.com/office/drawing/2014/main" val="20000"/>
                    </a:ext>
                  </a:extLst>
                </a:gridCol>
                <a:gridCol w="824825">
                  <a:extLst>
                    <a:ext uri="{9D8B030D-6E8A-4147-A177-3AD203B41FA5}">
                      <a16:colId xmlns:a16="http://schemas.microsoft.com/office/drawing/2014/main" val="20001"/>
                    </a:ext>
                  </a:extLst>
                </a:gridCol>
              </a:tblGrid>
              <a:tr h="385300">
                <a:tc>
                  <a:txBody>
                    <a:bodyPr/>
                    <a:lstStyle/>
                    <a:p>
                      <a:pPr marL="0" lvl="0" indent="0" algn="l" rtl="0">
                        <a:spcBef>
                          <a:spcPts val="0"/>
                        </a:spcBef>
                        <a:spcAft>
                          <a:spcPts val="0"/>
                        </a:spcAft>
                        <a:buNone/>
                      </a:pPr>
                      <a:endParaRPr>
                        <a:solidFill>
                          <a:srgbClr val="FFFFFF"/>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800">
                          <a:solidFill>
                            <a:srgbClr val="FFFFFF"/>
                          </a:solidFill>
                        </a:rPr>
                        <a:t>3 year Average</a:t>
                      </a:r>
                      <a:endParaRPr sz="800">
                        <a:solidFill>
                          <a:srgbClr val="FFFFFF"/>
                        </a:solidFill>
                      </a:endParaRPr>
                    </a:p>
                  </a:txBody>
                  <a:tcPr marL="91425" marR="91425" marT="91425" marB="914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280225">
                <a:tc>
                  <a:txBody>
                    <a:bodyPr/>
                    <a:lstStyle/>
                    <a:p>
                      <a:pPr marL="0" lvl="0" indent="0" algn="l" rtl="0">
                        <a:spcBef>
                          <a:spcPts val="0"/>
                        </a:spcBef>
                        <a:spcAft>
                          <a:spcPts val="0"/>
                        </a:spcAft>
                        <a:buNone/>
                      </a:pPr>
                      <a:r>
                        <a:rPr lang="en" sz="1100" b="1">
                          <a:solidFill>
                            <a:srgbClr val="073763"/>
                          </a:solidFill>
                        </a:rPr>
                        <a:t>LPS </a:t>
                      </a:r>
                      <a:endParaRPr sz="11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434343"/>
                          </a:solidFill>
                        </a:rPr>
                        <a:t>3.2%</a:t>
                      </a:r>
                      <a:endParaRPr sz="1000">
                        <a:solidFill>
                          <a:srgbClr val="434343"/>
                        </a:solidFill>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280225">
                <a:tc>
                  <a:txBody>
                    <a:bodyPr/>
                    <a:lstStyle/>
                    <a:p>
                      <a:pPr marL="0" lvl="0" indent="0" algn="l" rtl="0">
                        <a:spcBef>
                          <a:spcPts val="0"/>
                        </a:spcBef>
                        <a:spcAft>
                          <a:spcPts val="0"/>
                        </a:spcAft>
                        <a:buNone/>
                      </a:pPr>
                      <a:r>
                        <a:rPr lang="en" sz="1100" b="1">
                          <a:solidFill>
                            <a:srgbClr val="073763"/>
                          </a:solidFill>
                        </a:rPr>
                        <a:t>State </a:t>
                      </a:r>
                      <a:endParaRPr sz="1100" b="1">
                        <a:solidFill>
                          <a:srgbClr val="073763"/>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7.9%</a:t>
                      </a:r>
                      <a:endParaRPr sz="10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04" name="Google Shape;204;p37"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3075" y="1206125"/>
            <a:ext cx="6009369" cy="3715801"/>
          </a:xfrm>
          <a:prstGeom prst="rect">
            <a:avLst/>
          </a:prstGeom>
          <a:noFill/>
          <a:ln>
            <a:noFill/>
          </a:ln>
        </p:spPr>
      </p:pic>
    </p:spTree>
  </p:cSld>
  <p:clrMapOvr>
    <a:masterClrMapping/>
  </p:clrMapOvr>
</p:sld>
</file>

<file path=ppt/theme/theme1.xml><?xml version="1.0" encoding="utf-8"?>
<a:theme xmlns:a="http://schemas.openxmlformats.org/drawingml/2006/main" name="Lexington PS">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3569</Words>
  <Application>Microsoft Office PowerPoint</Application>
  <PresentationFormat>On-screen Show (16:9)</PresentationFormat>
  <Paragraphs>549</Paragraphs>
  <Slides>53</Slides>
  <Notes>53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53</vt:i4>
      </vt:variant>
    </vt:vector>
  </HeadingPairs>
  <TitlesOfParts>
    <vt:vector size="67" baseType="lpstr">
      <vt:lpstr>Libre Baskerville</vt:lpstr>
      <vt:lpstr>Times New Roman</vt:lpstr>
      <vt:lpstr>Arial</vt:lpstr>
      <vt:lpstr>Questrial</vt:lpstr>
      <vt:lpstr>Nunito</vt:lpstr>
      <vt:lpstr>Century Gothic</vt:lpstr>
      <vt:lpstr>Source Sans Pro</vt:lpstr>
      <vt:lpstr>Roboto</vt:lpstr>
      <vt:lpstr>Merriweather</vt:lpstr>
      <vt:lpstr>Calibri</vt:lpstr>
      <vt:lpstr>Lexington PS</vt:lpstr>
      <vt:lpstr>Paradigm</vt:lpstr>
      <vt:lpstr>Office Theme</vt:lpstr>
      <vt:lpstr>Simple Light</vt:lpstr>
      <vt:lpstr>MASC Summer Equity Institute   </vt:lpstr>
      <vt:lpstr>How did our work begin?</vt:lpstr>
      <vt:lpstr>So what to do?</vt:lpstr>
      <vt:lpstr>OPERATIONAL DEFINITIONS Diversity includes all the ways in which people differ, and it encompasses all the different characteristics that make one individual or group different from another (i.e., race, ethnicity, gender, age, national origin, religion, disability, sexual orientation, socioeconomic status, education, marital status, language, and physical appearance).  It also involves different ideas, perspectives, and values. Equity is the fair treatment, access, opportunity, and advancement for all people, while at the same time striving to identify and eliminate barriers that have prevented the full participation of some groups.    Inclusion is the act of authentically bringing the traditionally excluded individuals and/or groups into processes, activities, and decision- and policy-making in a way that shares power.  </vt:lpstr>
      <vt:lpstr>What do our data tell us?</vt:lpstr>
      <vt:lpstr>Our Data Highlights</vt:lpstr>
      <vt:lpstr>2017-18: 1 or More Suspensions By Subgroup (% of students) How do suspension rates vary by subgroup? </vt:lpstr>
      <vt:lpstr>2013 to 2018: LPS % Students Disciplined By Race How do suspension rates vary by race/ethnicity over time?  </vt:lpstr>
      <vt:lpstr>LPS vs. State: % of Special Education Students Disciplined How do suspension rates for LPS students receiving special education services compare to the State?   </vt:lpstr>
      <vt:lpstr>2018-19: 1 or More In- &amp; Out-of-School Suspensions by Subgroup (Students) Where do we stand so far this year? How do suspension rates vary by subgroup?    </vt:lpstr>
      <vt:lpstr>2018-19: In- and Out-of-School Suspensions (Incidents) Where do we stand today? What are LPS students suspended for?   </vt:lpstr>
      <vt:lpstr>LEXINGTON PUBLIC SCHOOLS - DEI PROMISING PRACTICES Clear direction and support from School Committee (e.g., Supt./School Committee Norms and Beliefs include equity; Equity Audit; new DESS position; lots of great liaison work being done by SC members, etc.) Director of Equity and Student Supports - (1) to provide professional learning; and (2) to act as a liaison for staff and community members  Shared Understanding, Alignment of Purpose, and Ownership of the Problem DEI Goals for all administrators (levers for autonomy and innovation) Curriculum Review with equity audit lens Admin. Council Case Study Protocols Engaging the Community in Solutions Outreach in writing and in person to community members (i.e., the 25 Anticipated Reviewers mentioned in DEI paper) Community Input Teams Significant Professional Learning Opportunities (70+ high-quality PL sessions; EOC Affinity Group; Better Beginnings, etc.) Student activism is increasing (e.g. IDEAS, student-led petitions, Lift Every Voice Challenge &amp; Black National Anthem, etc.) Student-led petitions </vt:lpstr>
      <vt:lpstr>Our Challenges</vt:lpstr>
      <vt:lpstr>Next Steps</vt:lpstr>
      <vt:lpstr>The Office of Equity, Diversity and Community Development</vt:lpstr>
      <vt:lpstr>PowerPoint Presentation</vt:lpstr>
      <vt:lpstr>PowerPoint Presentation</vt:lpstr>
      <vt:lpstr>Check Your Lens</vt:lpstr>
      <vt:lpstr>Terminology</vt:lpstr>
      <vt:lpstr>Terminology</vt:lpstr>
      <vt:lpstr>“We have to recognise that there cannot be relationships unless there is commitment, unless there is loyalty, unless there is love, patience, persistence.” “Never forget that justice is what love looks like in public.”</vt:lpstr>
      <vt:lpstr>Sean Carter</vt:lpstr>
      <vt:lpstr>Christopher Wallace</vt:lpstr>
      <vt:lpstr>Earl Simmons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Audit </vt:lpstr>
      <vt:lpstr>Using Equity Audits to Improve Educational Opportunities</vt:lpstr>
      <vt:lpstr>ARPS School Committee Policy ACB</vt:lpstr>
      <vt:lpstr>POLICY GOALS</vt:lpstr>
      <vt:lpstr>SETF* GOALS</vt:lpstr>
      <vt:lpstr>PROCESS</vt:lpstr>
      <vt:lpstr>PRIOR HIRING PROCESS </vt:lpstr>
      <vt:lpstr>FINDINGS </vt:lpstr>
      <vt:lpstr>EQUITY PROFESSIONAL DEVELOPMENT (Who, What, When?)</vt:lpstr>
      <vt:lpstr>SAMPLE PD OFFERINGS</vt:lpstr>
      <vt:lpstr>INFRACTIONS</vt:lpstr>
      <vt:lpstr>DISCIPLINE DATA</vt:lpstr>
      <vt:lpstr>HIGH SCHOOL</vt:lpstr>
      <vt:lpstr>CAUSAL FACTORS?</vt:lpstr>
      <vt:lpstr>POSITIVES</vt:lpstr>
      <vt:lpstr>PITFALLS</vt:lpstr>
      <vt:lpstr>PITFALLS</vt:lpstr>
      <vt:lpstr>CunninghamD@ARPS.org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MASC Summer Equity Institute</dc:title>
  <dc:creator>Tracy Novick</dc:creator>
  <cp:lastModifiedBy>Sam Cheesman</cp:lastModifiedBy>
  <cp:revision>7</cp:revision>
  <dcterms:modified xsi:type="dcterms:W3CDTF">2019-07-17T18:30:52Z</dcterms:modified>
</cp:coreProperties>
</file>