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omments/comment2.xml" ContentType="application/vnd.openxmlformats-officedocument.presentationml.comment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9"/>
  </p:notesMasterIdLst>
  <p:sldIdLst>
    <p:sldId id="343" r:id="rId2"/>
    <p:sldId id="389" r:id="rId3"/>
    <p:sldId id="358" r:id="rId4"/>
    <p:sldId id="260" r:id="rId5"/>
    <p:sldId id="269" r:id="rId6"/>
    <p:sldId id="259" r:id="rId7"/>
    <p:sldId id="359" r:id="rId8"/>
    <p:sldId id="360" r:id="rId9"/>
    <p:sldId id="272" r:id="rId10"/>
    <p:sldId id="267" r:id="rId11"/>
    <p:sldId id="258" r:id="rId12"/>
    <p:sldId id="262" r:id="rId13"/>
    <p:sldId id="274" r:id="rId14"/>
    <p:sldId id="273" r:id="rId15"/>
    <p:sldId id="356" r:id="rId16"/>
    <p:sldId id="292" r:id="rId17"/>
    <p:sldId id="350" r:id="rId18"/>
    <p:sldId id="368" r:id="rId19"/>
    <p:sldId id="347" r:id="rId20"/>
    <p:sldId id="369" r:id="rId21"/>
    <p:sldId id="335" r:id="rId22"/>
    <p:sldId id="370" r:id="rId23"/>
    <p:sldId id="336" r:id="rId24"/>
    <p:sldId id="371" r:id="rId25"/>
    <p:sldId id="337" r:id="rId26"/>
    <p:sldId id="351" r:id="rId27"/>
    <p:sldId id="341" r:id="rId28"/>
    <p:sldId id="372" r:id="rId29"/>
    <p:sldId id="275" r:id="rId30"/>
    <p:sldId id="297" r:id="rId31"/>
    <p:sldId id="345" r:id="rId32"/>
    <p:sldId id="384" r:id="rId33"/>
    <p:sldId id="386" r:id="rId34"/>
    <p:sldId id="298" r:id="rId35"/>
    <p:sldId id="380" r:id="rId36"/>
    <p:sldId id="280" r:id="rId37"/>
    <p:sldId id="308" r:id="rId38"/>
    <p:sldId id="353" r:id="rId39"/>
    <p:sldId id="306" r:id="rId40"/>
    <p:sldId id="312" r:id="rId41"/>
    <p:sldId id="313" r:id="rId42"/>
    <p:sldId id="300" r:id="rId43"/>
    <p:sldId id="268" r:id="rId44"/>
    <p:sldId id="304" r:id="rId45"/>
    <p:sldId id="363" r:id="rId46"/>
    <p:sldId id="362" r:id="rId47"/>
    <p:sldId id="367" r:id="rId48"/>
    <p:sldId id="342" r:id="rId49"/>
    <p:sldId id="294" r:id="rId50"/>
    <p:sldId id="293" r:id="rId51"/>
    <p:sldId id="365" r:id="rId52"/>
    <p:sldId id="296" r:id="rId53"/>
    <p:sldId id="366" r:id="rId54"/>
    <p:sldId id="364" r:id="rId55"/>
    <p:sldId id="373" r:id="rId56"/>
    <p:sldId id="374" r:id="rId57"/>
    <p:sldId id="375" r:id="rId58"/>
    <p:sldId id="376" r:id="rId59"/>
    <p:sldId id="381" r:id="rId60"/>
    <p:sldId id="377" r:id="rId61"/>
    <p:sldId id="378" r:id="rId62"/>
    <p:sldId id="379" r:id="rId63"/>
    <p:sldId id="382" r:id="rId64"/>
    <p:sldId id="383" r:id="rId65"/>
    <p:sldId id="385" r:id="rId66"/>
    <p:sldId id="388" r:id="rId67"/>
    <p:sldId id="387"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Novick" initials="TN" lastIdx="2" clrIdx="0">
    <p:extLst>
      <p:ext uri="{19B8F6BF-5375-455C-9EA6-DF929625EA0E}">
        <p15:presenceInfo xmlns:p15="http://schemas.microsoft.com/office/powerpoint/2012/main" userId="ae8be7ecc4e17e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3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funding</c:v>
                </c:pt>
              </c:strCache>
            </c:strRef>
          </c:tx>
          <c:spPr>
            <a:solidFill>
              <a:schemeClr val="accent1"/>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D-5028-4BCC-A5D0-1B6F6A97BE96}"/>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C-5028-4BCC-A5D0-1B6F6A97BE96}"/>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B-5028-4BCC-A5D0-1B6F6A97BE96}"/>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A-5028-4BCC-A5D0-1B6F6A97BE96}"/>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5028-4BCC-A5D0-1B6F6A97BE96}"/>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8-5028-4BCC-A5D0-1B6F6A97BE96}"/>
              </c:ext>
            </c:extLst>
          </c:dPt>
          <c:dPt>
            <c:idx val="6"/>
            <c:invertIfNegative val="0"/>
            <c:bubble3D val="0"/>
            <c:spPr>
              <a:solidFill>
                <a:schemeClr val="accent1">
                  <a:lumMod val="50000"/>
                </a:schemeClr>
              </a:solidFill>
              <a:ln>
                <a:noFill/>
              </a:ln>
              <a:effectLst/>
            </c:spPr>
            <c:extLst>
              <c:ext xmlns:c16="http://schemas.microsoft.com/office/drawing/2014/chart" uri="{C3380CC4-5D6E-409C-BE32-E72D297353CC}">
                <c16:uniqueId val="{00000000-079D-44EA-8A80-5DFF1855D31B}"/>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5028-4BCC-A5D0-1B6F6A97BE96}"/>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5028-4BCC-A5D0-1B6F6A97BE96}"/>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5028-4BCC-A5D0-1B6F6A97BE96}"/>
                </c:ext>
              </c:extLst>
            </c:dLbl>
            <c:dLbl>
              <c:idx val="3"/>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028-4BCC-A5D0-1B6F6A97BE96}"/>
                </c:ext>
              </c:extLst>
            </c:dLbl>
            <c:dLbl>
              <c:idx val="4"/>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028-4BCC-A5D0-1B6F6A97BE96}"/>
                </c:ext>
              </c:extLst>
            </c:dLbl>
            <c:dLbl>
              <c:idx val="5"/>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5028-4BCC-A5D0-1B6F6A97BE96}"/>
                </c:ext>
              </c:extLst>
            </c:dLbl>
            <c:dLbl>
              <c:idx val="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79D-44EA-8A80-5DFF1855D31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Pre-K</c:v>
                </c:pt>
                <c:pt idx="1">
                  <c:v>Kindergarten (half day) </c:v>
                </c:pt>
                <c:pt idx="2">
                  <c:v>Kindergarten (full day) </c:v>
                </c:pt>
                <c:pt idx="3">
                  <c:v>Elementary</c:v>
                </c:pt>
                <c:pt idx="4">
                  <c:v>Middle</c:v>
                </c:pt>
                <c:pt idx="5">
                  <c:v>High School</c:v>
                </c:pt>
                <c:pt idx="6">
                  <c:v>Vocational</c:v>
                </c:pt>
              </c:strCache>
            </c:strRef>
          </c:cat>
          <c:val>
            <c:numRef>
              <c:f>Sheet1!$B$2:$B$8</c:f>
              <c:numCache>
                <c:formatCode>_("$"* #,##0_);_("$"* \(#,##0\);_("$"* "-"_);_(@_)</c:formatCode>
                <c:ptCount val="7"/>
                <c:pt idx="0">
                  <c:v>4029.44</c:v>
                </c:pt>
                <c:pt idx="1">
                  <c:v>4029.44</c:v>
                </c:pt>
                <c:pt idx="2">
                  <c:v>8059</c:v>
                </c:pt>
                <c:pt idx="3">
                  <c:v>8105.97</c:v>
                </c:pt>
                <c:pt idx="4">
                  <c:v>7770.84</c:v>
                </c:pt>
                <c:pt idx="5">
                  <c:v>9538.51</c:v>
                </c:pt>
                <c:pt idx="6">
                  <c:v>14382.74</c:v>
                </c:pt>
              </c:numCache>
            </c:numRef>
          </c:val>
          <c:extLst>
            <c:ext xmlns:c16="http://schemas.microsoft.com/office/drawing/2014/chart" uri="{C3380CC4-5D6E-409C-BE32-E72D297353CC}">
              <c16:uniqueId val="{00000000-A58E-45CA-AF68-F3D2C768CE15}"/>
            </c:ext>
          </c:extLst>
        </c:ser>
        <c:dLbls>
          <c:showLegendKey val="0"/>
          <c:showVal val="1"/>
          <c:showCatName val="0"/>
          <c:showSerName val="0"/>
          <c:showPercent val="0"/>
          <c:showBubbleSize val="0"/>
        </c:dLbls>
        <c:gapWidth val="219"/>
        <c:overlap val="-27"/>
        <c:axId val="215304064"/>
        <c:axId val="215305600"/>
      </c:barChart>
      <c:catAx>
        <c:axId val="21530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15305600"/>
        <c:crosses val="autoZero"/>
        <c:auto val="1"/>
        <c:lblAlgn val="ctr"/>
        <c:lblOffset val="100"/>
        <c:noMultiLvlLbl val="0"/>
      </c:catAx>
      <c:valAx>
        <c:axId val="2153056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304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mn-cs"/>
              </a:defRPr>
            </a:pPr>
            <a:r>
              <a:rPr lang="en-US"/>
              <a:t>FY18 Massachusetts state education funding sources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Light" panose="020F0302020204030204"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1-742A-475A-9EEA-65437629FB6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42A-475A-9EEA-65437629FB68}"/>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742A-475A-9EEA-65437629FB68}"/>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1970-45B0-9B4F-573E3342C977}"/>
              </c:ext>
            </c:extLst>
          </c:dPt>
          <c:dLbls>
            <c:dLbl>
              <c:idx val="0"/>
              <c:layout>
                <c:manualLayout>
                  <c:x val="4.0314302288949735E-2"/>
                  <c:y val="-7.930852168658773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2A-475A-9EEA-65437629FB68}"/>
                </c:ext>
              </c:extLst>
            </c:dLbl>
            <c:dLbl>
              <c:idx val="1"/>
              <c:layout>
                <c:manualLayout>
                  <c:x val="1.6458300456545151E-2"/>
                  <c:y val="-1.497759532894653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2A-475A-9EEA-65437629FB68}"/>
                </c:ext>
              </c:extLst>
            </c:dLbl>
            <c:dLbl>
              <c:idx val="2"/>
              <c:layout>
                <c:manualLayout>
                  <c:x val="-2.2888620012491326E-2"/>
                  <c:y val="-0.130815523736213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2A-475A-9EEA-65437629FB68}"/>
                </c:ext>
              </c:extLst>
            </c:dLbl>
            <c:spPr>
              <a:noFill/>
              <a:ln>
                <a:noFill/>
              </a:ln>
              <a:effectLst/>
            </c:spPr>
            <c:txPr>
              <a:bodyPr rot="0" spcFirstLastPara="1" vertOverflow="ellipsis" vert="horz" wrap="square" anchor="ctr" anchorCtr="1"/>
              <a:lstStyle/>
              <a:p>
                <a:pPr>
                  <a:defRPr sz="17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State &amp; Federal grants</c:v>
                </c:pt>
                <c:pt idx="1">
                  <c:v>Chapter 70</c:v>
                </c:pt>
                <c:pt idx="2">
                  <c:v>Local funding</c:v>
                </c:pt>
              </c:strCache>
            </c:strRef>
          </c:cat>
          <c:val>
            <c:numRef>
              <c:f>Sheet1!$B$2:$B$5</c:f>
              <c:numCache>
                <c:formatCode>"$"#,##0_);[Red]\("$"#,##0\)</c:formatCode>
                <c:ptCount val="4"/>
                <c:pt idx="0">
                  <c:v>633550028</c:v>
                </c:pt>
                <c:pt idx="1">
                  <c:v>4745953714</c:v>
                </c:pt>
                <c:pt idx="2">
                  <c:v>8301465603</c:v>
                </c:pt>
              </c:numCache>
            </c:numRef>
          </c:val>
          <c:extLst>
            <c:ext xmlns:c16="http://schemas.microsoft.com/office/drawing/2014/chart" uri="{C3380CC4-5D6E-409C-BE32-E72D297353CC}">
              <c16:uniqueId val="{00000000-B4CA-4DDF-A0A0-0D12DB39278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0.11636630888389653"/>
          <c:y val="0.92610117034327188"/>
          <c:w val="0.76726726127383438"/>
          <c:h val="7.3898829656728074E-2"/>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0912295383366"/>
          <c:y val="4.445316760053248E-2"/>
          <c:w val="0.84272598171605362"/>
          <c:h val="0.82809050988515309"/>
        </c:manualLayout>
      </c:layout>
      <c:barChart>
        <c:barDir val="col"/>
        <c:grouping val="stacked"/>
        <c:varyColors val="0"/>
        <c:ser>
          <c:idx val="0"/>
          <c:order val="0"/>
          <c:tx>
            <c:strRef>
              <c:f>Sheet1!$B$1</c:f>
              <c:strCache>
                <c:ptCount val="1"/>
                <c:pt idx="0">
                  <c:v> Required contribution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Greenfield</c:v>
                </c:pt>
              </c:strCache>
            </c:strRef>
          </c:cat>
          <c:val>
            <c:numRef>
              <c:f>Sheet1!$B$2</c:f>
              <c:numCache>
                <c:formatCode>"$"#,##0_);[Red]\("$"#,##0\)</c:formatCode>
                <c:ptCount val="1"/>
                <c:pt idx="0">
                  <c:v>10052366</c:v>
                </c:pt>
              </c:numCache>
            </c:numRef>
          </c:val>
          <c:extLst>
            <c:ext xmlns:c16="http://schemas.microsoft.com/office/drawing/2014/chart" uri="{C3380CC4-5D6E-409C-BE32-E72D297353CC}">
              <c16:uniqueId val="{00000000-FC8A-48F4-A1F1-AAE6F797B38A}"/>
            </c:ext>
          </c:extLst>
        </c:ser>
        <c:ser>
          <c:idx val="1"/>
          <c:order val="1"/>
          <c:tx>
            <c:strRef>
              <c:f>Sheet1!$C$1</c:f>
              <c:strCache>
                <c:ptCount val="1"/>
                <c:pt idx="0">
                  <c:v> state aid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Greenfield</c:v>
                </c:pt>
              </c:strCache>
            </c:strRef>
          </c:cat>
          <c:val>
            <c:numRef>
              <c:f>Sheet1!$C$2</c:f>
              <c:numCache>
                <c:formatCode>"$"#,##0_);[Red]\("$"#,##0\)</c:formatCode>
                <c:ptCount val="1"/>
                <c:pt idx="0">
                  <c:v>13412538</c:v>
                </c:pt>
              </c:numCache>
            </c:numRef>
          </c:val>
          <c:extLst>
            <c:ext xmlns:c16="http://schemas.microsoft.com/office/drawing/2014/chart" uri="{C3380CC4-5D6E-409C-BE32-E72D297353CC}">
              <c16:uniqueId val="{00000001-FC8A-48F4-A1F1-AAE6F797B38A}"/>
            </c:ext>
          </c:extLst>
        </c:ser>
        <c:dLbls>
          <c:dLblPos val="ctr"/>
          <c:showLegendKey val="0"/>
          <c:showVal val="1"/>
          <c:showCatName val="0"/>
          <c:showSerName val="0"/>
          <c:showPercent val="0"/>
          <c:showBubbleSize val="0"/>
        </c:dLbls>
        <c:gapWidth val="150"/>
        <c:overlap val="100"/>
        <c:axId val="476776184"/>
        <c:axId val="47677651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additional local contribution*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c15:sqref>
                        </c15:formulaRef>
                      </c:ext>
                    </c:extLst>
                    <c:strCache>
                      <c:ptCount val="1"/>
                      <c:pt idx="0">
                        <c:v>Greenfield</c:v>
                      </c:pt>
                    </c:strCache>
                  </c:strRef>
                </c:cat>
                <c:val>
                  <c:numRef>
                    <c:extLst>
                      <c:ext uri="{02D57815-91ED-43cb-92C2-25804820EDAC}">
                        <c15:formulaRef>
                          <c15:sqref>Sheet1!$D$2</c15:sqref>
                        </c15:formulaRef>
                      </c:ext>
                    </c:extLst>
                    <c:numCache>
                      <c:formatCode>"$"#,##0_);[Red]\("$"#,##0\)</c:formatCode>
                      <c:ptCount val="1"/>
                      <c:pt idx="0">
                        <c:v>3000000</c:v>
                      </c:pt>
                    </c:numCache>
                  </c:numRef>
                </c:val>
                <c:extLst>
                  <c:ext xmlns:c16="http://schemas.microsoft.com/office/drawing/2014/chart" uri="{C3380CC4-5D6E-409C-BE32-E72D297353CC}">
                    <c16:uniqueId val="{00000002-FC8A-48F4-A1F1-AAE6F797B38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grants/revolving*</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c15:sqref>
                        </c15:formulaRef>
                      </c:ext>
                    </c:extLst>
                    <c:strCache>
                      <c:ptCount val="1"/>
                      <c:pt idx="0">
                        <c:v>Greenfield</c:v>
                      </c:pt>
                    </c:strCache>
                  </c:strRef>
                </c:cat>
                <c:val>
                  <c:numRef>
                    <c:extLst xmlns:c15="http://schemas.microsoft.com/office/drawing/2012/chart">
                      <c:ext xmlns:c15="http://schemas.microsoft.com/office/drawing/2012/chart" uri="{02D57815-91ED-43cb-92C2-25804820EDAC}">
                        <c15:formulaRef>
                          <c15:sqref>Sheet1!$E$2</c15:sqref>
                        </c15:formulaRef>
                      </c:ext>
                    </c:extLst>
                    <c:numCache>
                      <c:formatCode>"$"#,##0_);[Red]\("$"#,##0\)</c:formatCode>
                      <c:ptCount val="1"/>
                      <c:pt idx="0">
                        <c:v>4800000</c:v>
                      </c:pt>
                    </c:numCache>
                  </c:numRef>
                </c:val>
                <c:extLst xmlns:c15="http://schemas.microsoft.com/office/drawing/2012/chart">
                  <c:ext xmlns:c16="http://schemas.microsoft.com/office/drawing/2014/chart" uri="{C3380CC4-5D6E-409C-BE32-E72D297353CC}">
                    <c16:uniqueId val="{00000003-FC8A-48F4-A1F1-AAE6F797B38A}"/>
                  </c:ext>
                </c:extLst>
              </c15:ser>
            </c15:filteredBarSeries>
          </c:ext>
        </c:extLst>
      </c:barChart>
      <c:catAx>
        <c:axId val="476776184"/>
        <c:scaling>
          <c:orientation val="minMax"/>
        </c:scaling>
        <c:delete val="1"/>
        <c:axPos val="b"/>
        <c:numFmt formatCode="General" sourceLinked="1"/>
        <c:majorTickMark val="none"/>
        <c:minorTickMark val="none"/>
        <c:tickLblPos val="nextTo"/>
        <c:crossAx val="476776512"/>
        <c:crosses val="autoZero"/>
        <c:auto val="1"/>
        <c:lblAlgn val="ctr"/>
        <c:lblOffset val="100"/>
        <c:noMultiLvlLbl val="0"/>
      </c:catAx>
      <c:valAx>
        <c:axId val="476776512"/>
        <c:scaling>
          <c:orientation val="minMax"/>
          <c:max val="35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6776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Sheet1!$B$1</c:f>
              <c:strCache>
                <c:ptCount val="1"/>
                <c:pt idx="0">
                  <c:v>local funding</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10000"/>
                        <a:lumOff val="9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Waltham</c:v>
                </c:pt>
                <c:pt idx="1">
                  <c:v>Fitchburg</c:v>
                </c:pt>
              </c:strCache>
            </c:strRef>
          </c:cat>
          <c:val>
            <c:numRef>
              <c:f>Sheet1!$B$2:$B$3</c:f>
              <c:numCache>
                <c:formatCode>"$"#,##0</c:formatCode>
                <c:ptCount val="2"/>
                <c:pt idx="0">
                  <c:v>60191416</c:v>
                </c:pt>
                <c:pt idx="1">
                  <c:v>18580800</c:v>
                </c:pt>
              </c:numCache>
            </c:numRef>
          </c:val>
          <c:extLst>
            <c:ext xmlns:c16="http://schemas.microsoft.com/office/drawing/2014/chart" uri="{C3380CC4-5D6E-409C-BE32-E72D297353CC}">
              <c16:uniqueId val="{00000000-6BB0-4751-8F52-DEA71BD94217}"/>
            </c:ext>
          </c:extLst>
        </c:ser>
        <c:ser>
          <c:idx val="1"/>
          <c:order val="1"/>
          <c:tx>
            <c:strRef>
              <c:f>Sheet1!$C$1</c:f>
              <c:strCache>
                <c:ptCount val="1"/>
                <c:pt idx="0">
                  <c:v>state aid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Waltham</c:v>
                </c:pt>
                <c:pt idx="1">
                  <c:v>Fitchburg</c:v>
                </c:pt>
              </c:strCache>
            </c:strRef>
          </c:cat>
          <c:val>
            <c:numRef>
              <c:f>Sheet1!$C$2:$C$3</c:f>
              <c:numCache>
                <c:formatCode>"$"#,##0</c:formatCode>
                <c:ptCount val="2"/>
                <c:pt idx="0">
                  <c:v>14525650</c:v>
                </c:pt>
                <c:pt idx="1">
                  <c:v>55316084</c:v>
                </c:pt>
              </c:numCache>
            </c:numRef>
          </c:val>
          <c:extLst>
            <c:ext xmlns:c16="http://schemas.microsoft.com/office/drawing/2014/chart" uri="{C3380CC4-5D6E-409C-BE32-E72D297353CC}">
              <c16:uniqueId val="{00000001-6BB0-4751-8F52-DEA71BD94217}"/>
            </c:ext>
          </c:extLst>
        </c:ser>
        <c:dLbls>
          <c:showLegendKey val="0"/>
          <c:showVal val="1"/>
          <c:showCatName val="0"/>
          <c:showSerName val="0"/>
          <c:showPercent val="0"/>
          <c:showBubbleSize val="0"/>
        </c:dLbls>
        <c:gapWidth val="150"/>
        <c:overlap val="100"/>
        <c:axId val="220633344"/>
        <c:axId val="22064332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additional local contribution*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Waltham</c:v>
                      </c:pt>
                      <c:pt idx="1">
                        <c:v>Fitchburg</c:v>
                      </c:pt>
                    </c:strCache>
                  </c:strRef>
                </c:cat>
                <c:val>
                  <c:numRef>
                    <c:extLst>
                      <c:ext uri="{02D57815-91ED-43cb-92C2-25804820EDAC}">
                        <c15:formulaRef>
                          <c15:sqref>Sheet1!$D$2:$D$3</c15:sqref>
                        </c15:formulaRef>
                      </c:ext>
                    </c:extLst>
                    <c:numCache>
                      <c:formatCode>"$"#,##0_);[Red]\("$"#,##0\)</c:formatCode>
                      <c:ptCount val="2"/>
                      <c:pt idx="0">
                        <c:v>16881261</c:v>
                      </c:pt>
                      <c:pt idx="1">
                        <c:v>5000000</c:v>
                      </c:pt>
                    </c:numCache>
                  </c:numRef>
                </c:val>
                <c:extLst>
                  <c:ext xmlns:c16="http://schemas.microsoft.com/office/drawing/2014/chart" uri="{C3380CC4-5D6E-409C-BE32-E72D297353CC}">
                    <c16:uniqueId val="{00000000-A851-4A65-AFFB-7F02EC35B19C}"/>
                  </c:ext>
                </c:extLst>
              </c15:ser>
            </c15:filteredBarSeries>
          </c:ext>
        </c:extLst>
      </c:barChart>
      <c:catAx>
        <c:axId val="22063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lumMod val="25000"/>
                  </a:schemeClr>
                </a:solidFill>
                <a:latin typeface="+mn-lt"/>
                <a:ea typeface="+mn-ea"/>
                <a:cs typeface="+mn-cs"/>
              </a:defRPr>
            </a:pPr>
            <a:endParaRPr lang="en-US"/>
          </a:p>
        </c:txPr>
        <c:crossAx val="220643328"/>
        <c:crosses val="autoZero"/>
        <c:auto val="1"/>
        <c:lblAlgn val="ctr"/>
        <c:lblOffset val="100"/>
        <c:noMultiLvlLbl val="0"/>
      </c:catAx>
      <c:valAx>
        <c:axId val="220643328"/>
        <c:scaling>
          <c:orientation val="minMax"/>
          <c:max val="100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063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Waltham</c:v>
                </c:pt>
                <c:pt idx="1">
                  <c:v>Fitchburg</c:v>
                </c:pt>
              </c:strCache>
            </c:strRef>
          </c:cat>
          <c:val>
            <c:numRef>
              <c:f>Sheet1!$B$2:$B$3</c:f>
              <c:numCache>
                <c:formatCode>General</c:formatCode>
                <c:ptCount val="2"/>
                <c:pt idx="0">
                  <c:v>146.4</c:v>
                </c:pt>
                <c:pt idx="1">
                  <c:v>38.9</c:v>
                </c:pt>
              </c:numCache>
            </c:numRef>
          </c:val>
          <c:extLst>
            <c:ext xmlns:c16="http://schemas.microsoft.com/office/drawing/2014/chart" uri="{C3380CC4-5D6E-409C-BE32-E72D297353CC}">
              <c16:uniqueId val="{00000000-2FE4-40FA-8C24-FD58E664F597}"/>
            </c:ext>
          </c:extLst>
        </c:ser>
        <c:dLbls>
          <c:showLegendKey val="0"/>
          <c:showVal val="0"/>
          <c:showCatName val="0"/>
          <c:showSerName val="0"/>
          <c:showPercent val="0"/>
          <c:showBubbleSize val="0"/>
        </c:dLbls>
        <c:gapWidth val="219"/>
        <c:overlap val="-27"/>
        <c:axId val="846180408"/>
        <c:axId val="846182048"/>
      </c:barChart>
      <c:catAx>
        <c:axId val="84618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6182048"/>
        <c:crosses val="autoZero"/>
        <c:auto val="1"/>
        <c:lblAlgn val="ctr"/>
        <c:lblOffset val="100"/>
        <c:noMultiLvlLbl val="0"/>
      </c:catAx>
      <c:valAx>
        <c:axId val="8461820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18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tx>
            <c:strRef>
              <c:f>Sheet1!$B$1</c:f>
              <c:strCache>
                <c:ptCount val="1"/>
                <c:pt idx="0">
                  <c:v>local funding</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Waltham</c:v>
                </c:pt>
                <c:pt idx="1">
                  <c:v>Fitchburg</c:v>
                </c:pt>
              </c:strCache>
            </c:strRef>
          </c:cat>
          <c:val>
            <c:numRef>
              <c:f>Sheet1!$B$2:$B$3</c:f>
              <c:numCache>
                <c:formatCode>"$"#,##0</c:formatCode>
                <c:ptCount val="2"/>
                <c:pt idx="0">
                  <c:v>60191416</c:v>
                </c:pt>
                <c:pt idx="1">
                  <c:v>18580800</c:v>
                </c:pt>
              </c:numCache>
            </c:numRef>
          </c:val>
          <c:extLst>
            <c:ext xmlns:c16="http://schemas.microsoft.com/office/drawing/2014/chart" uri="{C3380CC4-5D6E-409C-BE32-E72D297353CC}">
              <c16:uniqueId val="{00000000-6BB0-4751-8F52-DEA71BD94217}"/>
            </c:ext>
          </c:extLst>
        </c:ser>
        <c:ser>
          <c:idx val="1"/>
          <c:order val="1"/>
          <c:tx>
            <c:strRef>
              <c:f>Sheet1!$C$1</c:f>
              <c:strCache>
                <c:ptCount val="1"/>
                <c:pt idx="0">
                  <c:v>state aid</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Waltham</c:v>
                </c:pt>
                <c:pt idx="1">
                  <c:v>Fitchburg</c:v>
                </c:pt>
              </c:strCache>
            </c:strRef>
          </c:cat>
          <c:val>
            <c:numRef>
              <c:f>Sheet1!$C$2:$C$3</c:f>
              <c:numCache>
                <c:formatCode>"$"#,##0</c:formatCode>
                <c:ptCount val="2"/>
                <c:pt idx="0">
                  <c:v>14525650</c:v>
                </c:pt>
                <c:pt idx="1">
                  <c:v>55316084</c:v>
                </c:pt>
              </c:numCache>
            </c:numRef>
          </c:val>
          <c:extLst>
            <c:ext xmlns:c16="http://schemas.microsoft.com/office/drawing/2014/chart" uri="{C3380CC4-5D6E-409C-BE32-E72D297353CC}">
              <c16:uniqueId val="{00000001-6BB0-4751-8F52-DEA71BD94217}"/>
            </c:ext>
          </c:extLst>
        </c:ser>
        <c:dLbls>
          <c:showLegendKey val="0"/>
          <c:showVal val="1"/>
          <c:showCatName val="0"/>
          <c:showSerName val="0"/>
          <c:showPercent val="0"/>
          <c:showBubbleSize val="0"/>
        </c:dLbls>
        <c:gapWidth val="150"/>
        <c:overlap val="100"/>
        <c:axId val="220633344"/>
        <c:axId val="22064332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additional local contribution*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Waltham</c:v>
                      </c:pt>
                      <c:pt idx="1">
                        <c:v>Fitchburg</c:v>
                      </c:pt>
                    </c:strCache>
                  </c:strRef>
                </c:cat>
                <c:val>
                  <c:numRef>
                    <c:extLst>
                      <c:ext uri="{02D57815-91ED-43cb-92C2-25804820EDAC}">
                        <c15:formulaRef>
                          <c15:sqref>Sheet1!$D$2:$D$3</c15:sqref>
                        </c15:formulaRef>
                      </c:ext>
                    </c:extLst>
                    <c:numCache>
                      <c:formatCode>"$"#,##0_);[Red]\("$"#,##0\)</c:formatCode>
                      <c:ptCount val="2"/>
                      <c:pt idx="0">
                        <c:v>16881261</c:v>
                      </c:pt>
                      <c:pt idx="1">
                        <c:v>5000000</c:v>
                      </c:pt>
                    </c:numCache>
                  </c:numRef>
                </c:val>
                <c:extLst>
                  <c:ext xmlns:c16="http://schemas.microsoft.com/office/drawing/2014/chart" uri="{C3380CC4-5D6E-409C-BE32-E72D297353CC}">
                    <c16:uniqueId val="{00000000-A851-4A65-AFFB-7F02EC35B19C}"/>
                  </c:ext>
                </c:extLst>
              </c15:ser>
            </c15:filteredBarSeries>
          </c:ext>
        </c:extLst>
      </c:barChart>
      <c:catAx>
        <c:axId val="22063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20643328"/>
        <c:crosses val="autoZero"/>
        <c:auto val="1"/>
        <c:lblAlgn val="ctr"/>
        <c:lblOffset val="100"/>
        <c:noMultiLvlLbl val="0"/>
      </c:catAx>
      <c:valAx>
        <c:axId val="220643328"/>
        <c:scaling>
          <c:orientation val="minMax"/>
          <c:max val="10000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2063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5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funding</c:v>
                </c:pt>
              </c:strCache>
            </c:strRef>
          </c:tx>
          <c:spPr>
            <a:solidFill>
              <a:schemeClr val="accent1"/>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D-5028-4BCC-A5D0-1B6F6A97BE96}"/>
              </c:ext>
            </c:extLst>
          </c:dPt>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C-5028-4BCC-A5D0-1B6F6A97BE96}"/>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B-5028-4BCC-A5D0-1B6F6A97BE96}"/>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A-5028-4BCC-A5D0-1B6F6A97BE96}"/>
              </c:ext>
            </c:extLst>
          </c:dPt>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5028-4BCC-A5D0-1B6F6A97BE96}"/>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8-5028-4BCC-A5D0-1B6F6A97BE96}"/>
              </c:ext>
            </c:extLst>
          </c:dPt>
          <c:dPt>
            <c:idx val="6"/>
            <c:invertIfNegative val="0"/>
            <c:bubble3D val="0"/>
            <c:spPr>
              <a:solidFill>
                <a:schemeClr val="accent1">
                  <a:lumMod val="50000"/>
                </a:schemeClr>
              </a:solidFill>
              <a:ln>
                <a:noFill/>
              </a:ln>
              <a:effectLst/>
            </c:spPr>
            <c:extLst>
              <c:ext xmlns:c16="http://schemas.microsoft.com/office/drawing/2014/chart" uri="{C3380CC4-5D6E-409C-BE32-E72D297353CC}">
                <c16:uniqueId val="{00000000-079D-44EA-8A80-5DFF1855D31B}"/>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5028-4BCC-A5D0-1B6F6A97BE96}"/>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5028-4BCC-A5D0-1B6F6A97BE96}"/>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5028-4BCC-A5D0-1B6F6A97BE96}"/>
                </c:ext>
              </c:extLst>
            </c:dLbl>
            <c:dLbl>
              <c:idx val="3"/>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5028-4BCC-A5D0-1B6F6A97BE96}"/>
                </c:ext>
              </c:extLst>
            </c:dLbl>
            <c:dLbl>
              <c:idx val="4"/>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5028-4BCC-A5D0-1B6F6A97BE96}"/>
                </c:ext>
              </c:extLst>
            </c:dLbl>
            <c:dLbl>
              <c:idx val="5"/>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5028-4BCC-A5D0-1B6F6A97BE96}"/>
                </c:ext>
              </c:extLst>
            </c:dLbl>
            <c:dLbl>
              <c:idx val="6"/>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079D-44EA-8A80-5DFF1855D31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Pre-K</c:v>
                </c:pt>
                <c:pt idx="1">
                  <c:v>Kindergarten (half day) </c:v>
                </c:pt>
                <c:pt idx="2">
                  <c:v>Kindergarten (full day) </c:v>
                </c:pt>
                <c:pt idx="3">
                  <c:v>Elementary</c:v>
                </c:pt>
                <c:pt idx="4">
                  <c:v>Middle</c:v>
                </c:pt>
                <c:pt idx="5">
                  <c:v>High School</c:v>
                </c:pt>
                <c:pt idx="6">
                  <c:v>Vocational</c:v>
                </c:pt>
              </c:strCache>
            </c:strRef>
          </c:cat>
          <c:val>
            <c:numRef>
              <c:f>Sheet1!$B$2:$B$8</c:f>
              <c:numCache>
                <c:formatCode>_("$"* #,##0_);_("$"* \(#,##0\);_("$"* "-"_);_(@_)</c:formatCode>
                <c:ptCount val="7"/>
                <c:pt idx="0">
                  <c:v>4023</c:v>
                </c:pt>
                <c:pt idx="1">
                  <c:v>4023</c:v>
                </c:pt>
                <c:pt idx="2">
                  <c:v>8046</c:v>
                </c:pt>
                <c:pt idx="3">
                  <c:v>8093</c:v>
                </c:pt>
                <c:pt idx="4">
                  <c:v>7756</c:v>
                </c:pt>
                <c:pt idx="5">
                  <c:v>9526</c:v>
                </c:pt>
                <c:pt idx="6">
                  <c:v>14372</c:v>
                </c:pt>
              </c:numCache>
            </c:numRef>
          </c:val>
          <c:extLst>
            <c:ext xmlns:c16="http://schemas.microsoft.com/office/drawing/2014/chart" uri="{C3380CC4-5D6E-409C-BE32-E72D297353CC}">
              <c16:uniqueId val="{00000000-A58E-45CA-AF68-F3D2C768CE15}"/>
            </c:ext>
          </c:extLst>
        </c:ser>
        <c:dLbls>
          <c:showLegendKey val="0"/>
          <c:showVal val="1"/>
          <c:showCatName val="0"/>
          <c:showSerName val="0"/>
          <c:showPercent val="0"/>
          <c:showBubbleSize val="0"/>
        </c:dLbls>
        <c:gapWidth val="219"/>
        <c:overlap val="-27"/>
        <c:axId val="215304064"/>
        <c:axId val="215305600"/>
      </c:barChart>
      <c:catAx>
        <c:axId val="21530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15305600"/>
        <c:crosses val="autoZero"/>
        <c:auto val="1"/>
        <c:lblAlgn val="ctr"/>
        <c:lblOffset val="100"/>
        <c:noMultiLvlLbl val="0"/>
      </c:catAx>
      <c:valAx>
        <c:axId val="2153056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304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district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_("$"* #,##0.00_);_("$"* \(#,##0.00\);_("$"* "-"??_);_(@_)</c:formatCode>
                <c:ptCount val="1"/>
              </c:numCache>
            </c:numRef>
          </c:cat>
          <c:val>
            <c:numRef>
              <c:f>Sheet1!$B$2:$B$2</c:f>
              <c:numCache>
                <c:formatCode>_("$"* #,##0.00_);_("$"* \(#,##0.00\);_("$"* "-"??_);_(@_)</c:formatCode>
                <c:ptCount val="1"/>
                <c:pt idx="0">
                  <c:v>27167.39</c:v>
                </c:pt>
              </c:numCache>
            </c:numRef>
          </c:val>
          <c:extLst>
            <c:ext xmlns:c16="http://schemas.microsoft.com/office/drawing/2014/chart" uri="{C3380CC4-5D6E-409C-BE32-E72D297353CC}">
              <c16:uniqueId val="{00000000-E404-4CB3-9963-681E49DFBFDD}"/>
            </c:ext>
          </c:extLst>
        </c:ser>
        <c:ser>
          <c:idx val="1"/>
          <c:order val="1"/>
          <c:tx>
            <c:strRef>
              <c:f>Sheet1!$C$1</c:f>
              <c:strCache>
                <c:ptCount val="1"/>
                <c:pt idx="0">
                  <c:v>Out of district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_("$"* #,##0.00_);_("$"* \(#,##0.00\);_("$"* "-"??_);_(@_)</c:formatCode>
                <c:ptCount val="1"/>
              </c:numCache>
            </c:numRef>
          </c:cat>
          <c:val>
            <c:numRef>
              <c:f>Sheet1!$C$2:$C$2</c:f>
              <c:numCache>
                <c:formatCode>"$"#,##0.00_);[Red]\("$"#,##0.00\)</c:formatCode>
                <c:ptCount val="1"/>
                <c:pt idx="0">
                  <c:v>29629.38</c:v>
                </c:pt>
              </c:numCache>
            </c:numRef>
          </c:val>
          <c:extLst>
            <c:ext xmlns:c16="http://schemas.microsoft.com/office/drawing/2014/chart" uri="{C3380CC4-5D6E-409C-BE32-E72D297353CC}">
              <c16:uniqueId val="{00000001-E404-4CB3-9963-681E49DFBFDD}"/>
            </c:ext>
          </c:extLst>
        </c:ser>
        <c:dLbls>
          <c:dLblPos val="outEnd"/>
          <c:showLegendKey val="0"/>
          <c:showVal val="1"/>
          <c:showCatName val="0"/>
          <c:showSerName val="0"/>
          <c:showPercent val="0"/>
          <c:showBubbleSize val="0"/>
        </c:dLbls>
        <c:gapWidth val="219"/>
        <c:overlap val="-27"/>
        <c:axId val="823517376"/>
        <c:axId val="823508520"/>
        <c:extLst>
          <c:ext xmlns:c15="http://schemas.microsoft.com/office/drawing/2012/chart" uri="{02D57815-91ED-43cb-92C2-25804820EDAC}">
            <c15:filteredBarSeries>
              <c15:ser>
                <c:idx val="2"/>
                <c:order val="2"/>
                <c:tx>
                  <c:strRef>
                    <c:extLst>
                      <c:ext uri="{02D57815-91ED-43cb-92C2-25804820EDAC}">
                        <c15:formulaRef>
                          <c15:sqref>Sheet1!#REF!</c15:sqref>
                        </c15:formulaRef>
                      </c:ext>
                    </c:extLst>
                    <c:strCache>
                      <c:ptCount val="1"/>
                      <c:pt idx="0">
                        <c:v>#REF!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Sheet1!$A$2:$A$2</c15:sqref>
                        </c15:formulaRef>
                      </c:ext>
                    </c:extLst>
                    <c:numCache>
                      <c:formatCode>_("$"* #,##0.00_);_("$"* \(#,##0.00\);_("$"* "-"??_);_(@_)</c:formatCode>
                      <c:ptCount val="1"/>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2-E404-4CB3-9963-681E49DFBFDD}"/>
                  </c:ext>
                </c:extLst>
              </c15:ser>
            </c15:filteredBarSeries>
          </c:ext>
        </c:extLst>
      </c:barChart>
      <c:catAx>
        <c:axId val="823517376"/>
        <c:scaling>
          <c:orientation val="minMax"/>
        </c:scaling>
        <c:delete val="0"/>
        <c:axPos val="b"/>
        <c:numFmt formatCode="_(&quot;$&quot;* #,##0.00_);_(&quot;$&quot;* \(#,##0.00\);_(&quot;$&quot;*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508520"/>
        <c:crosses val="autoZero"/>
        <c:auto val="1"/>
        <c:lblAlgn val="ctr"/>
        <c:lblOffset val="100"/>
        <c:noMultiLvlLbl val="0"/>
      </c:catAx>
      <c:valAx>
        <c:axId val="823508520"/>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351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district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_("$"* #,##0.00_);_("$"* \(#,##0.00\);_("$"* "-"??_);_(@_)</c:formatCode>
                <c:ptCount val="1"/>
              </c:numCache>
            </c:numRef>
          </c:cat>
          <c:val>
            <c:numRef>
              <c:f>Sheet1!$B$2:$B$2</c:f>
              <c:numCache>
                <c:formatCode>_("$"* #,##0.00_);_("$"* \(#,##0.00\);_("$"* "-"??_);_(@_)</c:formatCode>
                <c:ptCount val="1"/>
                <c:pt idx="0">
                  <c:v>27167.39</c:v>
                </c:pt>
              </c:numCache>
            </c:numRef>
          </c:val>
          <c:extLst>
            <c:ext xmlns:c16="http://schemas.microsoft.com/office/drawing/2014/chart" uri="{C3380CC4-5D6E-409C-BE32-E72D297353CC}">
              <c16:uniqueId val="{00000000-E404-4CB3-9963-681E49DFBFDD}"/>
            </c:ext>
          </c:extLst>
        </c:ser>
        <c:ser>
          <c:idx val="1"/>
          <c:order val="1"/>
          <c:tx>
            <c:strRef>
              <c:f>Sheet1!$C$1</c:f>
              <c:strCache>
                <c:ptCount val="1"/>
                <c:pt idx="0">
                  <c:v>Out of district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_("$"* #,##0.00_);_("$"* \(#,##0.00\);_("$"* "-"??_);_(@_)</c:formatCode>
                <c:ptCount val="1"/>
              </c:numCache>
            </c:numRef>
          </c:cat>
          <c:val>
            <c:numRef>
              <c:f>Sheet1!$C$2:$C$2</c:f>
              <c:numCache>
                <c:formatCode>"$"#,##0.00_);[Red]\("$"#,##0.00\)</c:formatCode>
                <c:ptCount val="1"/>
                <c:pt idx="0">
                  <c:v>29457</c:v>
                </c:pt>
              </c:numCache>
            </c:numRef>
          </c:val>
          <c:extLst>
            <c:ext xmlns:c16="http://schemas.microsoft.com/office/drawing/2014/chart" uri="{C3380CC4-5D6E-409C-BE32-E72D297353CC}">
              <c16:uniqueId val="{00000001-E404-4CB3-9963-681E49DFBFDD}"/>
            </c:ext>
          </c:extLst>
        </c:ser>
        <c:dLbls>
          <c:dLblPos val="outEnd"/>
          <c:showLegendKey val="0"/>
          <c:showVal val="1"/>
          <c:showCatName val="0"/>
          <c:showSerName val="0"/>
          <c:showPercent val="0"/>
          <c:showBubbleSize val="0"/>
        </c:dLbls>
        <c:gapWidth val="219"/>
        <c:overlap val="-27"/>
        <c:axId val="823517376"/>
        <c:axId val="823508520"/>
        <c:extLst>
          <c:ext xmlns:c15="http://schemas.microsoft.com/office/drawing/2012/chart" uri="{02D57815-91ED-43cb-92C2-25804820EDAC}">
            <c15:filteredBarSeries>
              <c15:ser>
                <c:idx val="2"/>
                <c:order val="2"/>
                <c:tx>
                  <c:strRef>
                    <c:extLst>
                      <c:ext uri="{02D57815-91ED-43cb-92C2-25804820EDAC}">
                        <c15:formulaRef>
                          <c15:sqref>Sheet1!#REF!</c15:sqref>
                        </c15:formulaRef>
                      </c:ext>
                    </c:extLst>
                    <c:strCache>
                      <c:ptCount val="1"/>
                      <c:pt idx="0">
                        <c:v>#REF!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Sheet1!$A$2:$A$2</c15:sqref>
                        </c15:formulaRef>
                      </c:ext>
                    </c:extLst>
                    <c:numCache>
                      <c:formatCode>_("$"* #,##0.00_);_("$"* \(#,##0.00\);_("$"* "-"??_);_(@_)</c:formatCode>
                      <c:ptCount val="1"/>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2-E404-4CB3-9963-681E49DFBFDD}"/>
                  </c:ext>
                </c:extLst>
              </c15:ser>
            </c15:filteredBarSeries>
          </c:ext>
        </c:extLst>
      </c:barChart>
      <c:catAx>
        <c:axId val="823517376"/>
        <c:scaling>
          <c:orientation val="minMax"/>
        </c:scaling>
        <c:delete val="0"/>
        <c:axPos val="b"/>
        <c:numFmt formatCode="_(&quot;$&quot;* #,##0.00_);_(&quot;$&quot;* \(#,##0.00\);_(&quot;$&quot;* &quot;-&quot;??_);_(@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508520"/>
        <c:crosses val="autoZero"/>
        <c:auto val="1"/>
        <c:lblAlgn val="ctr"/>
        <c:lblOffset val="100"/>
        <c:noMultiLvlLbl val="0"/>
      </c:catAx>
      <c:valAx>
        <c:axId val="823508520"/>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351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09894043191239"/>
          <c:y val="3.3486175815436496E-2"/>
          <c:w val="0.78227067631753888"/>
          <c:h val="0.80637717959290434"/>
        </c:manualLayout>
      </c:layout>
      <c:barChart>
        <c:barDir val="col"/>
        <c:grouping val="clustered"/>
        <c:varyColors val="0"/>
        <c:ser>
          <c:idx val="0"/>
          <c:order val="0"/>
          <c:tx>
            <c:strRef>
              <c:f>Sheet1!$B$1</c:f>
              <c:strCache>
                <c:ptCount val="1"/>
                <c:pt idx="0">
                  <c:v>PreK-5</c:v>
                </c:pt>
              </c:strCache>
            </c:strRef>
          </c:tx>
          <c:spPr>
            <a:solidFill>
              <a:srgbClr val="66006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1</c:v>
              </c:pt>
              <c:extLst>
                <c:ext xmlns:c15="http://schemas.microsoft.com/office/drawing/2012/chart" uri="{02D57815-91ED-43cb-92C2-25804820EDAC}">
                  <c15:autoCat val="1"/>
                </c:ext>
              </c:extLst>
            </c:strLit>
          </c:cat>
          <c:val>
            <c:numRef>
              <c:f>Sheet1!$B$2:$B$5</c:f>
              <c:numCache>
                <c:formatCode>_("$"* #,##0.00_);_("$"* \(#,##0.00\);_("$"* "-"??_);_(@_)</c:formatCode>
                <c:ptCount val="1"/>
                <c:pt idx="0">
                  <c:v>2177.17</c:v>
                </c:pt>
              </c:numCache>
            </c:numRef>
          </c:val>
          <c:extLst>
            <c:ext xmlns:c16="http://schemas.microsoft.com/office/drawing/2014/chart" uri="{C3380CC4-5D6E-409C-BE32-E72D297353CC}">
              <c16:uniqueId val="{00000000-E404-4CB3-9963-681E49DFBFDD}"/>
            </c:ext>
          </c:extLst>
        </c:ser>
        <c:ser>
          <c:idx val="1"/>
          <c:order val="1"/>
          <c:tx>
            <c:strRef>
              <c:f>Sheet1!$C$1</c:f>
              <c:strCache>
                <c:ptCount val="1"/>
                <c:pt idx="0">
                  <c:v>Grades 6-8</c:v>
                </c:pt>
              </c:strCache>
            </c:strRef>
          </c:tx>
          <c:spPr>
            <a:solidFill>
              <a:srgbClr val="80008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1</c:v>
              </c:pt>
              <c:extLst>
                <c:ext xmlns:c15="http://schemas.microsoft.com/office/drawing/2012/chart" uri="{02D57815-91ED-43cb-92C2-25804820EDAC}">
                  <c15:autoCat val="1"/>
                </c:ext>
              </c:extLst>
            </c:strLit>
          </c:cat>
          <c:val>
            <c:numRef>
              <c:f>Sheet1!$C$2:$C$5</c:f>
              <c:numCache>
                <c:formatCode>_("$"* #,##0.00_);_("$"* \(#,##0.00\);_("$"* "-"??_);_(@_)</c:formatCode>
                <c:ptCount val="1"/>
                <c:pt idx="0">
                  <c:v>2721.46</c:v>
                </c:pt>
              </c:numCache>
            </c:numRef>
          </c:val>
          <c:extLst>
            <c:ext xmlns:c16="http://schemas.microsoft.com/office/drawing/2014/chart" uri="{C3380CC4-5D6E-409C-BE32-E72D297353CC}">
              <c16:uniqueId val="{00000001-E404-4CB3-9963-681E49DFBFDD}"/>
            </c:ext>
          </c:extLst>
        </c:ser>
        <c:ser>
          <c:idx val="2"/>
          <c:order val="2"/>
          <c:tx>
            <c:strRef>
              <c:f>Sheet1!$D$1</c:f>
              <c:strCache>
                <c:ptCount val="1"/>
                <c:pt idx="0">
                  <c:v>Grades 9-12</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1</c:v>
              </c:pt>
              <c:extLst>
                <c:ext xmlns:c15="http://schemas.microsoft.com/office/drawing/2012/chart" uri="{02D57815-91ED-43cb-92C2-25804820EDAC}">
                  <c15:autoCat val="1"/>
                </c:ext>
              </c:extLst>
            </c:strLit>
          </c:cat>
          <c:val>
            <c:numRef>
              <c:f>Sheet1!$D$2:$D$5</c:f>
              <c:numCache>
                <c:formatCode>_("$"* #,##0.00_);_("$"* \(#,##0.00\);_("$"* "-"??_);_(@_)</c:formatCode>
                <c:ptCount val="1"/>
                <c:pt idx="0">
                  <c:v>3265.32</c:v>
                </c:pt>
              </c:numCache>
            </c:numRef>
          </c:val>
          <c:extLst>
            <c:ext xmlns:c16="http://schemas.microsoft.com/office/drawing/2014/chart" uri="{C3380CC4-5D6E-409C-BE32-E72D297353CC}">
              <c16:uniqueId val="{00000001-F387-4F4C-94C3-0117F14DA6BB}"/>
            </c:ext>
          </c:extLst>
        </c:ser>
        <c:dLbls>
          <c:dLblPos val="outEnd"/>
          <c:showLegendKey val="0"/>
          <c:showVal val="1"/>
          <c:showCatName val="0"/>
          <c:showSerName val="0"/>
          <c:showPercent val="0"/>
          <c:showBubbleSize val="0"/>
        </c:dLbls>
        <c:gapWidth val="219"/>
        <c:overlap val="-27"/>
        <c:axId val="823517376"/>
        <c:axId val="823508520"/>
        <c:extLst/>
      </c:barChart>
      <c:catAx>
        <c:axId val="823517376"/>
        <c:scaling>
          <c:orientation val="minMax"/>
        </c:scaling>
        <c:delete val="1"/>
        <c:axPos val="b"/>
        <c:numFmt formatCode="General" sourceLinked="1"/>
        <c:majorTickMark val="none"/>
        <c:minorTickMark val="none"/>
        <c:tickLblPos val="nextTo"/>
        <c:crossAx val="823508520"/>
        <c:crosses val="autoZero"/>
        <c:auto val="1"/>
        <c:lblAlgn val="ctr"/>
        <c:lblOffset val="100"/>
        <c:noMultiLvlLbl val="0"/>
      </c:catAx>
      <c:valAx>
        <c:axId val="823508520"/>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351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aseline="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09894043191239"/>
          <c:y val="3.3486175815436496E-2"/>
          <c:w val="0.78227067631753888"/>
          <c:h val="0.80637717959290434"/>
        </c:manualLayout>
      </c:layout>
      <c:barChart>
        <c:barDir val="col"/>
        <c:grouping val="clustered"/>
        <c:varyColors val="0"/>
        <c:ser>
          <c:idx val="0"/>
          <c:order val="0"/>
          <c:tx>
            <c:strRef>
              <c:f>Sheet1!$B$1</c:f>
              <c:strCache>
                <c:ptCount val="1"/>
                <c:pt idx="0">
                  <c:v>PreK-5</c:v>
                </c:pt>
              </c:strCache>
            </c:strRef>
          </c:tx>
          <c:spPr>
            <a:solidFill>
              <a:srgbClr val="66006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 $1.00 </c:v>
              </c:pt>
              <c:extLst>
                <c:ext xmlns:c15="http://schemas.microsoft.com/office/drawing/2012/chart" uri="{02D57815-91ED-43cb-92C2-25804820EDAC}">
                  <c15:autoCat val="1"/>
                </c:ext>
              </c:extLst>
            </c:strLit>
          </c:cat>
          <c:val>
            <c:numRef>
              <c:f>Sheet1!$B$2:$B$5</c:f>
              <c:numCache>
                <c:formatCode>_("$"* #,##0.00_);_("$"* \(#,##0.00\);_("$"* "-"??_);_(@_)</c:formatCode>
                <c:ptCount val="1"/>
                <c:pt idx="0">
                  <c:v>2275</c:v>
                </c:pt>
              </c:numCache>
            </c:numRef>
          </c:val>
          <c:extLst>
            <c:ext xmlns:c16="http://schemas.microsoft.com/office/drawing/2014/chart" uri="{C3380CC4-5D6E-409C-BE32-E72D297353CC}">
              <c16:uniqueId val="{00000000-E404-4CB3-9963-681E49DFBFDD}"/>
            </c:ext>
          </c:extLst>
        </c:ser>
        <c:ser>
          <c:idx val="1"/>
          <c:order val="1"/>
          <c:tx>
            <c:strRef>
              <c:f>Sheet1!$C$1</c:f>
              <c:strCache>
                <c:ptCount val="1"/>
                <c:pt idx="0">
                  <c:v>Grades 6-8</c:v>
                </c:pt>
              </c:strCache>
            </c:strRef>
          </c:tx>
          <c:spPr>
            <a:solidFill>
              <a:srgbClr val="80008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1</c:v>
              </c:pt>
              <c:extLst>
                <c:ext xmlns:c15="http://schemas.microsoft.com/office/drawing/2012/chart" uri="{02D57815-91ED-43cb-92C2-25804820EDAC}">
                  <c15:autoCat val="1"/>
                </c:ext>
              </c:extLst>
            </c:strLit>
          </c:cat>
          <c:val>
            <c:numRef>
              <c:f>Sheet1!$C$2:$C$5</c:f>
              <c:numCache>
                <c:formatCode>_("$"* #,##0.00_);_("$"* \(#,##0.00\);_("$"* "-"??_);_(@_)</c:formatCode>
                <c:ptCount val="1"/>
                <c:pt idx="0">
                  <c:v>2380</c:v>
                </c:pt>
              </c:numCache>
            </c:numRef>
          </c:val>
          <c:extLst>
            <c:ext xmlns:c16="http://schemas.microsoft.com/office/drawing/2014/chart" uri="{C3380CC4-5D6E-409C-BE32-E72D297353CC}">
              <c16:uniqueId val="{00000001-E404-4CB3-9963-681E49DFBFDD}"/>
            </c:ext>
          </c:extLst>
        </c:ser>
        <c:ser>
          <c:idx val="2"/>
          <c:order val="2"/>
          <c:tx>
            <c:strRef>
              <c:f>Sheet1!$D$1</c:f>
              <c:strCache>
                <c:ptCount val="1"/>
                <c:pt idx="0">
                  <c:v>Grades 9-12</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
              <c:pt idx="0">
                <c:v> $1.00 </c:v>
              </c:pt>
              <c:extLst>
                <c:ext xmlns:c15="http://schemas.microsoft.com/office/drawing/2012/chart" uri="{02D57815-91ED-43cb-92C2-25804820EDAC}">
                  <c15:autoCat val="1"/>
                </c:ext>
              </c:extLst>
            </c:strLit>
          </c:cat>
          <c:val>
            <c:numRef>
              <c:f>Sheet1!$D$2:$D$5</c:f>
              <c:numCache>
                <c:formatCode>_("$"* #,##0.00_);_("$"* \(#,##0.00\);_("$"* "-"??_);_(@_)</c:formatCode>
                <c:ptCount val="1"/>
                <c:pt idx="0">
                  <c:v>1858</c:v>
                </c:pt>
              </c:numCache>
            </c:numRef>
          </c:val>
          <c:extLst>
            <c:ext xmlns:c16="http://schemas.microsoft.com/office/drawing/2014/chart" uri="{C3380CC4-5D6E-409C-BE32-E72D297353CC}">
              <c16:uniqueId val="{00000001-F387-4F4C-94C3-0117F14DA6BB}"/>
            </c:ext>
          </c:extLst>
        </c:ser>
        <c:dLbls>
          <c:dLblPos val="outEnd"/>
          <c:showLegendKey val="0"/>
          <c:showVal val="1"/>
          <c:showCatName val="0"/>
          <c:showSerName val="0"/>
          <c:showPercent val="0"/>
          <c:showBubbleSize val="0"/>
        </c:dLbls>
        <c:gapWidth val="219"/>
        <c:overlap val="-27"/>
        <c:axId val="823517376"/>
        <c:axId val="823508520"/>
        <c:extLst/>
      </c:barChart>
      <c:catAx>
        <c:axId val="823517376"/>
        <c:scaling>
          <c:orientation val="minMax"/>
        </c:scaling>
        <c:delete val="1"/>
        <c:axPos val="b"/>
        <c:numFmt formatCode="General" sourceLinked="1"/>
        <c:majorTickMark val="none"/>
        <c:minorTickMark val="none"/>
        <c:tickLblPos val="nextTo"/>
        <c:crossAx val="823508520"/>
        <c:crosses val="autoZero"/>
        <c:auto val="1"/>
        <c:lblAlgn val="ctr"/>
        <c:lblOffset val="100"/>
        <c:noMultiLvlLbl val="0"/>
      </c:catAx>
      <c:valAx>
        <c:axId val="823508520"/>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3517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33CC"/>
            </a:solidFill>
            <a:ln>
              <a:noFill/>
            </a:ln>
            <a:effectLst>
              <a:innerShdw blurRad="63500" dist="50800" dir="5400000">
                <a:schemeClr val="accent5">
                  <a:lumMod val="50000"/>
                  <a:alpha val="50000"/>
                </a:schemeClr>
              </a:innerShdw>
            </a:effectLst>
            <a:scene3d>
              <a:camera prst="orthographicFront">
                <a:rot lat="0" lon="0" rev="0"/>
              </a:camera>
              <a:lightRig rig="flat" dir="tl">
                <a:rot lat="0" lon="0" rev="4200000"/>
              </a:lightRig>
            </a:scene3d>
            <a:sp3d prstMaterial="flat">
              <a:bevelT w="50800" h="63500" prst="rible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Decile 1</c:v>
                </c:pt>
                <c:pt idx="1">
                  <c:v>Decile 2</c:v>
                </c:pt>
                <c:pt idx="2">
                  <c:v>Decile 3</c:v>
                </c:pt>
                <c:pt idx="3">
                  <c:v>Decile 4</c:v>
                </c:pt>
                <c:pt idx="4">
                  <c:v>Decile 5</c:v>
                </c:pt>
                <c:pt idx="5">
                  <c:v>Decile 6</c:v>
                </c:pt>
                <c:pt idx="6">
                  <c:v>Decile 7</c:v>
                </c:pt>
                <c:pt idx="7">
                  <c:v>Decile 8</c:v>
                </c:pt>
                <c:pt idx="8">
                  <c:v>Decile 9</c:v>
                </c:pt>
                <c:pt idx="9">
                  <c:v>Decile 10</c:v>
                </c:pt>
              </c:strCache>
            </c:strRef>
          </c:cat>
          <c:val>
            <c:numRef>
              <c:f>Sheet1!$B$2:$B$12</c:f>
              <c:numCache>
                <c:formatCode>_("$"* #,##0_);_("$"* \(#,##0\);_("$"* "-"_);_(@_)</c:formatCode>
                <c:ptCount val="10"/>
                <c:pt idx="0">
                  <c:v>3755.32</c:v>
                </c:pt>
                <c:pt idx="1">
                  <c:v>3796.81</c:v>
                </c:pt>
                <c:pt idx="2">
                  <c:v>3838.29</c:v>
                </c:pt>
                <c:pt idx="3">
                  <c:v>3879.8</c:v>
                </c:pt>
                <c:pt idx="4">
                  <c:v>3921.31</c:v>
                </c:pt>
                <c:pt idx="5">
                  <c:v>3972.06</c:v>
                </c:pt>
                <c:pt idx="6">
                  <c:v>4026.04</c:v>
                </c:pt>
                <c:pt idx="7">
                  <c:v>4083.29</c:v>
                </c:pt>
                <c:pt idx="8">
                  <c:v>4143.7299999999996</c:v>
                </c:pt>
                <c:pt idx="9">
                  <c:v>4207.4399999999996</c:v>
                </c:pt>
              </c:numCache>
            </c:numRef>
          </c:val>
          <c:extLst>
            <c:ext xmlns:c16="http://schemas.microsoft.com/office/drawing/2014/chart" uri="{C3380CC4-5D6E-409C-BE32-E72D297353CC}">
              <c16:uniqueId val="{00000000-CA43-4E4B-9EB2-A9FF1AB634DF}"/>
            </c:ext>
          </c:extLst>
        </c:ser>
        <c:dLbls>
          <c:showLegendKey val="0"/>
          <c:showVal val="0"/>
          <c:showCatName val="0"/>
          <c:showSerName val="0"/>
          <c:showPercent val="0"/>
          <c:showBubbleSize val="0"/>
        </c:dLbls>
        <c:gapWidth val="100"/>
        <c:overlap val="-24"/>
        <c:axId val="215756800"/>
        <c:axId val="215758336"/>
      </c:barChart>
      <c:catAx>
        <c:axId val="21575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5758336"/>
        <c:crosses val="autoZero"/>
        <c:auto val="1"/>
        <c:lblAlgn val="ctr"/>
        <c:lblOffset val="100"/>
        <c:noMultiLvlLbl val="0"/>
      </c:catAx>
      <c:valAx>
        <c:axId val="215758336"/>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756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Column1 </c:v>
                </c:pt>
              </c:strCache>
            </c:strRef>
          </c:tx>
          <c:spPr>
            <a:solidFill>
              <a:srgbClr val="0033CC"/>
            </a:solidFill>
            <a:ln>
              <a:noFill/>
            </a:ln>
            <a:effectLst>
              <a:innerShdw blurRad="63500" dist="50800" dir="5400000">
                <a:schemeClr val="accent5">
                  <a:lumMod val="50000"/>
                  <a:alpha val="50000"/>
                </a:schemeClr>
              </a:innerShdw>
            </a:effectLst>
            <a:scene3d>
              <a:camera prst="orthographicFront">
                <a:rot lat="0" lon="0" rev="0"/>
              </a:camera>
              <a:lightRig rig="flat" dir="tl">
                <a:rot lat="0" lon="0" rev="4200000"/>
              </a:lightRig>
            </a:scene3d>
            <a:sp3d prstMaterial="flat">
              <a:bevelT w="50800" h="63500" prst="rible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Decile 1</c:v>
                </c:pt>
                <c:pt idx="1">
                  <c:v>Decile 2</c:v>
                </c:pt>
                <c:pt idx="2">
                  <c:v>Decile 3</c:v>
                </c:pt>
                <c:pt idx="3">
                  <c:v>Decile 4</c:v>
                </c:pt>
                <c:pt idx="4">
                  <c:v>Decile 5</c:v>
                </c:pt>
                <c:pt idx="5">
                  <c:v>Decile 6</c:v>
                </c:pt>
                <c:pt idx="6">
                  <c:v>Decile 7</c:v>
                </c:pt>
                <c:pt idx="7">
                  <c:v>Decile 8</c:v>
                </c:pt>
                <c:pt idx="8">
                  <c:v>Decile 9</c:v>
                </c:pt>
                <c:pt idx="9">
                  <c:v>Decile 10</c:v>
                </c:pt>
              </c:strCache>
            </c:strRef>
          </c:cat>
          <c:val>
            <c:numRef>
              <c:f>Sheet1!$B$2:$B$12</c:f>
              <c:numCache>
                <c:formatCode>_("$"* #,##0_);_("$"* \(#,##0\);_("$"* "-"_);_(@_)</c:formatCode>
                <c:ptCount val="11"/>
                <c:pt idx="0">
                  <c:v>3755.32</c:v>
                </c:pt>
                <c:pt idx="1">
                  <c:v>3796.81</c:v>
                </c:pt>
                <c:pt idx="2">
                  <c:v>3838.29</c:v>
                </c:pt>
                <c:pt idx="3">
                  <c:v>3879.8</c:v>
                </c:pt>
                <c:pt idx="4">
                  <c:v>3921.31</c:v>
                </c:pt>
                <c:pt idx="5">
                  <c:v>4190</c:v>
                </c:pt>
                <c:pt idx="6">
                  <c:v>4290</c:v>
                </c:pt>
                <c:pt idx="7">
                  <c:v>4390</c:v>
                </c:pt>
                <c:pt idx="8">
                  <c:v>4490</c:v>
                </c:pt>
                <c:pt idx="9">
                  <c:v>4589</c:v>
                </c:pt>
              </c:numCache>
            </c:numRef>
          </c:val>
          <c:extLst>
            <c:ext xmlns:c16="http://schemas.microsoft.com/office/drawing/2014/chart" uri="{C3380CC4-5D6E-409C-BE32-E72D297353CC}">
              <c16:uniqueId val="{00000000-CA43-4E4B-9EB2-A9FF1AB634DF}"/>
            </c:ext>
          </c:extLst>
        </c:ser>
        <c:dLbls>
          <c:showLegendKey val="0"/>
          <c:showVal val="0"/>
          <c:showCatName val="0"/>
          <c:showSerName val="0"/>
          <c:showPercent val="0"/>
          <c:showBubbleSize val="0"/>
        </c:dLbls>
        <c:gapWidth val="100"/>
        <c:overlap val="-24"/>
        <c:axId val="215756800"/>
        <c:axId val="215758336"/>
      </c:barChart>
      <c:catAx>
        <c:axId val="21575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5758336"/>
        <c:crosses val="autoZero"/>
        <c:auto val="1"/>
        <c:lblAlgn val="ctr"/>
        <c:lblOffset val="100"/>
        <c:noMultiLvlLbl val="0"/>
      </c:catAx>
      <c:valAx>
        <c:axId val="215758336"/>
        <c:scaling>
          <c:orientation val="minMax"/>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5756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Inflation rate</c:v>
                </c:pt>
              </c:strCache>
            </c:strRef>
          </c:tx>
          <c:spPr>
            <a:solidFill>
              <a:schemeClr val="accent5">
                <a:lumMod val="75000"/>
              </a:schemeClr>
            </a:solidFill>
            <a:ln>
              <a:noFill/>
            </a:ln>
            <a:effectLst/>
          </c:spPr>
          <c:invertIfNegative val="0"/>
          <c:dPt>
            <c:idx val="21"/>
            <c:invertIfNegative val="0"/>
            <c:bubble3D val="0"/>
            <c:spPr>
              <a:solidFill>
                <a:schemeClr val="accent5">
                  <a:lumMod val="75000"/>
                </a:schemeClr>
              </a:solidFill>
              <a:ln>
                <a:noFill/>
              </a:ln>
              <a:effectLst/>
            </c:spPr>
            <c:extLst>
              <c:ext xmlns:c16="http://schemas.microsoft.com/office/drawing/2014/chart" uri="{C3380CC4-5D6E-409C-BE32-E72D297353CC}">
                <c16:uniqueId val="{00000001-7267-4EA8-8B6B-B66465B79ED0}"/>
              </c:ext>
            </c:extLst>
          </c:dPt>
          <c:dPt>
            <c:idx val="22"/>
            <c:invertIfNegative val="0"/>
            <c:bubble3D val="0"/>
            <c:spPr>
              <a:solidFill>
                <a:schemeClr val="accent3">
                  <a:lumMod val="75000"/>
                </a:schemeClr>
              </a:solidFill>
              <a:ln>
                <a:noFill/>
              </a:ln>
              <a:effectLst/>
            </c:spPr>
            <c:extLst>
              <c:ext xmlns:c16="http://schemas.microsoft.com/office/drawing/2014/chart" uri="{C3380CC4-5D6E-409C-BE32-E72D297353CC}">
                <c16:uniqueId val="{00000002-615C-48BB-9B9C-4E88CFFF7A3F}"/>
              </c:ext>
            </c:extLst>
          </c:dPt>
          <c:dLbls>
            <c:dLbl>
              <c:idx val="22"/>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15C-48BB-9B9C-4E88CFFF7A3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FY98</c:v>
                </c:pt>
                <c:pt idx="1">
                  <c:v>FY99</c:v>
                </c:pt>
                <c:pt idx="2">
                  <c:v>FY00</c:v>
                </c:pt>
                <c:pt idx="3">
                  <c:v>FY01</c:v>
                </c:pt>
                <c:pt idx="4">
                  <c:v>FY02</c:v>
                </c:pt>
                <c:pt idx="5">
                  <c:v>FY03</c:v>
                </c:pt>
                <c:pt idx="6">
                  <c:v>FY04</c:v>
                </c:pt>
                <c:pt idx="7">
                  <c:v>FY05</c:v>
                </c:pt>
                <c:pt idx="8">
                  <c:v>FY06</c:v>
                </c:pt>
                <c:pt idx="9">
                  <c:v>FY07</c:v>
                </c:pt>
                <c:pt idx="10">
                  <c:v>FY08</c:v>
                </c:pt>
                <c:pt idx="11">
                  <c:v>FY09</c:v>
                </c:pt>
                <c:pt idx="12">
                  <c:v>FY10</c:v>
                </c:pt>
                <c:pt idx="13">
                  <c:v>FY11</c:v>
                </c:pt>
                <c:pt idx="14">
                  <c:v>FY12</c:v>
                </c:pt>
                <c:pt idx="15">
                  <c:v>FY13</c:v>
                </c:pt>
                <c:pt idx="16">
                  <c:v>FY14</c:v>
                </c:pt>
                <c:pt idx="17">
                  <c:v>FY15</c:v>
                </c:pt>
                <c:pt idx="18">
                  <c:v>FY16</c:v>
                </c:pt>
                <c:pt idx="19">
                  <c:v>FY17</c:v>
                </c:pt>
                <c:pt idx="20">
                  <c:v>FY18</c:v>
                </c:pt>
                <c:pt idx="21">
                  <c:v>FY19</c:v>
                </c:pt>
                <c:pt idx="22">
                  <c:v>FY20</c:v>
                </c:pt>
              </c:strCache>
            </c:strRef>
          </c:cat>
          <c:val>
            <c:numRef>
              <c:f>Sheet1!$B$2:$B$24</c:f>
              <c:numCache>
                <c:formatCode>0.00%</c:formatCode>
                <c:ptCount val="23"/>
                <c:pt idx="0">
                  <c:v>2.8000000000000001E-2</c:v>
                </c:pt>
                <c:pt idx="1">
                  <c:v>3.9E-2</c:v>
                </c:pt>
                <c:pt idx="2">
                  <c:v>3.3999999999999998E-3</c:v>
                </c:pt>
                <c:pt idx="3">
                  <c:v>3.4700000000000002E-2</c:v>
                </c:pt>
                <c:pt idx="4" formatCode="0%">
                  <c:v>0.04</c:v>
                </c:pt>
                <c:pt idx="5">
                  <c:v>1.9199999999999998E-2</c:v>
                </c:pt>
                <c:pt idx="6">
                  <c:v>1.34E-2</c:v>
                </c:pt>
                <c:pt idx="7">
                  <c:v>2.8299999999999999E-2</c:v>
                </c:pt>
                <c:pt idx="8">
                  <c:v>3.7400000000000003E-2</c:v>
                </c:pt>
                <c:pt idx="9">
                  <c:v>5.8599999999999999E-2</c:v>
                </c:pt>
                <c:pt idx="10">
                  <c:v>4.6600000000000003E-2</c:v>
                </c:pt>
                <c:pt idx="11">
                  <c:v>5.1799999999999999E-2</c:v>
                </c:pt>
                <c:pt idx="12">
                  <c:v>3.04E-2</c:v>
                </c:pt>
                <c:pt idx="13">
                  <c:v>-2.1999999999999999E-2</c:v>
                </c:pt>
                <c:pt idx="14">
                  <c:v>1.78E-2</c:v>
                </c:pt>
                <c:pt idx="15">
                  <c:v>3.6499999999999998E-2</c:v>
                </c:pt>
                <c:pt idx="16">
                  <c:v>1.55E-2</c:v>
                </c:pt>
                <c:pt idx="17">
                  <c:v>8.6E-3</c:v>
                </c:pt>
                <c:pt idx="18">
                  <c:v>1.4999999999999999E-2</c:v>
                </c:pt>
                <c:pt idx="19">
                  <c:v>8.6E-3</c:v>
                </c:pt>
                <c:pt idx="20">
                  <c:v>1.11E-2</c:v>
                </c:pt>
                <c:pt idx="21">
                  <c:v>2.5600000000000001E-2</c:v>
                </c:pt>
                <c:pt idx="22">
                  <c:v>3.7499999999999999E-2</c:v>
                </c:pt>
              </c:numCache>
            </c:numRef>
          </c:val>
          <c:extLst>
            <c:ext xmlns:c16="http://schemas.microsoft.com/office/drawing/2014/chart" uri="{C3380CC4-5D6E-409C-BE32-E72D297353CC}">
              <c16:uniqueId val="{00000002-7267-4EA8-8B6B-B66465B79ED0}"/>
            </c:ext>
          </c:extLst>
        </c:ser>
        <c:dLbls>
          <c:showLegendKey val="0"/>
          <c:showVal val="1"/>
          <c:showCatName val="0"/>
          <c:showSerName val="0"/>
          <c:showPercent val="0"/>
          <c:showBubbleSize val="0"/>
        </c:dLbls>
        <c:gapWidth val="219"/>
        <c:overlap val="-27"/>
        <c:axId val="215713664"/>
        <c:axId val="215715200"/>
      </c:barChart>
      <c:catAx>
        <c:axId val="21571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15715200"/>
        <c:crosses val="autoZero"/>
        <c:auto val="1"/>
        <c:lblAlgn val="ctr"/>
        <c:lblOffset val="100"/>
        <c:noMultiLvlLbl val="0"/>
      </c:catAx>
      <c:valAx>
        <c:axId val="2157152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15713664"/>
        <c:crosses val="autoZero"/>
        <c:crossBetween val="between"/>
      </c:valAx>
      <c:spPr>
        <a:noFill/>
        <a:ln>
          <a:noFill/>
        </a:ln>
        <a:effectLst/>
      </c:spPr>
    </c:plotArea>
    <c:plotVisOnly val="1"/>
    <c:dispBlanksAs val="gap"/>
    <c:showDLblsOverMax val="0"/>
  </c:chart>
  <c:spPr>
    <a:noFill/>
    <a:ln>
      <a:noFill/>
    </a:ln>
    <a:effectLst/>
  </c:spPr>
  <c:txPr>
    <a:bodyPr/>
    <a:lstStyle/>
    <a:p>
      <a:pPr>
        <a:defRPr sz="15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3-16T14:09:30.185" idx="1">
    <p:pos x="10" y="10"/>
    <p:text>Make this one grow?</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3-16T14:09:49.997" idx="2">
    <p:pos x="10" y="10"/>
    <p:text>should we talk about hold harmless and minimum aid?</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3-16T14:09:49.997" idx="2">
    <p:pos x="10" y="10"/>
    <p:text>should we talk about hold harmless and minimum aid?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CA51D-243B-4BA2-9623-4FBEA57CEDF1}" type="datetimeFigureOut">
              <a:rPr lang="en-US" smtClean="0"/>
              <a:t>07/17/2019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2AC45-380D-4C44-9D51-0A18D40081B3}" type="slidenum">
              <a:rPr lang="en-US" smtClean="0"/>
              <a:t>‹#›</a:t>
            </a:fld>
            <a:endParaRPr lang="en-US"/>
          </a:p>
        </p:txBody>
      </p:sp>
    </p:spTree>
    <p:extLst>
      <p:ext uri="{BB962C8B-B14F-4D97-AF65-F5344CB8AC3E}">
        <p14:creationId xmlns:p14="http://schemas.microsoft.com/office/powerpoint/2010/main" val="73984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rough chart showing funding sources for K-12 education in Massachusetts, based on FY17 reporting </a:t>
            </a:r>
          </a:p>
        </p:txBody>
      </p:sp>
      <p:sp>
        <p:nvSpPr>
          <p:cNvPr id="4" name="Slide Number Placeholder 3"/>
          <p:cNvSpPr>
            <a:spLocks noGrp="1"/>
          </p:cNvSpPr>
          <p:nvPr>
            <p:ph type="sldNum" sz="quarter" idx="10"/>
          </p:nvPr>
        </p:nvSpPr>
        <p:spPr/>
        <p:txBody>
          <a:bodyPr/>
          <a:lstStyle/>
          <a:p>
            <a:fld id="{A57B2D03-6F7A-4294-B8EF-DCBB491229F2}" type="slidenum">
              <a:rPr lang="en-US" smtClean="0"/>
              <a:pPr/>
              <a:t>31</a:t>
            </a:fld>
            <a:endParaRPr lang="en-US"/>
          </a:p>
        </p:txBody>
      </p:sp>
    </p:spTree>
    <p:extLst>
      <p:ext uri="{BB962C8B-B14F-4D97-AF65-F5344CB8AC3E}">
        <p14:creationId xmlns:p14="http://schemas.microsoft.com/office/powerpoint/2010/main" val="391992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B2D03-6F7A-4294-B8EF-DCBB491229F2}" type="slidenum">
              <a:rPr lang="en-US" smtClean="0"/>
              <a:pPr/>
              <a:t>34</a:t>
            </a:fld>
            <a:endParaRPr lang="en-US"/>
          </a:p>
        </p:txBody>
      </p:sp>
    </p:spTree>
    <p:extLst>
      <p:ext uri="{BB962C8B-B14F-4D97-AF65-F5344CB8AC3E}">
        <p14:creationId xmlns:p14="http://schemas.microsoft.com/office/powerpoint/2010/main" val="161057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sized districts, similar sized foundation budgets.</a:t>
            </a:r>
          </a:p>
          <a:p>
            <a:r>
              <a:rPr lang="en-US" dirty="0"/>
              <a:t>However, the smaller district has the larger budget: how come?</a:t>
            </a:r>
          </a:p>
          <a:p>
            <a:r>
              <a:rPr lang="en-US" dirty="0"/>
              <a:t>Waltham: wage adjustment factor 9%; 2336 eco </a:t>
            </a:r>
            <a:r>
              <a:rPr lang="en-US" dirty="0" err="1"/>
              <a:t>disad</a:t>
            </a:r>
            <a:r>
              <a:rPr lang="en-US" dirty="0"/>
              <a:t> (decile 8); 349 </a:t>
            </a:r>
            <a:r>
              <a:rPr lang="en-US" dirty="0" err="1"/>
              <a:t>voke</a:t>
            </a:r>
            <a:r>
              <a:rPr lang="en-US" dirty="0"/>
              <a:t>; 1255 EL</a:t>
            </a:r>
          </a:p>
          <a:p>
            <a:r>
              <a:rPr lang="en-US" dirty="0"/>
              <a:t>Fitchburg: wage adjustment factor 0%; 3764 eco </a:t>
            </a:r>
            <a:r>
              <a:rPr lang="en-US" dirty="0" err="1"/>
              <a:t>disad</a:t>
            </a:r>
            <a:r>
              <a:rPr lang="en-US" dirty="0"/>
              <a:t> (decile 10); 2 </a:t>
            </a:r>
            <a:r>
              <a:rPr lang="en-US" dirty="0" err="1"/>
              <a:t>voke</a:t>
            </a:r>
            <a:r>
              <a:rPr lang="en-US" dirty="0"/>
              <a:t>; 818 EL</a:t>
            </a:r>
          </a:p>
          <a:p>
            <a:r>
              <a:rPr lang="en-US" dirty="0"/>
              <a:t>In this case, it’s largely the wage adjustment factor; stress student difference is usually way (in this case, </a:t>
            </a:r>
            <a:r>
              <a:rPr lang="en-US" dirty="0" err="1"/>
              <a:t>voke</a:t>
            </a:r>
            <a:r>
              <a:rPr lang="en-US" dirty="0"/>
              <a:t> and EL) </a:t>
            </a:r>
          </a:p>
        </p:txBody>
      </p:sp>
      <p:sp>
        <p:nvSpPr>
          <p:cNvPr id="4" name="Slide Number Placeholder 3"/>
          <p:cNvSpPr>
            <a:spLocks noGrp="1"/>
          </p:cNvSpPr>
          <p:nvPr>
            <p:ph type="sldNum" sz="quarter" idx="5"/>
          </p:nvPr>
        </p:nvSpPr>
        <p:spPr/>
        <p:txBody>
          <a:bodyPr/>
          <a:lstStyle/>
          <a:p>
            <a:fld id="{A57B2D03-6F7A-4294-B8EF-DCBB491229F2}" type="slidenum">
              <a:rPr lang="en-US" smtClean="0"/>
              <a:pPr/>
              <a:t>39</a:t>
            </a:fld>
            <a:endParaRPr lang="en-US"/>
          </a:p>
        </p:txBody>
      </p:sp>
    </p:spTree>
    <p:extLst>
      <p:ext uri="{BB962C8B-B14F-4D97-AF65-F5344CB8AC3E}">
        <p14:creationId xmlns:p14="http://schemas.microsoft.com/office/powerpoint/2010/main" val="69842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5A38EF98-E9A8-4B2C-B6CF-73C86AA16432}" type="datetimeFigureOut">
              <a:rPr lang="en-US" smtClean="0"/>
              <a:t>07/17/2019</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BEE098A-77CB-414A-88A2-83201C7F281F}" type="slidenum">
              <a:rPr lang="en-US" smtClean="0"/>
              <a:t>‹#›</a:t>
            </a:fld>
            <a:endParaRPr lang="en-US"/>
          </a:p>
        </p:txBody>
      </p:sp>
    </p:spTree>
    <p:extLst>
      <p:ext uri="{BB962C8B-B14F-4D97-AF65-F5344CB8AC3E}">
        <p14:creationId xmlns:p14="http://schemas.microsoft.com/office/powerpoint/2010/main" val="30548362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38EF98-E9A8-4B2C-B6CF-73C86AA16432}" type="datetimeFigureOut">
              <a:rPr lang="en-US" smtClean="0"/>
              <a:t>07/17/2019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098A-77CB-414A-88A2-83201C7F281F}" type="slidenum">
              <a:rPr lang="en-US" smtClean="0"/>
              <a:t>‹#›</a:t>
            </a:fld>
            <a:endParaRPr lang="en-US"/>
          </a:p>
        </p:txBody>
      </p:sp>
    </p:spTree>
    <p:extLst>
      <p:ext uri="{BB962C8B-B14F-4D97-AF65-F5344CB8AC3E}">
        <p14:creationId xmlns:p14="http://schemas.microsoft.com/office/powerpoint/2010/main" val="26223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38EF98-E9A8-4B2C-B6CF-73C86AA16432}" type="datetimeFigureOut">
              <a:rPr lang="en-US" smtClean="0"/>
              <a:t>07/17/2019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E098A-77CB-414A-88A2-83201C7F281F}" type="slidenum">
              <a:rPr lang="en-US" smtClean="0"/>
              <a:t>‹#›</a:t>
            </a:fld>
            <a:endParaRPr lang="en-US"/>
          </a:p>
        </p:txBody>
      </p:sp>
    </p:spTree>
    <p:extLst>
      <p:ext uri="{BB962C8B-B14F-4D97-AF65-F5344CB8AC3E}">
        <p14:creationId xmlns:p14="http://schemas.microsoft.com/office/powerpoint/2010/main" val="421059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ubsection Header (Top Ba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238251"/>
            <a:ext cx="10515600" cy="28384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457700"/>
            <a:ext cx="10515600" cy="2057400"/>
          </a:xfrm>
        </p:spPr>
        <p:txBody>
          <a:bodyPr>
            <a:normAutofit/>
          </a:bodyPr>
          <a:lstStyle>
            <a:lvl1pPr marL="0" indent="0">
              <a:buNone/>
              <a:defRPr sz="2800" b="1">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96706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Title Slide Dark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004453"/>
            <a:ext cx="10674349" cy="1500187"/>
          </a:xfrm>
        </p:spPr>
        <p:txBody>
          <a:bodyPr>
            <a:normAutofit/>
          </a:bodyPr>
          <a:lstStyle>
            <a:lvl1pPr marL="0" indent="0" algn="l">
              <a:buNone/>
              <a:defRPr sz="2800" b="1">
                <a:solidFill>
                  <a:schemeClr val="accent1">
                    <a:lumMod val="40000"/>
                    <a:lumOff val="6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831852" y="2095500"/>
            <a:ext cx="9963149" cy="1699398"/>
          </a:xfrm>
        </p:spPr>
        <p:txBody>
          <a:bodyPr anchor="b"/>
          <a:lstStyle>
            <a:lvl1pPr algn="l">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694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38EF98-E9A8-4B2C-B6CF-73C86AA16432}" type="datetimeFigureOut">
              <a:rPr lang="en-US" smtClean="0"/>
              <a:t>07/17/2019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E098A-77CB-414A-88A2-83201C7F281F}" type="slidenum">
              <a:rPr lang="en-US" smtClean="0"/>
              <a:t>‹#›</a:t>
            </a:fld>
            <a:endParaRPr lang="en-US"/>
          </a:p>
        </p:txBody>
      </p:sp>
    </p:spTree>
    <p:extLst>
      <p:ext uri="{BB962C8B-B14F-4D97-AF65-F5344CB8AC3E}">
        <p14:creationId xmlns:p14="http://schemas.microsoft.com/office/powerpoint/2010/main" val="121707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A38EF98-E9A8-4B2C-B6CF-73C86AA16432}" type="datetimeFigureOut">
              <a:rPr lang="en-US" smtClean="0"/>
              <a:t>07/17/2019</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9BEE098A-77CB-414A-88A2-83201C7F281F}" type="slidenum">
              <a:rPr lang="en-US" smtClean="0"/>
              <a:t>‹#›</a:t>
            </a:fld>
            <a:endParaRPr lang="en-US"/>
          </a:p>
        </p:txBody>
      </p:sp>
    </p:spTree>
    <p:extLst>
      <p:ext uri="{BB962C8B-B14F-4D97-AF65-F5344CB8AC3E}">
        <p14:creationId xmlns:p14="http://schemas.microsoft.com/office/powerpoint/2010/main" val="40515314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38EF98-E9A8-4B2C-B6CF-73C86AA16432}" type="datetimeFigureOut">
              <a:rPr lang="en-US" smtClean="0"/>
              <a:t>07/17/2019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E098A-77CB-414A-88A2-83201C7F281F}" type="slidenum">
              <a:rPr lang="en-US" smtClean="0"/>
              <a:t>‹#›</a:t>
            </a:fld>
            <a:endParaRPr lang="en-US"/>
          </a:p>
        </p:txBody>
      </p:sp>
    </p:spTree>
    <p:extLst>
      <p:ext uri="{BB962C8B-B14F-4D97-AF65-F5344CB8AC3E}">
        <p14:creationId xmlns:p14="http://schemas.microsoft.com/office/powerpoint/2010/main" val="356870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38EF98-E9A8-4B2C-B6CF-73C86AA16432}" type="datetimeFigureOut">
              <a:rPr lang="en-US" smtClean="0"/>
              <a:t>07/17/2019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E098A-77CB-414A-88A2-83201C7F281F}" type="slidenum">
              <a:rPr lang="en-US" smtClean="0"/>
              <a:t>‹#›</a:t>
            </a:fld>
            <a:endParaRPr lang="en-US"/>
          </a:p>
        </p:txBody>
      </p:sp>
    </p:spTree>
    <p:extLst>
      <p:ext uri="{BB962C8B-B14F-4D97-AF65-F5344CB8AC3E}">
        <p14:creationId xmlns:p14="http://schemas.microsoft.com/office/powerpoint/2010/main" val="152617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38EF98-E9A8-4B2C-B6CF-73C86AA16432}" type="datetimeFigureOut">
              <a:rPr lang="en-US" smtClean="0"/>
              <a:t>07/17/2019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EE098A-77CB-414A-88A2-83201C7F281F}" type="slidenum">
              <a:rPr lang="en-US" smtClean="0"/>
              <a:t>‹#›</a:t>
            </a:fld>
            <a:endParaRPr lang="en-US"/>
          </a:p>
        </p:txBody>
      </p:sp>
    </p:spTree>
    <p:extLst>
      <p:ext uri="{BB962C8B-B14F-4D97-AF65-F5344CB8AC3E}">
        <p14:creationId xmlns:p14="http://schemas.microsoft.com/office/powerpoint/2010/main" val="315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8EF98-E9A8-4B2C-B6CF-73C86AA16432}" type="datetimeFigureOut">
              <a:rPr lang="en-US" smtClean="0"/>
              <a:t>07/17/2019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EE098A-77CB-414A-88A2-83201C7F281F}" type="slidenum">
              <a:rPr lang="en-US" smtClean="0"/>
              <a:t>‹#›</a:t>
            </a:fld>
            <a:endParaRPr lang="en-US"/>
          </a:p>
        </p:txBody>
      </p:sp>
    </p:spTree>
    <p:extLst>
      <p:ext uri="{BB962C8B-B14F-4D97-AF65-F5344CB8AC3E}">
        <p14:creationId xmlns:p14="http://schemas.microsoft.com/office/powerpoint/2010/main" val="1059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A38EF98-E9A8-4B2C-B6CF-73C86AA16432}" type="datetimeFigureOut">
              <a:rPr lang="en-US" smtClean="0"/>
              <a:t>07/17/2019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BEE098A-77CB-414A-88A2-83201C7F281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01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A38EF98-E9A8-4B2C-B6CF-73C86AA16432}" type="datetimeFigureOut">
              <a:rPr lang="en-US" smtClean="0"/>
              <a:t>07/17/2019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BEE098A-77CB-414A-88A2-83201C7F281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321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A38EF98-E9A8-4B2C-B6CF-73C86AA16432}" type="datetimeFigureOut">
              <a:rPr lang="en-US" smtClean="0"/>
              <a:t>07/17/2019</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BEE098A-77CB-414A-88A2-83201C7F281F}" type="slidenum">
              <a:rPr lang="en-US" smtClean="0"/>
              <a:t>‹#›</a:t>
            </a:fld>
            <a:endParaRPr lang="en-US"/>
          </a:p>
        </p:txBody>
      </p:sp>
    </p:spTree>
    <p:extLst>
      <p:ext uri="{BB962C8B-B14F-4D97-AF65-F5344CB8AC3E}">
        <p14:creationId xmlns:p14="http://schemas.microsoft.com/office/powerpoint/2010/main" val="23746136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heirloomsreunited.blogspot.com/2012/06/1813-massachusetts-law-authorizing.html"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tmp"/><Relationship Id="rId3" Type="http://schemas.openxmlformats.org/officeDocument/2006/relationships/image" Target="../media/image13.png"/><Relationship Id="rId7" Type="http://schemas.openxmlformats.org/officeDocument/2006/relationships/image" Target="../media/image17.tmp"/><Relationship Id="rId2" Type="http://schemas.openxmlformats.org/officeDocument/2006/relationships/image" Target="../media/image12.tmp"/><Relationship Id="rId1" Type="http://schemas.openxmlformats.org/officeDocument/2006/relationships/slideLayout" Target="../slideLayouts/slideLayout7.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14.tmp"/><Relationship Id="rId9" Type="http://schemas.openxmlformats.org/officeDocument/2006/relationships/image" Target="../media/image19.tmp"/></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tnovick@masc.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201037825.wikispaces.com/**Which+Tools+can+I+use+for+the+foundation+Phase%3F**" TargetMode="Externa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ommons.wikimedia.org/wiki/File:1827_Finley_Map_of_Massachusetts_-_Geographicus_-_Massachusetts-finley-1827.jpg"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s://www.wbw.net.au/feed/" TargetMode="External"/><Relationship Id="rId3" Type="http://schemas.microsoft.com/office/2007/relationships/hdphoto" Target="../media/hdphoto5.wdp"/><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pngimg.com/download/24619" TargetMode="External"/><Relationship Id="rId5" Type="http://schemas.openxmlformats.org/officeDocument/2006/relationships/image" Target="../media/image23.png"/><Relationship Id="rId4" Type="http://schemas.openxmlformats.org/officeDocument/2006/relationships/hyperlink" Target="http://en.wikipedia.org/wiki/File:Scale_of_justice_2_new.jpe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0.tmp"/><Relationship Id="rId3" Type="http://schemas.openxmlformats.org/officeDocument/2006/relationships/image" Target="../media/image25.tmp"/><Relationship Id="rId7" Type="http://schemas.openxmlformats.org/officeDocument/2006/relationships/image" Target="../media/image29.tm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3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7.xml"/><Relationship Id="rId4" Type="http://schemas.openxmlformats.org/officeDocument/2006/relationships/image" Target="../media/image33.tmp"/></Relationships>
</file>

<file path=ppt/slides/_rels/slide36.xml.rels><?xml version="1.0" encoding="UTF-8" standalone="yes"?>
<Relationships xmlns="http://schemas.openxmlformats.org/package/2006/relationships"><Relationship Id="rId3" Type="http://schemas.openxmlformats.org/officeDocument/2006/relationships/hyperlink" Target="http://larondedufle.blogspot.com/2013/11/multimedia-actividad-32-generar-y.html" TargetMode="External"/><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tmp"/><Relationship Id="rId7" Type="http://schemas.openxmlformats.org/officeDocument/2006/relationships/image" Target="../media/image40.tmp"/><Relationship Id="rId2" Type="http://schemas.openxmlformats.org/officeDocument/2006/relationships/image" Target="../media/image35.tmp"/><Relationship Id="rId1" Type="http://schemas.openxmlformats.org/officeDocument/2006/relationships/slideLayout" Target="../slideLayouts/slideLayout4.xml"/><Relationship Id="rId6" Type="http://schemas.openxmlformats.org/officeDocument/2006/relationships/image" Target="../media/image39.tmp"/><Relationship Id="rId5" Type="http://schemas.openxmlformats.org/officeDocument/2006/relationships/image" Target="../media/image38.tmp"/><Relationship Id="rId4" Type="http://schemas.openxmlformats.org/officeDocument/2006/relationships/image" Target="../media/image37.tmp"/></Relationships>
</file>

<file path=ppt/slides/_rels/slide41.xml.rels><?xml version="1.0" encoding="UTF-8" standalone="yes"?>
<Relationships xmlns="http://schemas.openxmlformats.org/package/2006/relationships"><Relationship Id="rId3" Type="http://schemas.openxmlformats.org/officeDocument/2006/relationships/image" Target="../media/image42.tmp"/><Relationship Id="rId7" Type="http://schemas.openxmlformats.org/officeDocument/2006/relationships/image" Target="../media/image46.tmp"/><Relationship Id="rId2" Type="http://schemas.openxmlformats.org/officeDocument/2006/relationships/image" Target="../media/image41.tmp"/><Relationship Id="rId1" Type="http://schemas.openxmlformats.org/officeDocument/2006/relationships/slideLayout" Target="../slideLayouts/slideLayout4.xml"/><Relationship Id="rId6" Type="http://schemas.openxmlformats.org/officeDocument/2006/relationships/image" Target="../media/image45.tmp"/><Relationship Id="rId5" Type="http://schemas.openxmlformats.org/officeDocument/2006/relationships/image" Target="../media/image44.tmp"/><Relationship Id="rId4" Type="http://schemas.openxmlformats.org/officeDocument/2006/relationships/image" Target="../media/image43.tmp"/></Relationships>
</file>

<file path=ppt/slides/_rels/slide42.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upersimplemachines3.wikispaces.com/Lever" TargetMode="External"/><Relationship Id="rId2" Type="http://schemas.openxmlformats.org/officeDocument/2006/relationships/image" Target="../media/image7.gif"/><Relationship Id="rId1" Type="http://schemas.openxmlformats.org/officeDocument/2006/relationships/slideLayout" Target="../slideLayouts/slideLayout5.xml"/><Relationship Id="rId6" Type="http://schemas.openxmlformats.org/officeDocument/2006/relationships/hyperlink" Target="https://creativecommons.org/licenses/by-sa/3.0/" TargetMode="External"/><Relationship Id="rId5" Type="http://schemas.openxmlformats.org/officeDocument/2006/relationships/hyperlink" Target="https://fr.wikipedia.org/wiki/Tape-cul_(loisir)" TargetMode="Externa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695B-11F4-4F8E-8EED-A4C9C6098E79}"/>
              </a:ext>
            </a:extLst>
          </p:cNvPr>
          <p:cNvSpPr>
            <a:spLocks noGrp="1"/>
          </p:cNvSpPr>
          <p:nvPr>
            <p:ph type="ctrTitle" idx="4294967295"/>
          </p:nvPr>
        </p:nvSpPr>
        <p:spPr>
          <a:xfrm>
            <a:off x="937966" y="615950"/>
            <a:ext cx="10058400" cy="4221163"/>
          </a:xfrm>
        </p:spPr>
        <p:txBody>
          <a:bodyPr>
            <a:normAutofit fontScale="90000"/>
          </a:bodyPr>
          <a:lstStyle/>
          <a:p>
            <a:pPr algn="ctr"/>
            <a:r>
              <a:rPr lang="en-US" sz="12000" dirty="0"/>
              <a:t>70 </a:t>
            </a:r>
            <a:br>
              <a:rPr lang="en-US" sz="12000" dirty="0"/>
            </a:br>
            <a:r>
              <a:rPr lang="en-US" sz="12000" dirty="0"/>
              <a:t>on </a:t>
            </a:r>
            <a:br>
              <a:rPr lang="en-US" sz="12000" dirty="0"/>
            </a:br>
            <a:r>
              <a:rPr lang="en-US" sz="12000" dirty="0"/>
              <a:t>70</a:t>
            </a:r>
          </a:p>
        </p:txBody>
      </p:sp>
      <p:sp>
        <p:nvSpPr>
          <p:cNvPr id="3" name="Subtitle 2">
            <a:extLst>
              <a:ext uri="{FF2B5EF4-FFF2-40B4-BE49-F238E27FC236}">
                <a16:creationId xmlns:a16="http://schemas.microsoft.com/office/drawing/2014/main" id="{810188E5-5032-4232-BE5D-4C346A258C8E}"/>
              </a:ext>
            </a:extLst>
          </p:cNvPr>
          <p:cNvSpPr>
            <a:spLocks noGrp="1"/>
          </p:cNvSpPr>
          <p:nvPr>
            <p:ph type="subTitle" idx="4294967295"/>
          </p:nvPr>
        </p:nvSpPr>
        <p:spPr>
          <a:xfrm>
            <a:off x="1066800" y="5425453"/>
            <a:ext cx="10058400" cy="1143000"/>
          </a:xfrm>
        </p:spPr>
        <p:txBody>
          <a:bodyPr>
            <a:normAutofit/>
          </a:bodyPr>
          <a:lstStyle/>
          <a:p>
            <a:pPr marL="0" indent="0" algn="ctr">
              <a:buNone/>
            </a:pPr>
            <a:r>
              <a:rPr lang="en-US" sz="2600" dirty="0">
                <a:solidFill>
                  <a:schemeClr val="accent6">
                    <a:lumMod val="75000"/>
                  </a:schemeClr>
                </a:solidFill>
                <a:latin typeface="+mj-lt"/>
              </a:rPr>
              <a:t>The Massachusetts landmark funding law as it stands </a:t>
            </a:r>
          </a:p>
          <a:p>
            <a:pPr marL="0" indent="0" algn="ctr">
              <a:buNone/>
            </a:pPr>
            <a:r>
              <a:rPr lang="en-US" sz="2600" dirty="0">
                <a:solidFill>
                  <a:schemeClr val="accent6">
                    <a:lumMod val="75000"/>
                  </a:schemeClr>
                </a:solidFill>
                <a:latin typeface="+mj-lt"/>
              </a:rPr>
              <a:t>and as it stands to change</a:t>
            </a:r>
          </a:p>
        </p:txBody>
      </p:sp>
      <p:sp>
        <p:nvSpPr>
          <p:cNvPr id="4" name="TextBox 3">
            <a:extLst>
              <a:ext uri="{FF2B5EF4-FFF2-40B4-BE49-F238E27FC236}">
                <a16:creationId xmlns:a16="http://schemas.microsoft.com/office/drawing/2014/main" id="{19F50A6A-468A-4EAE-ACF2-9FFFDB4725E0}"/>
              </a:ext>
            </a:extLst>
          </p:cNvPr>
          <p:cNvSpPr txBox="1"/>
          <p:nvPr/>
        </p:nvSpPr>
        <p:spPr>
          <a:xfrm>
            <a:off x="4143080" y="1775790"/>
            <a:ext cx="3648173" cy="369332"/>
          </a:xfrm>
          <a:prstGeom prst="rect">
            <a:avLst/>
          </a:prstGeom>
          <a:noFill/>
        </p:spPr>
        <p:txBody>
          <a:bodyPr wrap="square" rtlCol="0">
            <a:spAutoFit/>
          </a:bodyPr>
          <a:lstStyle/>
          <a:p>
            <a:pPr algn="ctr"/>
            <a:r>
              <a:rPr lang="en-US" dirty="0">
                <a:solidFill>
                  <a:schemeClr val="accent6">
                    <a:lumMod val="75000"/>
                  </a:schemeClr>
                </a:solidFill>
              </a:rPr>
              <a:t>minutes</a:t>
            </a:r>
          </a:p>
        </p:txBody>
      </p:sp>
      <p:sp>
        <p:nvSpPr>
          <p:cNvPr id="5" name="TextBox 4">
            <a:extLst>
              <a:ext uri="{FF2B5EF4-FFF2-40B4-BE49-F238E27FC236}">
                <a16:creationId xmlns:a16="http://schemas.microsoft.com/office/drawing/2014/main" id="{B44144AC-4F15-4EB7-87FE-89001BD7227A}"/>
              </a:ext>
            </a:extLst>
          </p:cNvPr>
          <p:cNvSpPr txBox="1"/>
          <p:nvPr/>
        </p:nvSpPr>
        <p:spPr>
          <a:xfrm>
            <a:off x="4374036" y="3214327"/>
            <a:ext cx="3186260" cy="367645"/>
          </a:xfrm>
          <a:prstGeom prst="rect">
            <a:avLst/>
          </a:prstGeom>
          <a:noFill/>
        </p:spPr>
        <p:txBody>
          <a:bodyPr wrap="square" rtlCol="0">
            <a:spAutoFit/>
          </a:bodyPr>
          <a:lstStyle/>
          <a:p>
            <a:pPr algn="ctr"/>
            <a:r>
              <a:rPr lang="en-US" dirty="0">
                <a:solidFill>
                  <a:schemeClr val="accent6">
                    <a:lumMod val="75000"/>
                  </a:schemeClr>
                </a:solidFill>
              </a:rPr>
              <a:t>Chapter</a:t>
            </a:r>
          </a:p>
        </p:txBody>
      </p:sp>
      <p:sp>
        <p:nvSpPr>
          <p:cNvPr id="6" name="TextBox 5">
            <a:extLst>
              <a:ext uri="{FF2B5EF4-FFF2-40B4-BE49-F238E27FC236}">
                <a16:creationId xmlns:a16="http://schemas.microsoft.com/office/drawing/2014/main" id="{D0F7E85A-AF72-4864-80A2-1D9A61B63567}"/>
              </a:ext>
            </a:extLst>
          </p:cNvPr>
          <p:cNvSpPr txBox="1"/>
          <p:nvPr/>
        </p:nvSpPr>
        <p:spPr>
          <a:xfrm>
            <a:off x="6791325" y="457200"/>
            <a:ext cx="999928" cy="784830"/>
          </a:xfrm>
          <a:prstGeom prst="rect">
            <a:avLst/>
          </a:prstGeom>
          <a:noFill/>
        </p:spPr>
        <p:txBody>
          <a:bodyPr wrap="square" rtlCol="0">
            <a:spAutoFit/>
          </a:bodyPr>
          <a:lstStyle/>
          <a:p>
            <a:r>
              <a:rPr lang="en-US" sz="4500" dirty="0">
                <a:solidFill>
                  <a:srgbClr val="0070C0"/>
                </a:solidFill>
              </a:rPr>
              <a:t>+</a:t>
            </a:r>
          </a:p>
        </p:txBody>
      </p:sp>
    </p:spTree>
    <p:extLst>
      <p:ext uri="{BB962C8B-B14F-4D97-AF65-F5344CB8AC3E}">
        <p14:creationId xmlns:p14="http://schemas.microsoft.com/office/powerpoint/2010/main" val="10531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anim calcmode="lin" valueType="num">
                                      <p:cBhvr>
                                        <p:cTn id="16"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4DB415-43FA-4684-ACFC-03830DB6D98B}"/>
              </a:ext>
            </a:extLst>
          </p:cNvPr>
          <p:cNvSpPr txBox="1"/>
          <p:nvPr/>
        </p:nvSpPr>
        <p:spPr>
          <a:xfrm>
            <a:off x="631596" y="820132"/>
            <a:ext cx="11129874" cy="5539978"/>
          </a:xfrm>
          <a:prstGeom prst="rect">
            <a:avLst/>
          </a:prstGeom>
          <a:noFill/>
        </p:spPr>
        <p:txBody>
          <a:bodyPr wrap="square" rtlCol="0">
            <a:spAutoFit/>
          </a:bodyPr>
          <a:lstStyle/>
          <a:p>
            <a:r>
              <a:rPr lang="en-US" sz="4800" dirty="0">
                <a:solidFill>
                  <a:schemeClr val="bg2">
                    <a:lumMod val="25000"/>
                  </a:schemeClr>
                </a:solidFill>
                <a:latin typeface="Century Gothic" panose="020B0502020202020204" pitchFamily="34" charset="0"/>
              </a:rPr>
              <a:t>The state thus is faced with two questions:</a:t>
            </a:r>
          </a:p>
          <a:p>
            <a:endParaRPr lang="en-US" sz="4800" dirty="0">
              <a:solidFill>
                <a:schemeClr val="bg2">
                  <a:lumMod val="25000"/>
                </a:schemeClr>
              </a:solidFill>
              <a:latin typeface="Century Gothic" panose="020B0502020202020204" pitchFamily="34" charset="0"/>
            </a:endParaRPr>
          </a:p>
          <a:p>
            <a:pPr marL="342900" indent="-342900">
              <a:buAutoNum type="arabicPeriod"/>
            </a:pPr>
            <a:r>
              <a:rPr lang="en-US" sz="4800" dirty="0">
                <a:solidFill>
                  <a:schemeClr val="bg2">
                    <a:lumMod val="25000"/>
                  </a:schemeClr>
                </a:solidFill>
                <a:latin typeface="Century Gothic" panose="020B0502020202020204" pitchFamily="34" charset="0"/>
              </a:rPr>
              <a:t>How much does it cost to educate a child in Massachusetts?</a:t>
            </a:r>
          </a:p>
          <a:p>
            <a:pPr marL="342900" indent="-342900">
              <a:buAutoNum type="arabicPeriod"/>
            </a:pPr>
            <a:endParaRPr lang="en-US" sz="4800" dirty="0">
              <a:solidFill>
                <a:schemeClr val="bg2">
                  <a:lumMod val="25000"/>
                </a:schemeClr>
              </a:solidFill>
              <a:latin typeface="Century Gothic" panose="020B0502020202020204" pitchFamily="34" charset="0"/>
            </a:endParaRPr>
          </a:p>
          <a:p>
            <a:pPr marL="342900" indent="-342900">
              <a:buAutoNum type="arabicPeriod"/>
            </a:pPr>
            <a:r>
              <a:rPr lang="en-US" sz="4800" dirty="0">
                <a:solidFill>
                  <a:schemeClr val="bg2">
                    <a:lumMod val="25000"/>
                  </a:schemeClr>
                </a:solidFill>
                <a:latin typeface="Century Gothic" panose="020B0502020202020204" pitchFamily="34" charset="0"/>
              </a:rPr>
              <a:t>Who is going to pay for it?</a:t>
            </a:r>
          </a:p>
          <a:p>
            <a:pPr marL="342900" indent="-342900">
              <a:buAutoNum type="arabicPeriod"/>
            </a:pPr>
            <a:endParaRPr lang="en-US" dirty="0"/>
          </a:p>
        </p:txBody>
      </p:sp>
    </p:spTree>
    <p:extLst>
      <p:ext uri="{BB962C8B-B14F-4D97-AF65-F5344CB8AC3E}">
        <p14:creationId xmlns:p14="http://schemas.microsoft.com/office/powerpoint/2010/main" val="142078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0F1E3-AB76-46BE-9513-9D41C02DEC3A}"/>
              </a:ext>
            </a:extLst>
          </p:cNvPr>
          <p:cNvPicPr>
            <a:picLocks noChangeAspect="1"/>
          </p:cNvPicPr>
          <p:nvPr/>
        </p:nvPicPr>
        <p:blipFill>
          <a:blip r:embed="rId2" cstate="screen">
            <a:graysc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0"/>
            <a:ext cx="4400788" cy="6858000"/>
          </a:xfrm>
          <a:prstGeom prst="rect">
            <a:avLst/>
          </a:prstGeom>
        </p:spPr>
      </p:pic>
      <p:sp>
        <p:nvSpPr>
          <p:cNvPr id="2" name="Title 1">
            <a:extLst>
              <a:ext uri="{FF2B5EF4-FFF2-40B4-BE49-F238E27FC236}">
                <a16:creationId xmlns:a16="http://schemas.microsoft.com/office/drawing/2014/main" id="{49558453-32E8-4C9A-8038-E22916025C02}"/>
              </a:ext>
            </a:extLst>
          </p:cNvPr>
          <p:cNvSpPr>
            <a:spLocks noGrp="1"/>
          </p:cNvSpPr>
          <p:nvPr>
            <p:ph type="title" idx="4294967295"/>
          </p:nvPr>
        </p:nvSpPr>
        <p:spPr>
          <a:xfrm>
            <a:off x="4808301" y="171449"/>
            <a:ext cx="5965825" cy="1600201"/>
          </a:xfrm>
        </p:spPr>
        <p:txBody>
          <a:bodyPr>
            <a:normAutofit/>
          </a:bodyPr>
          <a:lstStyle/>
          <a:p>
            <a:r>
              <a:rPr lang="en-US" sz="3800" dirty="0">
                <a:latin typeface="Baskerville Old Face" panose="02020602080505020303" pitchFamily="18" charset="0"/>
              </a:rPr>
              <a:t>Massachusetts General Law </a:t>
            </a:r>
            <a:br>
              <a:rPr lang="en-US" sz="3800" dirty="0">
                <a:latin typeface="Baskerville Old Face" panose="02020602080505020303" pitchFamily="18" charset="0"/>
              </a:rPr>
            </a:br>
            <a:r>
              <a:rPr lang="en-US" sz="3800" dirty="0">
                <a:latin typeface="Baskerville Old Face" panose="02020602080505020303" pitchFamily="18" charset="0"/>
              </a:rPr>
              <a:t>Chapter 70, section 1</a:t>
            </a:r>
          </a:p>
        </p:txBody>
      </p:sp>
      <p:sp>
        <p:nvSpPr>
          <p:cNvPr id="3" name="Content Placeholder 2">
            <a:extLst>
              <a:ext uri="{FF2B5EF4-FFF2-40B4-BE49-F238E27FC236}">
                <a16:creationId xmlns:a16="http://schemas.microsoft.com/office/drawing/2014/main" id="{C21EFAD4-DB99-4199-A97D-8BC4E91EDBBC}"/>
              </a:ext>
            </a:extLst>
          </p:cNvPr>
          <p:cNvSpPr>
            <a:spLocks noGrp="1"/>
          </p:cNvSpPr>
          <p:nvPr>
            <p:ph idx="4294967295"/>
          </p:nvPr>
        </p:nvSpPr>
        <p:spPr>
          <a:xfrm>
            <a:off x="5248607" y="1057275"/>
            <a:ext cx="6226174" cy="5016500"/>
          </a:xfrm>
        </p:spPr>
        <p:txBody>
          <a:bodyPr>
            <a:noAutofit/>
          </a:bodyPr>
          <a:lstStyle/>
          <a:p>
            <a:endParaRPr lang="en-US" sz="3600" dirty="0">
              <a:latin typeface="+mj-lt"/>
            </a:endParaRPr>
          </a:p>
          <a:p>
            <a:r>
              <a:rPr lang="en-US" sz="3200" dirty="0">
                <a:latin typeface="Baskerville Old Face" panose="02020602080505020303" pitchFamily="18" charset="0"/>
              </a:rPr>
              <a:t>“It is the intention of the general court, subject to appropriation, to assure fair and adequate minimum per student funding for public schools in the commonwealth by defining a foundation budget and a standard of local funding effort applicable to every city and town in the commonwealth.”</a:t>
            </a:r>
          </a:p>
        </p:txBody>
      </p:sp>
    </p:spTree>
    <p:extLst>
      <p:ext uri="{BB962C8B-B14F-4D97-AF65-F5344CB8AC3E}">
        <p14:creationId xmlns:p14="http://schemas.microsoft.com/office/powerpoint/2010/main" val="19806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D23B-44F2-41E9-9D09-89084D429422}"/>
              </a:ext>
            </a:extLst>
          </p:cNvPr>
          <p:cNvSpPr>
            <a:spLocks noGrp="1"/>
          </p:cNvSpPr>
          <p:nvPr>
            <p:ph type="title"/>
          </p:nvPr>
        </p:nvSpPr>
        <p:spPr>
          <a:xfrm>
            <a:off x="610719" y="605896"/>
            <a:ext cx="10515600" cy="1325563"/>
          </a:xfrm>
        </p:spPr>
        <p:txBody>
          <a:bodyPr>
            <a:normAutofit fontScale="90000"/>
          </a:bodyPr>
          <a:lstStyle/>
          <a:p>
            <a:r>
              <a:rPr lang="en-US" sz="5200" dirty="0"/>
              <a:t>“Chapter 70” thus is just shorthand for…</a:t>
            </a:r>
          </a:p>
        </p:txBody>
      </p:sp>
      <p:sp>
        <p:nvSpPr>
          <p:cNvPr id="3" name="Content Placeholder 2">
            <a:extLst>
              <a:ext uri="{FF2B5EF4-FFF2-40B4-BE49-F238E27FC236}">
                <a16:creationId xmlns:a16="http://schemas.microsoft.com/office/drawing/2014/main" id="{68A39BB2-CF1C-4CF4-8A78-5FFD0B3B84E3}"/>
              </a:ext>
            </a:extLst>
          </p:cNvPr>
          <p:cNvSpPr>
            <a:spLocks noGrp="1"/>
          </p:cNvSpPr>
          <p:nvPr>
            <p:ph idx="1"/>
          </p:nvPr>
        </p:nvSpPr>
        <p:spPr>
          <a:xfrm>
            <a:off x="1277469" y="2152651"/>
            <a:ext cx="10058400" cy="4023360"/>
          </a:xfrm>
        </p:spPr>
        <p:txBody>
          <a:bodyPr>
            <a:normAutofit/>
          </a:bodyPr>
          <a:lstStyle/>
          <a:p>
            <a:pPr marL="0" indent="0" algn="ctr">
              <a:buNone/>
            </a:pPr>
            <a:r>
              <a:rPr lang="en-US" sz="9600" dirty="0"/>
              <a:t>State funding for education</a:t>
            </a:r>
          </a:p>
        </p:txBody>
      </p:sp>
    </p:spTree>
    <p:extLst>
      <p:ext uri="{BB962C8B-B14F-4D97-AF65-F5344CB8AC3E}">
        <p14:creationId xmlns:p14="http://schemas.microsoft.com/office/powerpoint/2010/main" val="31653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68EEEF8C-2C8C-4952-8238-3CF11D974786}"/>
              </a:ext>
            </a:extLst>
          </p:cNvPr>
          <p:cNvSpPr>
            <a:spLocks noChangeArrowheads="1"/>
          </p:cNvSpPr>
          <p:nvPr/>
        </p:nvSpPr>
        <p:spPr bwMode="auto">
          <a:xfrm>
            <a:off x="-147484" y="-6803377"/>
            <a:ext cx="26709556" cy="7181372"/>
          </a:xfrm>
          <a:prstGeom prst="rect">
            <a:avLst/>
          </a:prstGeom>
          <a:noFill/>
          <a:ln>
            <a:noFill/>
          </a:ln>
          <a:effectLst/>
        </p:spPr>
        <p:txBody>
          <a:bodyPr vert="horz" wrap="none" lIns="91440" tIns="12696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effectLst/>
                <a:latin typeface="+mj-lt"/>
              </a:rPr>
              <a:t>Chapter 70: SCHOOL FUNDS AND STATE AID FOR PUBLIC SCHOOLS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1 </a:t>
            </a:r>
            <a:r>
              <a:rPr kumimoji="0" lang="en-US" altLang="en-US" sz="2400" b="0" i="0" u="none" strike="noStrike" cap="none" normalizeH="0" baseline="0" dirty="0">
                <a:ln>
                  <a:noFill/>
                </a:ln>
                <a:effectLst/>
                <a:latin typeface="+mj-lt"/>
              </a:rPr>
              <a:t>Legislative intent</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2 </a:t>
            </a:r>
            <a:r>
              <a:rPr kumimoji="0" lang="en-US" altLang="en-US" sz="2400" b="0" i="0" u="none" strike="noStrike" cap="none" normalizeH="0" baseline="0" dirty="0">
                <a:ln>
                  <a:noFill/>
                </a:ln>
                <a:effectLst/>
                <a:latin typeface="+mj-lt"/>
              </a:rPr>
              <a:t>Definitions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3 </a:t>
            </a:r>
            <a:r>
              <a:rPr kumimoji="0" lang="en-US" altLang="en-US" sz="2400" b="0" i="0" u="none" strike="noStrike" cap="none" normalizeH="0" baseline="0" dirty="0">
                <a:ln>
                  <a:noFill/>
                </a:ln>
                <a:effectLst/>
                <a:latin typeface="+mj-lt"/>
              </a:rPr>
              <a:t>Foundation budget; regulations; calculation of budget</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3A </a:t>
            </a:r>
            <a:r>
              <a:rPr kumimoji="0" lang="en-US" altLang="en-US" sz="2400" b="0" i="0" u="none" strike="noStrike" cap="none" normalizeH="0" baseline="0" dirty="0">
                <a:ln>
                  <a:noFill/>
                </a:ln>
                <a:effectLst/>
                <a:latin typeface="+mj-lt"/>
              </a:rPr>
              <a:t>Data necessary to generate required minimum local contribution and state aid components; house and senate committees on ways and means; bi-monthly updates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4 </a:t>
            </a:r>
            <a:r>
              <a:rPr kumimoji="0" lang="en-US" altLang="en-US" sz="2400" b="0" i="0" u="none" strike="noStrike" cap="none" normalizeH="0" baseline="0" dirty="0">
                <a:ln>
                  <a:noFill/>
                </a:ln>
                <a:effectLst/>
                <a:latin typeface="+mj-lt"/>
              </a:rPr>
              <a:t>Foundation budget review commission; membership; recommendations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5 </a:t>
            </a:r>
            <a:r>
              <a:rPr kumimoji="0" lang="en-US" altLang="en-US" sz="2400" b="0" i="0" u="none" strike="noStrike" cap="none" normalizeH="0" baseline="0" dirty="0">
                <a:ln>
                  <a:noFill/>
                </a:ln>
                <a:effectLst/>
                <a:latin typeface="+mj-lt"/>
              </a:rPr>
              <a:t>Municipalities receiving overburden aid; reductions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6 </a:t>
            </a:r>
            <a:r>
              <a:rPr kumimoji="0" lang="en-US" altLang="en-US" sz="2400" b="0" i="0" u="none" strike="noStrike" cap="none" normalizeH="0" baseline="0" dirty="0">
                <a:ln>
                  <a:noFill/>
                </a:ln>
                <a:effectLst/>
                <a:latin typeface="+mj-lt"/>
              </a:rPr>
              <a:t>Contributions by municipalities for support of local schools and school district</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6A </a:t>
            </a:r>
            <a:r>
              <a:rPr kumimoji="0" lang="en-US" altLang="en-US" sz="2400" b="0" i="0" u="none" strike="noStrike" cap="none" normalizeH="0" baseline="0" dirty="0">
                <a:ln>
                  <a:noFill/>
                </a:ln>
                <a:effectLst/>
                <a:latin typeface="+mj-lt"/>
              </a:rPr>
              <a:t>Recalculation of annual minimum required local contribution; appeal for adjustment; reduction; guidelines for implementation</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7 </a:t>
            </a:r>
            <a:r>
              <a:rPr kumimoji="0" lang="en-US" altLang="en-US" sz="2400" b="0" i="0" u="none" strike="noStrike" cap="none" normalizeH="0" baseline="0" dirty="0">
                <a:ln>
                  <a:noFill/>
                </a:ln>
                <a:effectLst/>
                <a:latin typeface="+mj-lt"/>
              </a:rPr>
              <a:t>Reductions in amount appropriated</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8 </a:t>
            </a:r>
            <a:r>
              <a:rPr kumimoji="0" lang="en-US" altLang="en-US" sz="2400" b="0" i="0" u="none" strike="noStrike" cap="none" normalizeH="0" baseline="0" dirty="0">
                <a:ln>
                  <a:noFill/>
                </a:ln>
                <a:effectLst/>
                <a:latin typeface="+mj-lt"/>
              </a:rPr>
              <a:t>Districts' methods for allocating appropriated funds; under-performing districts; restrictions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9 </a:t>
            </a:r>
            <a:r>
              <a:rPr kumimoji="0" lang="en-US" altLang="en-US" sz="2400" b="0" i="0" u="none" strike="noStrike" cap="none" normalizeH="0" baseline="0" dirty="0">
                <a:ln>
                  <a:noFill/>
                </a:ln>
                <a:effectLst/>
                <a:latin typeface="+mj-lt"/>
              </a:rPr>
              <a:t>Reports on amounts spent for certain expenses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10 </a:t>
            </a:r>
            <a:r>
              <a:rPr kumimoji="0" lang="en-US" altLang="en-US" sz="2400" b="0" i="0" u="none" strike="noStrike" cap="none" normalizeH="0" baseline="0" dirty="0">
                <a:ln>
                  <a:noFill/>
                </a:ln>
                <a:effectLst/>
                <a:latin typeface="+mj-lt"/>
              </a:rPr>
              <a:t>Aid paid to municipalities and districts; amounts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11 </a:t>
            </a:r>
            <a:r>
              <a:rPr kumimoji="0" lang="en-US" altLang="en-US" sz="2400" b="0" i="0" u="none" strike="noStrike" cap="none" normalizeH="0" baseline="0" dirty="0">
                <a:ln>
                  <a:noFill/>
                </a:ln>
                <a:effectLst/>
                <a:latin typeface="+mj-lt"/>
              </a:rPr>
              <a:t>Excess funds; application to following fiscal year</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12 </a:t>
            </a:r>
            <a:r>
              <a:rPr kumimoji="0" lang="en-US" altLang="en-US" sz="2400" b="0" i="0" u="none" strike="noStrike" cap="none" normalizeH="0" baseline="0" dirty="0">
                <a:ln>
                  <a:noFill/>
                </a:ln>
                <a:effectLst/>
                <a:latin typeface="+mj-lt"/>
              </a:rPr>
              <a:t>Determination of amounts appropriated</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13 </a:t>
            </a:r>
            <a:r>
              <a:rPr kumimoji="0" lang="en-US" altLang="en-US" sz="2400" b="0" i="0" u="none" strike="noStrike" cap="none" normalizeH="0" baseline="0" dirty="0">
                <a:ln>
                  <a:noFill/>
                </a:ln>
                <a:effectLst/>
                <a:latin typeface="+mj-lt"/>
              </a:rPr>
              <a:t>Allocation of funds</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14 </a:t>
            </a:r>
            <a:r>
              <a:rPr kumimoji="0" lang="en-US" altLang="en-US" sz="2400" b="0" i="0" u="none" strike="noStrike" cap="none" normalizeH="0" baseline="0" dirty="0">
                <a:ln>
                  <a:noFill/>
                </a:ln>
                <a:effectLst/>
                <a:latin typeface="+mj-lt"/>
              </a:rPr>
              <a:t>Exemption of certain districts from chapter</a:t>
            </a:r>
          </a:p>
          <a:p>
            <a:pPr marL="0" marR="0" lvl="0" indent="0" algn="l" defTabSz="914400" rtl="0" eaLnBrk="0" fontAlgn="ctr"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effectLst/>
                <a:latin typeface="+mj-lt"/>
              </a:rPr>
              <a:t>Section 15 </a:t>
            </a:r>
            <a:r>
              <a:rPr kumimoji="0" lang="en-US" altLang="en-US" sz="2400" b="0" i="0" u="none" strike="noStrike" cap="none" normalizeH="0" baseline="0" dirty="0">
                <a:ln>
                  <a:noFill/>
                </a:ln>
                <a:effectLst/>
                <a:latin typeface="+mj-lt"/>
              </a:rPr>
              <a:t>Applicability of chapter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82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3">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5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5000" fill="hold"/>
                                        <p:tgtEl>
                                          <p:spTgt spid="3">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15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5000" fill="hold"/>
                                        <p:tgtEl>
                                          <p:spTgt spid="3">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5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5000" fill="hold"/>
                                        <p:tgtEl>
                                          <p:spTgt spid="3">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15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5000" fill="hold"/>
                                        <p:tgtEl>
                                          <p:spTgt spid="3">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p:cTn id="55" dur="15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5000" fill="hold"/>
                                        <p:tgtEl>
                                          <p:spTgt spid="3">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p:cTn id="59" dur="15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0" dur="15000" fill="hold"/>
                                        <p:tgtEl>
                                          <p:spTgt spid="3">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grpId="0"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p:cTn id="63" dur="15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4" dur="15000" fill="hold"/>
                                        <p:tgtEl>
                                          <p:spTgt spid="3">
                                            <p:txEl>
                                              <p:pRg st="14" end="14"/>
                                            </p:txEl>
                                          </p:spTgt>
                                        </p:tgtEl>
                                        <p:attrNameLst>
                                          <p:attrName>ppt_y</p:attrName>
                                        </p:attrNameLst>
                                      </p:cBhvr>
                                      <p:tavLst>
                                        <p:tav tm="0">
                                          <p:val>
                                            <p:strVal val="#ppt_y+1"/>
                                          </p:val>
                                        </p:tav>
                                        <p:tav tm="100000">
                                          <p:val>
                                            <p:strVal val="#ppt_y-1"/>
                                          </p:val>
                                        </p:tav>
                                      </p:tavLst>
                                    </p:anim>
                                  </p:childTnLst>
                                </p:cTn>
                              </p:par>
                              <p:par>
                                <p:cTn id="65" presetID="28" presetClass="entr" presetSubtype="0" fill="hold" grpId="0"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p:cTn id="67" dur="15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8" dur="15000" fill="hold"/>
                                        <p:tgtEl>
                                          <p:spTgt spid="3">
                                            <p:txEl>
                                              <p:pRg st="15" end="15"/>
                                            </p:txEl>
                                          </p:spTgt>
                                        </p:tgtEl>
                                        <p:attrNameLst>
                                          <p:attrName>ppt_y</p:attrName>
                                        </p:attrNameLst>
                                      </p:cBhvr>
                                      <p:tavLst>
                                        <p:tav tm="0">
                                          <p:val>
                                            <p:strVal val="#ppt_y+1"/>
                                          </p:val>
                                        </p:tav>
                                        <p:tav tm="100000">
                                          <p:val>
                                            <p:strVal val="#ppt_y-1"/>
                                          </p:val>
                                        </p:tav>
                                      </p:tavLst>
                                    </p:anim>
                                  </p:childTnLst>
                                </p:cTn>
                              </p:par>
                              <p:par>
                                <p:cTn id="69" presetID="28" presetClass="entr" presetSubtype="0" fill="hold" grpId="0"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p:cTn id="71" dur="15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2" dur="15000" fill="hold"/>
                                        <p:tgtEl>
                                          <p:spTgt spid="3">
                                            <p:txEl>
                                              <p:pRg st="16" end="16"/>
                                            </p:txEl>
                                          </p:spTgt>
                                        </p:tgtEl>
                                        <p:attrNameLst>
                                          <p:attrName>ppt_y</p:attrName>
                                        </p:attrNameLst>
                                      </p:cBhvr>
                                      <p:tavLst>
                                        <p:tav tm="0">
                                          <p:val>
                                            <p:strVal val="#ppt_y+1"/>
                                          </p:val>
                                        </p:tav>
                                        <p:tav tm="100000">
                                          <p:val>
                                            <p:strVal val="#ppt_y-1"/>
                                          </p:val>
                                        </p:tav>
                                      </p:tavLst>
                                    </p:anim>
                                  </p:childTnLst>
                                </p:cTn>
                              </p:par>
                              <p:par>
                                <p:cTn id="73" presetID="28" presetClass="entr" presetSubtype="0" fill="hold" grpId="0" nodeType="with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 calcmode="lin" valueType="num">
                                      <p:cBhvr>
                                        <p:cTn id="75" dur="15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76" dur="15000" fill="hold"/>
                                        <p:tgtEl>
                                          <p:spTgt spid="3">
                                            <p:txEl>
                                              <p:pRg st="17" end="17"/>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C064BFA-57C4-42B8-85C2-7BEF544E20D3}"/>
              </a:ext>
            </a:extLst>
          </p:cNvPr>
          <p:cNvSpPr>
            <a:spLocks noGrp="1"/>
          </p:cNvSpPr>
          <p:nvPr>
            <p:ph type="subTitle" idx="4294967295"/>
          </p:nvPr>
        </p:nvSpPr>
        <p:spPr>
          <a:xfrm>
            <a:off x="1387650" y="510364"/>
            <a:ext cx="9211294" cy="407987"/>
          </a:xfrm>
        </p:spPr>
        <p:txBody>
          <a:bodyPr>
            <a:noAutofit/>
          </a:bodyPr>
          <a:lstStyle/>
          <a:p>
            <a:pPr marL="0" indent="0">
              <a:buNone/>
            </a:pPr>
            <a:r>
              <a:rPr lang="en-US" sz="3200" dirty="0">
                <a:solidFill>
                  <a:srgbClr val="333333"/>
                </a:solidFill>
                <a:latin typeface="+mj-lt"/>
              </a:rPr>
              <a:t>“to assure fair and adequate minimum”</a:t>
            </a:r>
            <a:endParaRPr lang="en-US" sz="3200" dirty="0">
              <a:latin typeface="+mj-lt"/>
            </a:endParaRPr>
          </a:p>
        </p:txBody>
      </p:sp>
      <p:sp>
        <p:nvSpPr>
          <p:cNvPr id="2" name="TextBox 1">
            <a:extLst>
              <a:ext uri="{FF2B5EF4-FFF2-40B4-BE49-F238E27FC236}">
                <a16:creationId xmlns:a16="http://schemas.microsoft.com/office/drawing/2014/main" id="{E76075C7-438A-45FB-8804-4922E4583590}"/>
              </a:ext>
            </a:extLst>
          </p:cNvPr>
          <p:cNvSpPr txBox="1"/>
          <p:nvPr/>
        </p:nvSpPr>
        <p:spPr>
          <a:xfrm>
            <a:off x="876299" y="1387390"/>
            <a:ext cx="3743325" cy="3831818"/>
          </a:xfrm>
          <a:prstGeom prst="rect">
            <a:avLst/>
          </a:prstGeom>
          <a:noFill/>
        </p:spPr>
        <p:txBody>
          <a:bodyPr wrap="square" rtlCol="0">
            <a:spAutoFit/>
          </a:bodyPr>
          <a:lstStyle/>
          <a:p>
            <a:pPr marL="342900" indent="-342900">
              <a:buFont typeface="Arial" panose="020B0604020202020204" pitchFamily="34" charset="0"/>
              <a:buChar char="•"/>
            </a:pPr>
            <a:r>
              <a:rPr lang="en-US" sz="2500" dirty="0">
                <a:latin typeface="+mj-lt"/>
              </a:rPr>
              <a:t>Teachers</a:t>
            </a:r>
          </a:p>
          <a:p>
            <a:pPr marL="342900" indent="-342900">
              <a:buFont typeface="Arial" panose="020B0604020202020204" pitchFamily="34" charset="0"/>
              <a:buChar char="•"/>
            </a:pPr>
            <a:r>
              <a:rPr lang="en-US" sz="2500" dirty="0">
                <a:latin typeface="+mj-lt"/>
              </a:rPr>
              <a:t>Supplies</a:t>
            </a:r>
          </a:p>
          <a:p>
            <a:pPr marL="342900" indent="-342900">
              <a:buFont typeface="Arial" panose="020B0604020202020204" pitchFamily="34" charset="0"/>
              <a:buChar char="•"/>
            </a:pPr>
            <a:r>
              <a:rPr lang="en-US" sz="2500" dirty="0">
                <a:latin typeface="+mj-lt"/>
              </a:rPr>
              <a:t>Professional development</a:t>
            </a:r>
          </a:p>
          <a:p>
            <a:pPr marL="342900" indent="-342900">
              <a:buFont typeface="Arial" panose="020B0604020202020204" pitchFamily="34" charset="0"/>
              <a:buChar char="•"/>
            </a:pPr>
            <a:r>
              <a:rPr lang="en-US" sz="2500" dirty="0">
                <a:latin typeface="+mj-lt"/>
              </a:rPr>
              <a:t>Administrators</a:t>
            </a:r>
          </a:p>
          <a:p>
            <a:pPr marL="342900" indent="-342900">
              <a:buFont typeface="Arial" panose="020B0604020202020204" pitchFamily="34" charset="0"/>
              <a:buChar char="•"/>
            </a:pPr>
            <a:r>
              <a:rPr lang="en-US" sz="2500" dirty="0">
                <a:latin typeface="+mj-lt"/>
              </a:rPr>
              <a:t>Principals</a:t>
            </a:r>
          </a:p>
          <a:p>
            <a:pPr marL="342900" indent="-342900">
              <a:buFont typeface="Arial" panose="020B0604020202020204" pitchFamily="34" charset="0"/>
              <a:buChar char="•"/>
            </a:pPr>
            <a:r>
              <a:rPr lang="en-US" sz="2500" dirty="0">
                <a:latin typeface="+mj-lt"/>
              </a:rPr>
              <a:t>Facilities</a:t>
            </a:r>
          </a:p>
          <a:p>
            <a:pPr marL="342900" indent="-342900">
              <a:buFont typeface="Arial" panose="020B0604020202020204" pitchFamily="34" charset="0"/>
              <a:buChar char="•"/>
            </a:pPr>
            <a:r>
              <a:rPr lang="en-US" sz="2500" dirty="0">
                <a:latin typeface="+mj-lt"/>
              </a:rPr>
              <a:t>Support for students</a:t>
            </a:r>
          </a:p>
          <a:p>
            <a:pPr marL="342900" indent="-342900">
              <a:buFont typeface="Arial" panose="020B0604020202020204" pitchFamily="34" charset="0"/>
              <a:buChar char="•"/>
            </a:pPr>
            <a:r>
              <a:rPr lang="en-US" sz="2500" dirty="0">
                <a:latin typeface="+mj-lt"/>
              </a:rPr>
              <a:t>Benefits</a:t>
            </a:r>
          </a:p>
          <a:p>
            <a:endParaRPr lang="en-US" dirty="0">
              <a:latin typeface="Baskerville Old Face" panose="02020602080505020303" pitchFamily="18" charset="0"/>
            </a:endParaRPr>
          </a:p>
        </p:txBody>
      </p:sp>
      <p:sp>
        <p:nvSpPr>
          <p:cNvPr id="3" name="Oval 2">
            <a:extLst>
              <a:ext uri="{FF2B5EF4-FFF2-40B4-BE49-F238E27FC236}">
                <a16:creationId xmlns:a16="http://schemas.microsoft.com/office/drawing/2014/main" id="{F9D3F6E4-A18F-4A3A-B9AB-ACD26D51D9CC}"/>
              </a:ext>
            </a:extLst>
          </p:cNvPr>
          <p:cNvSpPr/>
          <p:nvPr/>
        </p:nvSpPr>
        <p:spPr>
          <a:xfrm>
            <a:off x="9570245" y="3047572"/>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1FF05B6-D79F-4822-84A1-F607D8A26AA8}"/>
              </a:ext>
            </a:extLst>
          </p:cNvPr>
          <p:cNvSpPr/>
          <p:nvPr/>
        </p:nvSpPr>
        <p:spPr>
          <a:xfrm>
            <a:off x="3861489" y="4640142"/>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AB8657-FB72-413C-8573-E1B622BC8F87}"/>
              </a:ext>
            </a:extLst>
          </p:cNvPr>
          <p:cNvSpPr/>
          <p:nvPr/>
        </p:nvSpPr>
        <p:spPr>
          <a:xfrm>
            <a:off x="6454676" y="1243410"/>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DFED740-FB2F-4300-AFB3-F679F3FE9ED5}"/>
              </a:ext>
            </a:extLst>
          </p:cNvPr>
          <p:cNvSpPr/>
          <p:nvPr/>
        </p:nvSpPr>
        <p:spPr>
          <a:xfrm>
            <a:off x="7414396" y="3173461"/>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00DC6FA-7249-463B-80E7-BA7DD930AAB9}"/>
              </a:ext>
            </a:extLst>
          </p:cNvPr>
          <p:cNvSpPr/>
          <p:nvPr/>
        </p:nvSpPr>
        <p:spPr>
          <a:xfrm>
            <a:off x="8893373" y="4743076"/>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0775C2-BB04-4BFA-935D-890A1C6FA6BB}"/>
              </a:ext>
            </a:extLst>
          </p:cNvPr>
          <p:cNvSpPr/>
          <p:nvPr/>
        </p:nvSpPr>
        <p:spPr>
          <a:xfrm>
            <a:off x="8801100" y="1257011"/>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04A6353-7C47-44BF-8293-9F4E6E86B13F}"/>
              </a:ext>
            </a:extLst>
          </p:cNvPr>
          <p:cNvSpPr/>
          <p:nvPr/>
        </p:nvSpPr>
        <p:spPr>
          <a:xfrm>
            <a:off x="5369723" y="3138823"/>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3DBEBBE-C2CC-4DC9-8971-253EDC4A1AC1}"/>
              </a:ext>
            </a:extLst>
          </p:cNvPr>
          <p:cNvSpPr/>
          <p:nvPr/>
        </p:nvSpPr>
        <p:spPr>
          <a:xfrm>
            <a:off x="6362698" y="4918074"/>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DA6FB6-80CE-4E4F-9800-841BB9497819}"/>
              </a:ext>
            </a:extLst>
          </p:cNvPr>
          <p:cNvSpPr txBox="1"/>
          <p:nvPr/>
        </p:nvSpPr>
        <p:spPr>
          <a:xfrm>
            <a:off x="6599189" y="1684504"/>
            <a:ext cx="1616124" cy="430887"/>
          </a:xfrm>
          <a:prstGeom prst="rect">
            <a:avLst/>
          </a:prstGeom>
          <a:noFill/>
        </p:spPr>
        <p:txBody>
          <a:bodyPr wrap="square" rtlCol="0">
            <a:spAutoFit/>
          </a:bodyPr>
          <a:lstStyle/>
          <a:p>
            <a:r>
              <a:rPr lang="en-US" sz="2200" dirty="0">
                <a:latin typeface="+mj-lt"/>
              </a:rPr>
              <a:t>preschool</a:t>
            </a:r>
          </a:p>
        </p:txBody>
      </p:sp>
      <p:sp>
        <p:nvSpPr>
          <p:cNvPr id="14" name="Oval 13">
            <a:extLst>
              <a:ext uri="{FF2B5EF4-FFF2-40B4-BE49-F238E27FC236}">
                <a16:creationId xmlns:a16="http://schemas.microsoft.com/office/drawing/2014/main" id="{0EF5B2FD-7A6B-419D-ABB3-6D9796BB09AC}"/>
              </a:ext>
            </a:extLst>
          </p:cNvPr>
          <p:cNvSpPr/>
          <p:nvPr/>
        </p:nvSpPr>
        <p:spPr>
          <a:xfrm>
            <a:off x="3961210" y="1458855"/>
            <a:ext cx="1866900" cy="1285875"/>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E8C6349-681C-4F9B-8B0F-AD3C0D20D262}"/>
              </a:ext>
            </a:extLst>
          </p:cNvPr>
          <p:cNvSpPr txBox="1"/>
          <p:nvPr/>
        </p:nvSpPr>
        <p:spPr>
          <a:xfrm>
            <a:off x="8801100" y="1670905"/>
            <a:ext cx="1981796" cy="430887"/>
          </a:xfrm>
          <a:prstGeom prst="rect">
            <a:avLst/>
          </a:prstGeom>
          <a:noFill/>
        </p:spPr>
        <p:txBody>
          <a:bodyPr wrap="square" rtlCol="0">
            <a:spAutoFit/>
          </a:bodyPr>
          <a:lstStyle/>
          <a:p>
            <a:r>
              <a:rPr lang="en-US" sz="2200" dirty="0">
                <a:latin typeface="+mj-lt"/>
              </a:rPr>
              <a:t>kindergarten</a:t>
            </a:r>
          </a:p>
        </p:txBody>
      </p:sp>
      <p:sp>
        <p:nvSpPr>
          <p:cNvPr id="16" name="TextBox 15">
            <a:extLst>
              <a:ext uri="{FF2B5EF4-FFF2-40B4-BE49-F238E27FC236}">
                <a16:creationId xmlns:a16="http://schemas.microsoft.com/office/drawing/2014/main" id="{0C11FAFC-1682-4D3A-B2BD-D1CD487F7BE9}"/>
              </a:ext>
            </a:extLst>
          </p:cNvPr>
          <p:cNvSpPr txBox="1"/>
          <p:nvPr/>
        </p:nvSpPr>
        <p:spPr>
          <a:xfrm>
            <a:off x="9665495" y="3428924"/>
            <a:ext cx="1866899" cy="430887"/>
          </a:xfrm>
          <a:prstGeom prst="rect">
            <a:avLst/>
          </a:prstGeom>
          <a:noFill/>
        </p:spPr>
        <p:txBody>
          <a:bodyPr wrap="square" rtlCol="0">
            <a:spAutoFit/>
          </a:bodyPr>
          <a:lstStyle/>
          <a:p>
            <a:r>
              <a:rPr lang="en-US" sz="2200" dirty="0">
                <a:latin typeface="+mj-lt"/>
              </a:rPr>
              <a:t>elementary</a:t>
            </a:r>
          </a:p>
        </p:txBody>
      </p:sp>
      <p:sp>
        <p:nvSpPr>
          <p:cNvPr id="17" name="TextBox 16">
            <a:extLst>
              <a:ext uri="{FF2B5EF4-FFF2-40B4-BE49-F238E27FC236}">
                <a16:creationId xmlns:a16="http://schemas.microsoft.com/office/drawing/2014/main" id="{949A7253-1431-41EA-B476-27075ED2AFB2}"/>
              </a:ext>
            </a:extLst>
          </p:cNvPr>
          <p:cNvSpPr txBox="1"/>
          <p:nvPr/>
        </p:nvSpPr>
        <p:spPr>
          <a:xfrm>
            <a:off x="7798595" y="3569712"/>
            <a:ext cx="1690688" cy="430887"/>
          </a:xfrm>
          <a:prstGeom prst="rect">
            <a:avLst/>
          </a:prstGeom>
          <a:noFill/>
        </p:spPr>
        <p:txBody>
          <a:bodyPr wrap="square" rtlCol="0">
            <a:spAutoFit/>
          </a:bodyPr>
          <a:lstStyle/>
          <a:p>
            <a:r>
              <a:rPr lang="en-US" sz="2200" dirty="0">
                <a:latin typeface="+mj-lt"/>
              </a:rPr>
              <a:t>middle</a:t>
            </a:r>
          </a:p>
        </p:txBody>
      </p:sp>
      <p:sp>
        <p:nvSpPr>
          <p:cNvPr id="18" name="TextBox 17">
            <a:extLst>
              <a:ext uri="{FF2B5EF4-FFF2-40B4-BE49-F238E27FC236}">
                <a16:creationId xmlns:a16="http://schemas.microsoft.com/office/drawing/2014/main" id="{A9D86F5B-6494-4F2A-860F-C7B55CBCA14E}"/>
              </a:ext>
            </a:extLst>
          </p:cNvPr>
          <p:cNvSpPr txBox="1"/>
          <p:nvPr/>
        </p:nvSpPr>
        <p:spPr>
          <a:xfrm>
            <a:off x="9442263" y="5152222"/>
            <a:ext cx="1690688" cy="430887"/>
          </a:xfrm>
          <a:prstGeom prst="rect">
            <a:avLst/>
          </a:prstGeom>
          <a:noFill/>
        </p:spPr>
        <p:txBody>
          <a:bodyPr wrap="square" rtlCol="0">
            <a:spAutoFit/>
          </a:bodyPr>
          <a:lstStyle/>
          <a:p>
            <a:r>
              <a:rPr lang="en-US" sz="2200" dirty="0">
                <a:latin typeface="+mj-lt"/>
              </a:rPr>
              <a:t>high</a:t>
            </a:r>
          </a:p>
        </p:txBody>
      </p:sp>
      <p:sp>
        <p:nvSpPr>
          <p:cNvPr id="19" name="TextBox 18">
            <a:extLst>
              <a:ext uri="{FF2B5EF4-FFF2-40B4-BE49-F238E27FC236}">
                <a16:creationId xmlns:a16="http://schemas.microsoft.com/office/drawing/2014/main" id="{D854E899-B907-4A8D-9DB9-D005E0C2088F}"/>
              </a:ext>
            </a:extLst>
          </p:cNvPr>
          <p:cNvSpPr txBox="1"/>
          <p:nvPr/>
        </p:nvSpPr>
        <p:spPr>
          <a:xfrm>
            <a:off x="6493671" y="5321872"/>
            <a:ext cx="1690688" cy="430887"/>
          </a:xfrm>
          <a:prstGeom prst="rect">
            <a:avLst/>
          </a:prstGeom>
          <a:noFill/>
        </p:spPr>
        <p:txBody>
          <a:bodyPr wrap="square" rtlCol="0">
            <a:spAutoFit/>
          </a:bodyPr>
          <a:lstStyle/>
          <a:p>
            <a:r>
              <a:rPr lang="en-US" sz="2200" dirty="0">
                <a:latin typeface="+mj-lt"/>
              </a:rPr>
              <a:t>vocational </a:t>
            </a:r>
          </a:p>
        </p:txBody>
      </p:sp>
      <p:sp>
        <p:nvSpPr>
          <p:cNvPr id="20" name="TextBox 19">
            <a:extLst>
              <a:ext uri="{FF2B5EF4-FFF2-40B4-BE49-F238E27FC236}">
                <a16:creationId xmlns:a16="http://schemas.microsoft.com/office/drawing/2014/main" id="{6AD4E953-C0D6-42B3-ACC0-E60E1E3943FF}"/>
              </a:ext>
            </a:extLst>
          </p:cNvPr>
          <p:cNvSpPr txBox="1"/>
          <p:nvPr/>
        </p:nvSpPr>
        <p:spPr>
          <a:xfrm>
            <a:off x="4199037" y="4852193"/>
            <a:ext cx="1988346" cy="430887"/>
          </a:xfrm>
          <a:prstGeom prst="rect">
            <a:avLst/>
          </a:prstGeom>
          <a:noFill/>
        </p:spPr>
        <p:txBody>
          <a:bodyPr wrap="square" rtlCol="0">
            <a:spAutoFit/>
          </a:bodyPr>
          <a:lstStyle/>
          <a:p>
            <a:r>
              <a:rPr lang="en-US" sz="2200" dirty="0">
                <a:latin typeface="+mj-lt"/>
              </a:rPr>
              <a:t>English learners</a:t>
            </a:r>
          </a:p>
        </p:txBody>
      </p:sp>
      <p:sp>
        <p:nvSpPr>
          <p:cNvPr id="21" name="TextBox 20">
            <a:extLst>
              <a:ext uri="{FF2B5EF4-FFF2-40B4-BE49-F238E27FC236}">
                <a16:creationId xmlns:a16="http://schemas.microsoft.com/office/drawing/2014/main" id="{95CCC8A4-6239-493B-B58B-D38E6AE4C87C}"/>
              </a:ext>
            </a:extLst>
          </p:cNvPr>
          <p:cNvSpPr txBox="1"/>
          <p:nvPr/>
        </p:nvSpPr>
        <p:spPr>
          <a:xfrm>
            <a:off x="5524503" y="3566318"/>
            <a:ext cx="1690688" cy="430887"/>
          </a:xfrm>
          <a:prstGeom prst="rect">
            <a:avLst/>
          </a:prstGeom>
          <a:noFill/>
        </p:spPr>
        <p:txBody>
          <a:bodyPr wrap="square" rtlCol="0">
            <a:spAutoFit/>
          </a:bodyPr>
          <a:lstStyle/>
          <a:p>
            <a:r>
              <a:rPr lang="en-US" sz="2200" dirty="0">
                <a:latin typeface="+mj-lt"/>
              </a:rPr>
              <a:t>special ed</a:t>
            </a:r>
          </a:p>
        </p:txBody>
      </p:sp>
      <p:sp>
        <p:nvSpPr>
          <p:cNvPr id="22" name="TextBox 21">
            <a:extLst>
              <a:ext uri="{FF2B5EF4-FFF2-40B4-BE49-F238E27FC236}">
                <a16:creationId xmlns:a16="http://schemas.microsoft.com/office/drawing/2014/main" id="{6CE8AD8A-0442-4112-A39F-500EFFC8D09F}"/>
              </a:ext>
            </a:extLst>
          </p:cNvPr>
          <p:cNvSpPr txBox="1"/>
          <p:nvPr/>
        </p:nvSpPr>
        <p:spPr>
          <a:xfrm>
            <a:off x="4267053" y="1780917"/>
            <a:ext cx="1852612" cy="430887"/>
          </a:xfrm>
          <a:prstGeom prst="rect">
            <a:avLst/>
          </a:prstGeom>
          <a:noFill/>
        </p:spPr>
        <p:txBody>
          <a:bodyPr wrap="square" rtlCol="0">
            <a:spAutoFit/>
          </a:bodyPr>
          <a:lstStyle/>
          <a:p>
            <a:r>
              <a:rPr lang="en-US" sz="2200" dirty="0">
                <a:latin typeface="+mj-lt"/>
              </a:rPr>
              <a:t>out of district</a:t>
            </a:r>
          </a:p>
        </p:txBody>
      </p:sp>
    </p:spTree>
    <p:extLst>
      <p:ext uri="{BB962C8B-B14F-4D97-AF65-F5344CB8AC3E}">
        <p14:creationId xmlns:p14="http://schemas.microsoft.com/office/powerpoint/2010/main" val="384110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5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25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heel(1)">
                                      <p:cBhvr>
                                        <p:cTn id="73" dur="25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heel(1)">
                                      <p:cBhvr>
                                        <p:cTn id="82" dur="25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heel(1)">
                                      <p:cBhvr>
                                        <p:cTn id="91" dur="25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1" presetClass="entr" presetSubtype="1"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heel(1)">
                                      <p:cBhvr>
                                        <p:cTn id="100" dur="25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heel(1)">
                                      <p:cBhvr>
                                        <p:cTn id="109" dur="250"/>
                                        <p:tgtEl>
                                          <p:spTgt spid="6"/>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wheel(1)">
                                      <p:cBhvr>
                                        <p:cTn id="118" dur="250"/>
                                        <p:tgtEl>
                                          <p:spTgt spid="12"/>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wheel(1)">
                                      <p:cBhvr>
                                        <p:cTn id="127" dur="250"/>
                                        <p:tgtEl>
                                          <p:spTgt spid="14"/>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0745BD0E-E9A9-4C68-A88C-57FBCB2BB469}"/>
              </a:ext>
            </a:extLst>
          </p:cNvPr>
          <p:cNvSpPr/>
          <p:nvPr/>
        </p:nvSpPr>
        <p:spPr>
          <a:xfrm>
            <a:off x="2194560" y="833120"/>
            <a:ext cx="7762240" cy="4734560"/>
          </a:xfrm>
          <a:prstGeom prst="horizont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Black" panose="020B0A04020102020204" pitchFamily="34" charset="0"/>
              </a:rPr>
              <a:t>Important note:</a:t>
            </a:r>
          </a:p>
          <a:p>
            <a:pPr algn="ctr"/>
            <a:r>
              <a:rPr lang="en-US" sz="2500" dirty="0">
                <a:solidFill>
                  <a:schemeClr val="tx1"/>
                </a:solidFill>
                <a:latin typeface="Arial Black" panose="020B0A04020102020204" pitchFamily="34" charset="0"/>
              </a:rPr>
              <a:t>As of this presentation, Massachusetts does not have a final FY20 budget.</a:t>
            </a:r>
          </a:p>
          <a:p>
            <a:pPr algn="ctr"/>
            <a:r>
              <a:rPr lang="en-US" sz="2500" dirty="0">
                <a:solidFill>
                  <a:schemeClr val="tx1"/>
                </a:solidFill>
                <a:latin typeface="Arial Black" panose="020B0A04020102020204" pitchFamily="34" charset="0"/>
              </a:rPr>
              <a:t>The following, therefore, are NOT the final Chapter 70 calculations.</a:t>
            </a:r>
          </a:p>
        </p:txBody>
      </p:sp>
    </p:spTree>
    <p:extLst>
      <p:ext uri="{BB962C8B-B14F-4D97-AF65-F5344CB8AC3E}">
        <p14:creationId xmlns:p14="http://schemas.microsoft.com/office/powerpoint/2010/main" val="294725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9A44FB-85F5-4908-9804-36819D27A2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815" y="1292473"/>
            <a:ext cx="11232790" cy="3574069"/>
          </a:xfrm>
          <a:prstGeom prst="rect">
            <a:avLst/>
          </a:prstGeom>
        </p:spPr>
      </p:pic>
      <p:sp>
        <p:nvSpPr>
          <p:cNvPr id="3" name="TextBox 2"/>
          <p:cNvSpPr txBox="1"/>
          <p:nvPr/>
        </p:nvSpPr>
        <p:spPr>
          <a:xfrm>
            <a:off x="419101" y="205840"/>
            <a:ext cx="9959860" cy="1200329"/>
          </a:xfrm>
          <a:prstGeom prst="rect">
            <a:avLst/>
          </a:prstGeom>
          <a:noFill/>
        </p:spPr>
        <p:txBody>
          <a:bodyPr wrap="square" rtlCol="0">
            <a:spAutoFit/>
          </a:bodyPr>
          <a:lstStyle/>
          <a:p>
            <a:r>
              <a:rPr lang="en-US" sz="3600" dirty="0">
                <a:latin typeface="+mj-lt"/>
              </a:rPr>
              <a:t>Calculating an adequate education: Greenfield</a:t>
            </a:r>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621" y="2022459"/>
            <a:ext cx="2575037" cy="3430381"/>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375C823-ED17-4D8C-B31D-5785F4B5995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52253" y="4660801"/>
            <a:ext cx="3306614" cy="47526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02B5B510-DED2-4BE1-BB13-0CCA5170752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83106" y="4582269"/>
            <a:ext cx="1579943" cy="553794"/>
          </a:xfrm>
          <a:prstGeom prst="rect">
            <a:avLst/>
          </a:prstGeom>
          <a:ln w="228600" cap="sq" cmpd="thickThin">
            <a:solidFill>
              <a:schemeClr val="accent6">
                <a:lumMod val="75000"/>
              </a:schemeClr>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218FDC67-6258-4247-86EF-81FB483D638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036057" y="1523402"/>
            <a:ext cx="4419827" cy="711237"/>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B5E4D3D6-BA7D-4785-B81C-8E7D9A867E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5884" y="1757868"/>
            <a:ext cx="1416637" cy="581042"/>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C7926EB6-9AC0-426C-B4F9-19C7EE8AA6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02804" y="1493276"/>
            <a:ext cx="1809806" cy="529183"/>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04C41882-AC97-4961-9306-2416BCA4D01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966190" y="1784850"/>
            <a:ext cx="825542" cy="5270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381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7651" y="734666"/>
            <a:ext cx="10056697" cy="507831"/>
          </a:xfrm>
          <a:prstGeom prst="rect">
            <a:avLst/>
          </a:prstGeom>
          <a:noFill/>
        </p:spPr>
        <p:txBody>
          <a:bodyPr wrap="square" rtlCol="0">
            <a:spAutoFit/>
          </a:bodyPr>
          <a:lstStyle/>
          <a:p>
            <a:r>
              <a:rPr lang="en-US" sz="2700" dirty="0">
                <a:latin typeface="+mj-lt"/>
              </a:rPr>
              <a:t>FY20 House Ways and Means Foundation budget rates </a:t>
            </a:r>
          </a:p>
        </p:txBody>
      </p:sp>
      <p:graphicFrame>
        <p:nvGraphicFramePr>
          <p:cNvPr id="15" name="Chart 14"/>
          <p:cNvGraphicFramePr/>
          <p:nvPr>
            <p:extLst>
              <p:ext uri="{D42A27DB-BD31-4B8C-83A1-F6EECF244321}">
                <p14:modId xmlns:p14="http://schemas.microsoft.com/office/powerpoint/2010/main" val="1585547226"/>
              </p:ext>
            </p:extLst>
          </p:nvPr>
        </p:nvGraphicFramePr>
        <p:xfrm>
          <a:off x="719138" y="1613598"/>
          <a:ext cx="10753724" cy="4752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821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7543" y="587375"/>
            <a:ext cx="9546429" cy="507831"/>
          </a:xfrm>
          <a:prstGeom prst="rect">
            <a:avLst/>
          </a:prstGeom>
          <a:noFill/>
        </p:spPr>
        <p:txBody>
          <a:bodyPr wrap="square" rtlCol="0">
            <a:spAutoFit/>
          </a:bodyPr>
          <a:lstStyle/>
          <a:p>
            <a:r>
              <a:rPr lang="en-US" sz="2700" dirty="0">
                <a:latin typeface="+mj-lt"/>
              </a:rPr>
              <a:t>FY20 Senate Ways and Means Foundation budget rates </a:t>
            </a:r>
          </a:p>
        </p:txBody>
      </p:sp>
      <p:graphicFrame>
        <p:nvGraphicFramePr>
          <p:cNvPr id="15" name="Chart 14"/>
          <p:cNvGraphicFramePr/>
          <p:nvPr>
            <p:extLst>
              <p:ext uri="{D42A27DB-BD31-4B8C-83A1-F6EECF244321}">
                <p14:modId xmlns:p14="http://schemas.microsoft.com/office/powerpoint/2010/main" val="2564388501"/>
              </p:ext>
            </p:extLst>
          </p:nvPr>
        </p:nvGraphicFramePr>
        <p:xfrm>
          <a:off x="581026" y="1518348"/>
          <a:ext cx="11058524" cy="4752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2023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565549"/>
            <a:ext cx="9480550" cy="994172"/>
          </a:xfrm>
        </p:spPr>
        <p:txBody>
          <a:bodyPr>
            <a:normAutofit/>
          </a:bodyPr>
          <a:lstStyle/>
          <a:p>
            <a:r>
              <a:rPr lang="en-US" sz="3000" dirty="0"/>
              <a:t>House Ways and Means Special education* rates </a:t>
            </a:r>
          </a:p>
        </p:txBody>
      </p:sp>
      <p:sp>
        <p:nvSpPr>
          <p:cNvPr id="5" name="Rectangle 4"/>
          <p:cNvSpPr/>
          <p:nvPr/>
        </p:nvSpPr>
        <p:spPr>
          <a:xfrm>
            <a:off x="6451600" y="5527040"/>
            <a:ext cx="4104164" cy="715581"/>
          </a:xfrm>
          <a:prstGeom prst="rect">
            <a:avLst/>
          </a:prstGeom>
        </p:spPr>
        <p:txBody>
          <a:bodyPr wrap="square">
            <a:spAutoFit/>
          </a:bodyPr>
          <a:lstStyle/>
          <a:p>
            <a:pPr defTabSz="257243"/>
            <a:r>
              <a:rPr lang="en-US" sz="1013" dirty="0">
                <a:solidFill>
                  <a:schemeClr val="accent6">
                    <a:lumMod val="50000"/>
                  </a:schemeClr>
                </a:solidFill>
                <a:latin typeface="+mj-lt"/>
              </a:rPr>
              <a:t>*</a:t>
            </a:r>
            <a:r>
              <a:rPr lang="en-US" sz="1350" dirty="0">
                <a:solidFill>
                  <a:schemeClr val="accent6">
                    <a:lumMod val="50000"/>
                  </a:schemeClr>
                </a:solidFill>
                <a:latin typeface="+mj-lt"/>
              </a:rPr>
              <a:t>assumed rate: </a:t>
            </a:r>
          </a:p>
          <a:p>
            <a:pPr marL="285750" indent="-285750" defTabSz="257243">
              <a:buFont typeface="Arial" panose="020B0604020202020204" pitchFamily="34" charset="0"/>
              <a:buChar char="•"/>
            </a:pPr>
            <a:r>
              <a:rPr lang="en-US" sz="1350" dirty="0">
                <a:solidFill>
                  <a:schemeClr val="accent6">
                    <a:lumMod val="50000"/>
                  </a:schemeClr>
                </a:solidFill>
                <a:latin typeface="+mj-lt"/>
              </a:rPr>
              <a:t>3.75% of enrollment for in-district </a:t>
            </a:r>
          </a:p>
          <a:p>
            <a:pPr marL="285750" indent="-285750" defTabSz="257243">
              <a:buFont typeface="Arial" panose="020B0604020202020204" pitchFamily="34" charset="0"/>
              <a:buChar char="•"/>
            </a:pPr>
            <a:r>
              <a:rPr lang="en-US" sz="1350" dirty="0">
                <a:solidFill>
                  <a:schemeClr val="accent6">
                    <a:lumMod val="50000"/>
                  </a:schemeClr>
                </a:solidFill>
                <a:latin typeface="+mj-lt"/>
              </a:rPr>
              <a:t>1% of enrollment for </a:t>
            </a:r>
            <a:r>
              <a:rPr lang="en-US" sz="1350" dirty="0" err="1">
                <a:solidFill>
                  <a:schemeClr val="accent6">
                    <a:lumMod val="50000"/>
                  </a:schemeClr>
                </a:solidFill>
                <a:latin typeface="+mj-lt"/>
              </a:rPr>
              <a:t>tuitioned</a:t>
            </a:r>
            <a:r>
              <a:rPr lang="en-US" sz="1350" dirty="0">
                <a:solidFill>
                  <a:schemeClr val="accent6">
                    <a:lumMod val="50000"/>
                  </a:schemeClr>
                </a:solidFill>
                <a:latin typeface="+mj-lt"/>
              </a:rPr>
              <a:t>-out</a:t>
            </a:r>
          </a:p>
        </p:txBody>
      </p:sp>
      <p:graphicFrame>
        <p:nvGraphicFramePr>
          <p:cNvPr id="9" name="Chart 8"/>
          <p:cNvGraphicFramePr/>
          <p:nvPr>
            <p:extLst>
              <p:ext uri="{D42A27DB-BD31-4B8C-83A1-F6EECF244321}">
                <p14:modId xmlns:p14="http://schemas.microsoft.com/office/powerpoint/2010/main" val="845554785"/>
              </p:ext>
            </p:extLst>
          </p:nvPr>
        </p:nvGraphicFramePr>
        <p:xfrm>
          <a:off x="2162176" y="1819436"/>
          <a:ext cx="8819516" cy="361696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BED3140B-8440-498A-91A3-4230446E6073}"/>
              </a:ext>
            </a:extLst>
          </p:cNvPr>
          <p:cNvSpPr/>
          <p:nvPr/>
        </p:nvSpPr>
        <p:spPr>
          <a:xfrm>
            <a:off x="6096000" y="5436396"/>
            <a:ext cx="4318000" cy="1059654"/>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7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7B8AEA-6457-41B6-91F4-FCFD37596346}"/>
              </a:ext>
            </a:extLst>
          </p:cNvPr>
          <p:cNvSpPr txBox="1"/>
          <p:nvPr/>
        </p:nvSpPr>
        <p:spPr>
          <a:xfrm>
            <a:off x="3038475" y="3429000"/>
            <a:ext cx="6905625" cy="1815882"/>
          </a:xfrm>
          <a:prstGeom prst="rect">
            <a:avLst/>
          </a:prstGeom>
          <a:noFill/>
        </p:spPr>
        <p:txBody>
          <a:bodyPr wrap="square" rtlCol="0">
            <a:spAutoFit/>
          </a:bodyPr>
          <a:lstStyle/>
          <a:p>
            <a:r>
              <a:rPr lang="en-US" sz="2800" dirty="0">
                <a:solidFill>
                  <a:schemeClr val="accent5">
                    <a:lumMod val="75000"/>
                  </a:schemeClr>
                </a:solidFill>
              </a:rPr>
              <a:t>Tracy Novick, MASC Field Director</a:t>
            </a:r>
          </a:p>
          <a:p>
            <a:r>
              <a:rPr lang="en-US" sz="2800" dirty="0">
                <a:solidFill>
                  <a:schemeClr val="accent5">
                    <a:lumMod val="75000"/>
                  </a:schemeClr>
                </a:solidFill>
                <a:hlinkClick r:id="rId2">
                  <a:extLst>
                    <a:ext uri="{A12FA001-AC4F-418D-AE19-62706E023703}">
                      <ahyp:hlinkClr xmlns:ahyp="http://schemas.microsoft.com/office/drawing/2018/hyperlinkcolor" val="tx"/>
                    </a:ext>
                  </a:extLst>
                </a:hlinkClick>
              </a:rPr>
              <a:t>tnovick@masc.org</a:t>
            </a:r>
            <a:endParaRPr lang="en-US" sz="2800" dirty="0">
              <a:solidFill>
                <a:schemeClr val="accent5">
                  <a:lumMod val="75000"/>
                </a:schemeClr>
              </a:solidFill>
            </a:endParaRPr>
          </a:p>
          <a:p>
            <a:r>
              <a:rPr lang="en-US" sz="2800" dirty="0">
                <a:solidFill>
                  <a:schemeClr val="accent5">
                    <a:lumMod val="75000"/>
                  </a:schemeClr>
                </a:solidFill>
              </a:rPr>
              <a:t>508-579-5472</a:t>
            </a:r>
          </a:p>
          <a:p>
            <a:r>
              <a:rPr lang="en-US" sz="2800" dirty="0">
                <a:solidFill>
                  <a:schemeClr val="accent5">
                    <a:lumMod val="75000"/>
                  </a:schemeClr>
                </a:solidFill>
              </a:rPr>
              <a:t>@</a:t>
            </a:r>
            <a:r>
              <a:rPr lang="en-US" sz="2800" dirty="0" err="1">
                <a:solidFill>
                  <a:schemeClr val="accent5">
                    <a:lumMod val="75000"/>
                  </a:schemeClr>
                </a:solidFill>
              </a:rPr>
              <a:t>tracynovick</a:t>
            </a:r>
            <a:endParaRPr lang="en-US" sz="2800" dirty="0">
              <a:solidFill>
                <a:schemeClr val="accent5">
                  <a:lumMod val="75000"/>
                </a:schemeClr>
              </a:solidFill>
            </a:endParaRPr>
          </a:p>
        </p:txBody>
      </p:sp>
    </p:spTree>
    <p:extLst>
      <p:ext uri="{BB962C8B-B14F-4D97-AF65-F5344CB8AC3E}">
        <p14:creationId xmlns:p14="http://schemas.microsoft.com/office/powerpoint/2010/main" val="233420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565549"/>
            <a:ext cx="9669939" cy="994172"/>
          </a:xfrm>
        </p:spPr>
        <p:txBody>
          <a:bodyPr>
            <a:normAutofit/>
          </a:bodyPr>
          <a:lstStyle/>
          <a:p>
            <a:r>
              <a:rPr lang="en-US" sz="3000" dirty="0"/>
              <a:t>Senate Ways and Means Special education* rates </a:t>
            </a:r>
          </a:p>
        </p:txBody>
      </p:sp>
      <p:sp>
        <p:nvSpPr>
          <p:cNvPr id="5" name="Rectangle 4"/>
          <p:cNvSpPr/>
          <p:nvPr/>
        </p:nvSpPr>
        <p:spPr>
          <a:xfrm>
            <a:off x="6394450" y="5565741"/>
            <a:ext cx="4104164" cy="715581"/>
          </a:xfrm>
          <a:prstGeom prst="rect">
            <a:avLst/>
          </a:prstGeom>
        </p:spPr>
        <p:txBody>
          <a:bodyPr wrap="square">
            <a:spAutoFit/>
          </a:bodyPr>
          <a:lstStyle/>
          <a:p>
            <a:pPr defTabSz="257243"/>
            <a:r>
              <a:rPr lang="en-US" sz="1013" dirty="0">
                <a:solidFill>
                  <a:schemeClr val="accent6">
                    <a:lumMod val="50000"/>
                  </a:schemeClr>
                </a:solidFill>
                <a:latin typeface="+mj-lt"/>
              </a:rPr>
              <a:t>*</a:t>
            </a:r>
            <a:r>
              <a:rPr lang="en-US" sz="1350" dirty="0">
                <a:solidFill>
                  <a:schemeClr val="accent6">
                    <a:lumMod val="50000"/>
                  </a:schemeClr>
                </a:solidFill>
                <a:latin typeface="+mj-lt"/>
              </a:rPr>
              <a:t>assumed rate: </a:t>
            </a:r>
          </a:p>
          <a:p>
            <a:pPr marL="285750" indent="-285750" defTabSz="257243">
              <a:buFont typeface="Arial" panose="020B0604020202020204" pitchFamily="34" charset="0"/>
              <a:buChar char="•"/>
            </a:pPr>
            <a:r>
              <a:rPr lang="en-US" sz="1350" dirty="0">
                <a:solidFill>
                  <a:schemeClr val="accent6">
                    <a:lumMod val="50000"/>
                  </a:schemeClr>
                </a:solidFill>
                <a:latin typeface="+mj-lt"/>
              </a:rPr>
              <a:t>3.75% of enrollment for in-district </a:t>
            </a:r>
          </a:p>
          <a:p>
            <a:pPr marL="285750" indent="-285750" defTabSz="257243">
              <a:buFont typeface="Arial" panose="020B0604020202020204" pitchFamily="34" charset="0"/>
              <a:buChar char="•"/>
            </a:pPr>
            <a:r>
              <a:rPr lang="en-US" sz="1350" dirty="0">
                <a:solidFill>
                  <a:schemeClr val="accent6">
                    <a:lumMod val="50000"/>
                  </a:schemeClr>
                </a:solidFill>
                <a:latin typeface="+mj-lt"/>
              </a:rPr>
              <a:t>1% of enrollment for </a:t>
            </a:r>
            <a:r>
              <a:rPr lang="en-US" sz="1350" dirty="0" err="1">
                <a:solidFill>
                  <a:schemeClr val="accent6">
                    <a:lumMod val="50000"/>
                  </a:schemeClr>
                </a:solidFill>
                <a:latin typeface="+mj-lt"/>
              </a:rPr>
              <a:t>tuitioned</a:t>
            </a:r>
            <a:r>
              <a:rPr lang="en-US" sz="1350" dirty="0">
                <a:solidFill>
                  <a:schemeClr val="accent6">
                    <a:lumMod val="50000"/>
                  </a:schemeClr>
                </a:solidFill>
                <a:latin typeface="+mj-lt"/>
              </a:rPr>
              <a:t>-out</a:t>
            </a:r>
          </a:p>
        </p:txBody>
      </p:sp>
      <p:graphicFrame>
        <p:nvGraphicFramePr>
          <p:cNvPr id="9" name="Chart 8"/>
          <p:cNvGraphicFramePr/>
          <p:nvPr>
            <p:extLst>
              <p:ext uri="{D42A27DB-BD31-4B8C-83A1-F6EECF244321}">
                <p14:modId xmlns:p14="http://schemas.microsoft.com/office/powerpoint/2010/main" val="933514944"/>
              </p:ext>
            </p:extLst>
          </p:nvPr>
        </p:nvGraphicFramePr>
        <p:xfrm>
          <a:off x="1457326" y="1734900"/>
          <a:ext cx="8438516" cy="361696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BED3140B-8440-498A-91A3-4230446E6073}"/>
              </a:ext>
            </a:extLst>
          </p:cNvPr>
          <p:cNvSpPr/>
          <p:nvPr/>
        </p:nvSpPr>
        <p:spPr>
          <a:xfrm>
            <a:off x="5876925" y="5429250"/>
            <a:ext cx="4318000" cy="1108643"/>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9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588"/>
            <a:ext cx="9667875" cy="994172"/>
          </a:xfrm>
        </p:spPr>
        <p:txBody>
          <a:bodyPr>
            <a:normAutofit/>
          </a:bodyPr>
          <a:lstStyle/>
          <a:p>
            <a:r>
              <a:rPr lang="en-US" sz="3000" dirty="0"/>
              <a:t>House Ways and Means English learners increment</a:t>
            </a:r>
          </a:p>
        </p:txBody>
      </p:sp>
      <p:graphicFrame>
        <p:nvGraphicFramePr>
          <p:cNvPr id="9" name="Chart 8"/>
          <p:cNvGraphicFramePr/>
          <p:nvPr>
            <p:extLst>
              <p:ext uri="{D42A27DB-BD31-4B8C-83A1-F6EECF244321}">
                <p14:modId xmlns:p14="http://schemas.microsoft.com/office/powerpoint/2010/main" val="2835973045"/>
              </p:ext>
            </p:extLst>
          </p:nvPr>
        </p:nvGraphicFramePr>
        <p:xfrm>
          <a:off x="2641600" y="1544320"/>
          <a:ext cx="6908800" cy="479552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Arrow Connector 3">
            <a:extLst>
              <a:ext uri="{FF2B5EF4-FFF2-40B4-BE49-F238E27FC236}">
                <a16:creationId xmlns:a16="http://schemas.microsoft.com/office/drawing/2014/main" id="{C6D06D50-5D7A-43D1-B6C8-101E1DD2ACE6}"/>
              </a:ext>
            </a:extLst>
          </p:cNvPr>
          <p:cNvCxnSpPr>
            <a:cxnSpLocks/>
          </p:cNvCxnSpPr>
          <p:nvPr/>
        </p:nvCxnSpPr>
        <p:spPr>
          <a:xfrm flipV="1">
            <a:off x="4846955" y="1036320"/>
            <a:ext cx="3576320" cy="16256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7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6" y="133588"/>
            <a:ext cx="9696450" cy="994172"/>
          </a:xfrm>
        </p:spPr>
        <p:txBody>
          <a:bodyPr>
            <a:normAutofit/>
          </a:bodyPr>
          <a:lstStyle/>
          <a:p>
            <a:r>
              <a:rPr lang="en-US" sz="3000" dirty="0"/>
              <a:t>Senate Ways and Means English learners increment</a:t>
            </a:r>
          </a:p>
        </p:txBody>
      </p:sp>
      <p:graphicFrame>
        <p:nvGraphicFramePr>
          <p:cNvPr id="9" name="Chart 8"/>
          <p:cNvGraphicFramePr/>
          <p:nvPr>
            <p:extLst>
              <p:ext uri="{D42A27DB-BD31-4B8C-83A1-F6EECF244321}">
                <p14:modId xmlns:p14="http://schemas.microsoft.com/office/powerpoint/2010/main" val="2022502196"/>
              </p:ext>
            </p:extLst>
          </p:nvPr>
        </p:nvGraphicFramePr>
        <p:xfrm>
          <a:off x="2641600" y="1442085"/>
          <a:ext cx="6908800" cy="479552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8A61DA6-7895-4EBC-90EF-2DCFBB7D2B42}"/>
              </a:ext>
            </a:extLst>
          </p:cNvPr>
          <p:cNvSpPr/>
          <p:nvPr/>
        </p:nvSpPr>
        <p:spPr>
          <a:xfrm>
            <a:off x="7629526" y="1289685"/>
            <a:ext cx="899102" cy="923330"/>
          </a:xfrm>
          <a:prstGeom prst="rect">
            <a:avLst/>
          </a:prstGeom>
          <a:noFill/>
        </p:spPr>
        <p:txBody>
          <a:bodyPr wrap="square" lIns="91440" tIns="45720" rIns="91440" bIns="45720">
            <a:spAutoFit/>
          </a:bodyPr>
          <a:lstStyle/>
          <a:p>
            <a:pPr algn="ctr"/>
            <a:r>
              <a:rPr lang="en-US" sz="5400" b="1" cap="none" spc="50" dirty="0">
                <a:ln w="0">
                  <a:solidFill>
                    <a:srgbClr val="7030A0"/>
                  </a:solidFill>
                </a:ln>
                <a:solidFill>
                  <a:schemeClr val="bg2"/>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331426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A4A60A8-C51E-4E5E-883E-FF2DCF1F90E6}"/>
              </a:ext>
            </a:extLst>
          </p:cNvPr>
          <p:cNvGraphicFramePr/>
          <p:nvPr>
            <p:extLst>
              <p:ext uri="{D42A27DB-BD31-4B8C-83A1-F6EECF244321}">
                <p14:modId xmlns:p14="http://schemas.microsoft.com/office/powerpoint/2010/main" val="110075321"/>
              </p:ext>
            </p:extLst>
          </p:nvPr>
        </p:nvGraphicFramePr>
        <p:xfrm>
          <a:off x="800100" y="869950"/>
          <a:ext cx="9664700" cy="464104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4A70EDE-5CAD-415A-A445-D928C05B3981}"/>
              </a:ext>
            </a:extLst>
          </p:cNvPr>
          <p:cNvSpPr txBox="1"/>
          <p:nvPr/>
        </p:nvSpPr>
        <p:spPr>
          <a:xfrm>
            <a:off x="581892" y="393908"/>
            <a:ext cx="13307290" cy="430887"/>
          </a:xfrm>
          <a:prstGeom prst="rect">
            <a:avLst/>
          </a:prstGeom>
          <a:noFill/>
        </p:spPr>
        <p:txBody>
          <a:bodyPr wrap="square" rtlCol="0">
            <a:spAutoFit/>
          </a:bodyPr>
          <a:lstStyle/>
          <a:p>
            <a:r>
              <a:rPr lang="en-US" sz="2200" dirty="0">
                <a:latin typeface="+mj-lt"/>
              </a:rPr>
              <a:t>House Ways and Means economically disadvantaged by decile increment </a:t>
            </a:r>
          </a:p>
        </p:txBody>
      </p:sp>
      <p:sp>
        <p:nvSpPr>
          <p:cNvPr id="3" name="TextBox 2">
            <a:extLst>
              <a:ext uri="{FF2B5EF4-FFF2-40B4-BE49-F238E27FC236}">
                <a16:creationId xmlns:a16="http://schemas.microsoft.com/office/drawing/2014/main" id="{08B55ABD-4926-4C87-BBF3-BDA0C98B5B71}"/>
              </a:ext>
            </a:extLst>
          </p:cNvPr>
          <p:cNvSpPr txBox="1"/>
          <p:nvPr/>
        </p:nvSpPr>
        <p:spPr>
          <a:xfrm>
            <a:off x="5124450" y="5510996"/>
            <a:ext cx="6962775" cy="954107"/>
          </a:xfrm>
          <a:prstGeom prst="rect">
            <a:avLst/>
          </a:prstGeom>
          <a:noFill/>
        </p:spPr>
        <p:txBody>
          <a:bodyPr wrap="square" rtlCol="0">
            <a:spAutoFit/>
          </a:bodyPr>
          <a:lstStyle/>
          <a:p>
            <a:r>
              <a:rPr lang="en-US" sz="1400" dirty="0">
                <a:solidFill>
                  <a:srgbClr val="0070C0"/>
                </a:solidFill>
              </a:rPr>
              <a:t>• Supplemental Nutrition Assistance Program (SNAP)</a:t>
            </a:r>
          </a:p>
          <a:p>
            <a:r>
              <a:rPr lang="en-US" sz="1400" dirty="0">
                <a:solidFill>
                  <a:srgbClr val="0070C0"/>
                </a:solidFill>
              </a:rPr>
              <a:t>• Transitional Assistance for Families with Dependent Children (</a:t>
            </a:r>
            <a:r>
              <a:rPr lang="en-US" sz="1400" dirty="0" err="1">
                <a:solidFill>
                  <a:srgbClr val="0070C0"/>
                </a:solidFill>
              </a:rPr>
              <a:t>TAFDC</a:t>
            </a:r>
            <a:r>
              <a:rPr lang="en-US" sz="1400" dirty="0">
                <a:solidFill>
                  <a:srgbClr val="0070C0"/>
                </a:solidFill>
              </a:rPr>
              <a:t>) </a:t>
            </a:r>
          </a:p>
          <a:p>
            <a:r>
              <a:rPr lang="en-US" sz="1400" dirty="0">
                <a:solidFill>
                  <a:srgbClr val="0070C0"/>
                </a:solidFill>
              </a:rPr>
              <a:t>• Department of Children and Families' (</a:t>
            </a:r>
            <a:r>
              <a:rPr lang="en-US" sz="1400" dirty="0" err="1">
                <a:solidFill>
                  <a:srgbClr val="0070C0"/>
                </a:solidFill>
              </a:rPr>
              <a:t>DCF</a:t>
            </a:r>
            <a:r>
              <a:rPr lang="en-US" sz="1400" dirty="0">
                <a:solidFill>
                  <a:srgbClr val="0070C0"/>
                </a:solidFill>
              </a:rPr>
              <a:t>) foster care program </a:t>
            </a:r>
          </a:p>
          <a:p>
            <a:r>
              <a:rPr lang="en-US" sz="1400" dirty="0">
                <a:solidFill>
                  <a:srgbClr val="0070C0"/>
                </a:solidFill>
              </a:rPr>
              <a:t>• MassHealth (Medicaid)</a:t>
            </a:r>
          </a:p>
        </p:txBody>
      </p:sp>
    </p:spTree>
    <p:extLst>
      <p:ext uri="{BB962C8B-B14F-4D97-AF65-F5344CB8AC3E}">
        <p14:creationId xmlns:p14="http://schemas.microsoft.com/office/powerpoint/2010/main" val="41147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A4A60A8-C51E-4E5E-883E-FF2DCF1F90E6}"/>
              </a:ext>
            </a:extLst>
          </p:cNvPr>
          <p:cNvGraphicFramePr/>
          <p:nvPr>
            <p:extLst>
              <p:ext uri="{D42A27DB-BD31-4B8C-83A1-F6EECF244321}">
                <p14:modId xmlns:p14="http://schemas.microsoft.com/office/powerpoint/2010/main" val="2793390458"/>
              </p:ext>
            </p:extLst>
          </p:nvPr>
        </p:nvGraphicFramePr>
        <p:xfrm>
          <a:off x="828675" y="869950"/>
          <a:ext cx="10601325" cy="464104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84A70EDE-5CAD-415A-A445-D928C05B3981}"/>
              </a:ext>
            </a:extLst>
          </p:cNvPr>
          <p:cNvSpPr txBox="1"/>
          <p:nvPr/>
        </p:nvSpPr>
        <p:spPr>
          <a:xfrm>
            <a:off x="447674" y="259068"/>
            <a:ext cx="11363325" cy="430887"/>
          </a:xfrm>
          <a:prstGeom prst="rect">
            <a:avLst/>
          </a:prstGeom>
          <a:noFill/>
        </p:spPr>
        <p:txBody>
          <a:bodyPr wrap="square" rtlCol="0">
            <a:spAutoFit/>
          </a:bodyPr>
          <a:lstStyle/>
          <a:p>
            <a:r>
              <a:rPr lang="en-US" sz="2200" dirty="0">
                <a:latin typeface="+mj-lt"/>
              </a:rPr>
              <a:t>Senate Ways and Means economically disadvantaged by decile increment </a:t>
            </a:r>
          </a:p>
        </p:txBody>
      </p:sp>
      <p:sp>
        <p:nvSpPr>
          <p:cNvPr id="3" name="TextBox 2">
            <a:extLst>
              <a:ext uri="{FF2B5EF4-FFF2-40B4-BE49-F238E27FC236}">
                <a16:creationId xmlns:a16="http://schemas.microsoft.com/office/drawing/2014/main" id="{08B55ABD-4926-4C87-BBF3-BDA0C98B5B71}"/>
              </a:ext>
            </a:extLst>
          </p:cNvPr>
          <p:cNvSpPr txBox="1"/>
          <p:nvPr/>
        </p:nvSpPr>
        <p:spPr>
          <a:xfrm>
            <a:off x="5257800" y="5510996"/>
            <a:ext cx="7124700" cy="954107"/>
          </a:xfrm>
          <a:prstGeom prst="rect">
            <a:avLst/>
          </a:prstGeom>
          <a:noFill/>
        </p:spPr>
        <p:txBody>
          <a:bodyPr wrap="square" rtlCol="0">
            <a:spAutoFit/>
          </a:bodyPr>
          <a:lstStyle/>
          <a:p>
            <a:r>
              <a:rPr lang="en-US" sz="1400" dirty="0">
                <a:solidFill>
                  <a:srgbClr val="0070C0"/>
                </a:solidFill>
              </a:rPr>
              <a:t>• Supplemental Nutrition Assistance Program (SNAP)</a:t>
            </a:r>
          </a:p>
          <a:p>
            <a:r>
              <a:rPr lang="en-US" sz="1400" dirty="0">
                <a:solidFill>
                  <a:srgbClr val="0070C0"/>
                </a:solidFill>
              </a:rPr>
              <a:t>• Transitional Assistance for Families with Dependent Children (</a:t>
            </a:r>
            <a:r>
              <a:rPr lang="en-US" sz="1400" dirty="0" err="1">
                <a:solidFill>
                  <a:srgbClr val="0070C0"/>
                </a:solidFill>
              </a:rPr>
              <a:t>TAFDC</a:t>
            </a:r>
            <a:r>
              <a:rPr lang="en-US" sz="1400" dirty="0">
                <a:solidFill>
                  <a:srgbClr val="0070C0"/>
                </a:solidFill>
              </a:rPr>
              <a:t>) </a:t>
            </a:r>
          </a:p>
          <a:p>
            <a:r>
              <a:rPr lang="en-US" sz="1400" dirty="0">
                <a:solidFill>
                  <a:srgbClr val="0070C0"/>
                </a:solidFill>
              </a:rPr>
              <a:t>• Department of Children and Families' (</a:t>
            </a:r>
            <a:r>
              <a:rPr lang="en-US" sz="1400" dirty="0" err="1">
                <a:solidFill>
                  <a:srgbClr val="0070C0"/>
                </a:solidFill>
              </a:rPr>
              <a:t>DCF</a:t>
            </a:r>
            <a:r>
              <a:rPr lang="en-US" sz="1400" dirty="0">
                <a:solidFill>
                  <a:srgbClr val="0070C0"/>
                </a:solidFill>
              </a:rPr>
              <a:t>) foster care program </a:t>
            </a:r>
          </a:p>
          <a:p>
            <a:r>
              <a:rPr lang="en-US" sz="1400" dirty="0">
                <a:solidFill>
                  <a:srgbClr val="0070C0"/>
                </a:solidFill>
              </a:rPr>
              <a:t>• MassHealth (Medicaid)</a:t>
            </a:r>
          </a:p>
        </p:txBody>
      </p:sp>
      <p:cxnSp>
        <p:nvCxnSpPr>
          <p:cNvPr id="6" name="Straight Arrow Connector 5">
            <a:extLst>
              <a:ext uri="{FF2B5EF4-FFF2-40B4-BE49-F238E27FC236}">
                <a16:creationId xmlns:a16="http://schemas.microsoft.com/office/drawing/2014/main" id="{B1BEAC40-E205-40D1-9747-19BF795C10A6}"/>
              </a:ext>
            </a:extLst>
          </p:cNvPr>
          <p:cNvCxnSpPr>
            <a:cxnSpLocks/>
          </p:cNvCxnSpPr>
          <p:nvPr/>
        </p:nvCxnSpPr>
        <p:spPr>
          <a:xfrm flipV="1">
            <a:off x="5895975" y="790575"/>
            <a:ext cx="4210050" cy="65722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EAFB968-5D63-484E-8AF4-FC7650BB18E5}"/>
              </a:ext>
            </a:extLst>
          </p:cNvPr>
          <p:cNvGraphicFramePr/>
          <p:nvPr>
            <p:extLst>
              <p:ext uri="{D42A27DB-BD31-4B8C-83A1-F6EECF244321}">
                <p14:modId xmlns:p14="http://schemas.microsoft.com/office/powerpoint/2010/main" val="2991304326"/>
              </p:ext>
            </p:extLst>
          </p:nvPr>
        </p:nvGraphicFramePr>
        <p:xfrm>
          <a:off x="1038224" y="1560195"/>
          <a:ext cx="10029825" cy="437388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34C5C1D-AC5F-4EC7-804E-D50C2702CEDB}"/>
              </a:ext>
            </a:extLst>
          </p:cNvPr>
          <p:cNvSpPr txBox="1">
            <a:spLocks/>
          </p:cNvSpPr>
          <p:nvPr/>
        </p:nvSpPr>
        <p:spPr>
          <a:xfrm>
            <a:off x="2072642" y="582604"/>
            <a:ext cx="5915025" cy="4994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Inflation rate*</a:t>
            </a:r>
          </a:p>
        </p:txBody>
      </p:sp>
      <p:sp>
        <p:nvSpPr>
          <p:cNvPr id="4" name="TextBox 3">
            <a:extLst>
              <a:ext uri="{FF2B5EF4-FFF2-40B4-BE49-F238E27FC236}">
                <a16:creationId xmlns:a16="http://schemas.microsoft.com/office/drawing/2014/main" id="{6AF14F9E-083A-4284-BEFD-815FFE16690D}"/>
              </a:ext>
            </a:extLst>
          </p:cNvPr>
          <p:cNvSpPr txBox="1"/>
          <p:nvPr/>
        </p:nvSpPr>
        <p:spPr>
          <a:xfrm>
            <a:off x="5391150" y="6058251"/>
            <a:ext cx="6115049" cy="353943"/>
          </a:xfrm>
          <a:prstGeom prst="rect">
            <a:avLst/>
          </a:prstGeom>
          <a:noFill/>
        </p:spPr>
        <p:txBody>
          <a:bodyPr wrap="square" rtlCol="0">
            <a:spAutoFit/>
          </a:bodyPr>
          <a:lstStyle/>
          <a:p>
            <a:r>
              <a:rPr lang="en-US" sz="1700" dirty="0">
                <a:solidFill>
                  <a:schemeClr val="accent6">
                    <a:lumMod val="75000"/>
                  </a:schemeClr>
                </a:solidFill>
              </a:rPr>
              <a:t>*Price Deflator Index for State and Local Governments</a:t>
            </a:r>
          </a:p>
        </p:txBody>
      </p:sp>
    </p:spTree>
    <p:extLst>
      <p:ext uri="{BB962C8B-B14F-4D97-AF65-F5344CB8AC3E}">
        <p14:creationId xmlns:p14="http://schemas.microsoft.com/office/powerpoint/2010/main" val="2025802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district foundation budget</a:t>
            </a:r>
          </a:p>
        </p:txBody>
      </p:sp>
      <p:sp>
        <p:nvSpPr>
          <p:cNvPr id="3" name="Content Placeholder 2"/>
          <p:cNvSpPr>
            <a:spLocks noGrp="1"/>
          </p:cNvSpPr>
          <p:nvPr>
            <p:ph idx="1"/>
          </p:nvPr>
        </p:nvSpPr>
        <p:spPr>
          <a:xfrm>
            <a:off x="3395665" y="2691422"/>
            <a:ext cx="5400673" cy="431603"/>
          </a:xfrm>
        </p:spPr>
        <p:txBody>
          <a:bodyPr>
            <a:noAutofit/>
          </a:bodyPr>
          <a:lstStyle/>
          <a:p>
            <a:pPr marL="0" indent="0">
              <a:buNone/>
            </a:pPr>
            <a:r>
              <a:rPr lang="en-US" sz="2250" dirty="0"/>
              <a:t>Foundation budget amount per pupil</a:t>
            </a:r>
          </a:p>
        </p:txBody>
      </p:sp>
      <p:cxnSp>
        <p:nvCxnSpPr>
          <p:cNvPr id="5" name="Straight Connector 4"/>
          <p:cNvCxnSpPr>
            <a:cxnSpLocks/>
          </p:cNvCxnSpPr>
          <p:nvPr/>
        </p:nvCxnSpPr>
        <p:spPr>
          <a:xfrm>
            <a:off x="2978087" y="4141588"/>
            <a:ext cx="5401559" cy="3260"/>
          </a:xfrm>
          <a:prstGeom prst="line">
            <a:avLst/>
          </a:prstGeom>
          <a:ln w="76200">
            <a:solidFill>
              <a:schemeClr val="accent5">
                <a:lumMod val="75000"/>
                <a:alpha val="50000"/>
              </a:schemeClr>
            </a:solidFill>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3430462" y="3194722"/>
            <a:ext cx="5448894" cy="438582"/>
          </a:xfrm>
          <a:prstGeom prst="rect">
            <a:avLst/>
          </a:prstGeom>
          <a:noFill/>
        </p:spPr>
        <p:txBody>
          <a:bodyPr wrap="square" rtlCol="0">
            <a:spAutoFit/>
          </a:bodyPr>
          <a:lstStyle/>
          <a:p>
            <a:r>
              <a:rPr lang="en-US" sz="2250" dirty="0"/>
              <a:t>x enrollment in each category </a:t>
            </a:r>
          </a:p>
        </p:txBody>
      </p:sp>
      <p:sp>
        <p:nvSpPr>
          <p:cNvPr id="9" name="TextBox 8"/>
          <p:cNvSpPr txBox="1"/>
          <p:nvPr/>
        </p:nvSpPr>
        <p:spPr>
          <a:xfrm>
            <a:off x="3438526" y="4355902"/>
            <a:ext cx="4436268" cy="784830"/>
          </a:xfrm>
          <a:prstGeom prst="rect">
            <a:avLst/>
          </a:prstGeom>
          <a:noFill/>
        </p:spPr>
        <p:txBody>
          <a:bodyPr wrap="square" rtlCol="0">
            <a:spAutoFit/>
          </a:bodyPr>
          <a:lstStyle/>
          <a:p>
            <a:r>
              <a:rPr lang="en-US" sz="2250" dirty="0"/>
              <a:t>= district foundation budget</a:t>
            </a:r>
          </a:p>
          <a:p>
            <a:endParaRPr lang="en-US" sz="2250" dirty="0"/>
          </a:p>
        </p:txBody>
      </p:sp>
      <p:sp>
        <p:nvSpPr>
          <p:cNvPr id="10" name="TextBox 9"/>
          <p:cNvSpPr txBox="1"/>
          <p:nvPr/>
        </p:nvSpPr>
        <p:spPr>
          <a:xfrm>
            <a:off x="3395664" y="3654391"/>
            <a:ext cx="4983981" cy="438582"/>
          </a:xfrm>
          <a:prstGeom prst="rect">
            <a:avLst/>
          </a:prstGeom>
          <a:noFill/>
        </p:spPr>
        <p:txBody>
          <a:bodyPr wrap="square" rtlCol="0">
            <a:spAutoFit/>
          </a:bodyPr>
          <a:lstStyle/>
          <a:p>
            <a:r>
              <a:rPr lang="en-US" sz="2250" dirty="0"/>
              <a:t>+ increments above the base</a:t>
            </a:r>
          </a:p>
        </p:txBody>
      </p:sp>
      <p:pic>
        <p:nvPicPr>
          <p:cNvPr id="8" name="Picture 7">
            <a:extLst>
              <a:ext uri="{FF2B5EF4-FFF2-40B4-BE49-F238E27FC236}">
                <a16:creationId xmlns:a16="http://schemas.microsoft.com/office/drawing/2014/main" id="{EEDCCA02-7993-41B0-8AB1-4AE1B0AE3051}"/>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03331" y="4355903"/>
            <a:ext cx="2386013" cy="1989935"/>
          </a:xfrm>
          <a:prstGeom prst="rect">
            <a:avLst/>
          </a:prstGeom>
        </p:spPr>
      </p:pic>
    </p:spTree>
    <p:extLst>
      <p:ext uri="{BB962C8B-B14F-4D97-AF65-F5344CB8AC3E}">
        <p14:creationId xmlns:p14="http://schemas.microsoft.com/office/powerpoint/2010/main" val="40938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B34560F-5BF1-4848-BBAF-25BE6B361B5B}"/>
              </a:ext>
            </a:extLst>
          </p:cNvPr>
          <p:cNvGraphicFramePr>
            <a:graphicFrameLocks noGrp="1"/>
          </p:cNvGraphicFramePr>
          <p:nvPr>
            <p:ph idx="4294967295"/>
            <p:extLst>
              <p:ext uri="{D42A27DB-BD31-4B8C-83A1-F6EECF244321}">
                <p14:modId xmlns:p14="http://schemas.microsoft.com/office/powerpoint/2010/main" val="3644492461"/>
              </p:ext>
            </p:extLst>
          </p:nvPr>
        </p:nvGraphicFramePr>
        <p:xfrm>
          <a:off x="1585913" y="1084405"/>
          <a:ext cx="9020174" cy="5227799"/>
        </p:xfrm>
        <a:graphic>
          <a:graphicData uri="http://schemas.openxmlformats.org/drawingml/2006/table">
            <a:tbl>
              <a:tblPr firstRow="1" bandRow="1">
                <a:tableStyleId>{93296810-A885-4BE3-A3E7-6D5BEEA58F35}</a:tableStyleId>
              </a:tblPr>
              <a:tblGrid>
                <a:gridCol w="3059802">
                  <a:extLst>
                    <a:ext uri="{9D8B030D-6E8A-4147-A177-3AD203B41FA5}">
                      <a16:colId xmlns:a16="http://schemas.microsoft.com/office/drawing/2014/main" val="2793710738"/>
                    </a:ext>
                  </a:extLst>
                </a:gridCol>
                <a:gridCol w="1785909">
                  <a:extLst>
                    <a:ext uri="{9D8B030D-6E8A-4147-A177-3AD203B41FA5}">
                      <a16:colId xmlns:a16="http://schemas.microsoft.com/office/drawing/2014/main" val="3742886750"/>
                    </a:ext>
                  </a:extLst>
                </a:gridCol>
                <a:gridCol w="1637131">
                  <a:extLst>
                    <a:ext uri="{9D8B030D-6E8A-4147-A177-3AD203B41FA5}">
                      <a16:colId xmlns:a16="http://schemas.microsoft.com/office/drawing/2014/main" val="3357324988"/>
                    </a:ext>
                  </a:extLst>
                </a:gridCol>
                <a:gridCol w="2537332">
                  <a:extLst>
                    <a:ext uri="{9D8B030D-6E8A-4147-A177-3AD203B41FA5}">
                      <a16:colId xmlns:a16="http://schemas.microsoft.com/office/drawing/2014/main" val="621012491"/>
                    </a:ext>
                  </a:extLst>
                </a:gridCol>
              </a:tblGrid>
              <a:tr h="406626">
                <a:tc>
                  <a:txBody>
                    <a:bodyPr/>
                    <a:lstStyle/>
                    <a:p>
                      <a:r>
                        <a:rPr lang="en-US" dirty="0"/>
                        <a:t>category</a:t>
                      </a:r>
                      <a:endParaRPr lang="en-US" b="0" dirty="0"/>
                    </a:p>
                  </a:txBody>
                  <a:tcPr/>
                </a:tc>
                <a:tc>
                  <a:txBody>
                    <a:bodyPr/>
                    <a:lstStyle/>
                    <a:p>
                      <a:r>
                        <a:rPr lang="en-US" dirty="0"/>
                        <a:t>enrollment</a:t>
                      </a:r>
                      <a:endParaRPr lang="en-US" b="0" dirty="0"/>
                    </a:p>
                  </a:txBody>
                  <a:tcPr/>
                </a:tc>
                <a:tc>
                  <a:txBody>
                    <a:bodyPr/>
                    <a:lstStyle/>
                    <a:p>
                      <a:r>
                        <a:rPr lang="en-US" dirty="0"/>
                        <a:t>Per pupil $</a:t>
                      </a:r>
                      <a:endParaRPr lang="en-US" b="0" dirty="0"/>
                    </a:p>
                  </a:txBody>
                  <a:tcPr/>
                </a:tc>
                <a:tc>
                  <a:txBody>
                    <a:bodyPr/>
                    <a:lstStyle/>
                    <a:p>
                      <a:r>
                        <a:rPr lang="en-US" dirty="0"/>
                        <a:t>total</a:t>
                      </a:r>
                      <a:endParaRPr lang="en-US" b="0" dirty="0"/>
                    </a:p>
                  </a:txBody>
                  <a:tcPr/>
                </a:tc>
                <a:extLst>
                  <a:ext uri="{0D108BD9-81ED-4DB2-BD59-A6C34878D82A}">
                    <a16:rowId xmlns:a16="http://schemas.microsoft.com/office/drawing/2014/main" val="2096753601"/>
                  </a:ext>
                </a:extLst>
              </a:tr>
              <a:tr h="304969">
                <a:tc>
                  <a:txBody>
                    <a:bodyPr/>
                    <a:lstStyle/>
                    <a:p>
                      <a:r>
                        <a:rPr lang="en-US" sz="1200" dirty="0"/>
                        <a:t>Preschool</a:t>
                      </a:r>
                    </a:p>
                  </a:txBody>
                  <a:tcPr/>
                </a:tc>
                <a:tc>
                  <a:txBody>
                    <a:bodyPr/>
                    <a:lstStyle/>
                    <a:p>
                      <a:r>
                        <a:rPr lang="en-US" sz="1200" dirty="0"/>
                        <a:t>68</a:t>
                      </a:r>
                    </a:p>
                  </a:txBody>
                  <a:tcPr/>
                </a:tc>
                <a:tc>
                  <a:txBody>
                    <a:bodyPr/>
                    <a:lstStyle/>
                    <a:p>
                      <a:r>
                        <a:rPr lang="en-US" sz="1200" dirty="0"/>
                        <a:t>$4,029</a:t>
                      </a:r>
                    </a:p>
                  </a:txBody>
                  <a:tcPr/>
                </a:tc>
                <a:tc>
                  <a:txBody>
                    <a:bodyPr/>
                    <a:lstStyle/>
                    <a:p>
                      <a:r>
                        <a:rPr lang="en-US" sz="1200" dirty="0"/>
                        <a:t>$274,002</a:t>
                      </a:r>
                    </a:p>
                  </a:txBody>
                  <a:tcPr/>
                </a:tc>
                <a:extLst>
                  <a:ext uri="{0D108BD9-81ED-4DB2-BD59-A6C34878D82A}">
                    <a16:rowId xmlns:a16="http://schemas.microsoft.com/office/drawing/2014/main" val="1663646704"/>
                  </a:ext>
                </a:extLst>
              </a:tr>
              <a:tr h="373598">
                <a:tc>
                  <a:txBody>
                    <a:bodyPr/>
                    <a:lstStyle/>
                    <a:p>
                      <a:r>
                        <a:rPr lang="en-US" sz="1200" dirty="0"/>
                        <a:t>Full day K</a:t>
                      </a:r>
                    </a:p>
                  </a:txBody>
                  <a:tcPr/>
                </a:tc>
                <a:tc>
                  <a:txBody>
                    <a:bodyPr/>
                    <a:lstStyle/>
                    <a:p>
                      <a:r>
                        <a:rPr lang="en-US" sz="1200" dirty="0"/>
                        <a:t>157</a:t>
                      </a:r>
                    </a:p>
                  </a:txBody>
                  <a:tcPr/>
                </a:tc>
                <a:tc>
                  <a:txBody>
                    <a:bodyPr/>
                    <a:lstStyle/>
                    <a:p>
                      <a:r>
                        <a:rPr lang="en-US" sz="1200" dirty="0"/>
                        <a:t>$8,059</a:t>
                      </a:r>
                    </a:p>
                  </a:txBody>
                  <a:tcPr/>
                </a:tc>
                <a:tc>
                  <a:txBody>
                    <a:bodyPr/>
                    <a:lstStyle/>
                    <a:p>
                      <a:r>
                        <a:rPr lang="en-US" sz="1200" dirty="0"/>
                        <a:t>$1,265,262</a:t>
                      </a:r>
                    </a:p>
                  </a:txBody>
                  <a:tcPr/>
                </a:tc>
                <a:extLst>
                  <a:ext uri="{0D108BD9-81ED-4DB2-BD59-A6C34878D82A}">
                    <a16:rowId xmlns:a16="http://schemas.microsoft.com/office/drawing/2014/main" val="2315803040"/>
                  </a:ext>
                </a:extLst>
              </a:tr>
              <a:tr h="373598">
                <a:tc>
                  <a:txBody>
                    <a:bodyPr/>
                    <a:lstStyle/>
                    <a:p>
                      <a:r>
                        <a:rPr lang="en-US" sz="1200" dirty="0"/>
                        <a:t>Elementary</a:t>
                      </a:r>
                    </a:p>
                  </a:txBody>
                  <a:tcPr/>
                </a:tc>
                <a:tc>
                  <a:txBody>
                    <a:bodyPr/>
                    <a:lstStyle/>
                    <a:p>
                      <a:r>
                        <a:rPr lang="en-US" sz="1200" dirty="0"/>
                        <a:t>832</a:t>
                      </a:r>
                    </a:p>
                  </a:txBody>
                  <a:tcPr/>
                </a:tc>
                <a:tc>
                  <a:txBody>
                    <a:bodyPr/>
                    <a:lstStyle/>
                    <a:p>
                      <a:r>
                        <a:rPr lang="en-US" sz="1200" dirty="0"/>
                        <a:t>$8,106</a:t>
                      </a:r>
                    </a:p>
                  </a:txBody>
                  <a:tcPr/>
                </a:tc>
                <a:tc>
                  <a:txBody>
                    <a:bodyPr/>
                    <a:lstStyle/>
                    <a:p>
                      <a:r>
                        <a:rPr lang="en-US" sz="1200" dirty="0"/>
                        <a:t>$6,744,166</a:t>
                      </a:r>
                    </a:p>
                  </a:txBody>
                  <a:tcPr/>
                </a:tc>
                <a:extLst>
                  <a:ext uri="{0D108BD9-81ED-4DB2-BD59-A6C34878D82A}">
                    <a16:rowId xmlns:a16="http://schemas.microsoft.com/office/drawing/2014/main" val="4288483469"/>
                  </a:ext>
                </a:extLst>
              </a:tr>
              <a:tr h="373598">
                <a:tc>
                  <a:txBody>
                    <a:bodyPr/>
                    <a:lstStyle/>
                    <a:p>
                      <a:r>
                        <a:rPr lang="en-US" sz="1200" dirty="0"/>
                        <a:t>Middle</a:t>
                      </a:r>
                    </a:p>
                  </a:txBody>
                  <a:tcPr/>
                </a:tc>
                <a:tc>
                  <a:txBody>
                    <a:bodyPr/>
                    <a:lstStyle/>
                    <a:p>
                      <a:r>
                        <a:rPr lang="en-US" sz="1200" dirty="0"/>
                        <a:t>469</a:t>
                      </a:r>
                    </a:p>
                  </a:txBody>
                  <a:tcPr/>
                </a:tc>
                <a:tc>
                  <a:txBody>
                    <a:bodyPr/>
                    <a:lstStyle/>
                    <a:p>
                      <a:r>
                        <a:rPr lang="en-US" sz="1200" dirty="0"/>
                        <a:t>$7,771</a:t>
                      </a:r>
                    </a:p>
                  </a:txBody>
                  <a:tcPr/>
                </a:tc>
                <a:tc>
                  <a:txBody>
                    <a:bodyPr/>
                    <a:lstStyle/>
                    <a:p>
                      <a:r>
                        <a:rPr lang="en-US" sz="1200" dirty="0"/>
                        <a:t>$3,644,525</a:t>
                      </a:r>
                    </a:p>
                  </a:txBody>
                  <a:tcPr/>
                </a:tc>
                <a:extLst>
                  <a:ext uri="{0D108BD9-81ED-4DB2-BD59-A6C34878D82A}">
                    <a16:rowId xmlns:a16="http://schemas.microsoft.com/office/drawing/2014/main" val="2306736099"/>
                  </a:ext>
                </a:extLst>
              </a:tr>
              <a:tr h="373598">
                <a:tc>
                  <a:txBody>
                    <a:bodyPr/>
                    <a:lstStyle/>
                    <a:p>
                      <a:r>
                        <a:rPr lang="en-US" sz="1200" dirty="0"/>
                        <a:t>High </a:t>
                      </a:r>
                    </a:p>
                  </a:txBody>
                  <a:tcPr/>
                </a:tc>
                <a:tc>
                  <a:txBody>
                    <a:bodyPr/>
                    <a:lstStyle/>
                    <a:p>
                      <a:r>
                        <a:rPr lang="en-US" sz="1200" dirty="0"/>
                        <a:t>495</a:t>
                      </a:r>
                    </a:p>
                  </a:txBody>
                  <a:tcPr/>
                </a:tc>
                <a:tc>
                  <a:txBody>
                    <a:bodyPr/>
                    <a:lstStyle/>
                    <a:p>
                      <a:r>
                        <a:rPr lang="en-US" sz="1200" dirty="0"/>
                        <a:t>$9,538</a:t>
                      </a:r>
                    </a:p>
                  </a:txBody>
                  <a:tcPr/>
                </a:tc>
                <a:tc>
                  <a:txBody>
                    <a:bodyPr/>
                    <a:lstStyle/>
                    <a:p>
                      <a:r>
                        <a:rPr lang="en-US" sz="1200" dirty="0"/>
                        <a:t>$4,721,562</a:t>
                      </a:r>
                    </a:p>
                  </a:txBody>
                  <a:tcPr/>
                </a:tc>
                <a:extLst>
                  <a:ext uri="{0D108BD9-81ED-4DB2-BD59-A6C34878D82A}">
                    <a16:rowId xmlns:a16="http://schemas.microsoft.com/office/drawing/2014/main" val="2991688144"/>
                  </a:ext>
                </a:extLst>
              </a:tr>
              <a:tr h="373598">
                <a:tc>
                  <a:txBody>
                    <a:bodyPr/>
                    <a:lstStyle/>
                    <a:p>
                      <a:r>
                        <a:rPr lang="en-US" sz="1200" dirty="0"/>
                        <a:t>Vocational</a:t>
                      </a:r>
                    </a:p>
                  </a:txBody>
                  <a:tcPr/>
                </a:tc>
                <a:tc>
                  <a:txBody>
                    <a:bodyPr/>
                    <a:lstStyle/>
                    <a:p>
                      <a:r>
                        <a:rPr lang="en-US" sz="1200" dirty="0"/>
                        <a:t>2</a:t>
                      </a:r>
                    </a:p>
                  </a:txBody>
                  <a:tcPr/>
                </a:tc>
                <a:tc>
                  <a:txBody>
                    <a:bodyPr/>
                    <a:lstStyle/>
                    <a:p>
                      <a:r>
                        <a:rPr lang="en-US" sz="1200" dirty="0"/>
                        <a:t>$14,383</a:t>
                      </a:r>
                    </a:p>
                  </a:txBody>
                  <a:tcPr/>
                </a:tc>
                <a:tc>
                  <a:txBody>
                    <a:bodyPr/>
                    <a:lstStyle/>
                    <a:p>
                      <a:r>
                        <a:rPr lang="en-US" sz="1200" dirty="0"/>
                        <a:t>$28,765</a:t>
                      </a:r>
                    </a:p>
                  </a:txBody>
                  <a:tcPr/>
                </a:tc>
                <a:extLst>
                  <a:ext uri="{0D108BD9-81ED-4DB2-BD59-A6C34878D82A}">
                    <a16:rowId xmlns:a16="http://schemas.microsoft.com/office/drawing/2014/main" val="2376728948"/>
                  </a:ext>
                </a:extLst>
              </a:tr>
              <a:tr h="373598">
                <a:tc>
                  <a:txBody>
                    <a:bodyPr/>
                    <a:lstStyle/>
                    <a:p>
                      <a:r>
                        <a:rPr lang="en-US" sz="1200" dirty="0"/>
                        <a:t>In-district sped*</a:t>
                      </a:r>
                      <a:endParaRPr lang="en-US" sz="1200" i="1" dirty="0"/>
                    </a:p>
                  </a:txBody>
                  <a:tcPr/>
                </a:tc>
                <a:tc>
                  <a:txBody>
                    <a:bodyPr/>
                    <a:lstStyle/>
                    <a:p>
                      <a:r>
                        <a:rPr lang="en-US" sz="1200" dirty="0"/>
                        <a:t>73</a:t>
                      </a:r>
                      <a:endParaRPr lang="en-US" sz="1200" i="1" dirty="0"/>
                    </a:p>
                  </a:txBody>
                  <a:tcPr/>
                </a:tc>
                <a:tc>
                  <a:txBody>
                    <a:bodyPr/>
                    <a:lstStyle/>
                    <a:p>
                      <a:r>
                        <a:rPr lang="en-US" sz="1200" dirty="0"/>
                        <a:t>$27,168</a:t>
                      </a:r>
                      <a:endParaRPr lang="en-US" sz="1200" i="1" dirty="0"/>
                    </a:p>
                  </a:txBody>
                  <a:tcPr/>
                </a:tc>
                <a:tc>
                  <a:txBody>
                    <a:bodyPr/>
                    <a:lstStyle/>
                    <a:p>
                      <a:r>
                        <a:rPr lang="en-US" sz="1200" dirty="0"/>
                        <a:t>$1,983,256</a:t>
                      </a:r>
                      <a:endParaRPr lang="en-US" sz="1200" i="1" dirty="0"/>
                    </a:p>
                  </a:txBody>
                  <a:tcPr/>
                </a:tc>
                <a:extLst>
                  <a:ext uri="{0D108BD9-81ED-4DB2-BD59-A6C34878D82A}">
                    <a16:rowId xmlns:a16="http://schemas.microsoft.com/office/drawing/2014/main" val="890029498"/>
                  </a:ext>
                </a:extLst>
              </a:tr>
              <a:tr h="373598">
                <a:tc>
                  <a:txBody>
                    <a:bodyPr/>
                    <a:lstStyle/>
                    <a:p>
                      <a:r>
                        <a:rPr lang="en-US" sz="1200" dirty="0"/>
                        <a:t>Out-of-district sped*</a:t>
                      </a:r>
                      <a:endParaRPr lang="en-US" sz="1200" i="1" dirty="0"/>
                    </a:p>
                  </a:txBody>
                  <a:tcPr/>
                </a:tc>
                <a:tc>
                  <a:txBody>
                    <a:bodyPr/>
                    <a:lstStyle/>
                    <a:p>
                      <a:r>
                        <a:rPr lang="en-US" sz="1200" dirty="0"/>
                        <a:t>20</a:t>
                      </a:r>
                      <a:endParaRPr lang="en-US" sz="1200" i="1" dirty="0"/>
                    </a:p>
                  </a:txBody>
                  <a:tcPr/>
                </a:tc>
                <a:tc>
                  <a:txBody>
                    <a:bodyPr/>
                    <a:lstStyle/>
                    <a:p>
                      <a:r>
                        <a:rPr lang="en-US" sz="1200" dirty="0"/>
                        <a:t>$29,629</a:t>
                      </a:r>
                      <a:endParaRPr lang="en-US" sz="1200" i="1" dirty="0"/>
                    </a:p>
                  </a:txBody>
                  <a:tcPr/>
                </a:tc>
                <a:tc>
                  <a:txBody>
                    <a:bodyPr/>
                    <a:lstStyle/>
                    <a:p>
                      <a:r>
                        <a:rPr lang="en-US" sz="1200" dirty="0"/>
                        <a:t>$592,588</a:t>
                      </a:r>
                      <a:endParaRPr lang="en-US" sz="1200" i="1" dirty="0"/>
                    </a:p>
                  </a:txBody>
                  <a:tcPr/>
                </a:tc>
                <a:extLst>
                  <a:ext uri="{0D108BD9-81ED-4DB2-BD59-A6C34878D82A}">
                    <a16:rowId xmlns:a16="http://schemas.microsoft.com/office/drawing/2014/main" val="763093521"/>
                  </a:ext>
                </a:extLst>
              </a:tr>
              <a:tr h="373598">
                <a:tc>
                  <a:txBody>
                    <a:bodyPr/>
                    <a:lstStyle/>
                    <a:p>
                      <a:r>
                        <a:rPr lang="en-US" sz="1200" dirty="0"/>
                        <a:t>ELL PreK-5</a:t>
                      </a:r>
                      <a:endParaRPr lang="en-US" sz="1200" i="1" dirty="0"/>
                    </a:p>
                  </a:txBody>
                  <a:tcPr/>
                </a:tc>
                <a:tc>
                  <a:txBody>
                    <a:bodyPr/>
                    <a:lstStyle/>
                    <a:p>
                      <a:r>
                        <a:rPr lang="en-US" sz="1200" dirty="0"/>
                        <a:t>63</a:t>
                      </a:r>
                      <a:endParaRPr lang="en-US" sz="1200" i="1" dirty="0"/>
                    </a:p>
                  </a:txBody>
                  <a:tcPr/>
                </a:tc>
                <a:tc>
                  <a:txBody>
                    <a:bodyPr/>
                    <a:lstStyle/>
                    <a:p>
                      <a:r>
                        <a:rPr lang="en-US" sz="1200" dirty="0"/>
                        <a:t>$2,177</a:t>
                      </a:r>
                      <a:endParaRPr lang="en-US" sz="1200" i="1" dirty="0"/>
                    </a:p>
                  </a:txBody>
                  <a:tcPr/>
                </a:tc>
                <a:tc>
                  <a:txBody>
                    <a:bodyPr/>
                    <a:lstStyle/>
                    <a:p>
                      <a:r>
                        <a:rPr lang="en-US" sz="1200" dirty="0"/>
                        <a:t>$137,162</a:t>
                      </a:r>
                      <a:endParaRPr lang="en-US" sz="1200" i="1" dirty="0"/>
                    </a:p>
                  </a:txBody>
                  <a:tcPr/>
                </a:tc>
                <a:extLst>
                  <a:ext uri="{0D108BD9-81ED-4DB2-BD59-A6C34878D82A}">
                    <a16:rowId xmlns:a16="http://schemas.microsoft.com/office/drawing/2014/main" val="2236310325"/>
                  </a:ext>
                </a:extLst>
              </a:tr>
              <a:tr h="373598">
                <a:tc>
                  <a:txBody>
                    <a:bodyPr/>
                    <a:lstStyle/>
                    <a:p>
                      <a:r>
                        <a:rPr lang="en-US" sz="1200" dirty="0"/>
                        <a:t>ELL 6-8</a:t>
                      </a:r>
                      <a:endParaRPr lang="en-US" sz="1200" i="1" dirty="0"/>
                    </a:p>
                  </a:txBody>
                  <a:tcPr/>
                </a:tc>
                <a:tc>
                  <a:txBody>
                    <a:bodyPr/>
                    <a:lstStyle/>
                    <a:p>
                      <a:r>
                        <a:rPr lang="en-US" sz="1200" dirty="0"/>
                        <a:t>17</a:t>
                      </a:r>
                      <a:endParaRPr lang="en-US" sz="1200" i="1" dirty="0"/>
                    </a:p>
                  </a:txBody>
                  <a:tcPr/>
                </a:tc>
                <a:tc>
                  <a:txBody>
                    <a:bodyPr/>
                    <a:lstStyle/>
                    <a:p>
                      <a:r>
                        <a:rPr lang="en-US" sz="1200" dirty="0"/>
                        <a:t>$2,721</a:t>
                      </a:r>
                      <a:endParaRPr lang="en-US" sz="1200" i="1" dirty="0"/>
                    </a:p>
                  </a:txBody>
                  <a:tcPr/>
                </a:tc>
                <a:tc>
                  <a:txBody>
                    <a:bodyPr/>
                    <a:lstStyle/>
                    <a:p>
                      <a:r>
                        <a:rPr lang="en-US" sz="1200" dirty="0"/>
                        <a:t>$46,265</a:t>
                      </a:r>
                      <a:endParaRPr lang="en-US" sz="1200" i="1" dirty="0"/>
                    </a:p>
                  </a:txBody>
                  <a:tcPr/>
                </a:tc>
                <a:extLst>
                  <a:ext uri="{0D108BD9-81ED-4DB2-BD59-A6C34878D82A}">
                    <a16:rowId xmlns:a16="http://schemas.microsoft.com/office/drawing/2014/main" val="654431539"/>
                  </a:ext>
                </a:extLst>
              </a:tr>
              <a:tr h="373598">
                <a:tc>
                  <a:txBody>
                    <a:bodyPr/>
                    <a:lstStyle/>
                    <a:p>
                      <a:r>
                        <a:rPr lang="en-US" sz="1200" dirty="0"/>
                        <a:t>ELL 9-12</a:t>
                      </a:r>
                      <a:endParaRPr lang="en-US" sz="1200" i="1" dirty="0"/>
                    </a:p>
                  </a:txBody>
                  <a:tcPr/>
                </a:tc>
                <a:tc>
                  <a:txBody>
                    <a:bodyPr/>
                    <a:lstStyle/>
                    <a:p>
                      <a:r>
                        <a:rPr lang="en-US" sz="1200" dirty="0"/>
                        <a:t>24</a:t>
                      </a:r>
                      <a:endParaRPr lang="en-US" sz="1200" i="1" dirty="0"/>
                    </a:p>
                  </a:txBody>
                  <a:tcPr/>
                </a:tc>
                <a:tc>
                  <a:txBody>
                    <a:bodyPr/>
                    <a:lstStyle/>
                    <a:p>
                      <a:r>
                        <a:rPr lang="en-US" sz="1200" dirty="0"/>
                        <a:t>$3,266</a:t>
                      </a:r>
                      <a:endParaRPr lang="en-US" sz="1200" i="1" dirty="0"/>
                    </a:p>
                  </a:txBody>
                  <a:tcPr/>
                </a:tc>
                <a:tc>
                  <a:txBody>
                    <a:bodyPr/>
                    <a:lstStyle/>
                    <a:p>
                      <a:r>
                        <a:rPr lang="en-US" sz="1200" dirty="0"/>
                        <a:t>$78,378</a:t>
                      </a:r>
                      <a:endParaRPr lang="en-US" sz="1200" i="1" dirty="0"/>
                    </a:p>
                  </a:txBody>
                  <a:tcPr/>
                </a:tc>
                <a:extLst>
                  <a:ext uri="{0D108BD9-81ED-4DB2-BD59-A6C34878D82A}">
                    <a16:rowId xmlns:a16="http://schemas.microsoft.com/office/drawing/2014/main" val="2642363157"/>
                  </a:ext>
                </a:extLst>
              </a:tr>
              <a:tr h="373598">
                <a:tc>
                  <a:txBody>
                    <a:bodyPr/>
                    <a:lstStyle/>
                    <a:p>
                      <a:r>
                        <a:rPr lang="en-US" sz="1200" dirty="0"/>
                        <a:t>Econ. Disadvantaged*</a:t>
                      </a:r>
                      <a:endParaRPr lang="en-US" sz="1200" i="1" dirty="0"/>
                    </a:p>
                  </a:txBody>
                  <a:tcPr/>
                </a:tc>
                <a:tc>
                  <a:txBody>
                    <a:bodyPr/>
                    <a:lstStyle/>
                    <a:p>
                      <a:r>
                        <a:rPr lang="en-US" sz="1200" dirty="0"/>
                        <a:t>953</a:t>
                      </a:r>
                      <a:endParaRPr lang="en-US" sz="1200" i="1" dirty="0"/>
                    </a:p>
                  </a:txBody>
                  <a:tcPr/>
                </a:tc>
                <a:tc>
                  <a:txBody>
                    <a:bodyPr/>
                    <a:lstStyle/>
                    <a:p>
                      <a:r>
                        <a:rPr lang="en-US" sz="1200" dirty="0"/>
                        <a:t>$4,144</a:t>
                      </a:r>
                      <a:endParaRPr lang="en-US" sz="1200" i="1" dirty="0"/>
                    </a:p>
                  </a:txBody>
                  <a:tcPr/>
                </a:tc>
                <a:tc>
                  <a:txBody>
                    <a:bodyPr/>
                    <a:lstStyle/>
                    <a:p>
                      <a:r>
                        <a:rPr lang="en-US" sz="1200" dirty="0"/>
                        <a:t>$3,948,975</a:t>
                      </a:r>
                      <a:endParaRPr lang="en-US" sz="1200" i="1" dirty="0"/>
                    </a:p>
                  </a:txBody>
                  <a:tcPr/>
                </a:tc>
                <a:extLst>
                  <a:ext uri="{0D108BD9-81ED-4DB2-BD59-A6C34878D82A}">
                    <a16:rowId xmlns:a16="http://schemas.microsoft.com/office/drawing/2014/main" val="2679522076"/>
                  </a:ext>
                </a:extLst>
              </a:tr>
              <a:tr h="406626">
                <a:tc>
                  <a:txBody>
                    <a:bodyPr/>
                    <a:lstStyle/>
                    <a:p>
                      <a:r>
                        <a:rPr lang="en-US" dirty="0"/>
                        <a:t>Total</a:t>
                      </a:r>
                      <a:endParaRPr lang="en-US" b="1" dirty="0"/>
                    </a:p>
                  </a:txBody>
                  <a:tcPr/>
                </a:tc>
                <a:tc>
                  <a:txBody>
                    <a:bodyPr/>
                    <a:lstStyle/>
                    <a:p>
                      <a:r>
                        <a:rPr lang="en-US" dirty="0"/>
                        <a:t>1989*</a:t>
                      </a:r>
                    </a:p>
                  </a:txBody>
                  <a:tcPr/>
                </a:tc>
                <a:tc>
                  <a:txBody>
                    <a:bodyPr/>
                    <a:lstStyle/>
                    <a:p>
                      <a:endParaRPr lang="en-US"/>
                    </a:p>
                  </a:txBody>
                  <a:tcPr/>
                </a:tc>
                <a:tc>
                  <a:txBody>
                    <a:bodyPr/>
                    <a:lstStyle/>
                    <a:p>
                      <a:r>
                        <a:rPr lang="en-US" dirty="0"/>
                        <a:t>$23,464,904</a:t>
                      </a:r>
                      <a:endParaRPr lang="en-US" b="1" dirty="0"/>
                    </a:p>
                  </a:txBody>
                  <a:tcPr/>
                </a:tc>
                <a:extLst>
                  <a:ext uri="{0D108BD9-81ED-4DB2-BD59-A6C34878D82A}">
                    <a16:rowId xmlns:a16="http://schemas.microsoft.com/office/drawing/2014/main" val="1221575644"/>
                  </a:ext>
                </a:extLst>
              </a:tr>
            </a:tbl>
          </a:graphicData>
        </a:graphic>
      </p:graphicFrame>
      <p:sp>
        <p:nvSpPr>
          <p:cNvPr id="3" name="TextBox 2">
            <a:extLst>
              <a:ext uri="{FF2B5EF4-FFF2-40B4-BE49-F238E27FC236}">
                <a16:creationId xmlns:a16="http://schemas.microsoft.com/office/drawing/2014/main" id="{4535A3A5-765D-4085-AD53-1B6C9194E6FD}"/>
              </a:ext>
            </a:extLst>
          </p:cNvPr>
          <p:cNvSpPr txBox="1"/>
          <p:nvPr/>
        </p:nvSpPr>
        <p:spPr>
          <a:xfrm>
            <a:off x="325672" y="75414"/>
            <a:ext cx="11123377" cy="1169551"/>
          </a:xfrm>
          <a:prstGeom prst="rect">
            <a:avLst/>
          </a:prstGeom>
          <a:noFill/>
        </p:spPr>
        <p:txBody>
          <a:bodyPr wrap="square" rtlCol="0">
            <a:spAutoFit/>
          </a:bodyPr>
          <a:lstStyle/>
          <a:p>
            <a:r>
              <a:rPr lang="en-US" sz="3500" dirty="0">
                <a:latin typeface="+mj-lt"/>
              </a:rPr>
              <a:t>Adding it up for Greenfield in FY20: </a:t>
            </a:r>
          </a:p>
          <a:p>
            <a:r>
              <a:rPr lang="en-US" sz="3500" dirty="0">
                <a:latin typeface="+mj-lt"/>
              </a:rPr>
              <a:t>House Ways and Means </a:t>
            </a:r>
          </a:p>
        </p:txBody>
      </p:sp>
      <p:sp>
        <p:nvSpPr>
          <p:cNvPr id="2" name="TextBox 1">
            <a:extLst>
              <a:ext uri="{FF2B5EF4-FFF2-40B4-BE49-F238E27FC236}">
                <a16:creationId xmlns:a16="http://schemas.microsoft.com/office/drawing/2014/main" id="{D72B1045-3183-462F-A21B-7D7CBAABCEF5}"/>
              </a:ext>
            </a:extLst>
          </p:cNvPr>
          <p:cNvSpPr txBox="1"/>
          <p:nvPr/>
        </p:nvSpPr>
        <p:spPr>
          <a:xfrm>
            <a:off x="7277101" y="6228588"/>
            <a:ext cx="5065478" cy="553998"/>
          </a:xfrm>
          <a:prstGeom prst="rect">
            <a:avLst/>
          </a:prstGeom>
          <a:noFill/>
        </p:spPr>
        <p:txBody>
          <a:bodyPr wrap="square" rtlCol="0">
            <a:spAutoFit/>
          </a:bodyPr>
          <a:lstStyle/>
          <a:p>
            <a:r>
              <a:rPr lang="en-US" sz="1500" i="1" dirty="0">
                <a:solidFill>
                  <a:schemeClr val="accent6">
                    <a:lumMod val="75000"/>
                  </a:schemeClr>
                </a:solidFill>
              </a:rPr>
              <a:t>Increments above the base are in italics</a:t>
            </a:r>
          </a:p>
          <a:p>
            <a:r>
              <a:rPr lang="en-US" sz="1500" i="1" dirty="0">
                <a:solidFill>
                  <a:schemeClr val="accent6">
                    <a:lumMod val="75000"/>
                  </a:schemeClr>
                </a:solidFill>
              </a:rPr>
              <a:t>Categories with zero students not included</a:t>
            </a:r>
          </a:p>
        </p:txBody>
      </p:sp>
    </p:spTree>
    <p:extLst>
      <p:ext uri="{BB962C8B-B14F-4D97-AF65-F5344CB8AC3E}">
        <p14:creationId xmlns:p14="http://schemas.microsoft.com/office/powerpoint/2010/main" val="1419608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B34560F-5BF1-4848-BBAF-25BE6B361B5B}"/>
              </a:ext>
            </a:extLst>
          </p:cNvPr>
          <p:cNvGraphicFramePr>
            <a:graphicFrameLocks noGrp="1"/>
          </p:cNvGraphicFramePr>
          <p:nvPr>
            <p:ph idx="4294967295"/>
            <p:extLst>
              <p:ext uri="{D42A27DB-BD31-4B8C-83A1-F6EECF244321}">
                <p14:modId xmlns:p14="http://schemas.microsoft.com/office/powerpoint/2010/main" val="2384046937"/>
              </p:ext>
            </p:extLst>
          </p:nvPr>
        </p:nvGraphicFramePr>
        <p:xfrm>
          <a:off x="1085850" y="1141209"/>
          <a:ext cx="9153525" cy="5114191"/>
        </p:xfrm>
        <a:graphic>
          <a:graphicData uri="http://schemas.openxmlformats.org/drawingml/2006/table">
            <a:tbl>
              <a:tblPr firstRow="1" bandRow="1">
                <a:tableStyleId>{93296810-A885-4BE3-A3E7-6D5BEEA58F35}</a:tableStyleId>
              </a:tblPr>
              <a:tblGrid>
                <a:gridCol w="3105037">
                  <a:extLst>
                    <a:ext uri="{9D8B030D-6E8A-4147-A177-3AD203B41FA5}">
                      <a16:colId xmlns:a16="http://schemas.microsoft.com/office/drawing/2014/main" val="2793710738"/>
                    </a:ext>
                  </a:extLst>
                </a:gridCol>
                <a:gridCol w="1812311">
                  <a:extLst>
                    <a:ext uri="{9D8B030D-6E8A-4147-A177-3AD203B41FA5}">
                      <a16:colId xmlns:a16="http://schemas.microsoft.com/office/drawing/2014/main" val="3742886750"/>
                    </a:ext>
                  </a:extLst>
                </a:gridCol>
                <a:gridCol w="1661334">
                  <a:extLst>
                    <a:ext uri="{9D8B030D-6E8A-4147-A177-3AD203B41FA5}">
                      <a16:colId xmlns:a16="http://schemas.microsoft.com/office/drawing/2014/main" val="3357324988"/>
                    </a:ext>
                  </a:extLst>
                </a:gridCol>
                <a:gridCol w="2574843">
                  <a:extLst>
                    <a:ext uri="{9D8B030D-6E8A-4147-A177-3AD203B41FA5}">
                      <a16:colId xmlns:a16="http://schemas.microsoft.com/office/drawing/2014/main" val="621012491"/>
                    </a:ext>
                  </a:extLst>
                </a:gridCol>
              </a:tblGrid>
              <a:tr h="397790">
                <a:tc>
                  <a:txBody>
                    <a:bodyPr/>
                    <a:lstStyle/>
                    <a:p>
                      <a:r>
                        <a:rPr lang="en-US" dirty="0"/>
                        <a:t>category</a:t>
                      </a:r>
                      <a:endParaRPr lang="en-US" b="0" dirty="0"/>
                    </a:p>
                  </a:txBody>
                  <a:tcPr/>
                </a:tc>
                <a:tc>
                  <a:txBody>
                    <a:bodyPr/>
                    <a:lstStyle/>
                    <a:p>
                      <a:r>
                        <a:rPr lang="en-US" dirty="0"/>
                        <a:t>enrollment</a:t>
                      </a:r>
                      <a:endParaRPr lang="en-US" b="0" dirty="0"/>
                    </a:p>
                  </a:txBody>
                  <a:tcPr/>
                </a:tc>
                <a:tc>
                  <a:txBody>
                    <a:bodyPr/>
                    <a:lstStyle/>
                    <a:p>
                      <a:r>
                        <a:rPr lang="en-US" dirty="0"/>
                        <a:t>Per pupil $</a:t>
                      </a:r>
                      <a:endParaRPr lang="en-US" b="0" dirty="0"/>
                    </a:p>
                  </a:txBody>
                  <a:tcPr/>
                </a:tc>
                <a:tc>
                  <a:txBody>
                    <a:bodyPr/>
                    <a:lstStyle/>
                    <a:p>
                      <a:r>
                        <a:rPr lang="en-US" dirty="0"/>
                        <a:t>total</a:t>
                      </a:r>
                      <a:endParaRPr lang="en-US" b="0" dirty="0"/>
                    </a:p>
                  </a:txBody>
                  <a:tcPr/>
                </a:tc>
                <a:extLst>
                  <a:ext uri="{0D108BD9-81ED-4DB2-BD59-A6C34878D82A}">
                    <a16:rowId xmlns:a16="http://schemas.microsoft.com/office/drawing/2014/main" val="2096753601"/>
                  </a:ext>
                </a:extLst>
              </a:tr>
              <a:tr h="298342">
                <a:tc>
                  <a:txBody>
                    <a:bodyPr/>
                    <a:lstStyle/>
                    <a:p>
                      <a:r>
                        <a:rPr lang="en-US" sz="1200" dirty="0"/>
                        <a:t>Preschool</a:t>
                      </a:r>
                    </a:p>
                  </a:txBody>
                  <a:tcPr/>
                </a:tc>
                <a:tc>
                  <a:txBody>
                    <a:bodyPr/>
                    <a:lstStyle/>
                    <a:p>
                      <a:r>
                        <a:rPr lang="en-US" sz="1200" dirty="0"/>
                        <a:t>68</a:t>
                      </a:r>
                    </a:p>
                  </a:txBody>
                  <a:tcPr/>
                </a:tc>
                <a:tc>
                  <a:txBody>
                    <a:bodyPr/>
                    <a:lstStyle/>
                    <a:p>
                      <a:r>
                        <a:rPr lang="en-US" sz="1200" dirty="0"/>
                        <a:t>$4,023</a:t>
                      </a:r>
                    </a:p>
                  </a:txBody>
                  <a:tcPr/>
                </a:tc>
                <a:tc>
                  <a:txBody>
                    <a:bodyPr/>
                    <a:lstStyle/>
                    <a:p>
                      <a:r>
                        <a:rPr lang="en-US" sz="1200" dirty="0"/>
                        <a:t>$273,574</a:t>
                      </a:r>
                    </a:p>
                  </a:txBody>
                  <a:tcPr/>
                </a:tc>
                <a:extLst>
                  <a:ext uri="{0D108BD9-81ED-4DB2-BD59-A6C34878D82A}">
                    <a16:rowId xmlns:a16="http://schemas.microsoft.com/office/drawing/2014/main" val="1663646704"/>
                  </a:ext>
                </a:extLst>
              </a:tr>
              <a:tr h="365479">
                <a:tc>
                  <a:txBody>
                    <a:bodyPr/>
                    <a:lstStyle/>
                    <a:p>
                      <a:r>
                        <a:rPr lang="en-US" sz="1200" dirty="0"/>
                        <a:t>Full day K</a:t>
                      </a:r>
                    </a:p>
                  </a:txBody>
                  <a:tcPr/>
                </a:tc>
                <a:tc>
                  <a:txBody>
                    <a:bodyPr/>
                    <a:lstStyle/>
                    <a:p>
                      <a:r>
                        <a:rPr lang="en-US" sz="1200" dirty="0"/>
                        <a:t>157</a:t>
                      </a:r>
                    </a:p>
                  </a:txBody>
                  <a:tcPr/>
                </a:tc>
                <a:tc>
                  <a:txBody>
                    <a:bodyPr/>
                    <a:lstStyle/>
                    <a:p>
                      <a:r>
                        <a:rPr lang="en-US" sz="1200" dirty="0"/>
                        <a:t>$8,046</a:t>
                      </a:r>
                    </a:p>
                  </a:txBody>
                  <a:tcPr/>
                </a:tc>
                <a:tc>
                  <a:txBody>
                    <a:bodyPr/>
                    <a:lstStyle/>
                    <a:p>
                      <a:r>
                        <a:rPr lang="en-US" sz="1200" dirty="0"/>
                        <a:t>$1,263,290</a:t>
                      </a:r>
                    </a:p>
                  </a:txBody>
                  <a:tcPr/>
                </a:tc>
                <a:extLst>
                  <a:ext uri="{0D108BD9-81ED-4DB2-BD59-A6C34878D82A}">
                    <a16:rowId xmlns:a16="http://schemas.microsoft.com/office/drawing/2014/main" val="2315803040"/>
                  </a:ext>
                </a:extLst>
              </a:tr>
              <a:tr h="365479">
                <a:tc>
                  <a:txBody>
                    <a:bodyPr/>
                    <a:lstStyle/>
                    <a:p>
                      <a:r>
                        <a:rPr lang="en-US" sz="1200" dirty="0"/>
                        <a:t>Elementary</a:t>
                      </a:r>
                    </a:p>
                  </a:txBody>
                  <a:tcPr/>
                </a:tc>
                <a:tc>
                  <a:txBody>
                    <a:bodyPr/>
                    <a:lstStyle/>
                    <a:p>
                      <a:r>
                        <a:rPr lang="en-US" sz="1200" dirty="0"/>
                        <a:t>832</a:t>
                      </a:r>
                    </a:p>
                  </a:txBody>
                  <a:tcPr/>
                </a:tc>
                <a:tc>
                  <a:txBody>
                    <a:bodyPr/>
                    <a:lstStyle/>
                    <a:p>
                      <a:r>
                        <a:rPr lang="en-US" sz="1200" dirty="0"/>
                        <a:t>$8,093</a:t>
                      </a:r>
                    </a:p>
                  </a:txBody>
                  <a:tcPr/>
                </a:tc>
                <a:tc>
                  <a:txBody>
                    <a:bodyPr/>
                    <a:lstStyle/>
                    <a:p>
                      <a:r>
                        <a:rPr lang="en-US" sz="1200" dirty="0"/>
                        <a:t>$6,733,712</a:t>
                      </a:r>
                    </a:p>
                  </a:txBody>
                  <a:tcPr/>
                </a:tc>
                <a:extLst>
                  <a:ext uri="{0D108BD9-81ED-4DB2-BD59-A6C34878D82A}">
                    <a16:rowId xmlns:a16="http://schemas.microsoft.com/office/drawing/2014/main" val="4288483469"/>
                  </a:ext>
                </a:extLst>
              </a:tr>
              <a:tr h="365479">
                <a:tc>
                  <a:txBody>
                    <a:bodyPr/>
                    <a:lstStyle/>
                    <a:p>
                      <a:r>
                        <a:rPr lang="en-US" sz="1200" dirty="0"/>
                        <a:t>Middle</a:t>
                      </a:r>
                    </a:p>
                  </a:txBody>
                  <a:tcPr/>
                </a:tc>
                <a:tc>
                  <a:txBody>
                    <a:bodyPr/>
                    <a:lstStyle/>
                    <a:p>
                      <a:r>
                        <a:rPr lang="en-US" sz="1200" dirty="0"/>
                        <a:t>469</a:t>
                      </a:r>
                    </a:p>
                  </a:txBody>
                  <a:tcPr/>
                </a:tc>
                <a:tc>
                  <a:txBody>
                    <a:bodyPr/>
                    <a:lstStyle/>
                    <a:p>
                      <a:r>
                        <a:rPr lang="en-US" sz="1200" dirty="0"/>
                        <a:t>$7,756</a:t>
                      </a:r>
                    </a:p>
                  </a:txBody>
                  <a:tcPr/>
                </a:tc>
                <a:tc>
                  <a:txBody>
                    <a:bodyPr/>
                    <a:lstStyle/>
                    <a:p>
                      <a:r>
                        <a:rPr lang="en-US" sz="1200" dirty="0"/>
                        <a:t>$3,637,477</a:t>
                      </a:r>
                    </a:p>
                  </a:txBody>
                  <a:tcPr/>
                </a:tc>
                <a:extLst>
                  <a:ext uri="{0D108BD9-81ED-4DB2-BD59-A6C34878D82A}">
                    <a16:rowId xmlns:a16="http://schemas.microsoft.com/office/drawing/2014/main" val="2306736099"/>
                  </a:ext>
                </a:extLst>
              </a:tr>
              <a:tr h="365479">
                <a:tc>
                  <a:txBody>
                    <a:bodyPr/>
                    <a:lstStyle/>
                    <a:p>
                      <a:r>
                        <a:rPr lang="en-US" sz="1200" dirty="0"/>
                        <a:t>High </a:t>
                      </a:r>
                    </a:p>
                  </a:txBody>
                  <a:tcPr/>
                </a:tc>
                <a:tc>
                  <a:txBody>
                    <a:bodyPr/>
                    <a:lstStyle/>
                    <a:p>
                      <a:r>
                        <a:rPr lang="en-US" sz="1200" dirty="0"/>
                        <a:t>495</a:t>
                      </a:r>
                    </a:p>
                  </a:txBody>
                  <a:tcPr/>
                </a:tc>
                <a:tc>
                  <a:txBody>
                    <a:bodyPr/>
                    <a:lstStyle/>
                    <a:p>
                      <a:r>
                        <a:rPr lang="en-US" sz="1200" dirty="0"/>
                        <a:t>$9,526</a:t>
                      </a:r>
                    </a:p>
                  </a:txBody>
                  <a:tcPr/>
                </a:tc>
                <a:tc>
                  <a:txBody>
                    <a:bodyPr/>
                    <a:lstStyle/>
                    <a:p>
                      <a:r>
                        <a:rPr lang="en-US" sz="1200" dirty="0"/>
                        <a:t>$4,715,317</a:t>
                      </a:r>
                    </a:p>
                  </a:txBody>
                  <a:tcPr/>
                </a:tc>
                <a:extLst>
                  <a:ext uri="{0D108BD9-81ED-4DB2-BD59-A6C34878D82A}">
                    <a16:rowId xmlns:a16="http://schemas.microsoft.com/office/drawing/2014/main" val="2991688144"/>
                  </a:ext>
                </a:extLst>
              </a:tr>
              <a:tr h="365479">
                <a:tc>
                  <a:txBody>
                    <a:bodyPr/>
                    <a:lstStyle/>
                    <a:p>
                      <a:r>
                        <a:rPr lang="en-US" sz="1200" dirty="0"/>
                        <a:t>Vocational</a:t>
                      </a:r>
                    </a:p>
                  </a:txBody>
                  <a:tcPr/>
                </a:tc>
                <a:tc>
                  <a:txBody>
                    <a:bodyPr/>
                    <a:lstStyle/>
                    <a:p>
                      <a:r>
                        <a:rPr lang="en-US" sz="1200" dirty="0"/>
                        <a:t>2</a:t>
                      </a:r>
                    </a:p>
                  </a:txBody>
                  <a:tcPr/>
                </a:tc>
                <a:tc>
                  <a:txBody>
                    <a:bodyPr/>
                    <a:lstStyle/>
                    <a:p>
                      <a:r>
                        <a:rPr lang="en-US" sz="1200" dirty="0"/>
                        <a:t>$14,372</a:t>
                      </a:r>
                    </a:p>
                  </a:txBody>
                  <a:tcPr/>
                </a:tc>
                <a:tc>
                  <a:txBody>
                    <a:bodyPr/>
                    <a:lstStyle/>
                    <a:p>
                      <a:r>
                        <a:rPr lang="en-US" sz="1200" dirty="0"/>
                        <a:t>$28,744</a:t>
                      </a:r>
                    </a:p>
                  </a:txBody>
                  <a:tcPr/>
                </a:tc>
                <a:extLst>
                  <a:ext uri="{0D108BD9-81ED-4DB2-BD59-A6C34878D82A}">
                    <a16:rowId xmlns:a16="http://schemas.microsoft.com/office/drawing/2014/main" val="2376728948"/>
                  </a:ext>
                </a:extLst>
              </a:tr>
              <a:tr h="365479">
                <a:tc>
                  <a:txBody>
                    <a:bodyPr/>
                    <a:lstStyle/>
                    <a:p>
                      <a:r>
                        <a:rPr lang="en-US" sz="1200" dirty="0"/>
                        <a:t>In-district sped*</a:t>
                      </a:r>
                      <a:endParaRPr lang="en-US" sz="1200" i="1" dirty="0"/>
                    </a:p>
                  </a:txBody>
                  <a:tcPr/>
                </a:tc>
                <a:tc>
                  <a:txBody>
                    <a:bodyPr/>
                    <a:lstStyle/>
                    <a:p>
                      <a:r>
                        <a:rPr lang="en-US" sz="1200" dirty="0"/>
                        <a:t>73</a:t>
                      </a:r>
                      <a:endParaRPr lang="en-US" sz="1200" i="1" dirty="0"/>
                    </a:p>
                  </a:txBody>
                  <a:tcPr/>
                </a:tc>
                <a:tc>
                  <a:txBody>
                    <a:bodyPr/>
                    <a:lstStyle/>
                    <a:p>
                      <a:r>
                        <a:rPr lang="en-US" sz="1200" dirty="0"/>
                        <a:t>$27,167</a:t>
                      </a:r>
                      <a:endParaRPr lang="en-US" sz="1200" i="1" dirty="0"/>
                    </a:p>
                  </a:txBody>
                  <a:tcPr/>
                </a:tc>
                <a:tc>
                  <a:txBody>
                    <a:bodyPr/>
                    <a:lstStyle/>
                    <a:p>
                      <a:r>
                        <a:rPr lang="en-US" sz="1200" dirty="0"/>
                        <a:t>$2,010,387</a:t>
                      </a:r>
                      <a:endParaRPr lang="en-US" sz="1200" i="1" dirty="0"/>
                    </a:p>
                  </a:txBody>
                  <a:tcPr/>
                </a:tc>
                <a:extLst>
                  <a:ext uri="{0D108BD9-81ED-4DB2-BD59-A6C34878D82A}">
                    <a16:rowId xmlns:a16="http://schemas.microsoft.com/office/drawing/2014/main" val="890029498"/>
                  </a:ext>
                </a:extLst>
              </a:tr>
              <a:tr h="365479">
                <a:tc>
                  <a:txBody>
                    <a:bodyPr/>
                    <a:lstStyle/>
                    <a:p>
                      <a:r>
                        <a:rPr lang="en-US" sz="1200" dirty="0"/>
                        <a:t>Out-of-district sped*</a:t>
                      </a:r>
                      <a:endParaRPr lang="en-US" sz="1200" i="1" dirty="0"/>
                    </a:p>
                  </a:txBody>
                  <a:tcPr/>
                </a:tc>
                <a:tc>
                  <a:txBody>
                    <a:bodyPr/>
                    <a:lstStyle/>
                    <a:p>
                      <a:r>
                        <a:rPr lang="en-US" sz="1200" dirty="0"/>
                        <a:t>20</a:t>
                      </a:r>
                      <a:endParaRPr lang="en-US" sz="1200" i="1" dirty="0"/>
                    </a:p>
                  </a:txBody>
                  <a:tcPr/>
                </a:tc>
                <a:tc>
                  <a:txBody>
                    <a:bodyPr/>
                    <a:lstStyle/>
                    <a:p>
                      <a:r>
                        <a:rPr lang="en-US" sz="1200" dirty="0"/>
                        <a:t>$29,458</a:t>
                      </a:r>
                      <a:endParaRPr lang="en-US" sz="1200" i="1" dirty="0"/>
                    </a:p>
                  </a:txBody>
                  <a:tcPr/>
                </a:tc>
                <a:tc>
                  <a:txBody>
                    <a:bodyPr/>
                    <a:lstStyle/>
                    <a:p>
                      <a:r>
                        <a:rPr lang="en-US" sz="1200" dirty="0"/>
                        <a:t>$599,157</a:t>
                      </a:r>
                      <a:endParaRPr lang="en-US" sz="1200" i="1" dirty="0"/>
                    </a:p>
                  </a:txBody>
                  <a:tcPr/>
                </a:tc>
                <a:extLst>
                  <a:ext uri="{0D108BD9-81ED-4DB2-BD59-A6C34878D82A}">
                    <a16:rowId xmlns:a16="http://schemas.microsoft.com/office/drawing/2014/main" val="763093521"/>
                  </a:ext>
                </a:extLst>
              </a:tr>
              <a:tr h="365479">
                <a:tc>
                  <a:txBody>
                    <a:bodyPr/>
                    <a:lstStyle/>
                    <a:p>
                      <a:r>
                        <a:rPr lang="en-US" sz="1200" dirty="0"/>
                        <a:t>ELL PreK-5</a:t>
                      </a:r>
                      <a:endParaRPr lang="en-US" sz="1200" i="1" dirty="0"/>
                    </a:p>
                  </a:txBody>
                  <a:tcPr/>
                </a:tc>
                <a:tc>
                  <a:txBody>
                    <a:bodyPr/>
                    <a:lstStyle/>
                    <a:p>
                      <a:r>
                        <a:rPr lang="en-US" sz="1200" dirty="0"/>
                        <a:t>63</a:t>
                      </a:r>
                      <a:endParaRPr lang="en-US" sz="1200" i="1" dirty="0"/>
                    </a:p>
                  </a:txBody>
                  <a:tcPr/>
                </a:tc>
                <a:tc>
                  <a:txBody>
                    <a:bodyPr/>
                    <a:lstStyle/>
                    <a:p>
                      <a:r>
                        <a:rPr lang="en-US" sz="1200" dirty="0"/>
                        <a:t>$2,276</a:t>
                      </a:r>
                      <a:endParaRPr lang="en-US" sz="1200" i="1" dirty="0"/>
                    </a:p>
                  </a:txBody>
                  <a:tcPr/>
                </a:tc>
                <a:tc>
                  <a:txBody>
                    <a:bodyPr/>
                    <a:lstStyle/>
                    <a:p>
                      <a:r>
                        <a:rPr lang="en-US" sz="1200" dirty="0"/>
                        <a:t>$143,379</a:t>
                      </a:r>
                      <a:endParaRPr lang="en-US" sz="1200" i="1" dirty="0"/>
                    </a:p>
                  </a:txBody>
                  <a:tcPr/>
                </a:tc>
                <a:extLst>
                  <a:ext uri="{0D108BD9-81ED-4DB2-BD59-A6C34878D82A}">
                    <a16:rowId xmlns:a16="http://schemas.microsoft.com/office/drawing/2014/main" val="2236310325"/>
                  </a:ext>
                </a:extLst>
              </a:tr>
              <a:tr h="365479">
                <a:tc>
                  <a:txBody>
                    <a:bodyPr/>
                    <a:lstStyle/>
                    <a:p>
                      <a:r>
                        <a:rPr lang="en-US" sz="1200" dirty="0"/>
                        <a:t>ELL 6-8</a:t>
                      </a:r>
                      <a:endParaRPr lang="en-US" sz="1200" i="1" dirty="0"/>
                    </a:p>
                  </a:txBody>
                  <a:tcPr/>
                </a:tc>
                <a:tc>
                  <a:txBody>
                    <a:bodyPr/>
                    <a:lstStyle/>
                    <a:p>
                      <a:r>
                        <a:rPr lang="en-US" sz="1200" dirty="0"/>
                        <a:t>17</a:t>
                      </a:r>
                      <a:endParaRPr lang="en-US" sz="1200" i="1" dirty="0"/>
                    </a:p>
                  </a:txBody>
                  <a:tcPr/>
                </a:tc>
                <a:tc>
                  <a:txBody>
                    <a:bodyPr/>
                    <a:lstStyle/>
                    <a:p>
                      <a:r>
                        <a:rPr lang="en-US" sz="1200" dirty="0"/>
                        <a:t>$2,381</a:t>
                      </a:r>
                      <a:endParaRPr lang="en-US" sz="1200" i="1" dirty="0"/>
                    </a:p>
                  </a:txBody>
                  <a:tcPr/>
                </a:tc>
                <a:tc>
                  <a:txBody>
                    <a:bodyPr/>
                    <a:lstStyle/>
                    <a:p>
                      <a:r>
                        <a:rPr lang="en-US" sz="1200" dirty="0"/>
                        <a:t>$40,469</a:t>
                      </a:r>
                      <a:endParaRPr lang="en-US" sz="1200" i="1" dirty="0"/>
                    </a:p>
                  </a:txBody>
                  <a:tcPr/>
                </a:tc>
                <a:extLst>
                  <a:ext uri="{0D108BD9-81ED-4DB2-BD59-A6C34878D82A}">
                    <a16:rowId xmlns:a16="http://schemas.microsoft.com/office/drawing/2014/main" val="654431539"/>
                  </a:ext>
                </a:extLst>
              </a:tr>
              <a:tr h="365479">
                <a:tc>
                  <a:txBody>
                    <a:bodyPr/>
                    <a:lstStyle/>
                    <a:p>
                      <a:r>
                        <a:rPr lang="en-US" sz="1200" dirty="0"/>
                        <a:t>ELL 9-12</a:t>
                      </a:r>
                      <a:endParaRPr lang="en-US" sz="1200" i="1" dirty="0"/>
                    </a:p>
                  </a:txBody>
                  <a:tcPr/>
                </a:tc>
                <a:tc>
                  <a:txBody>
                    <a:bodyPr/>
                    <a:lstStyle/>
                    <a:p>
                      <a:r>
                        <a:rPr lang="en-US" sz="1200" dirty="0"/>
                        <a:t>24</a:t>
                      </a:r>
                      <a:endParaRPr lang="en-US" sz="1200" i="1" dirty="0"/>
                    </a:p>
                  </a:txBody>
                  <a:tcPr/>
                </a:tc>
                <a:tc>
                  <a:txBody>
                    <a:bodyPr/>
                    <a:lstStyle/>
                    <a:p>
                      <a:r>
                        <a:rPr lang="en-US" sz="1200" dirty="0"/>
                        <a:t>$1,858</a:t>
                      </a:r>
                      <a:endParaRPr lang="en-US" sz="1200" i="1" dirty="0"/>
                    </a:p>
                  </a:txBody>
                  <a:tcPr/>
                </a:tc>
                <a:tc>
                  <a:txBody>
                    <a:bodyPr/>
                    <a:lstStyle/>
                    <a:p>
                      <a:r>
                        <a:rPr lang="en-US" sz="1200" dirty="0"/>
                        <a:t>$44,596</a:t>
                      </a:r>
                      <a:endParaRPr lang="en-US" sz="1200" i="1" dirty="0"/>
                    </a:p>
                  </a:txBody>
                  <a:tcPr/>
                </a:tc>
                <a:extLst>
                  <a:ext uri="{0D108BD9-81ED-4DB2-BD59-A6C34878D82A}">
                    <a16:rowId xmlns:a16="http://schemas.microsoft.com/office/drawing/2014/main" val="2642363157"/>
                  </a:ext>
                </a:extLst>
              </a:tr>
              <a:tr h="365479">
                <a:tc>
                  <a:txBody>
                    <a:bodyPr/>
                    <a:lstStyle/>
                    <a:p>
                      <a:r>
                        <a:rPr lang="en-US" sz="1200" dirty="0"/>
                        <a:t>Econ. Disadvantaged*</a:t>
                      </a:r>
                      <a:endParaRPr lang="en-US" sz="1200" i="1" dirty="0"/>
                    </a:p>
                  </a:txBody>
                  <a:tcPr/>
                </a:tc>
                <a:tc>
                  <a:txBody>
                    <a:bodyPr/>
                    <a:lstStyle/>
                    <a:p>
                      <a:r>
                        <a:rPr lang="en-US" sz="1200" dirty="0"/>
                        <a:t>953</a:t>
                      </a:r>
                      <a:endParaRPr lang="en-US" sz="1200" i="1" dirty="0"/>
                    </a:p>
                  </a:txBody>
                  <a:tcPr/>
                </a:tc>
                <a:tc>
                  <a:txBody>
                    <a:bodyPr/>
                    <a:lstStyle/>
                    <a:p>
                      <a:r>
                        <a:rPr lang="en-US" sz="1200" dirty="0"/>
                        <a:t>$4,390</a:t>
                      </a:r>
                      <a:endParaRPr lang="en-US" sz="1200" i="1" dirty="0"/>
                    </a:p>
                  </a:txBody>
                  <a:tcPr/>
                </a:tc>
                <a:tc>
                  <a:txBody>
                    <a:bodyPr/>
                    <a:lstStyle/>
                    <a:p>
                      <a:r>
                        <a:rPr lang="en-US" sz="1200" dirty="0"/>
                        <a:t>$4,278,703</a:t>
                      </a:r>
                      <a:endParaRPr lang="en-US" sz="1200" i="1" dirty="0"/>
                    </a:p>
                  </a:txBody>
                  <a:tcPr/>
                </a:tc>
                <a:extLst>
                  <a:ext uri="{0D108BD9-81ED-4DB2-BD59-A6C34878D82A}">
                    <a16:rowId xmlns:a16="http://schemas.microsoft.com/office/drawing/2014/main" val="2679522076"/>
                  </a:ext>
                </a:extLst>
              </a:tr>
              <a:tr h="397790">
                <a:tc>
                  <a:txBody>
                    <a:bodyPr/>
                    <a:lstStyle/>
                    <a:p>
                      <a:r>
                        <a:rPr lang="en-US" dirty="0"/>
                        <a:t>Total</a:t>
                      </a:r>
                      <a:endParaRPr lang="en-US" b="1" dirty="0"/>
                    </a:p>
                  </a:txBody>
                  <a:tcPr/>
                </a:tc>
                <a:tc>
                  <a:txBody>
                    <a:bodyPr/>
                    <a:lstStyle/>
                    <a:p>
                      <a:r>
                        <a:rPr lang="en-US" dirty="0"/>
                        <a:t>1989*</a:t>
                      </a:r>
                    </a:p>
                  </a:txBody>
                  <a:tcPr/>
                </a:tc>
                <a:tc>
                  <a:txBody>
                    <a:bodyPr/>
                    <a:lstStyle/>
                    <a:p>
                      <a:endParaRPr lang="en-US"/>
                    </a:p>
                  </a:txBody>
                  <a:tcPr/>
                </a:tc>
                <a:tc>
                  <a:txBody>
                    <a:bodyPr/>
                    <a:lstStyle/>
                    <a:p>
                      <a:r>
                        <a:rPr lang="en-US" dirty="0"/>
                        <a:t>$23,758,804</a:t>
                      </a:r>
                      <a:endParaRPr lang="en-US" b="1" dirty="0"/>
                    </a:p>
                  </a:txBody>
                  <a:tcPr/>
                </a:tc>
                <a:extLst>
                  <a:ext uri="{0D108BD9-81ED-4DB2-BD59-A6C34878D82A}">
                    <a16:rowId xmlns:a16="http://schemas.microsoft.com/office/drawing/2014/main" val="1221575644"/>
                  </a:ext>
                </a:extLst>
              </a:tr>
            </a:tbl>
          </a:graphicData>
        </a:graphic>
      </p:graphicFrame>
      <p:sp>
        <p:nvSpPr>
          <p:cNvPr id="3" name="TextBox 2">
            <a:extLst>
              <a:ext uri="{FF2B5EF4-FFF2-40B4-BE49-F238E27FC236}">
                <a16:creationId xmlns:a16="http://schemas.microsoft.com/office/drawing/2014/main" id="{4535A3A5-765D-4085-AD53-1B6C9194E6FD}"/>
              </a:ext>
            </a:extLst>
          </p:cNvPr>
          <p:cNvSpPr txBox="1"/>
          <p:nvPr/>
        </p:nvSpPr>
        <p:spPr>
          <a:xfrm>
            <a:off x="325672" y="106191"/>
            <a:ext cx="11866328" cy="1169551"/>
          </a:xfrm>
          <a:prstGeom prst="rect">
            <a:avLst/>
          </a:prstGeom>
          <a:noFill/>
        </p:spPr>
        <p:txBody>
          <a:bodyPr wrap="square" rtlCol="0">
            <a:spAutoFit/>
          </a:bodyPr>
          <a:lstStyle/>
          <a:p>
            <a:r>
              <a:rPr lang="en-US" sz="3500" dirty="0">
                <a:latin typeface="+mj-lt"/>
              </a:rPr>
              <a:t>Adding it up for Greenfield in FY20: </a:t>
            </a:r>
          </a:p>
          <a:p>
            <a:r>
              <a:rPr lang="en-US" sz="3500" dirty="0">
                <a:latin typeface="+mj-lt"/>
              </a:rPr>
              <a:t>Senate Ways and Means </a:t>
            </a:r>
          </a:p>
        </p:txBody>
      </p:sp>
      <p:sp>
        <p:nvSpPr>
          <p:cNvPr id="2" name="TextBox 1">
            <a:extLst>
              <a:ext uri="{FF2B5EF4-FFF2-40B4-BE49-F238E27FC236}">
                <a16:creationId xmlns:a16="http://schemas.microsoft.com/office/drawing/2014/main" id="{D72B1045-3183-462F-A21B-7D7CBAABCEF5}"/>
              </a:ext>
            </a:extLst>
          </p:cNvPr>
          <p:cNvSpPr txBox="1"/>
          <p:nvPr/>
        </p:nvSpPr>
        <p:spPr>
          <a:xfrm>
            <a:off x="7400926" y="6151644"/>
            <a:ext cx="4589228" cy="553998"/>
          </a:xfrm>
          <a:prstGeom prst="rect">
            <a:avLst/>
          </a:prstGeom>
          <a:noFill/>
        </p:spPr>
        <p:txBody>
          <a:bodyPr wrap="square" rtlCol="0">
            <a:spAutoFit/>
          </a:bodyPr>
          <a:lstStyle/>
          <a:p>
            <a:r>
              <a:rPr lang="en-US" sz="1500" i="1" dirty="0">
                <a:solidFill>
                  <a:schemeClr val="accent6">
                    <a:lumMod val="75000"/>
                  </a:schemeClr>
                </a:solidFill>
              </a:rPr>
              <a:t>Increments above the base are in italics</a:t>
            </a:r>
          </a:p>
          <a:p>
            <a:r>
              <a:rPr lang="en-US" sz="1500" i="1" dirty="0">
                <a:solidFill>
                  <a:schemeClr val="accent6">
                    <a:lumMod val="75000"/>
                  </a:schemeClr>
                </a:solidFill>
              </a:rPr>
              <a:t>Categories with zero students not included</a:t>
            </a:r>
          </a:p>
        </p:txBody>
      </p:sp>
    </p:spTree>
    <p:extLst>
      <p:ext uri="{BB962C8B-B14F-4D97-AF65-F5344CB8AC3E}">
        <p14:creationId xmlns:p14="http://schemas.microsoft.com/office/powerpoint/2010/main" val="3820572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B8EE-68C9-4EEA-BEF5-268001CA800B}"/>
              </a:ext>
            </a:extLst>
          </p:cNvPr>
          <p:cNvSpPr>
            <a:spLocks noGrp="1"/>
          </p:cNvSpPr>
          <p:nvPr>
            <p:ph type="title" idx="4294967295"/>
          </p:nvPr>
        </p:nvSpPr>
        <p:spPr>
          <a:xfrm>
            <a:off x="762000" y="623887"/>
            <a:ext cx="8609013" cy="488950"/>
          </a:xfrm>
        </p:spPr>
        <p:txBody>
          <a:bodyPr>
            <a:noAutofit/>
          </a:bodyPr>
          <a:lstStyle/>
          <a:p>
            <a:r>
              <a:rPr lang="en-US" sz="3500" dirty="0"/>
              <a:t>Foundation budget fast facts: </a:t>
            </a:r>
          </a:p>
        </p:txBody>
      </p:sp>
      <p:sp>
        <p:nvSpPr>
          <p:cNvPr id="3" name="Content Placeholder 2">
            <a:extLst>
              <a:ext uri="{FF2B5EF4-FFF2-40B4-BE49-F238E27FC236}">
                <a16:creationId xmlns:a16="http://schemas.microsoft.com/office/drawing/2014/main" id="{69188EB4-FC86-4692-9C66-6FAE6F86E3B1}"/>
              </a:ext>
            </a:extLst>
          </p:cNvPr>
          <p:cNvSpPr>
            <a:spLocks noGrp="1"/>
          </p:cNvSpPr>
          <p:nvPr>
            <p:ph idx="4294967295"/>
          </p:nvPr>
        </p:nvSpPr>
        <p:spPr>
          <a:xfrm>
            <a:off x="1819275" y="1458913"/>
            <a:ext cx="8710613" cy="4775200"/>
          </a:xfrm>
        </p:spPr>
        <p:txBody>
          <a:bodyPr>
            <a:normAutofit fontScale="92500" lnSpcReduction="10000"/>
          </a:bodyPr>
          <a:lstStyle/>
          <a:p>
            <a:pPr>
              <a:buClr>
                <a:srgbClr val="00B050"/>
              </a:buClr>
              <a:buFont typeface="Wingdings" panose="05000000000000000000" pitchFamily="2" charset="2"/>
              <a:buChar char="§"/>
            </a:pPr>
            <a:r>
              <a:rPr lang="en-US" sz="2700" dirty="0">
                <a:latin typeface="+mj-lt"/>
              </a:rPr>
              <a:t>Districts must spend no less than 95% of this amount each year.</a:t>
            </a:r>
          </a:p>
          <a:p>
            <a:pPr>
              <a:buClr>
                <a:srgbClr val="00B050"/>
              </a:buClr>
              <a:buFont typeface="Wingdings" panose="05000000000000000000" pitchFamily="2" charset="2"/>
              <a:buChar char="§"/>
            </a:pPr>
            <a:endParaRPr lang="en-US" sz="2700" dirty="0">
              <a:latin typeface="+mj-lt"/>
            </a:endParaRPr>
          </a:p>
          <a:p>
            <a:pPr>
              <a:buClr>
                <a:srgbClr val="00B050"/>
              </a:buClr>
              <a:buFont typeface="Wingdings" panose="05000000000000000000" pitchFamily="2" charset="2"/>
              <a:buChar char="§"/>
            </a:pPr>
            <a:r>
              <a:rPr lang="en-US" sz="2700" dirty="0">
                <a:latin typeface="+mj-lt"/>
              </a:rPr>
              <a:t>They can (and most do!) spend more.</a:t>
            </a:r>
          </a:p>
          <a:p>
            <a:pPr>
              <a:buClr>
                <a:srgbClr val="00B050"/>
              </a:buClr>
              <a:buFont typeface="Wingdings" panose="05000000000000000000" pitchFamily="2" charset="2"/>
              <a:buChar char="§"/>
            </a:pPr>
            <a:endParaRPr lang="en-US" sz="2700" dirty="0">
              <a:latin typeface="+mj-lt"/>
            </a:endParaRPr>
          </a:p>
          <a:p>
            <a:pPr>
              <a:buClr>
                <a:srgbClr val="00B050"/>
              </a:buClr>
              <a:buFont typeface="Wingdings" panose="05000000000000000000" pitchFamily="2" charset="2"/>
              <a:buChar char="§"/>
            </a:pPr>
            <a:r>
              <a:rPr lang="en-US" sz="2700" dirty="0">
                <a:latin typeface="+mj-lt"/>
              </a:rPr>
              <a:t>This does not include all funds spent on education in a district: transportation, some rental property, a few other items are not included. Grants are not included in this amount, nor is capital spending. </a:t>
            </a:r>
          </a:p>
          <a:p>
            <a:pPr>
              <a:buClr>
                <a:srgbClr val="00B050"/>
              </a:buClr>
              <a:buFont typeface="Wingdings" panose="05000000000000000000" pitchFamily="2" charset="2"/>
              <a:buChar char="§"/>
            </a:pPr>
            <a:endParaRPr lang="en-US" sz="2700" dirty="0">
              <a:latin typeface="+mj-lt"/>
            </a:endParaRPr>
          </a:p>
          <a:p>
            <a:pPr>
              <a:buClr>
                <a:srgbClr val="00B050"/>
              </a:buClr>
              <a:buFont typeface="Wingdings" panose="05000000000000000000" pitchFamily="2" charset="2"/>
              <a:buChar char="§"/>
            </a:pPr>
            <a:r>
              <a:rPr lang="en-US" sz="2700" dirty="0">
                <a:latin typeface="+mj-lt"/>
              </a:rPr>
              <a:t>This is intended as a “fair and adequate minimum.” </a:t>
            </a:r>
          </a:p>
          <a:p>
            <a:pPr>
              <a:buFont typeface="Wingdings" panose="05000000000000000000" pitchFamily="2" charset="2"/>
              <a:buChar char="Ø"/>
            </a:pPr>
            <a:endParaRPr lang="en-US" sz="2400" dirty="0"/>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901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691EC-8BD9-48CA-89C3-78699BBA3A4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704975" y="631743"/>
            <a:ext cx="8324849" cy="5594513"/>
          </a:xfrm>
          <a:prstGeom prst="rect">
            <a:avLst/>
          </a:prstGeom>
        </p:spPr>
      </p:pic>
      <p:sp>
        <p:nvSpPr>
          <p:cNvPr id="4" name="Subtitle 3">
            <a:extLst>
              <a:ext uri="{FF2B5EF4-FFF2-40B4-BE49-F238E27FC236}">
                <a16:creationId xmlns:a16="http://schemas.microsoft.com/office/drawing/2014/main" id="{2EFEB398-D475-4DF2-A758-07DA53A66E4D}"/>
              </a:ext>
            </a:extLst>
          </p:cNvPr>
          <p:cNvSpPr>
            <a:spLocks noGrp="1"/>
          </p:cNvSpPr>
          <p:nvPr>
            <p:ph type="subTitle" idx="4294967295"/>
          </p:nvPr>
        </p:nvSpPr>
        <p:spPr>
          <a:xfrm>
            <a:off x="2647950" y="2314575"/>
            <a:ext cx="6086475" cy="1885950"/>
          </a:xfrm>
        </p:spPr>
        <p:txBody>
          <a:bodyPr>
            <a:noAutofit/>
          </a:bodyPr>
          <a:lstStyle/>
          <a:p>
            <a:pPr marL="342900" indent="-342900" algn="l">
              <a:buFont typeface="Arial" panose="020B0604020202020204" pitchFamily="34" charset="0"/>
              <a:buChar char="•"/>
            </a:pPr>
            <a:r>
              <a:rPr lang="en-US" sz="3000" dirty="0">
                <a:latin typeface="Baskerville Old Face" panose="02020602080505020303" pitchFamily="18" charset="0"/>
              </a:rPr>
              <a:t>1620: English settlers in Plymouth</a:t>
            </a:r>
          </a:p>
          <a:p>
            <a:pPr marL="342900" indent="-342900" algn="l">
              <a:buFont typeface="Arial" panose="020B0604020202020204" pitchFamily="34" charset="0"/>
              <a:buChar char="•"/>
            </a:pPr>
            <a:r>
              <a:rPr lang="en-US" sz="3000" dirty="0">
                <a:latin typeface="Baskerville Old Face" panose="02020602080505020303" pitchFamily="18" charset="0"/>
              </a:rPr>
              <a:t>1628: English settlers in Boston</a:t>
            </a:r>
          </a:p>
          <a:p>
            <a:pPr marL="342900" indent="-342900" algn="l">
              <a:buFont typeface="Arial" panose="020B0604020202020204" pitchFamily="34" charset="0"/>
              <a:buChar char="•"/>
            </a:pPr>
            <a:r>
              <a:rPr lang="en-US" sz="3000" dirty="0">
                <a:latin typeface="Baskerville Old Face" panose="02020602080505020303" pitchFamily="18" charset="0"/>
              </a:rPr>
              <a:t>1635: Founding of Boston Latin</a:t>
            </a:r>
          </a:p>
          <a:p>
            <a:pPr marL="342900" indent="-342900" algn="l">
              <a:buFont typeface="Arial" panose="020B0604020202020204" pitchFamily="34" charset="0"/>
              <a:buChar char="•"/>
            </a:pPr>
            <a:r>
              <a:rPr lang="en-US" sz="3000" dirty="0">
                <a:latin typeface="Baskerville Old Face" panose="02020602080505020303" pitchFamily="18" charset="0"/>
              </a:rPr>
              <a:t>1636: Founding of Harvard College </a:t>
            </a:r>
          </a:p>
        </p:txBody>
      </p:sp>
    </p:spTree>
    <p:extLst>
      <p:ext uri="{BB962C8B-B14F-4D97-AF65-F5344CB8AC3E}">
        <p14:creationId xmlns:p14="http://schemas.microsoft.com/office/powerpoint/2010/main" val="33538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4857750" y="3400425"/>
            <a:ext cx="7334250" cy="1500188"/>
          </a:xfrm>
        </p:spPr>
        <p:txBody>
          <a:bodyPr>
            <a:normAutofit/>
          </a:bodyPr>
          <a:lstStyle/>
          <a:p>
            <a:pPr marL="0" indent="0" algn="ctr">
              <a:buNone/>
            </a:pPr>
            <a:r>
              <a:rPr lang="en-US" sz="3000" i="1" dirty="0">
                <a:solidFill>
                  <a:schemeClr val="bg2">
                    <a:lumMod val="25000"/>
                  </a:schemeClr>
                </a:solidFill>
              </a:rPr>
              <a:t>“it shall be the duty of </a:t>
            </a:r>
          </a:p>
          <a:p>
            <a:pPr marL="0" indent="0" algn="ctr">
              <a:buNone/>
            </a:pPr>
            <a:r>
              <a:rPr lang="en-US" sz="3000" i="1" dirty="0">
                <a:solidFill>
                  <a:schemeClr val="bg2">
                    <a:lumMod val="25000"/>
                  </a:schemeClr>
                </a:solidFill>
              </a:rPr>
              <a:t>legislatures and magistrates”</a:t>
            </a:r>
          </a:p>
        </p:txBody>
      </p:sp>
      <p:sp>
        <p:nvSpPr>
          <p:cNvPr id="2" name="Title 1"/>
          <p:cNvSpPr>
            <a:spLocks noGrp="1"/>
          </p:cNvSpPr>
          <p:nvPr>
            <p:ph type="title" idx="4294967295"/>
          </p:nvPr>
        </p:nvSpPr>
        <p:spPr>
          <a:xfrm>
            <a:off x="0" y="1611313"/>
            <a:ext cx="8402638" cy="815975"/>
          </a:xfrm>
        </p:spPr>
        <p:txBody>
          <a:bodyPr/>
          <a:lstStyle/>
          <a:p>
            <a:pPr algn="ctr"/>
            <a:r>
              <a:rPr lang="en-US" sz="3600" dirty="0"/>
              <a:t>Now who’s going to pay for it?</a:t>
            </a:r>
          </a:p>
        </p:txBody>
      </p:sp>
    </p:spTree>
    <p:extLst>
      <p:ext uri="{BB962C8B-B14F-4D97-AF65-F5344CB8AC3E}">
        <p14:creationId xmlns:p14="http://schemas.microsoft.com/office/powerpoint/2010/main" val="9681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304B-EB1C-4FA6-8182-1A90A1831733}"/>
              </a:ext>
            </a:extLst>
          </p:cNvPr>
          <p:cNvSpPr>
            <a:spLocks noGrp="1"/>
          </p:cNvSpPr>
          <p:nvPr>
            <p:ph type="title"/>
          </p:nvPr>
        </p:nvSpPr>
        <p:spPr>
          <a:xfrm>
            <a:off x="1806804" y="157740"/>
            <a:ext cx="8345668" cy="850929"/>
          </a:xfrm>
        </p:spPr>
        <p:txBody>
          <a:bodyPr/>
          <a:lstStyle/>
          <a:p>
            <a:r>
              <a:rPr lang="en-US" sz="3200" dirty="0"/>
              <a:t>Where do we get education funding?</a:t>
            </a:r>
            <a:endParaRPr lang="en-US" dirty="0"/>
          </a:p>
        </p:txBody>
      </p:sp>
      <p:graphicFrame>
        <p:nvGraphicFramePr>
          <p:cNvPr id="9" name="Content Placeholder 8">
            <a:extLst>
              <a:ext uri="{FF2B5EF4-FFF2-40B4-BE49-F238E27FC236}">
                <a16:creationId xmlns:a16="http://schemas.microsoft.com/office/drawing/2014/main" id="{C3772B18-9CE6-4761-85BA-7995B9752C18}"/>
              </a:ext>
            </a:extLst>
          </p:cNvPr>
          <p:cNvGraphicFramePr>
            <a:graphicFrameLocks noGrp="1"/>
          </p:cNvGraphicFramePr>
          <p:nvPr>
            <p:ph idx="1"/>
            <p:extLst>
              <p:ext uri="{D42A27DB-BD31-4B8C-83A1-F6EECF244321}">
                <p14:modId xmlns:p14="http://schemas.microsoft.com/office/powerpoint/2010/main" val="809698024"/>
              </p:ext>
            </p:extLst>
          </p:nvPr>
        </p:nvGraphicFramePr>
        <p:xfrm>
          <a:off x="1806804" y="866775"/>
          <a:ext cx="8899296" cy="50768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B1BB0B5-140F-4064-860E-D4EE2CE5D16B}"/>
              </a:ext>
            </a:extLst>
          </p:cNvPr>
          <p:cNvSpPr txBox="1"/>
          <p:nvPr/>
        </p:nvSpPr>
        <p:spPr>
          <a:xfrm>
            <a:off x="3886200" y="6212969"/>
            <a:ext cx="8201026" cy="353943"/>
          </a:xfrm>
          <a:prstGeom prst="rect">
            <a:avLst/>
          </a:prstGeom>
          <a:noFill/>
        </p:spPr>
        <p:txBody>
          <a:bodyPr wrap="square" rtlCol="0">
            <a:spAutoFit/>
          </a:bodyPr>
          <a:lstStyle/>
          <a:p>
            <a:r>
              <a:rPr lang="en-US" sz="1700" dirty="0">
                <a:latin typeface="+mj-lt"/>
              </a:rPr>
              <a:t>*Note: does not include teacher pensions or Mass School Building Authority </a:t>
            </a:r>
          </a:p>
        </p:txBody>
      </p:sp>
    </p:spTree>
    <p:extLst>
      <p:ext uri="{BB962C8B-B14F-4D97-AF65-F5344CB8AC3E}">
        <p14:creationId xmlns:p14="http://schemas.microsoft.com/office/powerpoint/2010/main" val="406846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AF2C7-7439-4939-A669-FAE8D5AA0858}"/>
              </a:ext>
            </a:extLst>
          </p:cNvPr>
          <p:cNvPicPr>
            <a:picLocks noChangeAspect="1"/>
          </p:cNvPicPr>
          <p:nvPr/>
        </p:nvPicPr>
        <p:blipFill>
          <a:blip r:embed="rId2" cstate="screen">
            <a:graysc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990725" y="247651"/>
            <a:ext cx="8438744" cy="6610349"/>
          </a:xfrm>
          <a:prstGeom prst="rect">
            <a:avLst/>
          </a:prstGeom>
        </p:spPr>
      </p:pic>
      <p:sp>
        <p:nvSpPr>
          <p:cNvPr id="5" name="TextBox 4">
            <a:extLst>
              <a:ext uri="{FF2B5EF4-FFF2-40B4-BE49-F238E27FC236}">
                <a16:creationId xmlns:a16="http://schemas.microsoft.com/office/drawing/2014/main" id="{3F6F60AB-8C2A-424B-BB29-13A8FB1145CD}"/>
              </a:ext>
            </a:extLst>
          </p:cNvPr>
          <p:cNvSpPr txBox="1"/>
          <p:nvPr/>
        </p:nvSpPr>
        <p:spPr>
          <a:xfrm rot="19754042">
            <a:off x="-71843" y="1184355"/>
            <a:ext cx="3705225" cy="584775"/>
          </a:xfrm>
          <a:prstGeom prst="rect">
            <a:avLst/>
          </a:prstGeom>
          <a:noFill/>
        </p:spPr>
        <p:txBody>
          <a:bodyPr wrap="square" rtlCol="0">
            <a:spAutoFit/>
          </a:bodyPr>
          <a:lstStyle/>
          <a:p>
            <a:r>
              <a:rPr lang="en-US" sz="3200" dirty="0">
                <a:solidFill>
                  <a:schemeClr val="accent6">
                    <a:lumMod val="75000"/>
                  </a:schemeClr>
                </a:solidFill>
              </a:rPr>
              <a:t>Little known fact:</a:t>
            </a:r>
          </a:p>
        </p:txBody>
      </p:sp>
      <p:sp>
        <p:nvSpPr>
          <p:cNvPr id="6" name="TextBox 5">
            <a:extLst>
              <a:ext uri="{FF2B5EF4-FFF2-40B4-BE49-F238E27FC236}">
                <a16:creationId xmlns:a16="http://schemas.microsoft.com/office/drawing/2014/main" id="{656637B7-3972-4AC2-BB93-B6B026252981}"/>
              </a:ext>
            </a:extLst>
          </p:cNvPr>
          <p:cNvSpPr txBox="1"/>
          <p:nvPr/>
        </p:nvSpPr>
        <p:spPr>
          <a:xfrm>
            <a:off x="2647950" y="2270641"/>
            <a:ext cx="5172075" cy="707886"/>
          </a:xfrm>
          <a:prstGeom prst="rect">
            <a:avLst/>
          </a:prstGeom>
          <a:noFill/>
        </p:spPr>
        <p:txBody>
          <a:bodyPr wrap="square" rtlCol="0">
            <a:spAutoFit/>
          </a:bodyPr>
          <a:lstStyle/>
          <a:p>
            <a:r>
              <a:rPr lang="en-US" sz="4000" b="1" dirty="0"/>
              <a:t>59% local funding</a:t>
            </a:r>
          </a:p>
        </p:txBody>
      </p:sp>
      <p:sp>
        <p:nvSpPr>
          <p:cNvPr id="7" name="TextBox 6">
            <a:extLst>
              <a:ext uri="{FF2B5EF4-FFF2-40B4-BE49-F238E27FC236}">
                <a16:creationId xmlns:a16="http://schemas.microsoft.com/office/drawing/2014/main" id="{77B4AA27-0DAC-46D9-A029-918F83B7D898}"/>
              </a:ext>
            </a:extLst>
          </p:cNvPr>
          <p:cNvSpPr txBox="1"/>
          <p:nvPr/>
        </p:nvSpPr>
        <p:spPr>
          <a:xfrm>
            <a:off x="5629275" y="5125343"/>
            <a:ext cx="5010150" cy="707886"/>
          </a:xfrm>
          <a:prstGeom prst="rect">
            <a:avLst/>
          </a:prstGeom>
          <a:noFill/>
        </p:spPr>
        <p:txBody>
          <a:bodyPr wrap="square" rtlCol="0">
            <a:spAutoFit/>
          </a:bodyPr>
          <a:lstStyle/>
          <a:p>
            <a:r>
              <a:rPr lang="en-US" sz="4000" b="1" dirty="0"/>
              <a:t>41% state funding</a:t>
            </a:r>
          </a:p>
        </p:txBody>
      </p:sp>
      <p:sp>
        <p:nvSpPr>
          <p:cNvPr id="2" name="TextBox 1">
            <a:extLst>
              <a:ext uri="{FF2B5EF4-FFF2-40B4-BE49-F238E27FC236}">
                <a16:creationId xmlns:a16="http://schemas.microsoft.com/office/drawing/2014/main" id="{FB4184CE-89D6-4F44-8822-8C82BED9FE45}"/>
              </a:ext>
            </a:extLst>
          </p:cNvPr>
          <p:cNvSpPr txBox="1"/>
          <p:nvPr/>
        </p:nvSpPr>
        <p:spPr>
          <a:xfrm>
            <a:off x="2627681" y="923925"/>
            <a:ext cx="5172075" cy="954107"/>
          </a:xfrm>
          <a:prstGeom prst="rect">
            <a:avLst/>
          </a:prstGeom>
          <a:noFill/>
        </p:spPr>
        <p:txBody>
          <a:bodyPr wrap="square" rtlCol="0">
            <a:spAutoFit/>
          </a:bodyPr>
          <a:lstStyle/>
          <a:p>
            <a:r>
              <a:rPr lang="en-US" sz="2800" b="1" dirty="0"/>
              <a:t>The foundation budget is intended to be funded with: </a:t>
            </a:r>
          </a:p>
        </p:txBody>
      </p:sp>
    </p:spTree>
    <p:extLst>
      <p:ext uri="{BB962C8B-B14F-4D97-AF65-F5344CB8AC3E}">
        <p14:creationId xmlns:p14="http://schemas.microsoft.com/office/powerpoint/2010/main" val="281697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arn(outVertic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arn(outVertical)">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54A39-5D9C-4EEB-A64D-00591AED140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952750" y="53223"/>
            <a:ext cx="6505575" cy="6545610"/>
          </a:xfrm>
          <a:prstGeom prst="rect">
            <a:avLst/>
          </a:prstGeom>
        </p:spPr>
      </p:pic>
      <p:pic>
        <p:nvPicPr>
          <p:cNvPr id="7" name="Picture 6">
            <a:extLst>
              <a:ext uri="{FF2B5EF4-FFF2-40B4-BE49-F238E27FC236}">
                <a16:creationId xmlns:a16="http://schemas.microsoft.com/office/drawing/2014/main" id="{9B1BADAE-6DE2-43B7-9084-D1B6BED8AA77}"/>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2762250" y="2152650"/>
            <a:ext cx="3333750" cy="3086100"/>
          </a:xfrm>
          <a:prstGeom prst="rect">
            <a:avLst/>
          </a:prstGeom>
        </p:spPr>
      </p:pic>
      <p:pic>
        <p:nvPicPr>
          <p:cNvPr id="10" name="Picture 9">
            <a:extLst>
              <a:ext uri="{FF2B5EF4-FFF2-40B4-BE49-F238E27FC236}">
                <a16:creationId xmlns:a16="http://schemas.microsoft.com/office/drawing/2014/main" id="{74C407C4-CC16-4040-B5E6-86FC226EC06A}"/>
              </a:ext>
            </a:extLst>
          </p:cNvPr>
          <p:cNvPicPr>
            <a:picLocks noChangeAspect="1"/>
          </p:cNvPicPr>
          <p:nvPr/>
        </p:nvPicPr>
        <p:blipFill>
          <a:blip r:embed="rId7">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7010400" y="2381250"/>
            <a:ext cx="2228850" cy="2857500"/>
          </a:xfrm>
          <a:prstGeom prst="rect">
            <a:avLst/>
          </a:prstGeom>
        </p:spPr>
      </p:pic>
      <p:sp>
        <p:nvSpPr>
          <p:cNvPr id="12" name="TextBox 11">
            <a:extLst>
              <a:ext uri="{FF2B5EF4-FFF2-40B4-BE49-F238E27FC236}">
                <a16:creationId xmlns:a16="http://schemas.microsoft.com/office/drawing/2014/main" id="{D332C307-0EA8-49FD-B4A0-ED4D578AE2BB}"/>
              </a:ext>
            </a:extLst>
          </p:cNvPr>
          <p:cNvSpPr txBox="1"/>
          <p:nvPr/>
        </p:nvSpPr>
        <p:spPr>
          <a:xfrm>
            <a:off x="771525" y="3333750"/>
            <a:ext cx="1771650" cy="630942"/>
          </a:xfrm>
          <a:prstGeom prst="rect">
            <a:avLst/>
          </a:prstGeom>
          <a:noFill/>
        </p:spPr>
        <p:txBody>
          <a:bodyPr wrap="square" rtlCol="0">
            <a:spAutoFit/>
          </a:bodyPr>
          <a:lstStyle/>
          <a:p>
            <a:r>
              <a:rPr lang="en-US" sz="3500" dirty="0"/>
              <a:t>.3424</a:t>
            </a:r>
          </a:p>
        </p:txBody>
      </p:sp>
      <p:sp>
        <p:nvSpPr>
          <p:cNvPr id="14" name="TextBox 13">
            <a:extLst>
              <a:ext uri="{FF2B5EF4-FFF2-40B4-BE49-F238E27FC236}">
                <a16:creationId xmlns:a16="http://schemas.microsoft.com/office/drawing/2014/main" id="{245AB79C-D62A-4250-91D5-A2126B9FD100}"/>
              </a:ext>
            </a:extLst>
          </p:cNvPr>
          <p:cNvSpPr txBox="1"/>
          <p:nvPr/>
        </p:nvSpPr>
        <p:spPr>
          <a:xfrm>
            <a:off x="9915525" y="3695700"/>
            <a:ext cx="1590675" cy="630942"/>
          </a:xfrm>
          <a:prstGeom prst="rect">
            <a:avLst/>
          </a:prstGeom>
          <a:noFill/>
        </p:spPr>
        <p:txBody>
          <a:bodyPr wrap="square" rtlCol="0">
            <a:spAutoFit/>
          </a:bodyPr>
          <a:lstStyle/>
          <a:p>
            <a:r>
              <a:rPr lang="en-US" sz="3500" dirty="0"/>
              <a:t>1.4845</a:t>
            </a:r>
          </a:p>
        </p:txBody>
      </p:sp>
    </p:spTree>
    <p:extLst>
      <p:ext uri="{BB962C8B-B14F-4D97-AF65-F5344CB8AC3E}">
        <p14:creationId xmlns:p14="http://schemas.microsoft.com/office/powerpoint/2010/main" val="47731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634" y="725864"/>
            <a:ext cx="6674177" cy="369332"/>
          </a:xfrm>
          <a:prstGeom prst="rect">
            <a:avLst/>
          </a:prstGeom>
          <a:noFill/>
        </p:spPr>
        <p:txBody>
          <a:bodyPr wrap="square" rtlCol="0">
            <a:spAutoFit/>
          </a:bodyPr>
          <a:lstStyle/>
          <a:p>
            <a:endParaRPr lang="en-US" dirty="0"/>
          </a:p>
        </p:txBody>
      </p:sp>
      <p:sp>
        <p:nvSpPr>
          <p:cNvPr id="6" name="TextBox 5"/>
          <p:cNvSpPr txBox="1"/>
          <p:nvPr/>
        </p:nvSpPr>
        <p:spPr>
          <a:xfrm>
            <a:off x="438151" y="100500"/>
            <a:ext cx="9048750" cy="1200329"/>
          </a:xfrm>
          <a:prstGeom prst="rect">
            <a:avLst/>
          </a:prstGeom>
          <a:noFill/>
        </p:spPr>
        <p:txBody>
          <a:bodyPr wrap="square" rtlCol="0">
            <a:spAutoFit/>
          </a:bodyPr>
          <a:lstStyle/>
          <a:p>
            <a:r>
              <a:rPr lang="en-US" sz="3600" dirty="0">
                <a:latin typeface="+mj-lt"/>
              </a:rPr>
              <a:t>How Greenfield pays for foundation: </a:t>
            </a:r>
          </a:p>
          <a:p>
            <a:r>
              <a:rPr lang="en-US" sz="3600" dirty="0">
                <a:latin typeface="+mj-lt"/>
              </a:rPr>
              <a:t>House Ways and Means</a:t>
            </a:r>
          </a:p>
        </p:txBody>
      </p:sp>
      <p:sp>
        <p:nvSpPr>
          <p:cNvPr id="5" name="TextBox 4">
            <a:extLst>
              <a:ext uri="{FF2B5EF4-FFF2-40B4-BE49-F238E27FC236}">
                <a16:creationId xmlns:a16="http://schemas.microsoft.com/office/drawing/2014/main" id="{3436CEA6-488D-49D1-82C8-7762BB00FE86}"/>
              </a:ext>
            </a:extLst>
          </p:cNvPr>
          <p:cNvSpPr txBox="1"/>
          <p:nvPr/>
        </p:nvSpPr>
        <p:spPr>
          <a:xfrm>
            <a:off x="5752143" y="6313426"/>
            <a:ext cx="6245520" cy="338554"/>
          </a:xfrm>
          <a:prstGeom prst="rect">
            <a:avLst/>
          </a:prstGeom>
          <a:noFill/>
        </p:spPr>
        <p:txBody>
          <a:bodyPr wrap="square" rtlCol="0">
            <a:spAutoFit/>
          </a:bodyPr>
          <a:lstStyle/>
          <a:p>
            <a:r>
              <a:rPr lang="en-US" sz="1600" b="1" dirty="0">
                <a:solidFill>
                  <a:srgbClr val="00B050"/>
                </a:solidFill>
              </a:rPr>
              <a:t>*includes Franklin County Regional assessment of $721,528</a:t>
            </a:r>
          </a:p>
        </p:txBody>
      </p:sp>
      <p:pic>
        <p:nvPicPr>
          <p:cNvPr id="8" name="Picture 7">
            <a:extLst>
              <a:ext uri="{FF2B5EF4-FFF2-40B4-BE49-F238E27FC236}">
                <a16:creationId xmlns:a16="http://schemas.microsoft.com/office/drawing/2014/main" id="{D476057B-ADCD-45F5-863A-9E231A93E9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271" y="1179095"/>
            <a:ext cx="11496573" cy="4831180"/>
          </a:xfrm>
          <a:prstGeom prst="rect">
            <a:avLst/>
          </a:prstGeom>
        </p:spPr>
      </p:pic>
      <p:pic>
        <p:nvPicPr>
          <p:cNvPr id="14" name="Picture 13">
            <a:extLst>
              <a:ext uri="{FF2B5EF4-FFF2-40B4-BE49-F238E27FC236}">
                <a16:creationId xmlns:a16="http://schemas.microsoft.com/office/drawing/2014/main" id="{5E8F8404-9DE2-463A-B985-28FFB5B15F7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1550" y="2100309"/>
            <a:ext cx="4805473" cy="2188479"/>
          </a:xfrm>
          <a:prstGeom prst="rect">
            <a:avLst/>
          </a:prstGeom>
          <a:ln>
            <a:noFill/>
          </a:ln>
          <a:effectLst>
            <a:outerShdw blurRad="190500" algn="tl" rotWithShape="0">
              <a:srgbClr val="000000">
                <a:alpha val="70000"/>
              </a:srgbClr>
            </a:outerShdw>
          </a:effectLst>
        </p:spPr>
      </p:pic>
      <p:sp>
        <p:nvSpPr>
          <p:cNvPr id="16" name="Oval 15">
            <a:extLst>
              <a:ext uri="{FF2B5EF4-FFF2-40B4-BE49-F238E27FC236}">
                <a16:creationId xmlns:a16="http://schemas.microsoft.com/office/drawing/2014/main" id="{1E777452-C80C-4316-8781-0E537F8F97F1}"/>
              </a:ext>
            </a:extLst>
          </p:cNvPr>
          <p:cNvSpPr/>
          <p:nvPr/>
        </p:nvSpPr>
        <p:spPr>
          <a:xfrm>
            <a:off x="4802594" y="3913156"/>
            <a:ext cx="925032" cy="37939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33A4B4D-7D76-4AC4-BBBE-B45362C1FB8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6622" y="4470602"/>
            <a:ext cx="4711872" cy="1019789"/>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11A91CEF-4343-40FC-A08C-410E6BE85FC5}"/>
              </a:ext>
            </a:extLst>
          </p:cNvPr>
          <p:cNvSpPr txBox="1"/>
          <p:nvPr/>
        </p:nvSpPr>
        <p:spPr>
          <a:xfrm>
            <a:off x="5532511" y="4494919"/>
            <a:ext cx="357809" cy="492443"/>
          </a:xfrm>
          <a:prstGeom prst="rect">
            <a:avLst/>
          </a:prstGeom>
          <a:noFill/>
        </p:spPr>
        <p:txBody>
          <a:bodyPr wrap="square" rtlCol="0">
            <a:spAutoFit/>
          </a:bodyPr>
          <a:lstStyle/>
          <a:p>
            <a:r>
              <a:rPr lang="en-US" sz="2600" b="1" dirty="0">
                <a:solidFill>
                  <a:srgbClr val="00B050"/>
                </a:solidFill>
              </a:rPr>
              <a:t>*</a:t>
            </a:r>
          </a:p>
        </p:txBody>
      </p:sp>
      <p:pic>
        <p:nvPicPr>
          <p:cNvPr id="21" name="Picture 20">
            <a:extLst>
              <a:ext uri="{FF2B5EF4-FFF2-40B4-BE49-F238E27FC236}">
                <a16:creationId xmlns:a16="http://schemas.microsoft.com/office/drawing/2014/main" id="{2A556AA6-28B9-4A68-9271-29DA4272190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99209" y="5528519"/>
            <a:ext cx="5102330" cy="573116"/>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74009CA6-98D8-4E87-9FC4-CB6E9158D71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985244" y="2242587"/>
            <a:ext cx="5721644" cy="1168460"/>
          </a:xfrm>
          <a:prstGeom prst="rect">
            <a:avLst/>
          </a:prstGeom>
          <a:ln>
            <a:noFill/>
          </a:ln>
          <a:effectLst>
            <a:outerShdw blurRad="190500" algn="tl" rotWithShape="0">
              <a:srgbClr val="000000">
                <a:alpha val="70000"/>
              </a:srgbClr>
            </a:outerShdw>
          </a:effectLst>
        </p:spPr>
      </p:pic>
      <p:sp>
        <p:nvSpPr>
          <p:cNvPr id="38" name="Oval 37">
            <a:extLst>
              <a:ext uri="{FF2B5EF4-FFF2-40B4-BE49-F238E27FC236}">
                <a16:creationId xmlns:a16="http://schemas.microsoft.com/office/drawing/2014/main" id="{958285EE-B45D-43AA-BA3F-636337E3B11A}"/>
              </a:ext>
            </a:extLst>
          </p:cNvPr>
          <p:cNvSpPr/>
          <p:nvPr/>
        </p:nvSpPr>
        <p:spPr>
          <a:xfrm>
            <a:off x="10713495" y="2504545"/>
            <a:ext cx="1082132" cy="24512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4D978CA-FB13-4722-890A-8C38C735B3F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067798" y="3612271"/>
            <a:ext cx="5639090" cy="1009702"/>
          </a:xfrm>
          <a:prstGeom prst="rect">
            <a:avLst/>
          </a:prstGeom>
          <a:ln>
            <a:noFill/>
          </a:ln>
          <a:effectLst>
            <a:outerShdw blurRad="190500" algn="tl" rotWithShape="0">
              <a:srgbClr val="000000">
                <a:alpha val="70000"/>
              </a:srgbClr>
            </a:outerShdw>
          </a:effectLst>
        </p:spPr>
      </p:pic>
      <p:sp>
        <p:nvSpPr>
          <p:cNvPr id="42" name="Oval 41">
            <a:extLst>
              <a:ext uri="{FF2B5EF4-FFF2-40B4-BE49-F238E27FC236}">
                <a16:creationId xmlns:a16="http://schemas.microsoft.com/office/drawing/2014/main" id="{4886FD76-E621-4F84-AE8B-1B5299D1B97F}"/>
              </a:ext>
            </a:extLst>
          </p:cNvPr>
          <p:cNvSpPr/>
          <p:nvPr/>
        </p:nvSpPr>
        <p:spPr>
          <a:xfrm>
            <a:off x="10802234" y="2914188"/>
            <a:ext cx="1082132" cy="49685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9BF1C44-A846-41A9-A858-20375DC2A08A}"/>
              </a:ext>
            </a:extLst>
          </p:cNvPr>
          <p:cNvSpPr/>
          <p:nvPr/>
        </p:nvSpPr>
        <p:spPr>
          <a:xfrm>
            <a:off x="10915531" y="4188629"/>
            <a:ext cx="1082132" cy="20915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0902047-FCE0-413C-975B-4A841170773C}"/>
              </a:ext>
            </a:extLst>
          </p:cNvPr>
          <p:cNvSpPr/>
          <p:nvPr/>
        </p:nvSpPr>
        <p:spPr>
          <a:xfrm>
            <a:off x="11077575" y="4387995"/>
            <a:ext cx="790575" cy="20915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5C32AEB-4A08-4B06-B6AF-B5682B0D3735}"/>
              </a:ext>
            </a:extLst>
          </p:cNvPr>
          <p:cNvSpPr/>
          <p:nvPr/>
        </p:nvSpPr>
        <p:spPr>
          <a:xfrm>
            <a:off x="5393398" y="5435685"/>
            <a:ext cx="925032" cy="37939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04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down)">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38" grpId="0" animBg="1"/>
      <p:bldP spid="42" grpId="0" animBg="1"/>
      <p:bldP spid="44" grpId="0" animBg="1"/>
      <p:bldP spid="47"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7CD93-3BCB-4C3D-899A-FCF122C0B137}"/>
              </a:ext>
            </a:extLst>
          </p:cNvPr>
          <p:cNvSpPr/>
          <p:nvPr/>
        </p:nvSpPr>
        <p:spPr>
          <a:xfrm>
            <a:off x="281048" y="343027"/>
            <a:ext cx="9136083" cy="1200329"/>
          </a:xfrm>
          <a:prstGeom prst="rect">
            <a:avLst/>
          </a:prstGeom>
        </p:spPr>
        <p:txBody>
          <a:bodyPr wrap="square">
            <a:spAutoFit/>
          </a:bodyPr>
          <a:lstStyle/>
          <a:p>
            <a:pPr lvl="0"/>
            <a:r>
              <a:rPr lang="en-US" sz="3600" dirty="0">
                <a:solidFill>
                  <a:prstClr val="black"/>
                </a:solidFill>
              </a:rPr>
              <a:t>How Greenfield pays for foundation: </a:t>
            </a:r>
          </a:p>
          <a:p>
            <a:pPr lvl="0"/>
            <a:r>
              <a:rPr lang="en-US" sz="3600" dirty="0">
                <a:solidFill>
                  <a:prstClr val="black"/>
                </a:solidFill>
              </a:rPr>
              <a:t>House Ways and Means</a:t>
            </a:r>
          </a:p>
        </p:txBody>
      </p:sp>
      <p:pic>
        <p:nvPicPr>
          <p:cNvPr id="4" name="Picture 3">
            <a:extLst>
              <a:ext uri="{FF2B5EF4-FFF2-40B4-BE49-F238E27FC236}">
                <a16:creationId xmlns:a16="http://schemas.microsoft.com/office/drawing/2014/main" id="{1ED2C912-D619-426C-BE34-EB57CA4490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0022" y="1543356"/>
            <a:ext cx="10725701" cy="4915153"/>
          </a:xfrm>
          <a:prstGeom prst="rect">
            <a:avLst/>
          </a:prstGeom>
        </p:spPr>
      </p:pic>
      <p:pic>
        <p:nvPicPr>
          <p:cNvPr id="9" name="Picture 8">
            <a:extLst>
              <a:ext uri="{FF2B5EF4-FFF2-40B4-BE49-F238E27FC236}">
                <a16:creationId xmlns:a16="http://schemas.microsoft.com/office/drawing/2014/main" id="{49359A7B-4A4B-44EB-8BAA-4C6C97DE38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048" y="2898184"/>
            <a:ext cx="4995369" cy="1231197"/>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1BFA69A7-F7DD-4800-AE7A-F16ADD841E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68343" y="2105897"/>
            <a:ext cx="1547749" cy="32087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69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A56809-E50D-45BA-938D-8C58C020EA75}"/>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647824" y="1227534"/>
            <a:ext cx="6029325" cy="4691568"/>
          </a:xfrm>
          <a:prstGeom prst="rect">
            <a:avLst/>
          </a:prstGeom>
        </p:spPr>
      </p:pic>
      <p:sp>
        <p:nvSpPr>
          <p:cNvPr id="6" name="Arrow: Right 5">
            <a:extLst>
              <a:ext uri="{FF2B5EF4-FFF2-40B4-BE49-F238E27FC236}">
                <a16:creationId xmlns:a16="http://schemas.microsoft.com/office/drawing/2014/main" id="{BDE7905E-74E5-4975-B9F3-8146D8F32B12}"/>
              </a:ext>
            </a:extLst>
          </p:cNvPr>
          <p:cNvSpPr/>
          <p:nvPr/>
        </p:nvSpPr>
        <p:spPr>
          <a:xfrm rot="10800000">
            <a:off x="7010400" y="4472618"/>
            <a:ext cx="2438400" cy="876300"/>
          </a:xfrm>
          <a:prstGeom prst="rightArrow">
            <a:avLst/>
          </a:prstGeom>
          <a:solidFill>
            <a:srgbClr val="C000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DFB08D-1A72-4D4E-92F8-EFEAC972DDAA}"/>
              </a:ext>
            </a:extLst>
          </p:cNvPr>
          <p:cNvSpPr txBox="1"/>
          <p:nvPr/>
        </p:nvSpPr>
        <p:spPr>
          <a:xfrm>
            <a:off x="7391400" y="3902435"/>
            <a:ext cx="4800600" cy="769441"/>
          </a:xfrm>
          <a:prstGeom prst="rect">
            <a:avLst/>
          </a:prstGeom>
          <a:noFill/>
        </p:spPr>
        <p:txBody>
          <a:bodyPr wrap="square" rtlCol="0">
            <a:spAutoFit/>
          </a:bodyPr>
          <a:lstStyle/>
          <a:p>
            <a:r>
              <a:rPr lang="en-US" sz="2200" dirty="0">
                <a:latin typeface="+mj-lt"/>
                <a:ea typeface="Gadugi" panose="020B0502040204020203" pitchFamily="34" charset="0"/>
              </a:rPr>
              <a:t>Remember: </a:t>
            </a:r>
          </a:p>
          <a:p>
            <a:r>
              <a:rPr lang="en-US" sz="2200" dirty="0">
                <a:latin typeface="+mj-lt"/>
                <a:ea typeface="Gadugi" panose="020B0502040204020203" pitchFamily="34" charset="0"/>
              </a:rPr>
              <a:t>that’s the FOUNDATION budget! </a:t>
            </a:r>
          </a:p>
        </p:txBody>
      </p:sp>
    </p:spTree>
    <p:extLst>
      <p:ext uri="{BB962C8B-B14F-4D97-AF65-F5344CB8AC3E}">
        <p14:creationId xmlns:p14="http://schemas.microsoft.com/office/powerpoint/2010/main" val="5053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graphicFrame>
        <p:nvGraphicFramePr>
          <p:cNvPr id="10" name="Content Placeholder 9">
            <a:extLst>
              <a:ext uri="{FF2B5EF4-FFF2-40B4-BE49-F238E27FC236}">
                <a16:creationId xmlns:a16="http://schemas.microsoft.com/office/drawing/2014/main" id="{23047DBC-6EF0-43CF-B14B-2954F285322C}"/>
              </a:ext>
            </a:extLst>
          </p:cNvPr>
          <p:cNvGraphicFramePr>
            <a:graphicFrameLocks noGrp="1"/>
          </p:cNvGraphicFramePr>
          <p:nvPr>
            <p:ph idx="1"/>
            <p:extLst>
              <p:ext uri="{D42A27DB-BD31-4B8C-83A1-F6EECF244321}">
                <p14:modId xmlns:p14="http://schemas.microsoft.com/office/powerpoint/2010/main" val="3841363932"/>
              </p:ext>
            </p:extLst>
          </p:nvPr>
        </p:nvGraphicFramePr>
        <p:xfrm>
          <a:off x="2152650" y="1313685"/>
          <a:ext cx="7886700" cy="487151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09DDB6A-84F8-4A23-AAD8-BDE51F1AE353}"/>
              </a:ext>
            </a:extLst>
          </p:cNvPr>
          <p:cNvSpPr txBox="1"/>
          <p:nvPr/>
        </p:nvSpPr>
        <p:spPr>
          <a:xfrm>
            <a:off x="1797183" y="230197"/>
            <a:ext cx="8416660" cy="584775"/>
          </a:xfrm>
          <a:prstGeom prst="rect">
            <a:avLst/>
          </a:prstGeom>
          <a:noFill/>
        </p:spPr>
        <p:txBody>
          <a:bodyPr wrap="square" rtlCol="0">
            <a:spAutoFit/>
          </a:bodyPr>
          <a:lstStyle/>
          <a:p>
            <a:r>
              <a:rPr lang="en-US" sz="3200" dirty="0">
                <a:latin typeface="+mj-lt"/>
              </a:rPr>
              <a:t>How Greenfield budgets for schools</a:t>
            </a:r>
          </a:p>
        </p:txBody>
      </p:sp>
      <p:sp>
        <p:nvSpPr>
          <p:cNvPr id="13" name="TextBox 12">
            <a:extLst>
              <a:ext uri="{FF2B5EF4-FFF2-40B4-BE49-F238E27FC236}">
                <a16:creationId xmlns:a16="http://schemas.microsoft.com/office/drawing/2014/main" id="{59AA214F-4506-4907-B54A-11DDC8ABCDE3}"/>
              </a:ext>
            </a:extLst>
          </p:cNvPr>
          <p:cNvSpPr txBox="1"/>
          <p:nvPr/>
        </p:nvSpPr>
        <p:spPr>
          <a:xfrm>
            <a:off x="8217199" y="5906418"/>
            <a:ext cx="3495675" cy="369332"/>
          </a:xfrm>
          <a:prstGeom prst="rect">
            <a:avLst/>
          </a:prstGeom>
          <a:noFill/>
        </p:spPr>
        <p:txBody>
          <a:bodyPr wrap="square" rtlCol="0">
            <a:spAutoFit/>
          </a:bodyPr>
          <a:lstStyle/>
          <a:p>
            <a:r>
              <a:rPr lang="en-US" dirty="0">
                <a:solidFill>
                  <a:srgbClr val="00B050"/>
                </a:solidFill>
                <a:latin typeface="+mj-lt"/>
              </a:rPr>
              <a:t>*based on past years; not actual</a:t>
            </a:r>
          </a:p>
        </p:txBody>
      </p:sp>
      <p:sp>
        <p:nvSpPr>
          <p:cNvPr id="5" name="TextBox 4">
            <a:extLst>
              <a:ext uri="{FF2B5EF4-FFF2-40B4-BE49-F238E27FC236}">
                <a16:creationId xmlns:a16="http://schemas.microsoft.com/office/drawing/2014/main" id="{CD0420FB-8FF0-456F-B2BB-6060C2D723A0}"/>
              </a:ext>
            </a:extLst>
          </p:cNvPr>
          <p:cNvSpPr txBox="1"/>
          <p:nvPr/>
        </p:nvSpPr>
        <p:spPr>
          <a:xfrm>
            <a:off x="8033350" y="2530402"/>
            <a:ext cx="3495675" cy="353943"/>
          </a:xfrm>
          <a:prstGeom prst="rect">
            <a:avLst/>
          </a:prstGeom>
          <a:noFill/>
        </p:spPr>
        <p:txBody>
          <a:bodyPr wrap="square" rtlCol="0">
            <a:spAutoFit/>
          </a:bodyPr>
          <a:lstStyle/>
          <a:p>
            <a:r>
              <a:rPr lang="en-US" sz="1700" dirty="0">
                <a:solidFill>
                  <a:srgbClr val="00B050"/>
                </a:solidFill>
              </a:rPr>
              <a:t>Additional local contribution*</a:t>
            </a:r>
          </a:p>
        </p:txBody>
      </p:sp>
      <p:sp>
        <p:nvSpPr>
          <p:cNvPr id="6" name="TextBox 5">
            <a:extLst>
              <a:ext uri="{FF2B5EF4-FFF2-40B4-BE49-F238E27FC236}">
                <a16:creationId xmlns:a16="http://schemas.microsoft.com/office/drawing/2014/main" id="{2BFB74EB-4763-44E5-A4A6-95E738392AC4}"/>
              </a:ext>
            </a:extLst>
          </p:cNvPr>
          <p:cNvSpPr txBox="1"/>
          <p:nvPr/>
        </p:nvSpPr>
        <p:spPr>
          <a:xfrm>
            <a:off x="8033350" y="1854718"/>
            <a:ext cx="3091850" cy="353943"/>
          </a:xfrm>
          <a:prstGeom prst="rect">
            <a:avLst/>
          </a:prstGeom>
          <a:noFill/>
        </p:spPr>
        <p:txBody>
          <a:bodyPr wrap="square" rtlCol="0">
            <a:spAutoFit/>
          </a:bodyPr>
          <a:lstStyle/>
          <a:p>
            <a:r>
              <a:rPr lang="en-US" sz="1700" dirty="0">
                <a:solidFill>
                  <a:srgbClr val="00B050"/>
                </a:solidFill>
              </a:rPr>
              <a:t>State and federal grants*</a:t>
            </a:r>
          </a:p>
        </p:txBody>
      </p:sp>
      <p:sp>
        <p:nvSpPr>
          <p:cNvPr id="3" name="Rectangle 2">
            <a:extLst>
              <a:ext uri="{FF2B5EF4-FFF2-40B4-BE49-F238E27FC236}">
                <a16:creationId xmlns:a16="http://schemas.microsoft.com/office/drawing/2014/main" id="{BB758726-FDEF-4015-BFDD-0759A34D4A07}"/>
              </a:ext>
            </a:extLst>
          </p:cNvPr>
          <p:cNvSpPr/>
          <p:nvPr/>
        </p:nvSpPr>
        <p:spPr>
          <a:xfrm>
            <a:off x="5181601" y="2493958"/>
            <a:ext cx="2657474" cy="369332"/>
          </a:xfrm>
          <a:prstGeom prst="rect">
            <a:avLst/>
          </a:prstGeom>
          <a:pattFill prst="dkDnDiag">
            <a:fgClr>
              <a:schemeClr val="accent1">
                <a:lumMod val="60000"/>
                <a:lumOff val="40000"/>
              </a:schemeClr>
            </a:fgClr>
            <a:bgClr>
              <a:schemeClr val="accent1">
                <a:lumMod val="20000"/>
                <a:lumOff val="8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$3,000,000</a:t>
            </a:r>
          </a:p>
        </p:txBody>
      </p:sp>
      <p:sp>
        <p:nvSpPr>
          <p:cNvPr id="4" name="Rectangle 3">
            <a:extLst>
              <a:ext uri="{FF2B5EF4-FFF2-40B4-BE49-F238E27FC236}">
                <a16:creationId xmlns:a16="http://schemas.microsoft.com/office/drawing/2014/main" id="{2E24BF5E-F24D-4D23-880A-604BEF1211A6}"/>
              </a:ext>
            </a:extLst>
          </p:cNvPr>
          <p:cNvSpPr/>
          <p:nvPr/>
        </p:nvSpPr>
        <p:spPr>
          <a:xfrm>
            <a:off x="5181601" y="1971676"/>
            <a:ext cx="2657474" cy="52228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$4,800,000</a:t>
            </a:r>
          </a:p>
        </p:txBody>
      </p:sp>
    </p:spTree>
    <p:extLst>
      <p:ext uri="{BB962C8B-B14F-4D97-AF65-F5344CB8AC3E}">
        <p14:creationId xmlns:p14="http://schemas.microsoft.com/office/powerpoint/2010/main" val="162537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9E050-5E15-4182-9A5D-134077814132}"/>
              </a:ext>
            </a:extLst>
          </p:cNvPr>
          <p:cNvSpPr>
            <a:spLocks noGrp="1"/>
          </p:cNvSpPr>
          <p:nvPr>
            <p:ph type="title" idx="4294967295"/>
          </p:nvPr>
        </p:nvSpPr>
        <p:spPr>
          <a:xfrm>
            <a:off x="765175" y="2524125"/>
            <a:ext cx="10661650" cy="1809750"/>
          </a:xfrm>
        </p:spPr>
        <p:txBody>
          <a:bodyPr/>
          <a:lstStyle/>
          <a:p>
            <a:pPr algn="ctr"/>
            <a:r>
              <a:rPr lang="en-US" sz="4000" dirty="0"/>
              <a:t>“How come they get more than we do?”</a:t>
            </a:r>
          </a:p>
        </p:txBody>
      </p:sp>
    </p:spTree>
    <p:extLst>
      <p:ext uri="{BB962C8B-B14F-4D97-AF65-F5344CB8AC3E}">
        <p14:creationId xmlns:p14="http://schemas.microsoft.com/office/powerpoint/2010/main" val="2246902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Snipped 6"/>
          <p:cNvSpPr/>
          <p:nvPr/>
        </p:nvSpPr>
        <p:spPr>
          <a:xfrm>
            <a:off x="1802322" y="1640091"/>
            <a:ext cx="4076272" cy="4289372"/>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665300" y="362561"/>
            <a:ext cx="7458380" cy="1325563"/>
          </a:xfrm>
        </p:spPr>
        <p:txBody>
          <a:bodyPr>
            <a:normAutofit/>
          </a:bodyPr>
          <a:lstStyle/>
          <a:p>
            <a:r>
              <a:rPr lang="en-US" sz="3200" dirty="0">
                <a:cs typeface="helvetica" panose="020B0604020202020204" pitchFamily="34" charset="0"/>
              </a:rPr>
              <a:t>A tale of two districts</a:t>
            </a:r>
          </a:p>
        </p:txBody>
      </p:sp>
      <p:sp>
        <p:nvSpPr>
          <p:cNvPr id="3" name="Content Placeholder 2"/>
          <p:cNvSpPr>
            <a:spLocks noGrp="1"/>
          </p:cNvSpPr>
          <p:nvPr>
            <p:ph idx="1"/>
          </p:nvPr>
        </p:nvSpPr>
        <p:spPr>
          <a:xfrm>
            <a:off x="1802322" y="1752325"/>
            <a:ext cx="4076271" cy="4177139"/>
          </a:xfrm>
        </p:spPr>
        <p:txBody>
          <a:bodyPr>
            <a:normAutofit/>
          </a:bodyPr>
          <a:lstStyle/>
          <a:p>
            <a:pPr marL="0" indent="0">
              <a:buNone/>
            </a:pPr>
            <a:r>
              <a:rPr lang="en-US" sz="2400" u="sng" dirty="0">
                <a:solidFill>
                  <a:schemeClr val="bg1"/>
                </a:solidFill>
                <a:latin typeface="helvetica" panose="020B0604020202020204" pitchFamily="34" charset="0"/>
                <a:cs typeface="helvetica" panose="020B0604020202020204" pitchFamily="34" charset="0"/>
              </a:rPr>
              <a:t>Waltham:</a:t>
            </a:r>
          </a:p>
          <a:p>
            <a:endParaRPr lang="en-US" sz="2400" u="sng" dirty="0">
              <a:solidFill>
                <a:schemeClr val="bg1"/>
              </a:solidFill>
              <a:latin typeface="helvetica" panose="020B0604020202020204" pitchFamily="34" charset="0"/>
              <a:cs typeface="helvetica" panose="020B0604020202020204" pitchFamily="34" charset="0"/>
            </a:endParaRPr>
          </a:p>
          <a:p>
            <a:pPr marL="0" indent="0" algn="ctr">
              <a:buNone/>
            </a:pPr>
            <a:r>
              <a:rPr lang="en-US" sz="2700" dirty="0">
                <a:solidFill>
                  <a:schemeClr val="bg1"/>
                </a:solidFill>
                <a:latin typeface="helvetica" panose="020B0604020202020204" pitchFamily="34" charset="0"/>
                <a:cs typeface="helvetica" panose="020B0604020202020204" pitchFamily="34" charset="0"/>
              </a:rPr>
              <a:t>Student enrollment: </a:t>
            </a:r>
          </a:p>
          <a:p>
            <a:pPr marL="0" indent="0" algn="ctr">
              <a:buNone/>
            </a:pPr>
            <a:r>
              <a:rPr lang="en-US" sz="2700" dirty="0">
                <a:solidFill>
                  <a:schemeClr val="bg1"/>
                </a:solidFill>
                <a:latin typeface="helvetica" panose="020B0604020202020204" pitchFamily="34" charset="0"/>
                <a:cs typeface="helvetica" panose="020B0604020202020204" pitchFamily="34" charset="0"/>
              </a:rPr>
              <a:t>5605</a:t>
            </a:r>
          </a:p>
          <a:p>
            <a:pPr marL="0" indent="0" algn="ctr">
              <a:buNone/>
            </a:pPr>
            <a:endParaRPr lang="en-US" sz="2700" dirty="0">
              <a:latin typeface="helvetica" panose="020B0604020202020204" pitchFamily="34" charset="0"/>
              <a:cs typeface="helvetica" panose="020B0604020202020204" pitchFamily="34" charset="0"/>
            </a:endParaRPr>
          </a:p>
          <a:p>
            <a:pPr marL="0" indent="0" algn="ctr">
              <a:buNone/>
            </a:pPr>
            <a:r>
              <a:rPr lang="en-US" sz="2700" dirty="0">
                <a:solidFill>
                  <a:schemeClr val="bg1"/>
                </a:solidFill>
                <a:latin typeface="helvetica" panose="020B0604020202020204" pitchFamily="34" charset="0"/>
                <a:cs typeface="helvetica" panose="020B0604020202020204" pitchFamily="34" charset="0"/>
              </a:rPr>
              <a:t>Foundation budget FY20</a:t>
            </a:r>
          </a:p>
          <a:p>
            <a:pPr marL="0" indent="0" algn="ctr">
              <a:buNone/>
            </a:pPr>
            <a:r>
              <a:rPr lang="en-US" sz="2700" dirty="0">
                <a:solidFill>
                  <a:schemeClr val="bg1"/>
                </a:solidFill>
                <a:latin typeface="helvetica" panose="020B0604020202020204" pitchFamily="34" charset="0"/>
                <a:cs typeface="helvetica" panose="020B0604020202020204" pitchFamily="34" charset="0"/>
              </a:rPr>
              <a:t>$74,717,066</a:t>
            </a:r>
          </a:p>
        </p:txBody>
      </p:sp>
      <p:sp>
        <p:nvSpPr>
          <p:cNvPr id="5" name="Rectangle: Diagonal Corners Snipped 4"/>
          <p:cNvSpPr/>
          <p:nvPr/>
        </p:nvSpPr>
        <p:spPr>
          <a:xfrm rot="5400000">
            <a:off x="6309156" y="1776362"/>
            <a:ext cx="4238770" cy="4067433"/>
          </a:xfrm>
          <a:prstGeom prst="snip2Diag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 name="Rectangle 3"/>
          <p:cNvSpPr/>
          <p:nvPr/>
        </p:nvSpPr>
        <p:spPr>
          <a:xfrm>
            <a:off x="6934754" y="1931108"/>
            <a:ext cx="3454924" cy="1889748"/>
          </a:xfrm>
          <a:prstGeom prst="rect">
            <a:avLst/>
          </a:prstGeom>
        </p:spPr>
        <p:txBody>
          <a:bodyPr wrap="square">
            <a:spAutoFit/>
          </a:bodyPr>
          <a:lstStyle/>
          <a:p>
            <a:pPr defTabSz="914377">
              <a:lnSpc>
                <a:spcPct val="90000"/>
              </a:lnSpc>
              <a:spcBef>
                <a:spcPts val="1000"/>
              </a:spcBef>
              <a:buClr>
                <a:srgbClr val="0365D6"/>
              </a:buClr>
              <a:buSzPct val="100000"/>
            </a:pPr>
            <a:r>
              <a:rPr lang="en-US" sz="2400" u="sng" dirty="0">
                <a:solidFill>
                  <a:schemeClr val="bg1"/>
                </a:solidFill>
                <a:latin typeface="helvetica" panose="020B0604020202020204" pitchFamily="34" charset="0"/>
                <a:cs typeface="helvetica" panose="020B0604020202020204" pitchFamily="34" charset="0"/>
              </a:rPr>
              <a:t>Fitchburg:</a:t>
            </a:r>
          </a:p>
          <a:p>
            <a:pPr marL="228594" indent="-228594" defTabSz="914377">
              <a:lnSpc>
                <a:spcPct val="90000"/>
              </a:lnSpc>
              <a:spcBef>
                <a:spcPts val="1000"/>
              </a:spcBef>
              <a:buClr>
                <a:srgbClr val="0365D6"/>
              </a:buClr>
              <a:buSzPct val="100000"/>
              <a:buFont typeface="Arial" panose="020B0604020202020204" pitchFamily="34" charset="0"/>
              <a:buChar char="•"/>
            </a:pPr>
            <a:endParaRPr lang="en-US" sz="2400" u="sng" dirty="0">
              <a:solidFill>
                <a:schemeClr val="bg1"/>
              </a:solidFill>
              <a:latin typeface="helvetica" panose="020B0604020202020204" pitchFamily="34" charset="0"/>
              <a:cs typeface="helvetica" panose="020B0604020202020204" pitchFamily="34" charset="0"/>
            </a:endParaRPr>
          </a:p>
          <a:p>
            <a:pPr algn="ctr" defTabSz="914377">
              <a:lnSpc>
                <a:spcPct val="90000"/>
              </a:lnSpc>
              <a:spcBef>
                <a:spcPts val="1000"/>
              </a:spcBef>
              <a:buClr>
                <a:srgbClr val="0365D6"/>
              </a:buClr>
              <a:buSzPct val="100000"/>
            </a:pPr>
            <a:r>
              <a:rPr lang="en-US" sz="2700" dirty="0">
                <a:solidFill>
                  <a:schemeClr val="bg1"/>
                </a:solidFill>
                <a:latin typeface="helvetica" panose="020B0604020202020204" pitchFamily="34" charset="0"/>
                <a:cs typeface="helvetica" panose="020B0604020202020204" pitchFamily="34" charset="0"/>
              </a:rPr>
              <a:t>Student enrollment: </a:t>
            </a:r>
          </a:p>
          <a:p>
            <a:pPr algn="ctr" defTabSz="914377">
              <a:lnSpc>
                <a:spcPct val="90000"/>
              </a:lnSpc>
              <a:spcBef>
                <a:spcPts val="1000"/>
              </a:spcBef>
              <a:buClr>
                <a:srgbClr val="0365D6"/>
              </a:buClr>
              <a:buSzPct val="100000"/>
            </a:pPr>
            <a:r>
              <a:rPr lang="en-US" sz="2700" dirty="0">
                <a:solidFill>
                  <a:schemeClr val="bg1"/>
                </a:solidFill>
                <a:latin typeface="helvetica" panose="020B0604020202020204" pitchFamily="34" charset="0"/>
                <a:cs typeface="helvetica" panose="020B0604020202020204" pitchFamily="34" charset="0"/>
              </a:rPr>
              <a:t>5798</a:t>
            </a:r>
          </a:p>
        </p:txBody>
      </p:sp>
      <p:sp>
        <p:nvSpPr>
          <p:cNvPr id="6" name="Rectangle 5"/>
          <p:cNvSpPr/>
          <p:nvPr/>
        </p:nvSpPr>
        <p:spPr>
          <a:xfrm>
            <a:off x="6541535" y="4249534"/>
            <a:ext cx="3688118" cy="1356269"/>
          </a:xfrm>
          <a:prstGeom prst="rect">
            <a:avLst/>
          </a:prstGeom>
        </p:spPr>
        <p:txBody>
          <a:bodyPr wrap="square">
            <a:spAutoFit/>
          </a:bodyPr>
          <a:lstStyle/>
          <a:p>
            <a:pPr algn="ctr" defTabSz="914377">
              <a:lnSpc>
                <a:spcPct val="90000"/>
              </a:lnSpc>
              <a:spcBef>
                <a:spcPts val="1000"/>
              </a:spcBef>
              <a:buClr>
                <a:srgbClr val="0365D6"/>
              </a:buClr>
              <a:buSzPct val="100000"/>
            </a:pPr>
            <a:r>
              <a:rPr lang="en-US" sz="2700" dirty="0">
                <a:solidFill>
                  <a:schemeClr val="bg1"/>
                </a:solidFill>
                <a:latin typeface="helvetica" panose="020B0604020202020204" pitchFamily="34" charset="0"/>
                <a:cs typeface="helvetica" panose="020B0604020202020204" pitchFamily="34" charset="0"/>
              </a:rPr>
              <a:t>Foundation budget FY20</a:t>
            </a:r>
          </a:p>
          <a:p>
            <a:pPr algn="ctr" defTabSz="914377">
              <a:lnSpc>
                <a:spcPct val="90000"/>
              </a:lnSpc>
              <a:spcBef>
                <a:spcPts val="1000"/>
              </a:spcBef>
              <a:buClr>
                <a:srgbClr val="0365D6"/>
              </a:buClr>
              <a:buSzPct val="100000"/>
            </a:pPr>
            <a:r>
              <a:rPr lang="en-US" sz="2700" dirty="0">
                <a:solidFill>
                  <a:schemeClr val="bg1"/>
                </a:solidFill>
                <a:latin typeface="helvetica" panose="020B0604020202020204" pitchFamily="34" charset="0"/>
                <a:cs typeface="helvetica" panose="020B0604020202020204" pitchFamily="34" charset="0"/>
              </a:rPr>
              <a:t>$74,091,996</a:t>
            </a:r>
            <a:endParaRPr lang="en-US" dirty="0">
              <a:solidFill>
                <a:schemeClr val="bg1"/>
              </a:solidFill>
            </a:endParaRPr>
          </a:p>
        </p:txBody>
      </p:sp>
    </p:spTree>
    <p:extLst>
      <p:ext uri="{BB962C8B-B14F-4D97-AF65-F5344CB8AC3E}">
        <p14:creationId xmlns:p14="http://schemas.microsoft.com/office/powerpoint/2010/main" val="1396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C335F-382A-4482-9EB8-BFA1B5C571CB}"/>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2795174" y="473819"/>
            <a:ext cx="5948776" cy="5822206"/>
          </a:xfrm>
          <a:prstGeom prst="rect">
            <a:avLst/>
          </a:prstGeom>
        </p:spPr>
      </p:pic>
      <p:sp>
        <p:nvSpPr>
          <p:cNvPr id="4" name="Subtitle 3">
            <a:extLst>
              <a:ext uri="{FF2B5EF4-FFF2-40B4-BE49-F238E27FC236}">
                <a16:creationId xmlns:a16="http://schemas.microsoft.com/office/drawing/2014/main" id="{2EFEB398-D475-4DF2-A758-07DA53A66E4D}"/>
              </a:ext>
            </a:extLst>
          </p:cNvPr>
          <p:cNvSpPr>
            <a:spLocks noGrp="1"/>
          </p:cNvSpPr>
          <p:nvPr>
            <p:ph type="subTitle" idx="4294967295"/>
          </p:nvPr>
        </p:nvSpPr>
        <p:spPr>
          <a:xfrm>
            <a:off x="1800225" y="3162300"/>
            <a:ext cx="10391775" cy="2314575"/>
          </a:xfrm>
        </p:spPr>
        <p:txBody>
          <a:bodyPr>
            <a:normAutofit/>
          </a:bodyPr>
          <a:lstStyle/>
          <a:p>
            <a:pPr marL="457200" indent="-457200">
              <a:buFont typeface="Arial" panose="020B0604020202020204" pitchFamily="34" charset="0"/>
              <a:buChar char="•"/>
            </a:pPr>
            <a:r>
              <a:rPr lang="en-US" sz="3000" dirty="0">
                <a:latin typeface="Baskerville Old Face" panose="02020602080505020303" pitchFamily="18" charset="0"/>
              </a:rPr>
              <a:t>1646: Colony institutes taxes on “visible estate”</a:t>
            </a:r>
          </a:p>
          <a:p>
            <a:pPr marL="457200" indent="-457200">
              <a:buFont typeface="Arial" panose="020B0604020202020204" pitchFamily="34" charset="0"/>
              <a:buChar char="•"/>
            </a:pPr>
            <a:r>
              <a:rPr lang="en-US" sz="3000" dirty="0">
                <a:latin typeface="Baskerville Old Face" panose="02020602080505020303" pitchFamily="18" charset="0"/>
              </a:rPr>
              <a:t>1647: Colony mandates creation and maintenance of </a:t>
            </a:r>
          </a:p>
          <a:p>
            <a:r>
              <a:rPr lang="en-US" sz="3000" dirty="0">
                <a:latin typeface="Baskerville Old Face" panose="02020602080505020303" pitchFamily="18" charset="0"/>
              </a:rPr>
              <a:t>public schools </a:t>
            </a:r>
          </a:p>
        </p:txBody>
      </p:sp>
    </p:spTree>
    <p:extLst>
      <p:ext uri="{BB962C8B-B14F-4D97-AF65-F5344CB8AC3E}">
        <p14:creationId xmlns:p14="http://schemas.microsoft.com/office/powerpoint/2010/main" val="278117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08569"/>
            <a:ext cx="9299051" cy="832075"/>
          </a:xfrm>
        </p:spPr>
        <p:txBody>
          <a:bodyPr>
            <a:normAutofit/>
          </a:bodyPr>
          <a:lstStyle/>
          <a:p>
            <a:r>
              <a:rPr lang="en-US" sz="4000" dirty="0"/>
              <a:t>How does Waltham pay for schools?</a:t>
            </a:r>
          </a:p>
        </p:txBody>
      </p:sp>
      <p:pic>
        <p:nvPicPr>
          <p:cNvPr id="8" name="Picture 7">
            <a:extLst>
              <a:ext uri="{FF2B5EF4-FFF2-40B4-BE49-F238E27FC236}">
                <a16:creationId xmlns:a16="http://schemas.microsoft.com/office/drawing/2014/main" id="{9643B8BE-7E9E-419E-A868-53EF54BFAF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269688"/>
            <a:ext cx="9144000" cy="4318625"/>
          </a:xfrm>
          <a:prstGeom prst="rect">
            <a:avLst/>
          </a:prstGeom>
        </p:spPr>
      </p:pic>
      <p:pic>
        <p:nvPicPr>
          <p:cNvPr id="10" name="Picture 9">
            <a:extLst>
              <a:ext uri="{FF2B5EF4-FFF2-40B4-BE49-F238E27FC236}">
                <a16:creationId xmlns:a16="http://schemas.microsoft.com/office/drawing/2014/main" id="{90B95CE7-AE97-4FB5-B6B1-2F291E101B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6308" y="1509824"/>
            <a:ext cx="4569692" cy="2046767"/>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25CF909F-C285-432F-B7C4-493B094512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65354" y="3556591"/>
            <a:ext cx="4733926" cy="957173"/>
          </a:xfrm>
          <a:prstGeom prst="rect">
            <a:avLst/>
          </a:prstGeom>
          <a:ln>
            <a:noFill/>
          </a:ln>
          <a:effectLst>
            <a:outerShdw blurRad="190500" algn="tl" rotWithShape="0">
              <a:srgbClr val="000000">
                <a:alpha val="70000"/>
              </a:srgbClr>
            </a:outerShdw>
          </a:effectLst>
        </p:spPr>
      </p:pic>
      <p:pic>
        <p:nvPicPr>
          <p:cNvPr id="14" name="Picture 13">
            <a:extLst>
              <a:ext uri="{FF2B5EF4-FFF2-40B4-BE49-F238E27FC236}">
                <a16:creationId xmlns:a16="http://schemas.microsoft.com/office/drawing/2014/main" id="{E411BA93-0E12-413B-9692-7186351FE8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88575" y="4513763"/>
            <a:ext cx="4728828" cy="504804"/>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0187FDBD-F2E8-48C4-AE25-6C6C4E6A0F7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01145" y="1752733"/>
            <a:ext cx="5889163" cy="957172"/>
          </a:xfrm>
          <a:prstGeom prst="rect">
            <a:avLst/>
          </a:prstGeom>
          <a:ln>
            <a:noFill/>
          </a:ln>
          <a:effectLst>
            <a:outerShdw blurRad="190500" algn="tl" rotWithShape="0">
              <a:srgbClr val="000000">
                <a:alpha val="70000"/>
              </a:srgbClr>
            </a:outerShdw>
          </a:effectLst>
        </p:spPr>
      </p:pic>
      <p:sp>
        <p:nvSpPr>
          <p:cNvPr id="18" name="Oval 17">
            <a:extLst>
              <a:ext uri="{FF2B5EF4-FFF2-40B4-BE49-F238E27FC236}">
                <a16:creationId xmlns:a16="http://schemas.microsoft.com/office/drawing/2014/main" id="{8161E584-1E84-4946-A015-EF3B9A7B1CE8}"/>
              </a:ext>
            </a:extLst>
          </p:cNvPr>
          <p:cNvSpPr/>
          <p:nvPr/>
        </p:nvSpPr>
        <p:spPr>
          <a:xfrm>
            <a:off x="9870559" y="2424223"/>
            <a:ext cx="719749" cy="28568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AFDE067-4BA9-4911-9AEF-89BF79FF508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957569" y="4312088"/>
            <a:ext cx="5632739" cy="19241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4645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24860"/>
            <a:ext cx="9588435" cy="1325563"/>
          </a:xfrm>
        </p:spPr>
        <p:txBody>
          <a:bodyPr/>
          <a:lstStyle/>
          <a:p>
            <a:r>
              <a:rPr lang="en-US" sz="4000" dirty="0"/>
              <a:t>How does Fitchburg pay for schools?</a:t>
            </a:r>
          </a:p>
        </p:txBody>
      </p:sp>
      <p:pic>
        <p:nvPicPr>
          <p:cNvPr id="4" name="Picture 3">
            <a:extLst>
              <a:ext uri="{FF2B5EF4-FFF2-40B4-BE49-F238E27FC236}">
                <a16:creationId xmlns:a16="http://schemas.microsoft.com/office/drawing/2014/main" id="{A55F1970-C10C-4BA5-A12E-1988B9CF43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288855"/>
            <a:ext cx="9144000" cy="4280290"/>
          </a:xfrm>
          <a:prstGeom prst="rect">
            <a:avLst/>
          </a:prstGeom>
        </p:spPr>
      </p:pic>
      <p:pic>
        <p:nvPicPr>
          <p:cNvPr id="8" name="Picture 7">
            <a:extLst>
              <a:ext uri="{FF2B5EF4-FFF2-40B4-BE49-F238E27FC236}">
                <a16:creationId xmlns:a16="http://schemas.microsoft.com/office/drawing/2014/main" id="{3C5A5014-1358-4555-A5A2-2C26A3744E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2225" y="1334292"/>
            <a:ext cx="4551825" cy="2094709"/>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31C30FFE-DFBD-4DED-8699-967564376B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87951" y="3293014"/>
            <a:ext cx="5243714" cy="1108766"/>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57BD5BA9-3F4D-44CB-A3D4-FF9683C2CC5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87951" y="4447216"/>
            <a:ext cx="4687638" cy="656412"/>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F76325C2-E628-49D5-8071-9883D974DD7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95890" y="1719988"/>
            <a:ext cx="5939325" cy="1061901"/>
          </a:xfrm>
          <a:prstGeom prst="rect">
            <a:avLst/>
          </a:prstGeom>
          <a:ln>
            <a:noFill/>
          </a:ln>
          <a:effectLst>
            <a:outerShdw blurRad="190500" algn="tl" rotWithShape="0">
              <a:srgbClr val="000000">
                <a:alpha val="70000"/>
              </a:srgbClr>
            </a:outerShdw>
          </a:effectLst>
        </p:spPr>
      </p:pic>
      <p:sp>
        <p:nvSpPr>
          <p:cNvPr id="17" name="Oval 16">
            <a:extLst>
              <a:ext uri="{FF2B5EF4-FFF2-40B4-BE49-F238E27FC236}">
                <a16:creationId xmlns:a16="http://schemas.microsoft.com/office/drawing/2014/main" id="{F12D61E8-4398-4138-8C0B-51A2C625C40F}"/>
              </a:ext>
            </a:extLst>
          </p:cNvPr>
          <p:cNvSpPr/>
          <p:nvPr/>
        </p:nvSpPr>
        <p:spPr>
          <a:xfrm>
            <a:off x="9849294" y="2371061"/>
            <a:ext cx="818707" cy="38277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FC7EDDB-2FE2-4586-96AE-9D8838FD27F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24417" y="3836039"/>
            <a:ext cx="6011482" cy="20947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192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860" y="186021"/>
            <a:ext cx="7886700" cy="709527"/>
          </a:xfrm>
        </p:spPr>
        <p:txBody>
          <a:bodyPr/>
          <a:lstStyle/>
          <a:p>
            <a:r>
              <a:rPr lang="en-US" sz="4000" dirty="0"/>
              <a:t>Chapter 70 aid </a:t>
            </a:r>
          </a:p>
        </p:txBody>
      </p:sp>
      <p:sp>
        <p:nvSpPr>
          <p:cNvPr id="3" name="Text Placeholder 2"/>
          <p:cNvSpPr>
            <a:spLocks noGrp="1"/>
          </p:cNvSpPr>
          <p:nvPr>
            <p:ph type="body" idx="1"/>
          </p:nvPr>
        </p:nvSpPr>
        <p:spPr>
          <a:xfrm>
            <a:off x="1780850" y="821705"/>
            <a:ext cx="3868340" cy="450032"/>
          </a:xfrm>
        </p:spPr>
        <p:txBody>
          <a:bodyPr/>
          <a:lstStyle/>
          <a:p>
            <a:r>
              <a:rPr lang="en-US" dirty="0">
                <a:solidFill>
                  <a:schemeClr val="tx1"/>
                </a:solidFill>
              </a:rPr>
              <a:t>Waltham</a:t>
            </a:r>
          </a:p>
        </p:txBody>
      </p:sp>
      <p:sp>
        <p:nvSpPr>
          <p:cNvPr id="5" name="Text Placeholder 4"/>
          <p:cNvSpPr>
            <a:spLocks noGrp="1"/>
          </p:cNvSpPr>
          <p:nvPr>
            <p:ph type="body" sz="quarter" idx="3"/>
          </p:nvPr>
        </p:nvSpPr>
        <p:spPr>
          <a:xfrm>
            <a:off x="5930180" y="806339"/>
            <a:ext cx="3887391" cy="480767"/>
          </a:xfrm>
        </p:spPr>
        <p:txBody>
          <a:bodyPr/>
          <a:lstStyle/>
          <a:p>
            <a:r>
              <a:rPr lang="en-US" dirty="0">
                <a:solidFill>
                  <a:schemeClr val="tx1"/>
                </a:solidFill>
              </a:rPr>
              <a:t>Fitchburg</a:t>
            </a:r>
          </a:p>
        </p:txBody>
      </p:sp>
      <p:pic>
        <p:nvPicPr>
          <p:cNvPr id="6" name="Picture 5">
            <a:extLst>
              <a:ext uri="{FF2B5EF4-FFF2-40B4-BE49-F238E27FC236}">
                <a16:creationId xmlns:a16="http://schemas.microsoft.com/office/drawing/2014/main" id="{A59825C0-5B0D-4A25-B927-EF62ADC856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8585" y="1287106"/>
            <a:ext cx="4324779" cy="4521489"/>
          </a:xfrm>
          <a:prstGeom prst="rect">
            <a:avLst/>
          </a:prstGeom>
        </p:spPr>
      </p:pic>
      <p:sp>
        <p:nvSpPr>
          <p:cNvPr id="13" name="Rectangle: Rounded Corners 12">
            <a:extLst>
              <a:ext uri="{FF2B5EF4-FFF2-40B4-BE49-F238E27FC236}">
                <a16:creationId xmlns:a16="http://schemas.microsoft.com/office/drawing/2014/main" id="{ED38EC22-CE72-445E-9433-90024B17A96B}"/>
              </a:ext>
            </a:extLst>
          </p:cNvPr>
          <p:cNvSpPr/>
          <p:nvPr/>
        </p:nvSpPr>
        <p:spPr>
          <a:xfrm>
            <a:off x="1528585" y="2387601"/>
            <a:ext cx="4324779" cy="121683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DE230A4-849E-4EBA-BEBC-3A3D6DB603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1426760"/>
            <a:ext cx="4607398" cy="4694604"/>
          </a:xfrm>
          <a:prstGeom prst="rect">
            <a:avLst/>
          </a:prstGeom>
        </p:spPr>
      </p:pic>
      <p:sp>
        <p:nvSpPr>
          <p:cNvPr id="9" name="Oval 8"/>
          <p:cNvSpPr/>
          <p:nvPr/>
        </p:nvSpPr>
        <p:spPr>
          <a:xfrm>
            <a:off x="4714839" y="5380075"/>
            <a:ext cx="1253224" cy="347781"/>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9564554" y="5635256"/>
            <a:ext cx="1125606" cy="416406"/>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03118ED1-6D07-4AE3-B380-1066A3DC8501}"/>
              </a:ext>
            </a:extLst>
          </p:cNvPr>
          <p:cNvSpPr/>
          <p:nvPr/>
        </p:nvSpPr>
        <p:spPr>
          <a:xfrm>
            <a:off x="6096000" y="2600251"/>
            <a:ext cx="4607398" cy="112114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5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0"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20C4-CEE6-4893-B81B-AE4F43C5527F}"/>
              </a:ext>
            </a:extLst>
          </p:cNvPr>
          <p:cNvSpPr>
            <a:spLocks noGrp="1"/>
          </p:cNvSpPr>
          <p:nvPr>
            <p:ph type="title" idx="4294967295"/>
          </p:nvPr>
        </p:nvSpPr>
        <p:spPr>
          <a:xfrm>
            <a:off x="0" y="211138"/>
            <a:ext cx="10058400" cy="722312"/>
          </a:xfrm>
        </p:spPr>
        <p:txBody>
          <a:bodyPr>
            <a:normAutofit fontScale="90000"/>
          </a:bodyPr>
          <a:lstStyle/>
          <a:p>
            <a:r>
              <a:rPr lang="en-US" dirty="0"/>
              <a:t>So hypothetically…</a:t>
            </a:r>
          </a:p>
        </p:txBody>
      </p:sp>
      <p:pic>
        <p:nvPicPr>
          <p:cNvPr id="5" name="Content Placeholder 4">
            <a:extLst>
              <a:ext uri="{FF2B5EF4-FFF2-40B4-BE49-F238E27FC236}">
                <a16:creationId xmlns:a16="http://schemas.microsoft.com/office/drawing/2014/main" id="{0ED62481-4CB1-4AC4-9D03-59D37EA748DE}"/>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199982" y="879465"/>
            <a:ext cx="7028564" cy="5386785"/>
          </a:xfrm>
        </p:spPr>
      </p:pic>
      <p:sp>
        <p:nvSpPr>
          <p:cNvPr id="6" name="TextBox 5">
            <a:extLst>
              <a:ext uri="{FF2B5EF4-FFF2-40B4-BE49-F238E27FC236}">
                <a16:creationId xmlns:a16="http://schemas.microsoft.com/office/drawing/2014/main" id="{A23878F2-7A5F-410C-8906-6E6AED840932}"/>
              </a:ext>
            </a:extLst>
          </p:cNvPr>
          <p:cNvSpPr txBox="1"/>
          <p:nvPr/>
        </p:nvSpPr>
        <p:spPr>
          <a:xfrm>
            <a:off x="5029200" y="6148402"/>
            <a:ext cx="7060676" cy="646331"/>
          </a:xfrm>
          <a:prstGeom prst="rect">
            <a:avLst/>
          </a:prstGeom>
          <a:noFill/>
        </p:spPr>
        <p:txBody>
          <a:bodyPr wrap="square" rtlCol="0">
            <a:spAutoFit/>
          </a:bodyPr>
          <a:lstStyle/>
          <a:p>
            <a:r>
              <a:rPr lang="en-US" dirty="0"/>
              <a:t>“The </a:t>
            </a:r>
            <a:r>
              <a:rPr lang="en-US" dirty="0" err="1"/>
              <a:t>Steath</a:t>
            </a:r>
            <a:r>
              <a:rPr lang="en-US" dirty="0"/>
              <a:t> Inequities of School Funding,” Bruce C. Baker and Sean Corcoran, The Center for American Progress, 2012.</a:t>
            </a:r>
          </a:p>
        </p:txBody>
      </p:sp>
      <p:sp>
        <p:nvSpPr>
          <p:cNvPr id="7" name="Oval 6">
            <a:extLst>
              <a:ext uri="{FF2B5EF4-FFF2-40B4-BE49-F238E27FC236}">
                <a16:creationId xmlns:a16="http://schemas.microsoft.com/office/drawing/2014/main" id="{1FA8A10F-4124-43DE-A014-395D7CCC554F}"/>
              </a:ext>
            </a:extLst>
          </p:cNvPr>
          <p:cNvSpPr/>
          <p:nvPr/>
        </p:nvSpPr>
        <p:spPr>
          <a:xfrm>
            <a:off x="7726248" y="2055044"/>
            <a:ext cx="1366887" cy="380057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3F5CC23-F307-4B3B-9883-44164FB756E4}"/>
              </a:ext>
            </a:extLst>
          </p:cNvPr>
          <p:cNvSpPr/>
          <p:nvPr/>
        </p:nvSpPr>
        <p:spPr>
          <a:xfrm>
            <a:off x="2829810" y="2790432"/>
            <a:ext cx="1140643" cy="292230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00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30731"/>
            <a:ext cx="7886700" cy="1325563"/>
          </a:xfrm>
        </p:spPr>
        <p:txBody>
          <a:bodyPr>
            <a:normAutofit fontScale="90000"/>
          </a:bodyPr>
          <a:lstStyle/>
          <a:p>
            <a:r>
              <a:rPr lang="en-US" sz="3200" dirty="0"/>
              <a:t>Same foundation budget, </a:t>
            </a:r>
            <a:br>
              <a:rPr lang="en-US" sz="3200" dirty="0"/>
            </a:br>
            <a:r>
              <a:rPr lang="en-US" sz="3200" dirty="0"/>
              <a:t>Different aid levels,</a:t>
            </a:r>
            <a:br>
              <a:rPr lang="en-US" sz="3200" dirty="0"/>
            </a:br>
            <a:r>
              <a:rPr lang="en-US" sz="3200" dirty="0"/>
              <a:t>Different local contributions</a:t>
            </a:r>
          </a:p>
        </p:txBody>
      </p:sp>
      <p:graphicFrame>
        <p:nvGraphicFramePr>
          <p:cNvPr id="6" name="Content Placeholder 5"/>
          <p:cNvGraphicFramePr>
            <a:graphicFrameLocks noGrp="1"/>
          </p:cNvGraphicFramePr>
          <p:nvPr>
            <p:ph idx="1"/>
          </p:nvPr>
        </p:nvGraphicFramePr>
        <p:xfrm>
          <a:off x="2152650" y="1456293"/>
          <a:ext cx="7886700" cy="47206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F7FA86E-C828-4C1A-A78C-FCEB8E043CA6}"/>
              </a:ext>
            </a:extLst>
          </p:cNvPr>
          <p:cNvSpPr txBox="1"/>
          <p:nvPr/>
        </p:nvSpPr>
        <p:spPr>
          <a:xfrm>
            <a:off x="6654801" y="6176963"/>
            <a:ext cx="4153030" cy="369332"/>
          </a:xfrm>
          <a:prstGeom prst="rect">
            <a:avLst/>
          </a:prstGeom>
          <a:noFill/>
        </p:spPr>
        <p:txBody>
          <a:bodyPr wrap="square" rtlCol="0">
            <a:spAutoFit/>
          </a:bodyPr>
          <a:lstStyle/>
          <a:p>
            <a:r>
              <a:rPr lang="en-US" dirty="0"/>
              <a:t>*</a:t>
            </a:r>
            <a:r>
              <a:rPr lang="en-US" sz="1500" dirty="0"/>
              <a:t>Actual for Waltham; estimate for Fitchburg </a:t>
            </a:r>
          </a:p>
        </p:txBody>
      </p:sp>
      <p:sp>
        <p:nvSpPr>
          <p:cNvPr id="5" name="TextBox 4">
            <a:extLst>
              <a:ext uri="{FF2B5EF4-FFF2-40B4-BE49-F238E27FC236}">
                <a16:creationId xmlns:a16="http://schemas.microsoft.com/office/drawing/2014/main" id="{13C87E04-A0F9-4181-A583-1A7EFB6B8A85}"/>
              </a:ext>
            </a:extLst>
          </p:cNvPr>
          <p:cNvSpPr txBox="1"/>
          <p:nvPr/>
        </p:nvSpPr>
        <p:spPr>
          <a:xfrm rot="19921084">
            <a:off x="1571942" y="2651188"/>
            <a:ext cx="9691507" cy="1015663"/>
          </a:xfrm>
          <a:prstGeom prst="rect">
            <a:avLst/>
          </a:prstGeom>
          <a:noFill/>
        </p:spPr>
        <p:txBody>
          <a:bodyPr wrap="square" rtlCol="0">
            <a:spAutoFit/>
          </a:bodyPr>
          <a:lstStyle/>
          <a:p>
            <a:r>
              <a:rPr lang="en-US" sz="6000" b="1" dirty="0">
                <a:solidFill>
                  <a:srgbClr val="FF0000"/>
                </a:solidFill>
              </a:rPr>
              <a:t>BUT WE’RE NOT DONE…</a:t>
            </a:r>
          </a:p>
        </p:txBody>
      </p:sp>
    </p:spTree>
    <p:extLst>
      <p:ext uri="{BB962C8B-B14F-4D97-AF65-F5344CB8AC3E}">
        <p14:creationId xmlns:p14="http://schemas.microsoft.com/office/powerpoint/2010/main" val="320132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FF56-D7A0-46B4-AAA6-12F57EAC4317}"/>
              </a:ext>
            </a:extLst>
          </p:cNvPr>
          <p:cNvSpPr>
            <a:spLocks noGrp="1"/>
          </p:cNvSpPr>
          <p:nvPr>
            <p:ph type="title"/>
          </p:nvPr>
        </p:nvSpPr>
        <p:spPr>
          <a:xfrm>
            <a:off x="838200" y="165100"/>
            <a:ext cx="10515600" cy="1325563"/>
          </a:xfrm>
        </p:spPr>
        <p:txBody>
          <a:bodyPr/>
          <a:lstStyle/>
          <a:p>
            <a:r>
              <a:rPr lang="en-US" dirty="0"/>
              <a:t>And why?</a:t>
            </a:r>
          </a:p>
        </p:txBody>
      </p:sp>
      <p:graphicFrame>
        <p:nvGraphicFramePr>
          <p:cNvPr id="6" name="Content Placeholder 5">
            <a:extLst>
              <a:ext uri="{FF2B5EF4-FFF2-40B4-BE49-F238E27FC236}">
                <a16:creationId xmlns:a16="http://schemas.microsoft.com/office/drawing/2014/main" id="{AFEC2DAC-AC98-4457-A712-AA849EC0846A}"/>
              </a:ext>
            </a:extLst>
          </p:cNvPr>
          <p:cNvGraphicFramePr>
            <a:graphicFrameLocks noGrp="1"/>
          </p:cNvGraphicFramePr>
          <p:nvPr>
            <p:ph idx="1"/>
            <p:extLst>
              <p:ext uri="{D42A27DB-BD31-4B8C-83A1-F6EECF244321}">
                <p14:modId xmlns:p14="http://schemas.microsoft.com/office/powerpoint/2010/main" val="1294910715"/>
              </p:ext>
            </p:extLst>
          </p:nvPr>
        </p:nvGraphicFramePr>
        <p:xfrm>
          <a:off x="1066800" y="2103438"/>
          <a:ext cx="10058400" cy="39322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C1BA2A9-E822-47C2-B9DB-532E692877D5}"/>
              </a:ext>
            </a:extLst>
          </p:cNvPr>
          <p:cNvSpPr txBox="1"/>
          <p:nvPr/>
        </p:nvSpPr>
        <p:spPr>
          <a:xfrm>
            <a:off x="3209925" y="6324600"/>
            <a:ext cx="7010400" cy="369332"/>
          </a:xfrm>
          <a:prstGeom prst="rect">
            <a:avLst/>
          </a:prstGeom>
          <a:noFill/>
        </p:spPr>
        <p:txBody>
          <a:bodyPr wrap="square" rtlCol="0">
            <a:spAutoFit/>
          </a:bodyPr>
          <a:lstStyle/>
          <a:p>
            <a:r>
              <a:rPr lang="en-US" dirty="0">
                <a:latin typeface="+mj-lt"/>
              </a:rPr>
              <a:t>Combined effort yield as a percent of foundation (FY20)</a:t>
            </a:r>
          </a:p>
        </p:txBody>
      </p:sp>
      <p:sp>
        <p:nvSpPr>
          <p:cNvPr id="8" name="TextBox 7">
            <a:extLst>
              <a:ext uri="{FF2B5EF4-FFF2-40B4-BE49-F238E27FC236}">
                <a16:creationId xmlns:a16="http://schemas.microsoft.com/office/drawing/2014/main" id="{DC5A22FF-E72C-4982-9012-C0025FABF527}"/>
              </a:ext>
            </a:extLst>
          </p:cNvPr>
          <p:cNvSpPr txBox="1"/>
          <p:nvPr/>
        </p:nvSpPr>
        <p:spPr>
          <a:xfrm>
            <a:off x="5353050" y="2798564"/>
            <a:ext cx="5838825" cy="1107996"/>
          </a:xfrm>
          <a:prstGeom prst="rect">
            <a:avLst/>
          </a:prstGeom>
          <a:noFill/>
        </p:spPr>
        <p:txBody>
          <a:bodyPr wrap="square" rtlCol="0">
            <a:spAutoFit/>
          </a:bodyPr>
          <a:lstStyle/>
          <a:p>
            <a:r>
              <a:rPr lang="en-US" sz="2200" dirty="0">
                <a:latin typeface="+mj-lt"/>
              </a:rPr>
              <a:t>Waltham has the capacity to spend much more on its schools than Fitchburg, above and beyond the required contributions of the foundation budget. </a:t>
            </a:r>
          </a:p>
        </p:txBody>
      </p:sp>
    </p:spTree>
    <p:extLst>
      <p:ext uri="{BB962C8B-B14F-4D97-AF65-F5344CB8AC3E}">
        <p14:creationId xmlns:p14="http://schemas.microsoft.com/office/powerpoint/2010/main" val="2996296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130731"/>
            <a:ext cx="9397093" cy="1325563"/>
          </a:xfrm>
        </p:spPr>
        <p:txBody>
          <a:bodyPr>
            <a:normAutofit fontScale="90000"/>
          </a:bodyPr>
          <a:lstStyle/>
          <a:p>
            <a:r>
              <a:rPr lang="en-US" sz="3200" dirty="0"/>
              <a:t>Same foundation budget, </a:t>
            </a:r>
            <a:br>
              <a:rPr lang="en-US" sz="3200" dirty="0"/>
            </a:br>
            <a:r>
              <a:rPr lang="en-US" sz="3200" dirty="0"/>
              <a:t>Different aid levels,</a:t>
            </a:r>
            <a:br>
              <a:rPr lang="en-US" sz="3200" dirty="0"/>
            </a:br>
            <a:r>
              <a:rPr lang="en-US" sz="3200" dirty="0"/>
              <a:t>Different local contributions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8269911"/>
              </p:ext>
            </p:extLst>
          </p:nvPr>
        </p:nvGraphicFramePr>
        <p:xfrm>
          <a:off x="1384169" y="1456293"/>
          <a:ext cx="8655181" cy="47206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F7FA86E-C828-4C1A-A78C-FCEB8E043CA6}"/>
              </a:ext>
            </a:extLst>
          </p:cNvPr>
          <p:cNvSpPr txBox="1"/>
          <p:nvPr/>
        </p:nvSpPr>
        <p:spPr>
          <a:xfrm>
            <a:off x="6654801" y="6176963"/>
            <a:ext cx="4153030" cy="369332"/>
          </a:xfrm>
          <a:prstGeom prst="rect">
            <a:avLst/>
          </a:prstGeom>
          <a:noFill/>
        </p:spPr>
        <p:txBody>
          <a:bodyPr wrap="square" rtlCol="0">
            <a:spAutoFit/>
          </a:bodyPr>
          <a:lstStyle/>
          <a:p>
            <a:r>
              <a:rPr lang="en-US" dirty="0"/>
              <a:t>*</a:t>
            </a:r>
            <a:r>
              <a:rPr lang="en-US" sz="1500" dirty="0"/>
              <a:t>Actual for Waltham; estimate for Fitchburg </a:t>
            </a:r>
          </a:p>
        </p:txBody>
      </p:sp>
      <p:sp>
        <p:nvSpPr>
          <p:cNvPr id="4" name="Rectangle 3">
            <a:extLst>
              <a:ext uri="{FF2B5EF4-FFF2-40B4-BE49-F238E27FC236}">
                <a16:creationId xmlns:a16="http://schemas.microsoft.com/office/drawing/2014/main" id="{79F09053-C096-4C81-9B8D-BB051812F2AF}"/>
              </a:ext>
            </a:extLst>
          </p:cNvPr>
          <p:cNvSpPr/>
          <p:nvPr/>
        </p:nvSpPr>
        <p:spPr>
          <a:xfrm>
            <a:off x="3850414" y="1916830"/>
            <a:ext cx="1393371" cy="6848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$16,881,261</a:t>
            </a:r>
          </a:p>
        </p:txBody>
      </p:sp>
      <p:sp>
        <p:nvSpPr>
          <p:cNvPr id="7" name="Rectangle 6">
            <a:extLst>
              <a:ext uri="{FF2B5EF4-FFF2-40B4-BE49-F238E27FC236}">
                <a16:creationId xmlns:a16="http://schemas.microsoft.com/office/drawing/2014/main" id="{0DFE763F-CF02-4626-A83E-4F5089B145AD}"/>
              </a:ext>
            </a:extLst>
          </p:cNvPr>
          <p:cNvSpPr/>
          <p:nvPr/>
        </p:nvSpPr>
        <p:spPr>
          <a:xfrm>
            <a:off x="7380515" y="2265045"/>
            <a:ext cx="1477735" cy="3366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$5,000,000</a:t>
            </a:r>
          </a:p>
        </p:txBody>
      </p:sp>
    </p:spTree>
    <p:extLst>
      <p:ext uri="{BB962C8B-B14F-4D97-AF65-F5344CB8AC3E}">
        <p14:creationId xmlns:p14="http://schemas.microsoft.com/office/powerpoint/2010/main" val="36108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D613E-1ED2-45BA-8DE0-5F96F58428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5333" y="1059871"/>
            <a:ext cx="6861334" cy="4738257"/>
          </a:xfrm>
          <a:prstGeom prst="rect">
            <a:avLst/>
          </a:prstGeom>
        </p:spPr>
      </p:pic>
      <p:sp>
        <p:nvSpPr>
          <p:cNvPr id="4" name="TextBox 3">
            <a:extLst>
              <a:ext uri="{FF2B5EF4-FFF2-40B4-BE49-F238E27FC236}">
                <a16:creationId xmlns:a16="http://schemas.microsoft.com/office/drawing/2014/main" id="{81283092-7ADF-4535-8FE3-CEE1F132C47A}"/>
              </a:ext>
            </a:extLst>
          </p:cNvPr>
          <p:cNvSpPr txBox="1"/>
          <p:nvPr/>
        </p:nvSpPr>
        <p:spPr>
          <a:xfrm>
            <a:off x="5410200" y="5931478"/>
            <a:ext cx="6324600" cy="646331"/>
          </a:xfrm>
          <a:prstGeom prst="rect">
            <a:avLst/>
          </a:prstGeom>
          <a:noFill/>
        </p:spPr>
        <p:txBody>
          <a:bodyPr wrap="square" rtlCol="0">
            <a:spAutoFit/>
          </a:bodyPr>
          <a:lstStyle/>
          <a:p>
            <a:r>
              <a:rPr lang="en-US" dirty="0">
                <a:latin typeface="+mj-lt"/>
              </a:rPr>
              <a:t>Mass Budget and Policy Center, “Building an Education System that Works for Everyone,” July 2018</a:t>
            </a:r>
          </a:p>
        </p:txBody>
      </p:sp>
      <p:sp>
        <p:nvSpPr>
          <p:cNvPr id="5" name="TextBox 4">
            <a:extLst>
              <a:ext uri="{FF2B5EF4-FFF2-40B4-BE49-F238E27FC236}">
                <a16:creationId xmlns:a16="http://schemas.microsoft.com/office/drawing/2014/main" id="{6536A44F-DC62-44D2-8779-ED205A4CBC30}"/>
              </a:ext>
            </a:extLst>
          </p:cNvPr>
          <p:cNvSpPr txBox="1"/>
          <p:nvPr/>
        </p:nvSpPr>
        <p:spPr>
          <a:xfrm>
            <a:off x="468086" y="435429"/>
            <a:ext cx="7326085" cy="584775"/>
          </a:xfrm>
          <a:prstGeom prst="rect">
            <a:avLst/>
          </a:prstGeom>
          <a:noFill/>
        </p:spPr>
        <p:txBody>
          <a:bodyPr wrap="square" rtlCol="0">
            <a:spAutoFit/>
          </a:bodyPr>
          <a:lstStyle/>
          <a:p>
            <a:r>
              <a:rPr lang="en-US" sz="3200" dirty="0">
                <a:latin typeface="+mj-lt"/>
              </a:rPr>
              <a:t>As is the case statewide: </a:t>
            </a:r>
          </a:p>
        </p:txBody>
      </p:sp>
    </p:spTree>
    <p:extLst>
      <p:ext uri="{BB962C8B-B14F-4D97-AF65-F5344CB8AC3E}">
        <p14:creationId xmlns:p14="http://schemas.microsoft.com/office/powerpoint/2010/main" val="745354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D83297-7637-4969-97E3-2B796CBBE498}"/>
              </a:ext>
            </a:extLst>
          </p:cNvPr>
          <p:cNvSpPr/>
          <p:nvPr/>
        </p:nvSpPr>
        <p:spPr>
          <a:xfrm>
            <a:off x="1028700" y="1314450"/>
            <a:ext cx="10591800" cy="3223260"/>
          </a:xfrm>
          <a:prstGeom prst="rect">
            <a:avLst/>
          </a:prstGeom>
          <a:noFill/>
        </p:spPr>
        <p:txBody>
          <a:bodyPr wrap="none" lIns="91440" tIns="45720" rIns="91440" bIns="45720">
            <a:prstTxWarp prst="textStop">
              <a:avLst/>
            </a:prstTxWarp>
            <a:spAutoFit/>
          </a:bodyPr>
          <a:lstStyle/>
          <a:p>
            <a:pPr algn="ctr"/>
            <a:r>
              <a:rPr lang="en-US" sz="5400" b="1" cap="none" spc="0" dirty="0">
                <a:ln w="22225">
                  <a:solidFill>
                    <a:srgbClr val="00B050"/>
                  </a:solidFill>
                  <a:prstDash val="solid"/>
                </a:ln>
                <a:solidFill>
                  <a:srgbClr val="0070C0"/>
                </a:solidFill>
                <a:effectLst/>
              </a:rPr>
              <a:t>And so matters stood…</a:t>
            </a:r>
          </a:p>
        </p:txBody>
      </p:sp>
    </p:spTree>
    <p:extLst>
      <p:ext uri="{BB962C8B-B14F-4D97-AF65-F5344CB8AC3E}">
        <p14:creationId xmlns:p14="http://schemas.microsoft.com/office/powerpoint/2010/main" val="63727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05B7E-A5BA-4BCE-922B-29C19C2403DE}"/>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609724" y="228600"/>
            <a:ext cx="9058275" cy="6410325"/>
          </a:xfrm>
          <a:prstGeom prst="rect">
            <a:avLst/>
          </a:prstGeom>
        </p:spPr>
      </p:pic>
      <p:sp>
        <p:nvSpPr>
          <p:cNvPr id="3" name="Rectangle 2"/>
          <p:cNvSpPr/>
          <p:nvPr/>
        </p:nvSpPr>
        <p:spPr>
          <a:xfrm>
            <a:off x="1007102" y="2244391"/>
            <a:ext cx="10416363" cy="2246769"/>
          </a:xfrm>
          <a:prstGeom prst="rect">
            <a:avLst/>
          </a:prstGeom>
        </p:spPr>
        <p:txBody>
          <a:bodyPr wrap="square">
            <a:spAutoFit/>
          </a:bodyPr>
          <a:lstStyle/>
          <a:p>
            <a:r>
              <a:rPr lang="en-US" sz="2800" dirty="0">
                <a:latin typeface="+mj-lt"/>
              </a:rPr>
              <a:t>Report issued </a:t>
            </a:r>
            <a:r>
              <a:rPr lang="en-US" sz="2800" b="1" dirty="0">
                <a:latin typeface="+mj-lt"/>
              </a:rPr>
              <a:t>October 2015 </a:t>
            </a:r>
            <a:r>
              <a:rPr lang="en-US" sz="2800" dirty="0">
                <a:latin typeface="+mj-lt"/>
              </a:rPr>
              <a:t>after months of hearings and research</a:t>
            </a:r>
          </a:p>
          <a:p>
            <a:br>
              <a:rPr lang="en-US" sz="2800" dirty="0">
                <a:latin typeface="+mj-lt"/>
              </a:rPr>
            </a:br>
            <a:r>
              <a:rPr lang="en-US" sz="2800" dirty="0">
                <a:latin typeface="+mj-lt"/>
              </a:rPr>
              <a:t>Estimated that the cost of K-12 education in Massachusetts was undercalculated by at least </a:t>
            </a:r>
            <a:r>
              <a:rPr lang="en-US" sz="2800" b="1" dirty="0">
                <a:latin typeface="+mj-lt"/>
              </a:rPr>
              <a:t>$1 billion </a:t>
            </a:r>
            <a:r>
              <a:rPr lang="en-US" sz="2800" dirty="0">
                <a:latin typeface="+mj-lt"/>
              </a:rPr>
              <a:t>a year.</a:t>
            </a:r>
          </a:p>
          <a:p>
            <a:endParaRPr lang="en-US" sz="2800" dirty="0"/>
          </a:p>
        </p:txBody>
      </p:sp>
      <p:sp>
        <p:nvSpPr>
          <p:cNvPr id="5" name="Rectangle 4"/>
          <p:cNvSpPr/>
          <p:nvPr/>
        </p:nvSpPr>
        <p:spPr>
          <a:xfrm>
            <a:off x="1007102" y="715727"/>
            <a:ext cx="7611443" cy="646331"/>
          </a:xfrm>
          <a:prstGeom prst="rect">
            <a:avLst/>
          </a:prstGeom>
        </p:spPr>
        <p:txBody>
          <a:bodyPr wrap="none">
            <a:spAutoFit/>
          </a:bodyPr>
          <a:lstStyle/>
          <a:p>
            <a:r>
              <a:rPr lang="en-US" sz="3600" dirty="0">
                <a:latin typeface="+mj-lt"/>
              </a:rPr>
              <a:t>Foundation Budget Review Commission </a:t>
            </a:r>
          </a:p>
        </p:txBody>
      </p:sp>
    </p:spTree>
    <p:extLst>
      <p:ext uri="{BB962C8B-B14F-4D97-AF65-F5344CB8AC3E}">
        <p14:creationId xmlns:p14="http://schemas.microsoft.com/office/powerpoint/2010/main" val="2581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EFEB398-D475-4DF2-A758-07DA53A66E4D}"/>
              </a:ext>
            </a:extLst>
          </p:cNvPr>
          <p:cNvSpPr>
            <a:spLocks noGrp="1"/>
          </p:cNvSpPr>
          <p:nvPr>
            <p:ph type="subTitle" idx="4294967295"/>
          </p:nvPr>
        </p:nvSpPr>
        <p:spPr>
          <a:xfrm>
            <a:off x="1019175" y="661886"/>
            <a:ext cx="9144000" cy="5002213"/>
          </a:xfrm>
        </p:spPr>
        <p:txBody>
          <a:bodyPr/>
          <a:lstStyle/>
          <a:p>
            <a:r>
              <a:rPr lang="en-US" sz="2500" i="1" dirty="0">
                <a:solidFill>
                  <a:srgbClr val="000000"/>
                </a:solidFill>
                <a:latin typeface="Baskerville Old Face" panose="02020602080505020303" pitchFamily="18" charset="0"/>
              </a:rPr>
              <a:t>“It being one chief project of that old deluder, Satan, to keep men from the knowledge of the Scriptures…”</a:t>
            </a:r>
          </a:p>
          <a:p>
            <a:endParaRPr lang="en-US" i="1" dirty="0">
              <a:solidFill>
                <a:srgbClr val="000000"/>
              </a:solidFill>
              <a:latin typeface="Palatino Linotype" panose="02040502050505030304" pitchFamily="18" charset="0"/>
            </a:endParaRPr>
          </a:p>
          <a:p>
            <a:pPr marL="342900" indent="-342900" algn="l">
              <a:buFont typeface="Arial" panose="020B0604020202020204" pitchFamily="34" charset="0"/>
              <a:buChar char="•"/>
            </a:pPr>
            <a:r>
              <a:rPr lang="en-US" sz="2200" dirty="0">
                <a:solidFill>
                  <a:srgbClr val="000000"/>
                </a:solidFill>
                <a:latin typeface="+mj-lt"/>
              </a:rPr>
              <a:t>Required a school in every settlement of fifty families or more</a:t>
            </a:r>
          </a:p>
          <a:p>
            <a:pPr marL="342900" indent="-342900" algn="l">
              <a:buFont typeface="Arial" panose="020B0604020202020204" pitchFamily="34" charset="0"/>
              <a:buChar char="•"/>
            </a:pPr>
            <a:r>
              <a:rPr lang="en-US" sz="2200" dirty="0">
                <a:solidFill>
                  <a:srgbClr val="000000"/>
                </a:solidFill>
                <a:latin typeface="+mj-lt"/>
              </a:rPr>
              <a:t>Required a grammar school in every settlement of a hundred families or more</a:t>
            </a:r>
          </a:p>
          <a:p>
            <a:pPr marL="342900" indent="-342900" algn="l">
              <a:buFont typeface="Arial" panose="020B0604020202020204" pitchFamily="34" charset="0"/>
              <a:buChar char="•"/>
            </a:pPr>
            <a:r>
              <a:rPr lang="en-US" sz="2200" dirty="0">
                <a:latin typeface="+mj-lt"/>
              </a:rPr>
              <a:t>Paid for by parents or “by the inhabitants in general, by way of supply, as the major part of those that order the </a:t>
            </a:r>
            <a:r>
              <a:rPr lang="en-US" sz="2200" dirty="0" err="1">
                <a:latin typeface="+mj-lt"/>
              </a:rPr>
              <a:t>prudentials</a:t>
            </a:r>
            <a:r>
              <a:rPr lang="en-US" sz="2200" dirty="0">
                <a:latin typeface="+mj-lt"/>
              </a:rPr>
              <a:t> of the town shall appoint”</a:t>
            </a:r>
          </a:p>
        </p:txBody>
      </p:sp>
      <p:sp>
        <p:nvSpPr>
          <p:cNvPr id="5" name="Oval 4">
            <a:extLst>
              <a:ext uri="{FF2B5EF4-FFF2-40B4-BE49-F238E27FC236}">
                <a16:creationId xmlns:a16="http://schemas.microsoft.com/office/drawing/2014/main" id="{A88515DC-559F-46A2-B7D3-BDC6555872D1}"/>
              </a:ext>
            </a:extLst>
          </p:cNvPr>
          <p:cNvSpPr/>
          <p:nvPr/>
        </p:nvSpPr>
        <p:spPr>
          <a:xfrm>
            <a:off x="4276726" y="3000375"/>
            <a:ext cx="4305300" cy="695325"/>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84F86A-938E-4307-817A-E3E1C6183816}"/>
              </a:ext>
            </a:extLst>
          </p:cNvPr>
          <p:cNvSpPr txBox="1"/>
          <p:nvPr/>
        </p:nvSpPr>
        <p:spPr>
          <a:xfrm>
            <a:off x="4848225" y="4076866"/>
            <a:ext cx="6696075" cy="1785104"/>
          </a:xfrm>
          <a:prstGeom prst="rect">
            <a:avLst/>
          </a:prstGeom>
          <a:noFill/>
        </p:spPr>
        <p:txBody>
          <a:bodyPr wrap="square" rtlCol="0">
            <a:spAutoFit/>
          </a:bodyPr>
          <a:lstStyle/>
          <a:p>
            <a:r>
              <a:rPr lang="en-US" sz="5500" dirty="0">
                <a:solidFill>
                  <a:schemeClr val="accent6">
                    <a:lumMod val="75000"/>
                  </a:schemeClr>
                </a:solidFill>
                <a:latin typeface="Cambria Math" panose="02040503050406030204" pitchFamily="18" charset="0"/>
                <a:ea typeface="Cambria Math" panose="02040503050406030204" pitchFamily="18" charset="0"/>
              </a:rPr>
              <a:t>=schools for all paid for by local taxes</a:t>
            </a:r>
          </a:p>
        </p:txBody>
      </p:sp>
      <p:sp>
        <p:nvSpPr>
          <p:cNvPr id="2" name="TextBox 1">
            <a:extLst>
              <a:ext uri="{FF2B5EF4-FFF2-40B4-BE49-F238E27FC236}">
                <a16:creationId xmlns:a16="http://schemas.microsoft.com/office/drawing/2014/main" id="{4AFB3E02-CD04-4C3E-8D87-773E45A125F9}"/>
              </a:ext>
            </a:extLst>
          </p:cNvPr>
          <p:cNvSpPr txBox="1"/>
          <p:nvPr/>
        </p:nvSpPr>
        <p:spPr>
          <a:xfrm>
            <a:off x="6923314" y="5847015"/>
            <a:ext cx="4773386" cy="477054"/>
          </a:xfrm>
          <a:prstGeom prst="rect">
            <a:avLst/>
          </a:prstGeom>
          <a:noFill/>
        </p:spPr>
        <p:txBody>
          <a:bodyPr wrap="square" rtlCol="0">
            <a:spAutoFit/>
          </a:bodyPr>
          <a:lstStyle/>
          <a:p>
            <a:r>
              <a:rPr lang="en-US" sz="2500" dirty="0">
                <a:latin typeface="Baskerville Old Face" panose="02020602080505020303" pitchFamily="18" charset="0"/>
              </a:rPr>
              <a:t>“Ye Old Deluder Satan” Act (1647)</a:t>
            </a:r>
          </a:p>
        </p:txBody>
      </p:sp>
    </p:spTree>
    <p:extLst>
      <p:ext uri="{BB962C8B-B14F-4D97-AF65-F5344CB8AC3E}">
        <p14:creationId xmlns:p14="http://schemas.microsoft.com/office/powerpoint/2010/main" val="5566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outVertical)">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005" y="2118117"/>
            <a:ext cx="7254130" cy="3539430"/>
          </a:xfrm>
          <a:prstGeom prst="rect">
            <a:avLst/>
          </a:prstGeom>
        </p:spPr>
        <p:txBody>
          <a:bodyPr wrap="square">
            <a:spAutoFit/>
          </a:bodyPr>
          <a:lstStyle/>
          <a:p>
            <a:r>
              <a:rPr lang="en-US" sz="2800" u="sng" dirty="0">
                <a:latin typeface="+mj-lt"/>
              </a:rPr>
              <a:t>Health insurance</a:t>
            </a:r>
          </a:p>
          <a:p>
            <a:endParaRPr lang="en-US" sz="2800" u="sng" dirty="0">
              <a:latin typeface="+mj-lt"/>
            </a:endParaRPr>
          </a:p>
          <a:p>
            <a:pPr marL="285750" indent="-285750" fontAlgn="base">
              <a:buFont typeface="Arial" panose="020B0604020202020204" pitchFamily="34" charset="0"/>
              <a:buChar char="•"/>
            </a:pPr>
            <a:r>
              <a:rPr lang="en-US" sz="2400" dirty="0">
                <a:latin typeface="+mj-lt"/>
              </a:rPr>
              <a:t>adjust health insurance to be in line with average </a:t>
            </a:r>
            <a:r>
              <a:rPr lang="en-US" sz="2400" dirty="0" err="1">
                <a:latin typeface="+mj-lt"/>
              </a:rPr>
              <a:t>GIC</a:t>
            </a:r>
            <a:r>
              <a:rPr lang="en-US" sz="2400" dirty="0">
                <a:latin typeface="+mj-lt"/>
              </a:rPr>
              <a:t> rates</a:t>
            </a:r>
          </a:p>
          <a:p>
            <a:pPr marL="285750" indent="-285750" fontAlgn="base">
              <a:buFont typeface="Arial" panose="020B0604020202020204" pitchFamily="34" charset="0"/>
              <a:buChar char="•"/>
            </a:pPr>
            <a:r>
              <a:rPr lang="en-US" sz="2400" dirty="0">
                <a:latin typeface="+mj-lt"/>
              </a:rPr>
              <a:t>add retired health insurance to the foundation budget</a:t>
            </a:r>
          </a:p>
          <a:p>
            <a:pPr marL="285750" indent="-285750" fontAlgn="base">
              <a:buFont typeface="Arial" panose="020B0604020202020204" pitchFamily="34" charset="0"/>
              <a:buChar char="•"/>
            </a:pPr>
            <a:r>
              <a:rPr lang="en-US" sz="2400" dirty="0">
                <a:latin typeface="+mj-lt"/>
              </a:rPr>
              <a:t>calculate health insurance inflation separately from inflation of the rest of the budget</a:t>
            </a:r>
          </a:p>
        </p:txBody>
      </p:sp>
      <p:sp>
        <p:nvSpPr>
          <p:cNvPr id="5" name="Rectangle 4"/>
          <p:cNvSpPr/>
          <p:nvPr/>
        </p:nvSpPr>
        <p:spPr>
          <a:xfrm>
            <a:off x="374036" y="843975"/>
            <a:ext cx="6795643" cy="584775"/>
          </a:xfrm>
          <a:prstGeom prst="rect">
            <a:avLst/>
          </a:prstGeom>
        </p:spPr>
        <p:txBody>
          <a:bodyPr wrap="none">
            <a:spAutoFit/>
          </a:bodyPr>
          <a:lstStyle/>
          <a:p>
            <a:r>
              <a:rPr lang="en-US" sz="3200" dirty="0">
                <a:latin typeface="+mj-lt"/>
              </a:rPr>
              <a:t>Foundation Budget Review Commission </a:t>
            </a:r>
          </a:p>
        </p:txBody>
      </p:sp>
      <p:pic>
        <p:nvPicPr>
          <p:cNvPr id="6" name="Picture 5">
            <a:extLst>
              <a:ext uri="{FF2B5EF4-FFF2-40B4-BE49-F238E27FC236}">
                <a16:creationId xmlns:a16="http://schemas.microsoft.com/office/drawing/2014/main" id="{840E2A99-EDDF-4B3C-A647-F47FEBA7FF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20143" y="1428750"/>
            <a:ext cx="2508275" cy="4772135"/>
          </a:xfrm>
          <a:prstGeom prst="rect">
            <a:avLst/>
          </a:prstGeom>
        </p:spPr>
      </p:pic>
      <p:sp>
        <p:nvSpPr>
          <p:cNvPr id="7" name="Rectangle 6">
            <a:extLst>
              <a:ext uri="{FF2B5EF4-FFF2-40B4-BE49-F238E27FC236}">
                <a16:creationId xmlns:a16="http://schemas.microsoft.com/office/drawing/2014/main" id="{FDB26613-DD26-4CA8-ABFB-8D2A963FEA71}"/>
              </a:ext>
            </a:extLst>
          </p:cNvPr>
          <p:cNvSpPr/>
          <p:nvPr/>
        </p:nvSpPr>
        <p:spPr>
          <a:xfrm>
            <a:off x="609600" y="5794950"/>
            <a:ext cx="6096000" cy="646331"/>
          </a:xfrm>
          <a:prstGeom prst="rect">
            <a:avLst/>
          </a:prstGeom>
        </p:spPr>
        <p:txBody>
          <a:bodyPr>
            <a:spAutoFit/>
          </a:bodyPr>
          <a:lstStyle/>
          <a:p>
            <a:pPr lvl="0"/>
            <a:r>
              <a:rPr lang="en-US" dirty="0">
                <a:solidFill>
                  <a:prstClr val="black"/>
                </a:solidFill>
                <a:latin typeface="Calibri Light" panose="020F0302020204030204"/>
              </a:rPr>
              <a:t>Mass Budget and Policy Center, “Building an Education System that Works for Everyone,” July 2018</a:t>
            </a:r>
          </a:p>
        </p:txBody>
      </p:sp>
    </p:spTree>
    <p:extLst>
      <p:ext uri="{BB962C8B-B14F-4D97-AF65-F5344CB8AC3E}">
        <p14:creationId xmlns:p14="http://schemas.microsoft.com/office/powerpoint/2010/main" val="8287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870" y="542742"/>
            <a:ext cx="6795643" cy="584775"/>
          </a:xfrm>
          <a:prstGeom prst="rect">
            <a:avLst/>
          </a:prstGeom>
        </p:spPr>
        <p:txBody>
          <a:bodyPr wrap="none">
            <a:spAutoFit/>
          </a:bodyPr>
          <a:lstStyle/>
          <a:p>
            <a:r>
              <a:rPr lang="en-US" sz="3200" dirty="0">
                <a:latin typeface="+mj-lt"/>
              </a:rPr>
              <a:t>Foundation Budget Review Commission </a:t>
            </a:r>
          </a:p>
        </p:txBody>
      </p:sp>
      <p:sp>
        <p:nvSpPr>
          <p:cNvPr id="4" name="TextBox 3"/>
          <p:cNvSpPr txBox="1"/>
          <p:nvPr/>
        </p:nvSpPr>
        <p:spPr>
          <a:xfrm>
            <a:off x="365870" y="1584717"/>
            <a:ext cx="7339855" cy="5078313"/>
          </a:xfrm>
          <a:prstGeom prst="rect">
            <a:avLst/>
          </a:prstGeom>
          <a:noFill/>
        </p:spPr>
        <p:txBody>
          <a:bodyPr wrap="square" rtlCol="0">
            <a:spAutoFit/>
          </a:bodyPr>
          <a:lstStyle/>
          <a:p>
            <a:r>
              <a:rPr lang="en-US" sz="2800" u="sng" dirty="0">
                <a:latin typeface="+mj-lt"/>
              </a:rPr>
              <a:t>Special education</a:t>
            </a:r>
          </a:p>
          <a:p>
            <a:endParaRPr lang="en-US" sz="2800" u="sng" dirty="0">
              <a:latin typeface="+mj-lt"/>
            </a:endParaRPr>
          </a:p>
          <a:p>
            <a:pPr marL="285750" indent="-285750" fontAlgn="base">
              <a:buFont typeface="Arial" panose="020B0604020202020204" pitchFamily="34" charset="0"/>
              <a:buChar char="•"/>
            </a:pPr>
            <a:r>
              <a:rPr lang="en-US" sz="2400" dirty="0">
                <a:latin typeface="+mj-lt"/>
              </a:rPr>
              <a:t>change the assumed in-district special </a:t>
            </a:r>
            <a:r>
              <a:rPr lang="en-US" sz="2400" dirty="0" err="1">
                <a:latin typeface="+mj-lt"/>
              </a:rPr>
              <a:t>ed</a:t>
            </a:r>
            <a:r>
              <a:rPr lang="en-US" sz="2400" dirty="0">
                <a:latin typeface="+mj-lt"/>
              </a:rPr>
              <a:t> cost (from an assumed 15% of students to an assumed 16% of students</a:t>
            </a:r>
          </a:p>
          <a:p>
            <a:pPr marL="285750" indent="-285750" fontAlgn="base">
              <a:buFont typeface="Arial" panose="020B0604020202020204" pitchFamily="34" charset="0"/>
              <a:buChar char="•"/>
            </a:pPr>
            <a:r>
              <a:rPr lang="en-US" sz="2400" dirty="0">
                <a:latin typeface="+mj-lt"/>
              </a:rPr>
              <a:t>increase the out-of-district special </a:t>
            </a:r>
            <a:r>
              <a:rPr lang="en-US" sz="2400" dirty="0" err="1">
                <a:latin typeface="+mj-lt"/>
              </a:rPr>
              <a:t>ed</a:t>
            </a:r>
            <a:r>
              <a:rPr lang="en-US" sz="2400" dirty="0">
                <a:latin typeface="+mj-lt"/>
              </a:rPr>
              <a:t> cost rate to capture full cost before the circuit breaker is triggered</a:t>
            </a:r>
          </a:p>
          <a:p>
            <a:pPr marL="285750" indent="-285750" fontAlgn="base">
              <a:buFont typeface="Arial" panose="020B0604020202020204" pitchFamily="34" charset="0"/>
              <a:buChar char="•"/>
            </a:pPr>
            <a:r>
              <a:rPr lang="en-US" sz="2400" dirty="0">
                <a:latin typeface="+mj-lt"/>
              </a:rPr>
              <a:t>recognize "the growing use of inclusion as the preferred pedagogical model in the Commonwealth"</a:t>
            </a:r>
          </a:p>
          <a:p>
            <a:endParaRPr lang="en-US" sz="2800" u="sng" dirty="0"/>
          </a:p>
          <a:p>
            <a:endParaRPr lang="en-US" sz="2400" u="sng" dirty="0"/>
          </a:p>
        </p:txBody>
      </p:sp>
      <p:pic>
        <p:nvPicPr>
          <p:cNvPr id="8" name="Picture 7">
            <a:extLst>
              <a:ext uri="{FF2B5EF4-FFF2-40B4-BE49-F238E27FC236}">
                <a16:creationId xmlns:a16="http://schemas.microsoft.com/office/drawing/2014/main" id="{B11B749F-73D7-4A08-9535-2FB67792DE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04079" y="2685956"/>
            <a:ext cx="3708591" cy="3638737"/>
          </a:xfrm>
          <a:prstGeom prst="rect">
            <a:avLst/>
          </a:prstGeom>
        </p:spPr>
      </p:pic>
      <p:sp>
        <p:nvSpPr>
          <p:cNvPr id="9" name="Rectangle 8">
            <a:extLst>
              <a:ext uri="{FF2B5EF4-FFF2-40B4-BE49-F238E27FC236}">
                <a16:creationId xmlns:a16="http://schemas.microsoft.com/office/drawing/2014/main" id="{42E028DE-6BC4-4FB2-B0A8-65B3F7119B75}"/>
              </a:ext>
            </a:extLst>
          </p:cNvPr>
          <p:cNvSpPr/>
          <p:nvPr/>
        </p:nvSpPr>
        <p:spPr>
          <a:xfrm>
            <a:off x="1257300" y="5858560"/>
            <a:ext cx="6096000" cy="646331"/>
          </a:xfrm>
          <a:prstGeom prst="rect">
            <a:avLst/>
          </a:prstGeom>
        </p:spPr>
        <p:txBody>
          <a:bodyPr>
            <a:spAutoFit/>
          </a:bodyPr>
          <a:lstStyle/>
          <a:p>
            <a:pPr lvl="0"/>
            <a:r>
              <a:rPr lang="en-US" dirty="0">
                <a:solidFill>
                  <a:prstClr val="black"/>
                </a:solidFill>
                <a:latin typeface="Calibri Light" panose="020F0302020204030204"/>
              </a:rPr>
              <a:t>Mass Budget and Policy Center, “Building an Education System that Works for Everyone,” July 2018</a:t>
            </a:r>
          </a:p>
        </p:txBody>
      </p:sp>
    </p:spTree>
    <p:extLst>
      <p:ext uri="{BB962C8B-B14F-4D97-AF65-F5344CB8AC3E}">
        <p14:creationId xmlns:p14="http://schemas.microsoft.com/office/powerpoint/2010/main" val="28572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055" y="1513347"/>
            <a:ext cx="10416363" cy="3600986"/>
          </a:xfrm>
          <a:prstGeom prst="rect">
            <a:avLst/>
          </a:prstGeom>
        </p:spPr>
        <p:txBody>
          <a:bodyPr wrap="square">
            <a:spAutoFit/>
          </a:bodyPr>
          <a:lstStyle/>
          <a:p>
            <a:r>
              <a:rPr lang="en-US" sz="2800" u="sng" dirty="0">
                <a:latin typeface="+mj-lt"/>
              </a:rPr>
              <a:t>English Language Learners</a:t>
            </a:r>
          </a:p>
          <a:p>
            <a:endParaRPr lang="en-US" sz="2800" u="sng" dirty="0">
              <a:latin typeface="+mj-lt"/>
            </a:endParaRPr>
          </a:p>
          <a:p>
            <a:pPr marL="285750" indent="-285750" fontAlgn="base">
              <a:buFont typeface="Arial" panose="020B0604020202020204" pitchFamily="34" charset="0"/>
              <a:buChar char="•"/>
            </a:pPr>
            <a:r>
              <a:rPr lang="en-US" sz="2400" dirty="0">
                <a:latin typeface="+mj-lt"/>
              </a:rPr>
              <a:t>make ELL an increment added to the base rate per pupil</a:t>
            </a:r>
          </a:p>
          <a:p>
            <a:pPr marL="285750" indent="-285750" fontAlgn="base">
              <a:buFont typeface="Arial" panose="020B0604020202020204" pitchFamily="34" charset="0"/>
              <a:buChar char="•"/>
            </a:pPr>
            <a:r>
              <a:rPr lang="en-US" sz="2400" dirty="0">
                <a:latin typeface="+mj-lt"/>
              </a:rPr>
              <a:t>include it for vocational students</a:t>
            </a:r>
          </a:p>
          <a:p>
            <a:pPr marL="285750" indent="-285750" fontAlgn="base">
              <a:buFont typeface="Arial" panose="020B0604020202020204" pitchFamily="34" charset="0"/>
              <a:buChar char="•"/>
            </a:pPr>
            <a:r>
              <a:rPr lang="en-US" sz="2400" dirty="0">
                <a:latin typeface="+mj-lt"/>
              </a:rPr>
              <a:t>make it the same rate at all levels, choosing the middle school level; this is to make up for the previous assumption that older kids required fewer services (or less funding), which has been found not to be the case.</a:t>
            </a:r>
          </a:p>
          <a:p>
            <a:endParaRPr lang="en-US" sz="2800" u="sng" dirty="0"/>
          </a:p>
        </p:txBody>
      </p:sp>
      <p:sp>
        <p:nvSpPr>
          <p:cNvPr id="5" name="Rectangle 4"/>
          <p:cNvSpPr/>
          <p:nvPr/>
        </p:nvSpPr>
        <p:spPr>
          <a:xfrm>
            <a:off x="442055" y="430551"/>
            <a:ext cx="6795643" cy="584775"/>
          </a:xfrm>
          <a:prstGeom prst="rect">
            <a:avLst/>
          </a:prstGeom>
        </p:spPr>
        <p:txBody>
          <a:bodyPr wrap="none">
            <a:spAutoFit/>
          </a:bodyPr>
          <a:lstStyle/>
          <a:p>
            <a:r>
              <a:rPr lang="en-US" sz="3200" dirty="0">
                <a:latin typeface="+mj-lt"/>
              </a:rPr>
              <a:t>Foundation Budget Review Commission </a:t>
            </a:r>
          </a:p>
        </p:txBody>
      </p:sp>
    </p:spTree>
    <p:extLst>
      <p:ext uri="{BB962C8B-B14F-4D97-AF65-F5344CB8AC3E}">
        <p14:creationId xmlns:p14="http://schemas.microsoft.com/office/powerpoint/2010/main" val="401742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2055" y="245493"/>
            <a:ext cx="6795643" cy="584775"/>
          </a:xfrm>
          <a:prstGeom prst="rect">
            <a:avLst/>
          </a:prstGeom>
        </p:spPr>
        <p:txBody>
          <a:bodyPr wrap="none">
            <a:spAutoFit/>
          </a:bodyPr>
          <a:lstStyle/>
          <a:p>
            <a:r>
              <a:rPr lang="en-US" sz="3200" dirty="0">
                <a:latin typeface="+mj-lt"/>
              </a:rPr>
              <a:t>Foundation Budget Review Commission </a:t>
            </a:r>
          </a:p>
        </p:txBody>
      </p:sp>
      <p:sp>
        <p:nvSpPr>
          <p:cNvPr id="4" name="TextBox 3"/>
          <p:cNvSpPr txBox="1"/>
          <p:nvPr/>
        </p:nvSpPr>
        <p:spPr>
          <a:xfrm>
            <a:off x="442055" y="1352783"/>
            <a:ext cx="10342771" cy="4647426"/>
          </a:xfrm>
          <a:prstGeom prst="rect">
            <a:avLst/>
          </a:prstGeom>
          <a:noFill/>
        </p:spPr>
        <p:txBody>
          <a:bodyPr wrap="square" rtlCol="0">
            <a:spAutoFit/>
          </a:bodyPr>
          <a:lstStyle/>
          <a:p>
            <a:r>
              <a:rPr lang="en-US" sz="2800" u="sng" dirty="0">
                <a:latin typeface="+mj-lt"/>
              </a:rPr>
              <a:t>Low Income students</a:t>
            </a:r>
          </a:p>
          <a:p>
            <a:endParaRPr lang="en-US" sz="2800" u="sng" dirty="0">
              <a:latin typeface="+mj-lt"/>
            </a:endParaRPr>
          </a:p>
          <a:p>
            <a:pPr marL="285750" lvl="0" indent="-285750">
              <a:buFont typeface="Arial" panose="020B0604020202020204" pitchFamily="34" charset="0"/>
              <a:buChar char="•"/>
            </a:pPr>
            <a:r>
              <a:rPr lang="en-US" sz="2400" dirty="0">
                <a:latin typeface="+mj-lt"/>
              </a:rPr>
              <a:t>The Commission offers guidance that weighting should fall between 50-100% and cites the large number of programs --extended learning time, wraparound services, instructional improvement, class size reduction, early ed--that have been found to be successful with low income students, laying out some parameters on costs.</a:t>
            </a:r>
          </a:p>
          <a:p>
            <a:pPr marL="285750" lvl="0" indent="-285750">
              <a:buFont typeface="Arial" panose="020B0604020202020204" pitchFamily="34" charset="0"/>
              <a:buChar char="•"/>
            </a:pPr>
            <a:endParaRPr lang="en-US" sz="2400" dirty="0">
              <a:latin typeface="+mj-lt"/>
            </a:endParaRPr>
          </a:p>
          <a:p>
            <a:pPr marL="285750" lvl="0" indent="-285750">
              <a:buFont typeface="Arial" panose="020B0604020202020204" pitchFamily="34" charset="0"/>
              <a:buChar char="•"/>
            </a:pPr>
            <a:r>
              <a:rPr lang="en-US" sz="2400" dirty="0">
                <a:latin typeface="+mj-lt"/>
              </a:rPr>
              <a:t>Note further that this includes districts posting a plan of what the district will do with additional dollars, </a:t>
            </a:r>
            <a:r>
              <a:rPr lang="en-US" sz="2400" b="1" dirty="0">
                <a:latin typeface="+mj-lt"/>
              </a:rPr>
              <a:t>but</a:t>
            </a:r>
            <a:r>
              <a:rPr lang="en-US" sz="2400" dirty="0">
                <a:latin typeface="+mj-lt"/>
              </a:rPr>
              <a:t> includes district flexibility to best meet student needs.</a:t>
            </a:r>
          </a:p>
        </p:txBody>
      </p:sp>
    </p:spTree>
    <p:extLst>
      <p:ext uri="{BB962C8B-B14F-4D97-AF65-F5344CB8AC3E}">
        <p14:creationId xmlns:p14="http://schemas.microsoft.com/office/powerpoint/2010/main" val="24571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0877" y="4484486"/>
            <a:ext cx="10416363" cy="1723549"/>
          </a:xfrm>
          <a:prstGeom prst="rect">
            <a:avLst/>
          </a:prstGeom>
        </p:spPr>
        <p:txBody>
          <a:bodyPr wrap="square">
            <a:spAutoFit/>
          </a:bodyPr>
          <a:lstStyle/>
          <a:p>
            <a:r>
              <a:rPr lang="en-US" sz="2800" dirty="0">
                <a:latin typeface="+mj-lt"/>
              </a:rPr>
              <a:t>Additional recognitions (NOT RECOMMENDATIONS):</a:t>
            </a:r>
          </a:p>
          <a:p>
            <a:pPr marL="457200" indent="-457200">
              <a:buFont typeface="Arial" panose="020B0604020202020204" pitchFamily="34" charset="0"/>
              <a:buChar char="•"/>
            </a:pPr>
            <a:r>
              <a:rPr lang="en-US" sz="2800" dirty="0">
                <a:latin typeface="+mj-lt"/>
              </a:rPr>
              <a:t>Early childhood education</a:t>
            </a:r>
          </a:p>
          <a:p>
            <a:pPr marL="457200" indent="-457200">
              <a:buFont typeface="Arial" panose="020B0604020202020204" pitchFamily="34" charset="0"/>
              <a:buChar char="•"/>
            </a:pPr>
            <a:endParaRPr lang="en-US" sz="2200" dirty="0">
              <a:latin typeface="+mj-lt"/>
            </a:endParaRPr>
          </a:p>
          <a:p>
            <a:pPr marL="457200" indent="-457200">
              <a:buFont typeface="Arial" panose="020B0604020202020204" pitchFamily="34" charset="0"/>
              <a:buChar char="•"/>
            </a:pPr>
            <a:r>
              <a:rPr lang="en-US" sz="2800" dirty="0">
                <a:latin typeface="+mj-lt"/>
              </a:rPr>
              <a:t>Skipped inflation (year and quarter) </a:t>
            </a:r>
          </a:p>
        </p:txBody>
      </p:sp>
      <p:sp>
        <p:nvSpPr>
          <p:cNvPr id="5" name="Rectangle 4"/>
          <p:cNvSpPr/>
          <p:nvPr/>
        </p:nvSpPr>
        <p:spPr>
          <a:xfrm>
            <a:off x="1007102" y="848099"/>
            <a:ext cx="6795643" cy="584775"/>
          </a:xfrm>
          <a:prstGeom prst="rect">
            <a:avLst/>
          </a:prstGeom>
        </p:spPr>
        <p:txBody>
          <a:bodyPr wrap="none">
            <a:spAutoFit/>
          </a:bodyPr>
          <a:lstStyle/>
          <a:p>
            <a:r>
              <a:rPr lang="en-US" sz="3200" dirty="0">
                <a:latin typeface="+mj-lt"/>
              </a:rPr>
              <a:t>Foundation Budget Review Commission </a:t>
            </a:r>
          </a:p>
        </p:txBody>
      </p:sp>
      <p:sp>
        <p:nvSpPr>
          <p:cNvPr id="4" name="TextBox 3"/>
          <p:cNvSpPr txBox="1"/>
          <p:nvPr/>
        </p:nvSpPr>
        <p:spPr>
          <a:xfrm>
            <a:off x="1007102" y="1659158"/>
            <a:ext cx="9220980" cy="830997"/>
          </a:xfrm>
          <a:prstGeom prst="rect">
            <a:avLst/>
          </a:prstGeom>
          <a:noFill/>
        </p:spPr>
        <p:txBody>
          <a:bodyPr wrap="square" rtlCol="0">
            <a:spAutoFit/>
          </a:bodyPr>
          <a:lstStyle/>
          <a:p>
            <a:r>
              <a:rPr lang="en-US" sz="2400" dirty="0">
                <a:latin typeface="+mj-lt"/>
              </a:rPr>
              <a:t>It recommends establishment of a committee to improve data reporting, specifically around reporting of use of funding at a school level.</a:t>
            </a:r>
          </a:p>
        </p:txBody>
      </p:sp>
    </p:spTree>
    <p:extLst>
      <p:ext uri="{BB962C8B-B14F-4D97-AF65-F5344CB8AC3E}">
        <p14:creationId xmlns:p14="http://schemas.microsoft.com/office/powerpoint/2010/main" val="397243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1048EF-C2A8-45BE-8984-327DE91EAD96}"/>
              </a:ext>
            </a:extLst>
          </p:cNvPr>
          <p:cNvSpPr txBox="1"/>
          <p:nvPr/>
        </p:nvSpPr>
        <p:spPr>
          <a:xfrm>
            <a:off x="700644" y="878774"/>
            <a:ext cx="2517569" cy="784830"/>
          </a:xfrm>
          <a:prstGeom prst="rect">
            <a:avLst/>
          </a:prstGeom>
          <a:noFill/>
        </p:spPr>
        <p:txBody>
          <a:bodyPr wrap="square" rtlCol="0">
            <a:spAutoFit/>
          </a:bodyPr>
          <a:lstStyle/>
          <a:p>
            <a:r>
              <a:rPr lang="en-US" sz="4500" dirty="0">
                <a:solidFill>
                  <a:schemeClr val="accent1">
                    <a:lumMod val="75000"/>
                  </a:schemeClr>
                </a:solidFill>
              </a:rPr>
              <a:t>2016…</a:t>
            </a:r>
          </a:p>
        </p:txBody>
      </p:sp>
      <p:sp>
        <p:nvSpPr>
          <p:cNvPr id="3" name="TextBox 2">
            <a:extLst>
              <a:ext uri="{FF2B5EF4-FFF2-40B4-BE49-F238E27FC236}">
                <a16:creationId xmlns:a16="http://schemas.microsoft.com/office/drawing/2014/main" id="{0B24A390-ACC8-4678-8577-0B3639C069CE}"/>
              </a:ext>
            </a:extLst>
          </p:cNvPr>
          <p:cNvSpPr txBox="1"/>
          <p:nvPr/>
        </p:nvSpPr>
        <p:spPr>
          <a:xfrm>
            <a:off x="3358738" y="1957449"/>
            <a:ext cx="2517569" cy="784830"/>
          </a:xfrm>
          <a:prstGeom prst="rect">
            <a:avLst/>
          </a:prstGeom>
          <a:noFill/>
        </p:spPr>
        <p:txBody>
          <a:bodyPr wrap="square" rtlCol="0">
            <a:spAutoFit/>
          </a:bodyPr>
          <a:lstStyle/>
          <a:p>
            <a:r>
              <a:rPr lang="en-US" sz="4500" dirty="0">
                <a:solidFill>
                  <a:srgbClr val="0070C0"/>
                </a:solidFill>
              </a:rPr>
              <a:t>2017…</a:t>
            </a:r>
          </a:p>
        </p:txBody>
      </p:sp>
      <p:sp>
        <p:nvSpPr>
          <p:cNvPr id="4" name="TextBox 3">
            <a:extLst>
              <a:ext uri="{FF2B5EF4-FFF2-40B4-BE49-F238E27FC236}">
                <a16:creationId xmlns:a16="http://schemas.microsoft.com/office/drawing/2014/main" id="{2C699760-BB68-4E6B-A881-E82263D5827E}"/>
              </a:ext>
            </a:extLst>
          </p:cNvPr>
          <p:cNvSpPr txBox="1"/>
          <p:nvPr/>
        </p:nvSpPr>
        <p:spPr>
          <a:xfrm>
            <a:off x="5791201" y="2952997"/>
            <a:ext cx="2517569" cy="784830"/>
          </a:xfrm>
          <a:prstGeom prst="rect">
            <a:avLst/>
          </a:prstGeom>
          <a:noFill/>
        </p:spPr>
        <p:txBody>
          <a:bodyPr wrap="square" rtlCol="0">
            <a:spAutoFit/>
          </a:bodyPr>
          <a:lstStyle/>
          <a:p>
            <a:r>
              <a:rPr lang="en-US" sz="4500" dirty="0">
                <a:solidFill>
                  <a:schemeClr val="accent2">
                    <a:lumMod val="75000"/>
                  </a:schemeClr>
                </a:solidFill>
              </a:rPr>
              <a:t>2018…</a:t>
            </a:r>
          </a:p>
        </p:txBody>
      </p:sp>
      <p:sp>
        <p:nvSpPr>
          <p:cNvPr id="6" name="TextBox 5">
            <a:extLst>
              <a:ext uri="{FF2B5EF4-FFF2-40B4-BE49-F238E27FC236}">
                <a16:creationId xmlns:a16="http://schemas.microsoft.com/office/drawing/2014/main" id="{4DF70476-5F86-41E0-9599-0DB1F48B20E8}"/>
              </a:ext>
            </a:extLst>
          </p:cNvPr>
          <p:cNvSpPr txBox="1"/>
          <p:nvPr/>
        </p:nvSpPr>
        <p:spPr>
          <a:xfrm>
            <a:off x="8775864" y="4963885"/>
            <a:ext cx="4762005" cy="1323439"/>
          </a:xfrm>
          <a:prstGeom prst="rect">
            <a:avLst/>
          </a:prstGeom>
          <a:noFill/>
        </p:spPr>
        <p:txBody>
          <a:bodyPr wrap="square" rtlCol="0">
            <a:spAutoFit/>
          </a:bodyPr>
          <a:lstStyle/>
          <a:p>
            <a:r>
              <a:rPr lang="en-US" sz="8000" b="1" dirty="0">
                <a:ln w="22225">
                  <a:solidFill>
                    <a:schemeClr val="accent4">
                      <a:lumMod val="60000"/>
                      <a:lumOff val="40000"/>
                    </a:schemeClr>
                  </a:solidFill>
                  <a:prstDash val="solid"/>
                </a:ln>
                <a:solidFill>
                  <a:schemeClr val="accent2">
                    <a:lumMod val="50000"/>
                  </a:schemeClr>
                </a:solidFill>
              </a:rPr>
              <a:t>2019</a:t>
            </a:r>
          </a:p>
        </p:txBody>
      </p:sp>
    </p:spTree>
    <p:extLst>
      <p:ext uri="{BB962C8B-B14F-4D97-AF65-F5344CB8AC3E}">
        <p14:creationId xmlns:p14="http://schemas.microsoft.com/office/powerpoint/2010/main" val="295106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06A861-485D-45F1-B970-EB35529528E5}"/>
              </a:ext>
            </a:extLst>
          </p:cNvPr>
          <p:cNvSpPr txBox="1"/>
          <p:nvPr/>
        </p:nvSpPr>
        <p:spPr>
          <a:xfrm>
            <a:off x="558141" y="692910"/>
            <a:ext cx="6673933" cy="707886"/>
          </a:xfrm>
          <a:prstGeom prst="rect">
            <a:avLst/>
          </a:prstGeom>
          <a:noFill/>
        </p:spPr>
        <p:txBody>
          <a:bodyPr wrap="square" rtlCol="0">
            <a:spAutoFit/>
          </a:bodyPr>
          <a:lstStyle/>
          <a:p>
            <a:r>
              <a:rPr lang="en-US" sz="4000" u="sng" dirty="0"/>
              <a:t>2019 Legislative session</a:t>
            </a:r>
          </a:p>
        </p:txBody>
      </p:sp>
      <p:sp>
        <p:nvSpPr>
          <p:cNvPr id="3" name="TextBox 2">
            <a:extLst>
              <a:ext uri="{FF2B5EF4-FFF2-40B4-BE49-F238E27FC236}">
                <a16:creationId xmlns:a16="http://schemas.microsoft.com/office/drawing/2014/main" id="{9B461E63-3134-4F7A-B716-D04C32C9D103}"/>
              </a:ext>
            </a:extLst>
          </p:cNvPr>
          <p:cNvSpPr txBox="1"/>
          <p:nvPr/>
        </p:nvSpPr>
        <p:spPr>
          <a:xfrm>
            <a:off x="1662545" y="1828800"/>
            <a:ext cx="9357756" cy="4139595"/>
          </a:xfrm>
          <a:prstGeom prst="rect">
            <a:avLst/>
          </a:prstGeom>
          <a:noFill/>
        </p:spPr>
        <p:txBody>
          <a:bodyPr wrap="square" rtlCol="0">
            <a:spAutoFit/>
          </a:bodyPr>
          <a:lstStyle/>
          <a:p>
            <a:pPr marL="285750" indent="-285750">
              <a:buFont typeface="Arial" panose="020B0604020202020204" pitchFamily="34" charset="0"/>
              <a:buChar char="•"/>
            </a:pPr>
            <a:r>
              <a:rPr lang="en-US" sz="3500" dirty="0"/>
              <a:t>House 70, proposed by Governor Baker </a:t>
            </a:r>
          </a:p>
          <a:p>
            <a:pPr marL="285750" indent="-285750">
              <a:buFont typeface="Arial" panose="020B0604020202020204" pitchFamily="34" charset="0"/>
              <a:buChar char="•"/>
            </a:pPr>
            <a:endParaRPr lang="en-US" sz="3500" dirty="0"/>
          </a:p>
          <a:p>
            <a:pPr marL="285750" indent="-285750">
              <a:buFont typeface="Arial" panose="020B0604020202020204" pitchFamily="34" charset="0"/>
              <a:buChar char="•"/>
            </a:pPr>
            <a:r>
              <a:rPr lang="en-US" sz="3500" dirty="0"/>
              <a:t>House 576, proposed by Rep. Paul Tucker</a:t>
            </a:r>
          </a:p>
          <a:p>
            <a:pPr marL="285750" indent="-285750">
              <a:buFont typeface="Arial" panose="020B0604020202020204" pitchFamily="34" charset="0"/>
              <a:buChar char="•"/>
            </a:pPr>
            <a:endParaRPr lang="en-US" sz="3500" dirty="0"/>
          </a:p>
          <a:p>
            <a:pPr marL="285750" indent="-285750">
              <a:buFont typeface="Arial" panose="020B0604020202020204" pitchFamily="34" charset="0"/>
              <a:buChar char="•"/>
            </a:pPr>
            <a:r>
              <a:rPr lang="en-US" sz="3500" dirty="0"/>
              <a:t>House 586/Senate 238, proposed by Rep. Aaron Vega, Rep. Mary Keefe, and Senator Sonia Chang-Díaz</a:t>
            </a: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79A52CBB-F1D1-4303-BF17-E64F4011DA8C}"/>
              </a:ext>
            </a:extLst>
          </p:cNvPr>
          <p:cNvSpPr txBox="1"/>
          <p:nvPr/>
        </p:nvSpPr>
        <p:spPr>
          <a:xfrm>
            <a:off x="11020301" y="2909455"/>
            <a:ext cx="344385" cy="477054"/>
          </a:xfrm>
          <a:prstGeom prst="rect">
            <a:avLst/>
          </a:prstGeom>
          <a:noFill/>
        </p:spPr>
        <p:txBody>
          <a:bodyPr wrap="square" rtlCol="0">
            <a:spAutoFit/>
          </a:bodyPr>
          <a:lstStyle/>
          <a:p>
            <a:r>
              <a:rPr lang="en-US" sz="2500" dirty="0"/>
              <a:t>*</a:t>
            </a:r>
          </a:p>
        </p:txBody>
      </p:sp>
      <p:sp>
        <p:nvSpPr>
          <p:cNvPr id="5" name="TextBox 4">
            <a:extLst>
              <a:ext uri="{FF2B5EF4-FFF2-40B4-BE49-F238E27FC236}">
                <a16:creationId xmlns:a16="http://schemas.microsoft.com/office/drawing/2014/main" id="{6017CFA0-784E-4546-9F42-C384FFA866BE}"/>
              </a:ext>
            </a:extLst>
          </p:cNvPr>
          <p:cNvSpPr txBox="1"/>
          <p:nvPr/>
        </p:nvSpPr>
        <p:spPr>
          <a:xfrm>
            <a:off x="5771408" y="5818909"/>
            <a:ext cx="6032665" cy="646331"/>
          </a:xfrm>
          <a:prstGeom prst="rect">
            <a:avLst/>
          </a:prstGeom>
          <a:noFill/>
        </p:spPr>
        <p:txBody>
          <a:bodyPr wrap="square" rtlCol="0">
            <a:spAutoFit/>
          </a:bodyPr>
          <a:lstStyle/>
          <a:p>
            <a:r>
              <a:rPr lang="en-US" dirty="0"/>
              <a:t>*”lacks sufficient detail to create a multi-year funding projection for comparison” per </a:t>
            </a:r>
            <a:r>
              <a:rPr lang="en-US" dirty="0" err="1"/>
              <a:t>MassBudget</a:t>
            </a:r>
            <a:endParaRPr lang="en-US" dirty="0"/>
          </a:p>
        </p:txBody>
      </p:sp>
    </p:spTree>
    <p:extLst>
      <p:ext uri="{BB962C8B-B14F-4D97-AF65-F5344CB8AC3E}">
        <p14:creationId xmlns:p14="http://schemas.microsoft.com/office/powerpoint/2010/main" val="423044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FE7DA8-4E16-4986-826B-84A736B028FE}"/>
              </a:ext>
            </a:extLst>
          </p:cNvPr>
          <p:cNvGraphicFramePr>
            <a:graphicFrameLocks noGrp="1"/>
          </p:cNvGraphicFramePr>
          <p:nvPr>
            <p:extLst>
              <p:ext uri="{D42A27DB-BD31-4B8C-83A1-F6EECF244321}">
                <p14:modId xmlns:p14="http://schemas.microsoft.com/office/powerpoint/2010/main" val="2243955592"/>
              </p:ext>
            </p:extLst>
          </p:nvPr>
        </p:nvGraphicFramePr>
        <p:xfrm>
          <a:off x="1555669" y="1721921"/>
          <a:ext cx="8799615" cy="3883231"/>
        </p:xfrm>
        <a:graphic>
          <a:graphicData uri="http://schemas.openxmlformats.org/drawingml/2006/table">
            <a:tbl>
              <a:tblPr firstRow="1" bandRow="1">
                <a:tableStyleId>{08FB837D-C827-4EFA-A057-4D05807E0F7C}</a:tableStyleId>
              </a:tblPr>
              <a:tblGrid>
                <a:gridCol w="2933205">
                  <a:extLst>
                    <a:ext uri="{9D8B030D-6E8A-4147-A177-3AD203B41FA5}">
                      <a16:colId xmlns:a16="http://schemas.microsoft.com/office/drawing/2014/main" val="2894599072"/>
                    </a:ext>
                  </a:extLst>
                </a:gridCol>
                <a:gridCol w="2933205">
                  <a:extLst>
                    <a:ext uri="{9D8B030D-6E8A-4147-A177-3AD203B41FA5}">
                      <a16:colId xmlns:a16="http://schemas.microsoft.com/office/drawing/2014/main" val="1495365775"/>
                    </a:ext>
                  </a:extLst>
                </a:gridCol>
                <a:gridCol w="2933205">
                  <a:extLst>
                    <a:ext uri="{9D8B030D-6E8A-4147-A177-3AD203B41FA5}">
                      <a16:colId xmlns:a16="http://schemas.microsoft.com/office/drawing/2014/main" val="248074313"/>
                    </a:ext>
                  </a:extLst>
                </a:gridCol>
              </a:tblGrid>
              <a:tr h="491292">
                <a:tc>
                  <a:txBody>
                    <a:bodyPr/>
                    <a:lstStyle/>
                    <a:p>
                      <a:r>
                        <a:rPr lang="en-US" dirty="0"/>
                        <a:t>House 70 (Baker)</a:t>
                      </a:r>
                    </a:p>
                  </a:txBody>
                  <a:tcPr/>
                </a:tc>
                <a:tc>
                  <a:txBody>
                    <a:bodyPr/>
                    <a:lstStyle/>
                    <a:p>
                      <a:r>
                        <a:rPr lang="en-US" dirty="0"/>
                        <a:t>House 576 (Tucker) </a:t>
                      </a:r>
                    </a:p>
                  </a:txBody>
                  <a:tcPr/>
                </a:tc>
                <a:tc>
                  <a:txBody>
                    <a:bodyPr/>
                    <a:lstStyle/>
                    <a:p>
                      <a:r>
                        <a:rPr lang="en-US" dirty="0"/>
                        <a:t>House 586/Senate 238</a:t>
                      </a:r>
                    </a:p>
                  </a:txBody>
                  <a:tcPr/>
                </a:tc>
                <a:extLst>
                  <a:ext uri="{0D108BD9-81ED-4DB2-BD59-A6C34878D82A}">
                    <a16:rowId xmlns:a16="http://schemas.microsoft.com/office/drawing/2014/main" val="2622952890"/>
                  </a:ext>
                </a:extLst>
              </a:tr>
              <a:tr h="3391939">
                <a:tc>
                  <a:txBody>
                    <a:bodyPr/>
                    <a:lstStyle/>
                    <a:p>
                      <a:r>
                        <a:rPr lang="en-US" dirty="0"/>
                        <a:t>Adjusted annually by employer costs in state </a:t>
                      </a:r>
                      <a:r>
                        <a:rPr lang="en-US" dirty="0" err="1"/>
                        <a:t>GIC</a:t>
                      </a:r>
                      <a:endParaRPr lang="en-US" dirty="0"/>
                    </a:p>
                  </a:txBody>
                  <a:tcPr/>
                </a:tc>
                <a:tc>
                  <a:txBody>
                    <a:bodyPr/>
                    <a:lstStyle/>
                    <a:p>
                      <a:r>
                        <a:rPr lang="en-US" dirty="0"/>
                        <a:t>Average active employee for previous three years for all </a:t>
                      </a:r>
                      <a:r>
                        <a:rPr lang="en-US" dirty="0" err="1"/>
                        <a:t>GIC</a:t>
                      </a:r>
                      <a:r>
                        <a:rPr lang="en-US" dirty="0"/>
                        <a:t> plans</a:t>
                      </a:r>
                    </a:p>
                    <a:p>
                      <a:endParaRPr lang="en-US" dirty="0"/>
                    </a:p>
                    <a:p>
                      <a:r>
                        <a:rPr lang="en-US" dirty="0"/>
                        <a:t>Weighted average for all retiree plans in </a:t>
                      </a:r>
                      <a:r>
                        <a:rPr lang="en-US" dirty="0" err="1"/>
                        <a:t>GIC</a:t>
                      </a:r>
                      <a:r>
                        <a:rPr lang="en-US" dirty="0"/>
                        <a:t> for previous three years</a:t>
                      </a:r>
                    </a:p>
                  </a:txBody>
                  <a:tcPr/>
                </a:tc>
                <a:tc>
                  <a:txBody>
                    <a:bodyPr/>
                    <a:lstStyle/>
                    <a:p>
                      <a:r>
                        <a:rPr lang="en-US" dirty="0"/>
                        <a:t>Adjusted annually by average annual rate for past three years of employer costs for all </a:t>
                      </a:r>
                      <a:r>
                        <a:rPr lang="en-US" dirty="0" err="1"/>
                        <a:t>GIC</a:t>
                      </a:r>
                      <a:r>
                        <a:rPr lang="en-US" dirty="0"/>
                        <a:t> plans</a:t>
                      </a:r>
                    </a:p>
                  </a:txBody>
                  <a:tcPr/>
                </a:tc>
                <a:extLst>
                  <a:ext uri="{0D108BD9-81ED-4DB2-BD59-A6C34878D82A}">
                    <a16:rowId xmlns:a16="http://schemas.microsoft.com/office/drawing/2014/main" val="3542630736"/>
                  </a:ext>
                </a:extLst>
              </a:tr>
            </a:tbl>
          </a:graphicData>
        </a:graphic>
      </p:graphicFrame>
      <p:sp>
        <p:nvSpPr>
          <p:cNvPr id="3" name="TextBox 2">
            <a:extLst>
              <a:ext uri="{FF2B5EF4-FFF2-40B4-BE49-F238E27FC236}">
                <a16:creationId xmlns:a16="http://schemas.microsoft.com/office/drawing/2014/main" id="{F5FF0ACB-BA82-44B3-A30C-A51B5BC36F23}"/>
              </a:ext>
            </a:extLst>
          </p:cNvPr>
          <p:cNvSpPr txBox="1"/>
          <p:nvPr/>
        </p:nvSpPr>
        <p:spPr>
          <a:xfrm>
            <a:off x="558141" y="676894"/>
            <a:ext cx="8443355" cy="707886"/>
          </a:xfrm>
          <a:prstGeom prst="rect">
            <a:avLst/>
          </a:prstGeom>
          <a:noFill/>
        </p:spPr>
        <p:txBody>
          <a:bodyPr wrap="square" rtlCol="0">
            <a:spAutoFit/>
          </a:bodyPr>
          <a:lstStyle/>
          <a:p>
            <a:r>
              <a:rPr lang="en-US" sz="4000" dirty="0"/>
              <a:t>Health insurance</a:t>
            </a:r>
          </a:p>
        </p:txBody>
      </p:sp>
    </p:spTree>
    <p:extLst>
      <p:ext uri="{BB962C8B-B14F-4D97-AF65-F5344CB8AC3E}">
        <p14:creationId xmlns:p14="http://schemas.microsoft.com/office/powerpoint/2010/main" val="1157573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FE7DA8-4E16-4986-826B-84A736B028FE}"/>
              </a:ext>
            </a:extLst>
          </p:cNvPr>
          <p:cNvGraphicFramePr>
            <a:graphicFrameLocks noGrp="1"/>
          </p:cNvGraphicFramePr>
          <p:nvPr>
            <p:extLst>
              <p:ext uri="{D42A27DB-BD31-4B8C-83A1-F6EECF244321}">
                <p14:modId xmlns:p14="http://schemas.microsoft.com/office/powerpoint/2010/main" val="2350176437"/>
              </p:ext>
            </p:extLst>
          </p:nvPr>
        </p:nvGraphicFramePr>
        <p:xfrm>
          <a:off x="1389412" y="1624986"/>
          <a:ext cx="9132126" cy="3742661"/>
        </p:xfrm>
        <a:graphic>
          <a:graphicData uri="http://schemas.openxmlformats.org/drawingml/2006/table">
            <a:tbl>
              <a:tblPr firstRow="1" bandRow="1">
                <a:tableStyleId>{08FB837D-C827-4EFA-A057-4D05807E0F7C}</a:tableStyleId>
              </a:tblPr>
              <a:tblGrid>
                <a:gridCol w="3044042">
                  <a:extLst>
                    <a:ext uri="{9D8B030D-6E8A-4147-A177-3AD203B41FA5}">
                      <a16:colId xmlns:a16="http://schemas.microsoft.com/office/drawing/2014/main" val="2894599072"/>
                    </a:ext>
                  </a:extLst>
                </a:gridCol>
                <a:gridCol w="3044042">
                  <a:extLst>
                    <a:ext uri="{9D8B030D-6E8A-4147-A177-3AD203B41FA5}">
                      <a16:colId xmlns:a16="http://schemas.microsoft.com/office/drawing/2014/main" val="1495365775"/>
                    </a:ext>
                  </a:extLst>
                </a:gridCol>
                <a:gridCol w="3044042">
                  <a:extLst>
                    <a:ext uri="{9D8B030D-6E8A-4147-A177-3AD203B41FA5}">
                      <a16:colId xmlns:a16="http://schemas.microsoft.com/office/drawing/2014/main" val="248074313"/>
                    </a:ext>
                  </a:extLst>
                </a:gridCol>
              </a:tblGrid>
              <a:tr h="522399">
                <a:tc>
                  <a:txBody>
                    <a:bodyPr/>
                    <a:lstStyle/>
                    <a:p>
                      <a:r>
                        <a:rPr lang="en-US" dirty="0"/>
                        <a:t>House 70 (Baker)</a:t>
                      </a:r>
                    </a:p>
                  </a:txBody>
                  <a:tcPr/>
                </a:tc>
                <a:tc>
                  <a:txBody>
                    <a:bodyPr/>
                    <a:lstStyle/>
                    <a:p>
                      <a:r>
                        <a:rPr lang="en-US" dirty="0"/>
                        <a:t>House 576 (Tucker) </a:t>
                      </a:r>
                    </a:p>
                  </a:txBody>
                  <a:tcPr/>
                </a:tc>
                <a:tc>
                  <a:txBody>
                    <a:bodyPr/>
                    <a:lstStyle/>
                    <a:p>
                      <a:r>
                        <a:rPr lang="en-US" dirty="0"/>
                        <a:t>House 586/Senate 238</a:t>
                      </a:r>
                    </a:p>
                  </a:txBody>
                  <a:tcPr/>
                </a:tc>
                <a:extLst>
                  <a:ext uri="{0D108BD9-81ED-4DB2-BD59-A6C34878D82A}">
                    <a16:rowId xmlns:a16="http://schemas.microsoft.com/office/drawing/2014/main" val="2622952890"/>
                  </a:ext>
                </a:extLst>
              </a:tr>
              <a:tr h="3220262">
                <a:tc>
                  <a:txBody>
                    <a:bodyPr/>
                    <a:lstStyle/>
                    <a:p>
                      <a:r>
                        <a:rPr lang="en-US" dirty="0"/>
                        <a:t>Assumed 4%/</a:t>
                      </a:r>
                      <a:r>
                        <a:rPr lang="en-US" b="1" dirty="0"/>
                        <a:t>4.75%*</a:t>
                      </a:r>
                      <a:r>
                        <a:rPr lang="en-US" dirty="0"/>
                        <a:t> (</a:t>
                      </a:r>
                      <a:r>
                        <a:rPr lang="en-US" dirty="0" err="1"/>
                        <a:t>voke</a:t>
                      </a:r>
                      <a:r>
                        <a:rPr lang="en-US" dirty="0"/>
                        <a:t>) in-district</a:t>
                      </a:r>
                    </a:p>
                    <a:p>
                      <a:endParaRPr lang="en-US" dirty="0"/>
                    </a:p>
                    <a:p>
                      <a:r>
                        <a:rPr lang="en-US" dirty="0"/>
                        <a:t>Assumed 1% out-of-district (at 3x statewide average per pupil rate)</a:t>
                      </a:r>
                    </a:p>
                  </a:txBody>
                  <a:tcPr/>
                </a:tc>
                <a:tc>
                  <a:txBody>
                    <a:bodyPr/>
                    <a:lstStyle/>
                    <a:p>
                      <a:r>
                        <a:rPr lang="en-US" dirty="0"/>
                        <a:t>Assumed at 4%/5% (</a:t>
                      </a:r>
                      <a:r>
                        <a:rPr lang="en-US" dirty="0" err="1"/>
                        <a:t>voke</a:t>
                      </a:r>
                      <a:r>
                        <a:rPr lang="en-US" dirty="0"/>
                        <a:t>) in-district</a:t>
                      </a:r>
                    </a:p>
                    <a:p>
                      <a:endParaRPr lang="en-US" dirty="0"/>
                    </a:p>
                    <a:p>
                      <a:r>
                        <a:rPr lang="en-US" dirty="0"/>
                        <a:t>Assumed at 1% out-of-district (at 3x statewide average per pupil rate)</a:t>
                      </a:r>
                    </a:p>
                  </a:txBody>
                  <a:tcPr/>
                </a:tc>
                <a:tc>
                  <a:txBody>
                    <a:bodyPr/>
                    <a:lstStyle/>
                    <a:p>
                      <a:r>
                        <a:rPr lang="en-US" dirty="0"/>
                        <a:t>Assumed at 4%/5% (</a:t>
                      </a:r>
                      <a:r>
                        <a:rPr lang="en-US" dirty="0" err="1"/>
                        <a:t>voke</a:t>
                      </a:r>
                      <a:r>
                        <a:rPr lang="en-US" dirty="0"/>
                        <a:t>) in-district</a:t>
                      </a:r>
                    </a:p>
                    <a:p>
                      <a:endParaRPr lang="en-US" dirty="0"/>
                    </a:p>
                    <a:p>
                      <a:r>
                        <a:rPr lang="en-US" dirty="0"/>
                        <a:t>Assumed at 1% out-of-district (at 3x statewide average per pupil rate)</a:t>
                      </a:r>
                    </a:p>
                    <a:p>
                      <a:endParaRPr lang="en-US" dirty="0"/>
                    </a:p>
                  </a:txBody>
                  <a:tcPr/>
                </a:tc>
                <a:extLst>
                  <a:ext uri="{0D108BD9-81ED-4DB2-BD59-A6C34878D82A}">
                    <a16:rowId xmlns:a16="http://schemas.microsoft.com/office/drawing/2014/main" val="3542630736"/>
                  </a:ext>
                </a:extLst>
              </a:tr>
            </a:tbl>
          </a:graphicData>
        </a:graphic>
      </p:graphicFrame>
      <p:sp>
        <p:nvSpPr>
          <p:cNvPr id="3" name="TextBox 2">
            <a:extLst>
              <a:ext uri="{FF2B5EF4-FFF2-40B4-BE49-F238E27FC236}">
                <a16:creationId xmlns:a16="http://schemas.microsoft.com/office/drawing/2014/main" id="{FC70CEA1-D05A-43F1-8267-8D630A5C5C1E}"/>
              </a:ext>
            </a:extLst>
          </p:cNvPr>
          <p:cNvSpPr txBox="1"/>
          <p:nvPr/>
        </p:nvSpPr>
        <p:spPr>
          <a:xfrm>
            <a:off x="712519" y="547768"/>
            <a:ext cx="5985164" cy="707886"/>
          </a:xfrm>
          <a:prstGeom prst="rect">
            <a:avLst/>
          </a:prstGeom>
          <a:noFill/>
        </p:spPr>
        <p:txBody>
          <a:bodyPr wrap="square" rtlCol="0">
            <a:spAutoFit/>
          </a:bodyPr>
          <a:lstStyle/>
          <a:p>
            <a:r>
              <a:rPr lang="en-US" sz="4000" dirty="0"/>
              <a:t>Special education</a:t>
            </a:r>
          </a:p>
        </p:txBody>
      </p:sp>
      <p:sp>
        <p:nvSpPr>
          <p:cNvPr id="4" name="TextBox 3">
            <a:extLst>
              <a:ext uri="{FF2B5EF4-FFF2-40B4-BE49-F238E27FC236}">
                <a16:creationId xmlns:a16="http://schemas.microsoft.com/office/drawing/2014/main" id="{BAC154DE-FFB9-49A2-ABD3-05B98E043585}"/>
              </a:ext>
            </a:extLst>
          </p:cNvPr>
          <p:cNvSpPr txBox="1"/>
          <p:nvPr/>
        </p:nvSpPr>
        <p:spPr>
          <a:xfrm>
            <a:off x="7564582" y="5640779"/>
            <a:ext cx="3740727" cy="369332"/>
          </a:xfrm>
          <a:prstGeom prst="rect">
            <a:avLst/>
          </a:prstGeom>
          <a:noFill/>
        </p:spPr>
        <p:txBody>
          <a:bodyPr wrap="square" rtlCol="0">
            <a:spAutoFit/>
          </a:bodyPr>
          <a:lstStyle/>
          <a:p>
            <a:r>
              <a:rPr lang="en-US" dirty="0"/>
              <a:t>* Note: no change from current</a:t>
            </a:r>
          </a:p>
        </p:txBody>
      </p:sp>
    </p:spTree>
    <p:extLst>
      <p:ext uri="{BB962C8B-B14F-4D97-AF65-F5344CB8AC3E}">
        <p14:creationId xmlns:p14="http://schemas.microsoft.com/office/powerpoint/2010/main" val="517991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AFAF39-BE3D-4AB4-86ED-8F83CEBA69F1}"/>
              </a:ext>
            </a:extLst>
          </p:cNvPr>
          <p:cNvSpPr txBox="1"/>
          <p:nvPr/>
        </p:nvSpPr>
        <p:spPr>
          <a:xfrm>
            <a:off x="577192" y="2397948"/>
            <a:ext cx="11245932" cy="2062103"/>
          </a:xfrm>
          <a:prstGeom prst="rect">
            <a:avLst/>
          </a:prstGeom>
          <a:noFill/>
          <a:ln w="76200">
            <a:solidFill>
              <a:schemeClr val="accent4">
                <a:lumMod val="75000"/>
              </a:schemeClr>
            </a:solidFill>
          </a:ln>
        </p:spPr>
        <p:txBody>
          <a:bodyPr wrap="square" rtlCol="0">
            <a:spAutoFit/>
          </a:bodyPr>
          <a:lstStyle/>
          <a:p>
            <a:pPr algn="ctr"/>
            <a:r>
              <a:rPr lang="en-US" sz="3200" dirty="0"/>
              <a:t>Note: </a:t>
            </a:r>
          </a:p>
          <a:p>
            <a:pPr algn="ctr"/>
            <a:r>
              <a:rPr lang="en-US" sz="3200" dirty="0"/>
              <a:t>Special education will still exceed actual spending by $700M/year per the Foundation Budget Review Commission. </a:t>
            </a:r>
          </a:p>
        </p:txBody>
      </p:sp>
    </p:spTree>
    <p:extLst>
      <p:ext uri="{BB962C8B-B14F-4D97-AF65-F5344CB8AC3E}">
        <p14:creationId xmlns:p14="http://schemas.microsoft.com/office/powerpoint/2010/main" val="33491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F5D701-DE8D-4B1D-BA0E-C7817CB0C750}"/>
              </a:ext>
            </a:extLst>
          </p:cNvPr>
          <p:cNvSpPr>
            <a:spLocks noGrp="1"/>
          </p:cNvSpPr>
          <p:nvPr>
            <p:ph type="title"/>
          </p:nvPr>
        </p:nvSpPr>
        <p:spPr>
          <a:xfrm>
            <a:off x="598013" y="358025"/>
            <a:ext cx="11858919" cy="957735"/>
          </a:xfrm>
        </p:spPr>
        <p:txBody>
          <a:bodyPr>
            <a:normAutofit/>
          </a:bodyPr>
          <a:lstStyle/>
          <a:p>
            <a:r>
              <a:rPr lang="en-US" sz="3500" dirty="0">
                <a:latin typeface="Century Gothic" panose="020B0502020202020204" pitchFamily="34" charset="0"/>
              </a:rPr>
              <a:t>What happens when education is locally funded? </a:t>
            </a:r>
          </a:p>
        </p:txBody>
      </p:sp>
      <p:sp>
        <p:nvSpPr>
          <p:cNvPr id="9" name="Text Placeholder 8">
            <a:extLst>
              <a:ext uri="{FF2B5EF4-FFF2-40B4-BE49-F238E27FC236}">
                <a16:creationId xmlns:a16="http://schemas.microsoft.com/office/drawing/2014/main" id="{BCDE38E5-5425-49D2-9CB1-20C866C224BA}"/>
              </a:ext>
            </a:extLst>
          </p:cNvPr>
          <p:cNvSpPr>
            <a:spLocks noGrp="1"/>
          </p:cNvSpPr>
          <p:nvPr>
            <p:ph type="body" idx="1"/>
          </p:nvPr>
        </p:nvSpPr>
        <p:spPr>
          <a:xfrm>
            <a:off x="6976110" y="1428036"/>
            <a:ext cx="4937760" cy="736282"/>
          </a:xfrm>
        </p:spPr>
        <p:txBody>
          <a:bodyPr>
            <a:normAutofit/>
          </a:bodyPr>
          <a:lstStyle/>
          <a:p>
            <a:r>
              <a:rPr lang="en-US" sz="2800" dirty="0">
                <a:latin typeface="Imprint MT Shadow" panose="04020605060303030202" pitchFamily="82" charset="0"/>
              </a:rPr>
              <a:t>Those that have fund more </a:t>
            </a:r>
          </a:p>
        </p:txBody>
      </p:sp>
      <p:pic>
        <p:nvPicPr>
          <p:cNvPr id="20" name="Content Placeholder 19">
            <a:extLst>
              <a:ext uri="{FF2B5EF4-FFF2-40B4-BE49-F238E27FC236}">
                <a16:creationId xmlns:a16="http://schemas.microsoft.com/office/drawing/2014/main" id="{AC2D685A-C1D7-4992-BD60-E41CD82C92BE}"/>
              </a:ext>
            </a:extLst>
          </p:cNvPr>
          <p:cNvPicPr>
            <a:picLocks noGrp="1" noChangeAspect="1"/>
          </p:cNvPicPr>
          <p:nvPr>
            <p:ph sz="half" idx="2"/>
          </p:nvPr>
        </p:nvPicPr>
        <p:blipFill>
          <a:blip r:embed="rId2">
            <a:duotone>
              <a:schemeClr val="accent1">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359240" y="2676048"/>
            <a:ext cx="4907598" cy="2379787"/>
          </a:xfrm>
        </p:spPr>
      </p:pic>
      <p:pic>
        <p:nvPicPr>
          <p:cNvPr id="6" name="Picture 5">
            <a:extLst>
              <a:ext uri="{FF2B5EF4-FFF2-40B4-BE49-F238E27FC236}">
                <a16:creationId xmlns:a16="http://schemas.microsoft.com/office/drawing/2014/main" id="{C1937076-7D4D-4DB2-89A7-6E3B50703037}"/>
              </a:ext>
            </a:extLst>
          </p:cNvPr>
          <p:cNvPicPr>
            <a:picLocks noChangeAspect="1"/>
          </p:cNvPicPr>
          <p:nvPr/>
        </p:nvPicPr>
        <p:blipFill>
          <a:blip r:embed="rId4">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781300" y="2388870"/>
            <a:ext cx="7021888" cy="2808755"/>
          </a:xfrm>
          <a:prstGeom prst="rect">
            <a:avLst/>
          </a:prstGeom>
        </p:spPr>
      </p:pic>
      <p:sp>
        <p:nvSpPr>
          <p:cNvPr id="23" name="TextBox 22">
            <a:extLst>
              <a:ext uri="{FF2B5EF4-FFF2-40B4-BE49-F238E27FC236}">
                <a16:creationId xmlns:a16="http://schemas.microsoft.com/office/drawing/2014/main" id="{4BB18157-9449-450E-A0DE-A37306309809}"/>
              </a:ext>
            </a:extLst>
          </p:cNvPr>
          <p:cNvSpPr txBox="1"/>
          <p:nvPr/>
        </p:nvSpPr>
        <p:spPr>
          <a:xfrm>
            <a:off x="925502" y="5181600"/>
            <a:ext cx="10403840" cy="1077218"/>
          </a:xfrm>
          <a:prstGeom prst="rect">
            <a:avLst/>
          </a:prstGeom>
          <a:noFill/>
        </p:spPr>
        <p:txBody>
          <a:bodyPr wrap="square" rtlCol="0">
            <a:spAutoFit/>
          </a:bodyPr>
          <a:lstStyle/>
          <a:p>
            <a:pPr algn="ctr"/>
            <a:r>
              <a:rPr lang="en-US" sz="3200" dirty="0">
                <a:latin typeface="Century Gothic" panose="020B0502020202020204" pitchFamily="34" charset="0"/>
              </a:rPr>
              <a:t>Plus communities with fewer resources </a:t>
            </a:r>
          </a:p>
          <a:p>
            <a:pPr algn="ctr"/>
            <a:r>
              <a:rPr lang="en-US" sz="3200" dirty="0">
                <a:latin typeface="Century Gothic" panose="020B0502020202020204" pitchFamily="34" charset="0"/>
              </a:rPr>
              <a:t>often have greater needs.</a:t>
            </a:r>
          </a:p>
        </p:txBody>
      </p:sp>
      <p:sp>
        <p:nvSpPr>
          <p:cNvPr id="11" name="Text Placeholder 10">
            <a:extLst>
              <a:ext uri="{FF2B5EF4-FFF2-40B4-BE49-F238E27FC236}">
                <a16:creationId xmlns:a16="http://schemas.microsoft.com/office/drawing/2014/main" id="{CF53BF6B-9DA1-4F0F-A3A0-4C6746BC2607}"/>
              </a:ext>
            </a:extLst>
          </p:cNvPr>
          <p:cNvSpPr>
            <a:spLocks noGrp="1"/>
          </p:cNvSpPr>
          <p:nvPr>
            <p:ph type="body" sz="quarter" idx="3"/>
          </p:nvPr>
        </p:nvSpPr>
        <p:spPr>
          <a:xfrm>
            <a:off x="-25923" y="2530646"/>
            <a:ext cx="5838962" cy="736282"/>
          </a:xfrm>
        </p:spPr>
        <p:txBody>
          <a:bodyPr>
            <a:noAutofit/>
          </a:bodyPr>
          <a:lstStyle/>
          <a:p>
            <a:r>
              <a:rPr lang="en-US" sz="2800" dirty="0">
                <a:latin typeface="Imprint MT Shadow" panose="04020605060303030202" pitchFamily="82" charset="0"/>
              </a:rPr>
              <a:t>Those that don’t have fund less</a:t>
            </a:r>
          </a:p>
        </p:txBody>
      </p:sp>
      <p:sp>
        <p:nvSpPr>
          <p:cNvPr id="7" name="TextBox 6">
            <a:extLst>
              <a:ext uri="{FF2B5EF4-FFF2-40B4-BE49-F238E27FC236}">
                <a16:creationId xmlns:a16="http://schemas.microsoft.com/office/drawing/2014/main" id="{30565415-80DA-446F-B676-B6817FB969DC}"/>
              </a:ext>
            </a:extLst>
          </p:cNvPr>
          <p:cNvSpPr txBox="1"/>
          <p:nvPr/>
        </p:nvSpPr>
        <p:spPr>
          <a:xfrm>
            <a:off x="2781300" y="4551095"/>
            <a:ext cx="5392208" cy="230832"/>
          </a:xfrm>
          <a:prstGeom prst="rect">
            <a:avLst/>
          </a:prstGeom>
          <a:noFill/>
        </p:spPr>
        <p:txBody>
          <a:bodyPr wrap="square" rtlCol="0">
            <a:spAutoFit/>
          </a:bodyPr>
          <a:lstStyle/>
          <a:p>
            <a:r>
              <a:rPr lang="en-US" sz="900">
                <a:hlinkClick r:id="rId5" tooltip="https://fr.wikipedia.org/wiki/Tape-cul_(loisir)"/>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25122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20"/>
                                        </p:tgtEl>
                                        <p:attrNameLst>
                                          <p:attrName>r</p:attrName>
                                        </p:attrNameLst>
                                      </p:cBhvr>
                                    </p:animRot>
                                    <p:animRot by="-240000">
                                      <p:cBhvr>
                                        <p:cTn id="21" dur="200" fill="hold">
                                          <p:stCondLst>
                                            <p:cond delay="200"/>
                                          </p:stCondLst>
                                        </p:cTn>
                                        <p:tgtEl>
                                          <p:spTgt spid="20"/>
                                        </p:tgtEl>
                                        <p:attrNameLst>
                                          <p:attrName>r</p:attrName>
                                        </p:attrNameLst>
                                      </p:cBhvr>
                                    </p:animRot>
                                    <p:animRot by="240000">
                                      <p:cBhvr>
                                        <p:cTn id="22" dur="200" fill="hold">
                                          <p:stCondLst>
                                            <p:cond delay="400"/>
                                          </p:stCondLst>
                                        </p:cTn>
                                        <p:tgtEl>
                                          <p:spTgt spid="20"/>
                                        </p:tgtEl>
                                        <p:attrNameLst>
                                          <p:attrName>r</p:attrName>
                                        </p:attrNameLst>
                                      </p:cBhvr>
                                    </p:animRot>
                                    <p:animRot by="-240000">
                                      <p:cBhvr>
                                        <p:cTn id="23" dur="200" fill="hold">
                                          <p:stCondLst>
                                            <p:cond delay="600"/>
                                          </p:stCondLst>
                                        </p:cTn>
                                        <p:tgtEl>
                                          <p:spTgt spid="20"/>
                                        </p:tgtEl>
                                        <p:attrNameLst>
                                          <p:attrName>r</p:attrName>
                                        </p:attrNameLst>
                                      </p:cBhvr>
                                    </p:animRot>
                                    <p:animRot by="120000">
                                      <p:cBhvr>
                                        <p:cTn id="24" dur="200" fill="hold">
                                          <p:stCondLst>
                                            <p:cond delay="800"/>
                                          </p:stCondLst>
                                        </p:cTn>
                                        <p:tgtEl>
                                          <p:spTgt spid="2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3" grpId="0"/>
      <p:bldP spid="1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FE7DA8-4E16-4986-826B-84A736B028FE}"/>
              </a:ext>
            </a:extLst>
          </p:cNvPr>
          <p:cNvGraphicFramePr>
            <a:graphicFrameLocks noGrp="1"/>
          </p:cNvGraphicFramePr>
          <p:nvPr>
            <p:extLst>
              <p:ext uri="{D42A27DB-BD31-4B8C-83A1-F6EECF244321}">
                <p14:modId xmlns:p14="http://schemas.microsoft.com/office/powerpoint/2010/main" val="3512428853"/>
              </p:ext>
            </p:extLst>
          </p:nvPr>
        </p:nvGraphicFramePr>
        <p:xfrm>
          <a:off x="1330036" y="1586660"/>
          <a:ext cx="9179625" cy="4006618"/>
        </p:xfrm>
        <a:graphic>
          <a:graphicData uri="http://schemas.openxmlformats.org/drawingml/2006/table">
            <a:tbl>
              <a:tblPr firstRow="1" bandRow="1">
                <a:tableStyleId>{08FB837D-C827-4EFA-A057-4D05807E0F7C}</a:tableStyleId>
              </a:tblPr>
              <a:tblGrid>
                <a:gridCol w="3059875">
                  <a:extLst>
                    <a:ext uri="{9D8B030D-6E8A-4147-A177-3AD203B41FA5}">
                      <a16:colId xmlns:a16="http://schemas.microsoft.com/office/drawing/2014/main" val="2894599072"/>
                    </a:ext>
                  </a:extLst>
                </a:gridCol>
                <a:gridCol w="3059875">
                  <a:extLst>
                    <a:ext uri="{9D8B030D-6E8A-4147-A177-3AD203B41FA5}">
                      <a16:colId xmlns:a16="http://schemas.microsoft.com/office/drawing/2014/main" val="1495365775"/>
                    </a:ext>
                  </a:extLst>
                </a:gridCol>
                <a:gridCol w="3059875">
                  <a:extLst>
                    <a:ext uri="{9D8B030D-6E8A-4147-A177-3AD203B41FA5}">
                      <a16:colId xmlns:a16="http://schemas.microsoft.com/office/drawing/2014/main" val="248074313"/>
                    </a:ext>
                  </a:extLst>
                </a:gridCol>
              </a:tblGrid>
              <a:tr h="463523">
                <a:tc>
                  <a:txBody>
                    <a:bodyPr/>
                    <a:lstStyle/>
                    <a:p>
                      <a:r>
                        <a:rPr lang="en-US" dirty="0"/>
                        <a:t>House 70 (Baker)</a:t>
                      </a:r>
                    </a:p>
                  </a:txBody>
                  <a:tcPr/>
                </a:tc>
                <a:tc>
                  <a:txBody>
                    <a:bodyPr/>
                    <a:lstStyle/>
                    <a:p>
                      <a:r>
                        <a:rPr lang="en-US" dirty="0"/>
                        <a:t>House 576 (Tucker) </a:t>
                      </a:r>
                    </a:p>
                  </a:txBody>
                  <a:tcPr/>
                </a:tc>
                <a:tc>
                  <a:txBody>
                    <a:bodyPr/>
                    <a:lstStyle/>
                    <a:p>
                      <a:r>
                        <a:rPr lang="en-US" dirty="0"/>
                        <a:t>House 586/Senate 238</a:t>
                      </a:r>
                    </a:p>
                  </a:txBody>
                  <a:tcPr/>
                </a:tc>
                <a:extLst>
                  <a:ext uri="{0D108BD9-81ED-4DB2-BD59-A6C34878D82A}">
                    <a16:rowId xmlns:a16="http://schemas.microsoft.com/office/drawing/2014/main" val="2622952890"/>
                  </a:ext>
                </a:extLst>
              </a:tr>
              <a:tr h="3543095">
                <a:tc>
                  <a:txBody>
                    <a:bodyPr/>
                    <a:lstStyle/>
                    <a:p>
                      <a:r>
                        <a:rPr lang="en-US" dirty="0"/>
                        <a:t>PreK-5                $2177</a:t>
                      </a:r>
                    </a:p>
                    <a:p>
                      <a:r>
                        <a:rPr lang="en-US" dirty="0"/>
                        <a:t>6-8                      $2721</a:t>
                      </a:r>
                    </a:p>
                    <a:p>
                      <a:r>
                        <a:rPr lang="en-US" dirty="0"/>
                        <a:t>9-12                    $3265</a:t>
                      </a:r>
                    </a:p>
                    <a:p>
                      <a:endParaRPr lang="en-US" dirty="0"/>
                    </a:p>
                    <a:p>
                      <a:r>
                        <a:rPr lang="en-US" dirty="0"/>
                        <a:t>However, drops statewide count of EL students (includes only those who have not yet met or exceeded exit requirements)</a:t>
                      </a:r>
                    </a:p>
                  </a:txBody>
                  <a:tcPr/>
                </a:tc>
                <a:tc>
                  <a:txBody>
                    <a:bodyPr/>
                    <a:lstStyle/>
                    <a:p>
                      <a:r>
                        <a:rPr lang="en-US" dirty="0"/>
                        <a:t>PreK                $1177</a:t>
                      </a:r>
                    </a:p>
                    <a:p>
                      <a:r>
                        <a:rPr lang="en-US" dirty="0"/>
                        <a:t>All others         $2354</a:t>
                      </a:r>
                    </a:p>
                    <a:p>
                      <a:endParaRPr lang="en-US" dirty="0"/>
                    </a:p>
                    <a:p>
                      <a:endParaRPr lang="en-US" dirty="0"/>
                    </a:p>
                    <a:p>
                      <a:endParaRPr lang="en-US" dirty="0"/>
                    </a:p>
                    <a:p>
                      <a:endParaRPr lang="en-US" dirty="0"/>
                    </a:p>
                    <a:p>
                      <a:r>
                        <a:rPr lang="en-US" sz="1400" dirty="0"/>
                        <a:t>“bilingual” used in one section (not used since 2005)</a:t>
                      </a:r>
                    </a:p>
                  </a:txBody>
                  <a:tcPr/>
                </a:tc>
                <a:tc>
                  <a:txBody>
                    <a:bodyPr/>
                    <a:lstStyle/>
                    <a:p>
                      <a:r>
                        <a:rPr lang="en-US" dirty="0"/>
                        <a:t>$2537 for all grades</a:t>
                      </a:r>
                    </a:p>
                  </a:txBody>
                  <a:tcPr/>
                </a:tc>
                <a:extLst>
                  <a:ext uri="{0D108BD9-81ED-4DB2-BD59-A6C34878D82A}">
                    <a16:rowId xmlns:a16="http://schemas.microsoft.com/office/drawing/2014/main" val="3542630736"/>
                  </a:ext>
                </a:extLst>
              </a:tr>
            </a:tbl>
          </a:graphicData>
        </a:graphic>
      </p:graphicFrame>
      <p:sp>
        <p:nvSpPr>
          <p:cNvPr id="3" name="TextBox 2">
            <a:extLst>
              <a:ext uri="{FF2B5EF4-FFF2-40B4-BE49-F238E27FC236}">
                <a16:creationId xmlns:a16="http://schemas.microsoft.com/office/drawing/2014/main" id="{63EF88CC-E7D5-42C0-9F58-D88E230FE4A1}"/>
              </a:ext>
            </a:extLst>
          </p:cNvPr>
          <p:cNvSpPr txBox="1"/>
          <p:nvPr/>
        </p:nvSpPr>
        <p:spPr>
          <a:xfrm>
            <a:off x="795646" y="524831"/>
            <a:ext cx="6139543" cy="707886"/>
          </a:xfrm>
          <a:prstGeom prst="rect">
            <a:avLst/>
          </a:prstGeom>
          <a:noFill/>
        </p:spPr>
        <p:txBody>
          <a:bodyPr wrap="square" rtlCol="0">
            <a:spAutoFit/>
          </a:bodyPr>
          <a:lstStyle/>
          <a:p>
            <a:r>
              <a:rPr lang="en-US" sz="4000" dirty="0"/>
              <a:t>English learners</a:t>
            </a:r>
          </a:p>
        </p:txBody>
      </p:sp>
    </p:spTree>
    <p:extLst>
      <p:ext uri="{BB962C8B-B14F-4D97-AF65-F5344CB8AC3E}">
        <p14:creationId xmlns:p14="http://schemas.microsoft.com/office/powerpoint/2010/main" val="3271804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FE7DA8-4E16-4986-826B-84A736B028FE}"/>
              </a:ext>
            </a:extLst>
          </p:cNvPr>
          <p:cNvGraphicFramePr>
            <a:graphicFrameLocks noGrp="1"/>
          </p:cNvGraphicFramePr>
          <p:nvPr>
            <p:extLst>
              <p:ext uri="{D42A27DB-BD31-4B8C-83A1-F6EECF244321}">
                <p14:modId xmlns:p14="http://schemas.microsoft.com/office/powerpoint/2010/main" val="110737585"/>
              </p:ext>
            </p:extLst>
          </p:nvPr>
        </p:nvGraphicFramePr>
        <p:xfrm>
          <a:off x="1009404" y="1935678"/>
          <a:ext cx="9262752" cy="3906981"/>
        </p:xfrm>
        <a:graphic>
          <a:graphicData uri="http://schemas.openxmlformats.org/drawingml/2006/table">
            <a:tbl>
              <a:tblPr firstRow="1" bandRow="1">
                <a:tableStyleId>{08FB837D-C827-4EFA-A057-4D05807E0F7C}</a:tableStyleId>
              </a:tblPr>
              <a:tblGrid>
                <a:gridCol w="3087584">
                  <a:extLst>
                    <a:ext uri="{9D8B030D-6E8A-4147-A177-3AD203B41FA5}">
                      <a16:colId xmlns:a16="http://schemas.microsoft.com/office/drawing/2014/main" val="2894599072"/>
                    </a:ext>
                  </a:extLst>
                </a:gridCol>
                <a:gridCol w="3087584">
                  <a:extLst>
                    <a:ext uri="{9D8B030D-6E8A-4147-A177-3AD203B41FA5}">
                      <a16:colId xmlns:a16="http://schemas.microsoft.com/office/drawing/2014/main" val="1495365775"/>
                    </a:ext>
                  </a:extLst>
                </a:gridCol>
                <a:gridCol w="3087584">
                  <a:extLst>
                    <a:ext uri="{9D8B030D-6E8A-4147-A177-3AD203B41FA5}">
                      <a16:colId xmlns:a16="http://schemas.microsoft.com/office/drawing/2014/main" val="248074313"/>
                    </a:ext>
                  </a:extLst>
                </a:gridCol>
              </a:tblGrid>
              <a:tr h="790054">
                <a:tc>
                  <a:txBody>
                    <a:bodyPr/>
                    <a:lstStyle/>
                    <a:p>
                      <a:r>
                        <a:rPr lang="en-US" dirty="0"/>
                        <a:t>House 70 (Baker)</a:t>
                      </a:r>
                    </a:p>
                  </a:txBody>
                  <a:tcPr/>
                </a:tc>
                <a:tc>
                  <a:txBody>
                    <a:bodyPr/>
                    <a:lstStyle/>
                    <a:p>
                      <a:r>
                        <a:rPr lang="en-US" dirty="0"/>
                        <a:t>House 576 (Tucker) </a:t>
                      </a:r>
                    </a:p>
                  </a:txBody>
                  <a:tcPr/>
                </a:tc>
                <a:tc>
                  <a:txBody>
                    <a:bodyPr/>
                    <a:lstStyle/>
                    <a:p>
                      <a:r>
                        <a:rPr lang="en-US" dirty="0"/>
                        <a:t>House 586/Senate 238</a:t>
                      </a:r>
                    </a:p>
                  </a:txBody>
                  <a:tcPr/>
                </a:tc>
                <a:extLst>
                  <a:ext uri="{0D108BD9-81ED-4DB2-BD59-A6C34878D82A}">
                    <a16:rowId xmlns:a16="http://schemas.microsoft.com/office/drawing/2014/main" val="2622952890"/>
                  </a:ext>
                </a:extLst>
              </a:tr>
              <a:tr h="3116927">
                <a:tc>
                  <a:txBody>
                    <a:bodyPr/>
                    <a:lstStyle/>
                    <a:p>
                      <a:r>
                        <a:rPr lang="en-US" dirty="0"/>
                        <a:t>Decile 10        $4600</a:t>
                      </a:r>
                    </a:p>
                    <a:p>
                      <a:endParaRPr lang="en-US" dirty="0"/>
                    </a:p>
                    <a:p>
                      <a:r>
                        <a:rPr lang="en-US" dirty="0"/>
                        <a:t>PLUS adds $181 “high needs” (decile 9 or 10 + EL) category</a:t>
                      </a:r>
                    </a:p>
                  </a:txBody>
                  <a:tcPr/>
                </a:tc>
                <a:tc>
                  <a:txBody>
                    <a:bodyPr/>
                    <a:lstStyle/>
                    <a:p>
                      <a:r>
                        <a:rPr lang="en-US" dirty="0"/>
                        <a:t>“not less than 50% of average </a:t>
                      </a:r>
                      <a:r>
                        <a:rPr lang="en-US" b="1" dirty="0"/>
                        <a:t>per pupil expenditure</a:t>
                      </a:r>
                      <a:r>
                        <a:rPr lang="en-US" dirty="0"/>
                        <a:t>” for decile 10</a:t>
                      </a:r>
                      <a:br>
                        <a:rPr lang="en-US" dirty="0"/>
                      </a:br>
                      <a:endParaRPr lang="en-US" dirty="0"/>
                    </a:p>
                  </a:txBody>
                  <a:tcPr/>
                </a:tc>
                <a:tc>
                  <a:txBody>
                    <a:bodyPr/>
                    <a:lstStyle/>
                    <a:p>
                      <a:r>
                        <a:rPr lang="en-US" dirty="0"/>
                        <a:t>Decile 10          ~$8251</a:t>
                      </a:r>
                    </a:p>
                  </a:txBody>
                  <a:tcPr/>
                </a:tc>
                <a:extLst>
                  <a:ext uri="{0D108BD9-81ED-4DB2-BD59-A6C34878D82A}">
                    <a16:rowId xmlns:a16="http://schemas.microsoft.com/office/drawing/2014/main" val="3542630736"/>
                  </a:ext>
                </a:extLst>
              </a:tr>
            </a:tbl>
          </a:graphicData>
        </a:graphic>
      </p:graphicFrame>
      <p:sp>
        <p:nvSpPr>
          <p:cNvPr id="3" name="TextBox 2">
            <a:extLst>
              <a:ext uri="{FF2B5EF4-FFF2-40B4-BE49-F238E27FC236}">
                <a16:creationId xmlns:a16="http://schemas.microsoft.com/office/drawing/2014/main" id="{446D754B-492A-42B6-9DE4-12AA3315B2DE}"/>
              </a:ext>
            </a:extLst>
          </p:cNvPr>
          <p:cNvSpPr txBox="1"/>
          <p:nvPr/>
        </p:nvSpPr>
        <p:spPr>
          <a:xfrm>
            <a:off x="1116281" y="724395"/>
            <a:ext cx="9043718" cy="707886"/>
          </a:xfrm>
          <a:prstGeom prst="rect">
            <a:avLst/>
          </a:prstGeom>
          <a:noFill/>
        </p:spPr>
        <p:txBody>
          <a:bodyPr wrap="square" rtlCol="0">
            <a:spAutoFit/>
          </a:bodyPr>
          <a:lstStyle/>
          <a:p>
            <a:r>
              <a:rPr lang="en-US" sz="4000" dirty="0"/>
              <a:t>Low income </a:t>
            </a:r>
            <a:r>
              <a:rPr lang="en-US" sz="2500" dirty="0"/>
              <a:t>(note: HWM sets Decile 10 at $4128)</a:t>
            </a:r>
            <a:endParaRPr lang="en-US" sz="4000" dirty="0"/>
          </a:p>
        </p:txBody>
      </p:sp>
    </p:spTree>
    <p:extLst>
      <p:ext uri="{BB962C8B-B14F-4D97-AF65-F5344CB8AC3E}">
        <p14:creationId xmlns:p14="http://schemas.microsoft.com/office/powerpoint/2010/main" val="1120253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48C256-C777-443E-8305-F1002E03D9E2}"/>
              </a:ext>
            </a:extLst>
          </p:cNvPr>
          <p:cNvSpPr txBox="1"/>
          <p:nvPr/>
        </p:nvSpPr>
        <p:spPr>
          <a:xfrm>
            <a:off x="1702871" y="628165"/>
            <a:ext cx="8265226" cy="5801588"/>
          </a:xfrm>
          <a:prstGeom prst="rect">
            <a:avLst/>
          </a:prstGeom>
          <a:noFill/>
        </p:spPr>
        <p:txBody>
          <a:bodyPr wrap="square" rtlCol="0">
            <a:spAutoFit/>
          </a:bodyPr>
          <a:lstStyle/>
          <a:p>
            <a:r>
              <a:rPr lang="en-US" sz="3500" dirty="0"/>
              <a:t>House 70 also </a:t>
            </a:r>
          </a:p>
          <a:p>
            <a:endParaRPr lang="en-US" sz="2800" dirty="0"/>
          </a:p>
          <a:p>
            <a:pPr marL="457200" indent="-457200">
              <a:buClr>
                <a:schemeClr val="accent3">
                  <a:lumMod val="75000"/>
                </a:schemeClr>
              </a:buClr>
              <a:buFont typeface="Wingdings" panose="05000000000000000000" pitchFamily="2" charset="2"/>
              <a:buChar char="Ø"/>
            </a:pPr>
            <a:r>
              <a:rPr lang="en-US" sz="2800" dirty="0"/>
              <a:t>Increases guidance/psychological support rate</a:t>
            </a:r>
          </a:p>
          <a:p>
            <a:pPr marL="457200" indent="-457200">
              <a:buClr>
                <a:schemeClr val="accent3">
                  <a:lumMod val="75000"/>
                </a:schemeClr>
              </a:buClr>
              <a:buFont typeface="Wingdings" panose="05000000000000000000" pitchFamily="2" charset="2"/>
              <a:buChar char="Ø"/>
            </a:pPr>
            <a:r>
              <a:rPr lang="en-US" sz="2800" dirty="0"/>
              <a:t>Adds early college pathways category to foundation budget ($1050 over high school rate)</a:t>
            </a:r>
          </a:p>
          <a:p>
            <a:pPr marL="457200" indent="-457200">
              <a:buClr>
                <a:schemeClr val="accent3">
                  <a:lumMod val="75000"/>
                </a:schemeClr>
              </a:buClr>
              <a:buFont typeface="Wingdings" panose="05000000000000000000" pitchFamily="2" charset="2"/>
              <a:buChar char="Ø"/>
            </a:pPr>
            <a:r>
              <a:rPr lang="en-US" sz="2800" dirty="0"/>
              <a:t>Creates study of tiered foundation budget for vocational programs</a:t>
            </a:r>
          </a:p>
          <a:p>
            <a:pPr marL="457200" indent="-457200">
              <a:buClr>
                <a:schemeClr val="accent3">
                  <a:lumMod val="75000"/>
                </a:schemeClr>
              </a:buClr>
              <a:buFont typeface="Wingdings" panose="05000000000000000000" pitchFamily="2" charset="2"/>
              <a:buChar char="Ø"/>
            </a:pPr>
            <a:r>
              <a:rPr lang="en-US" sz="2800" dirty="0"/>
              <a:t>Switches charter reimbursement to 100/60/40 and</a:t>
            </a:r>
            <a:r>
              <a:rPr lang="en-US" sz="2800" b="1" dirty="0"/>
              <a:t> only </a:t>
            </a:r>
            <a:r>
              <a:rPr lang="en-US" sz="2800" dirty="0"/>
              <a:t>to increasing charter enrollment districts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54218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269C1F-0FD2-40E1-8226-BD04E32CEB39}"/>
              </a:ext>
            </a:extLst>
          </p:cNvPr>
          <p:cNvSpPr/>
          <p:nvPr/>
        </p:nvSpPr>
        <p:spPr>
          <a:xfrm>
            <a:off x="1860467" y="1443841"/>
            <a:ext cx="8471065" cy="3647152"/>
          </a:xfrm>
          <a:prstGeom prst="rect">
            <a:avLst/>
          </a:prstGeom>
        </p:spPr>
        <p:txBody>
          <a:bodyPr wrap="square">
            <a:spAutoFit/>
          </a:bodyPr>
          <a:lstStyle/>
          <a:p>
            <a:r>
              <a:rPr lang="en-US" sz="3500" dirty="0"/>
              <a:t>House 586/Senate 238 also</a:t>
            </a:r>
          </a:p>
          <a:p>
            <a:endParaRPr lang="en-US" sz="2800" dirty="0"/>
          </a:p>
          <a:p>
            <a:pPr marL="457200" indent="-457200">
              <a:buClr>
                <a:schemeClr val="accent4">
                  <a:lumMod val="75000"/>
                </a:schemeClr>
              </a:buClr>
              <a:buFont typeface="Wingdings" panose="05000000000000000000" pitchFamily="2" charset="2"/>
              <a:buChar char="Ø"/>
            </a:pPr>
            <a:r>
              <a:rPr lang="en-US" sz="2800" dirty="0"/>
              <a:t>Creates a floor for guaranteed state aid, net charter school costs </a:t>
            </a:r>
          </a:p>
          <a:p>
            <a:pPr marL="457200" indent="-457200">
              <a:buClr>
                <a:schemeClr val="accent4">
                  <a:lumMod val="75000"/>
                </a:schemeClr>
              </a:buClr>
              <a:buFont typeface="Wingdings" panose="05000000000000000000" pitchFamily="2" charset="2"/>
              <a:buChar char="Ø"/>
            </a:pPr>
            <a:r>
              <a:rPr lang="en-US" sz="2800" dirty="0"/>
              <a:t>Allows district to choose to count low income through local form collection</a:t>
            </a:r>
          </a:p>
          <a:p>
            <a:pPr marL="457200" indent="-457200">
              <a:buClr>
                <a:schemeClr val="accent4">
                  <a:lumMod val="75000"/>
                </a:schemeClr>
              </a:buClr>
              <a:buFont typeface="Wingdings" panose="05000000000000000000" pitchFamily="2" charset="2"/>
              <a:buChar char="Ø"/>
            </a:pPr>
            <a:r>
              <a:rPr lang="en-US" sz="2800" dirty="0"/>
              <a:t>Establishes a five-year cycle of foundation budget review </a:t>
            </a:r>
          </a:p>
        </p:txBody>
      </p:sp>
    </p:spTree>
    <p:extLst>
      <p:ext uri="{BB962C8B-B14F-4D97-AF65-F5344CB8AC3E}">
        <p14:creationId xmlns:p14="http://schemas.microsoft.com/office/powerpoint/2010/main" val="345643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04DB8CC-0B00-4F7F-97F8-300F1B72EEE7}"/>
              </a:ext>
            </a:extLst>
          </p:cNvPr>
          <p:cNvSpPr txBox="1">
            <a:spLocks/>
          </p:cNvSpPr>
          <p:nvPr/>
        </p:nvSpPr>
        <p:spPr>
          <a:xfrm>
            <a:off x="765175" y="2524125"/>
            <a:ext cx="10661650" cy="180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sz="4000" dirty="0"/>
              <a:t>“What does this mean for me?”</a:t>
            </a:r>
          </a:p>
        </p:txBody>
      </p:sp>
    </p:spTree>
    <p:extLst>
      <p:ext uri="{BB962C8B-B14F-4D97-AF65-F5344CB8AC3E}">
        <p14:creationId xmlns:p14="http://schemas.microsoft.com/office/powerpoint/2010/main" val="1234571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DE938-E5F1-4A3F-A15D-B6A6515632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0590" y="615805"/>
            <a:ext cx="9150820" cy="56263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0043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741D54-E6BC-485F-A9F0-9447E666AFCF}"/>
              </a:ext>
            </a:extLst>
          </p:cNvPr>
          <p:cNvSpPr txBox="1"/>
          <p:nvPr/>
        </p:nvSpPr>
        <p:spPr>
          <a:xfrm>
            <a:off x="4368925" y="5896480"/>
            <a:ext cx="2933700" cy="276999"/>
          </a:xfrm>
          <a:prstGeom prst="rect">
            <a:avLst/>
          </a:prstGeom>
          <a:noFill/>
        </p:spPr>
        <p:txBody>
          <a:bodyPr wrap="square" rtlCol="0">
            <a:spAutoFit/>
          </a:bodyPr>
          <a:lstStyle/>
          <a:p>
            <a:r>
              <a:rPr lang="en-US" sz="1200" dirty="0"/>
              <a:t>Professor Bruce Baker (tweet 7/12/19)</a:t>
            </a:r>
          </a:p>
        </p:txBody>
      </p:sp>
      <p:sp>
        <p:nvSpPr>
          <p:cNvPr id="5" name="TextBox 4">
            <a:extLst>
              <a:ext uri="{FF2B5EF4-FFF2-40B4-BE49-F238E27FC236}">
                <a16:creationId xmlns:a16="http://schemas.microsoft.com/office/drawing/2014/main" id="{04EB824D-1499-431E-9AC1-EF2015933EDB}"/>
              </a:ext>
            </a:extLst>
          </p:cNvPr>
          <p:cNvSpPr txBox="1"/>
          <p:nvPr/>
        </p:nvSpPr>
        <p:spPr>
          <a:xfrm>
            <a:off x="7581900" y="2070288"/>
            <a:ext cx="4276725" cy="2492990"/>
          </a:xfrm>
          <a:prstGeom prst="rect">
            <a:avLst/>
          </a:prstGeom>
          <a:noFill/>
        </p:spPr>
        <p:txBody>
          <a:bodyPr wrap="square" rtlCol="0">
            <a:spAutoFit/>
          </a:bodyPr>
          <a:lstStyle/>
          <a:p>
            <a:r>
              <a:rPr lang="en-US" sz="3200" dirty="0"/>
              <a:t>Adequacy and fairness are “largely the result of legislative choices.”</a:t>
            </a:r>
          </a:p>
          <a:p>
            <a:r>
              <a:rPr lang="en-US" sz="2800" dirty="0"/>
              <a:t>Professor Bruce Baker</a:t>
            </a:r>
          </a:p>
        </p:txBody>
      </p:sp>
      <p:pic>
        <p:nvPicPr>
          <p:cNvPr id="6" name="Picture 5">
            <a:extLst>
              <a:ext uri="{FF2B5EF4-FFF2-40B4-BE49-F238E27FC236}">
                <a16:creationId xmlns:a16="http://schemas.microsoft.com/office/drawing/2014/main" id="{8CF69586-99CD-42C6-8867-492376DD13D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6250" y="536449"/>
            <a:ext cx="6826375" cy="5292658"/>
          </a:xfrm>
          <a:prstGeom prst="rect">
            <a:avLst/>
          </a:prstGeom>
        </p:spPr>
      </p:pic>
    </p:spTree>
    <p:extLst>
      <p:ext uri="{BB962C8B-B14F-4D97-AF65-F5344CB8AC3E}">
        <p14:creationId xmlns:p14="http://schemas.microsoft.com/office/powerpoint/2010/main" val="81421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0C2B0-43F8-4A68-8DB2-52DD1C2676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5721" y="913684"/>
            <a:ext cx="6281579" cy="4591766"/>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CA485C10-8CA5-4E27-A793-3ADF63E9B333}"/>
              </a:ext>
            </a:extLst>
          </p:cNvPr>
          <p:cNvSpPr txBox="1"/>
          <p:nvPr/>
        </p:nvSpPr>
        <p:spPr>
          <a:xfrm>
            <a:off x="2595721" y="5895975"/>
            <a:ext cx="6281579" cy="477054"/>
          </a:xfrm>
          <a:prstGeom prst="rect">
            <a:avLst/>
          </a:prstGeom>
          <a:noFill/>
        </p:spPr>
        <p:txBody>
          <a:bodyPr wrap="square" rtlCol="0">
            <a:spAutoFit/>
          </a:bodyPr>
          <a:lstStyle/>
          <a:p>
            <a:pPr algn="ctr"/>
            <a:r>
              <a:rPr lang="en-US" sz="2500" i="1" dirty="0" err="1">
                <a:solidFill>
                  <a:schemeClr val="accent6">
                    <a:lumMod val="75000"/>
                  </a:schemeClr>
                </a:solidFill>
              </a:rPr>
              <a:t>Mussotte</a:t>
            </a:r>
            <a:r>
              <a:rPr lang="en-US" sz="2500" i="1" dirty="0">
                <a:solidFill>
                  <a:schemeClr val="accent6">
                    <a:lumMod val="75000"/>
                  </a:schemeClr>
                </a:solidFill>
              </a:rPr>
              <a:t> v. </a:t>
            </a:r>
            <a:r>
              <a:rPr lang="en-US" sz="2500" i="1" dirty="0" err="1">
                <a:solidFill>
                  <a:schemeClr val="accent6">
                    <a:lumMod val="75000"/>
                  </a:schemeClr>
                </a:solidFill>
              </a:rPr>
              <a:t>Peyser</a:t>
            </a:r>
            <a:endParaRPr lang="en-US" sz="2500" i="1" dirty="0">
              <a:solidFill>
                <a:schemeClr val="accent6">
                  <a:lumMod val="75000"/>
                </a:schemeClr>
              </a:solidFill>
            </a:endParaRPr>
          </a:p>
        </p:txBody>
      </p:sp>
    </p:spTree>
    <p:extLst>
      <p:ext uri="{BB962C8B-B14F-4D97-AF65-F5344CB8AC3E}">
        <p14:creationId xmlns:p14="http://schemas.microsoft.com/office/powerpoint/2010/main" val="4258694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2F4D9-98ED-4077-BB79-026CEC5DA5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048000" y="442507"/>
            <a:ext cx="5925466" cy="5805893"/>
          </a:xfrm>
          <a:prstGeom prst="rect">
            <a:avLst/>
          </a:prstGeom>
        </p:spPr>
      </p:pic>
      <p:sp>
        <p:nvSpPr>
          <p:cNvPr id="4" name="Subtitle 3">
            <a:extLst>
              <a:ext uri="{FF2B5EF4-FFF2-40B4-BE49-F238E27FC236}">
                <a16:creationId xmlns:a16="http://schemas.microsoft.com/office/drawing/2014/main" id="{2EFEB398-D475-4DF2-A758-07DA53A66E4D}"/>
              </a:ext>
            </a:extLst>
          </p:cNvPr>
          <p:cNvSpPr>
            <a:spLocks noGrp="1"/>
          </p:cNvSpPr>
          <p:nvPr>
            <p:ph type="subTitle" idx="4294967295"/>
          </p:nvPr>
        </p:nvSpPr>
        <p:spPr>
          <a:xfrm>
            <a:off x="0" y="1019175"/>
            <a:ext cx="6886575" cy="523875"/>
          </a:xfrm>
        </p:spPr>
        <p:txBody>
          <a:bodyPr>
            <a:normAutofit lnSpcReduction="10000"/>
          </a:bodyPr>
          <a:lstStyle/>
          <a:p>
            <a:pPr marL="342900" indent="-342900" algn="l">
              <a:buFont typeface="Arial" panose="020B0604020202020204" pitchFamily="34" charset="0"/>
              <a:buChar char="•"/>
            </a:pPr>
            <a:r>
              <a:rPr lang="en-US" sz="3000" dirty="0">
                <a:latin typeface="Baskerville Old Face" panose="02020602080505020303" pitchFamily="18" charset="0"/>
              </a:rPr>
              <a:t>1779: Constitution of the Commonwealth</a:t>
            </a:r>
          </a:p>
        </p:txBody>
      </p:sp>
      <p:sp>
        <p:nvSpPr>
          <p:cNvPr id="5" name="TextBox 4">
            <a:extLst>
              <a:ext uri="{FF2B5EF4-FFF2-40B4-BE49-F238E27FC236}">
                <a16:creationId xmlns:a16="http://schemas.microsoft.com/office/drawing/2014/main" id="{1786FC21-C277-4D05-BACD-53B136A489E7}"/>
              </a:ext>
            </a:extLst>
          </p:cNvPr>
          <p:cNvSpPr txBox="1"/>
          <p:nvPr/>
        </p:nvSpPr>
        <p:spPr>
          <a:xfrm>
            <a:off x="1390650" y="1940502"/>
            <a:ext cx="9925050" cy="3785652"/>
          </a:xfrm>
          <a:prstGeom prst="rect">
            <a:avLst/>
          </a:prstGeom>
          <a:noFill/>
        </p:spPr>
        <p:txBody>
          <a:bodyPr wrap="square" rtlCol="0">
            <a:spAutoFit/>
          </a:bodyPr>
          <a:lstStyle/>
          <a:p>
            <a:r>
              <a:rPr lang="en-US" sz="2000" dirty="0">
                <a:latin typeface="Baskerville Old Face" panose="02020602080505020303" pitchFamily="18" charset="0"/>
              </a:rPr>
              <a:t>Wisdom, and knowledge, as well as virtue, diffused generally among the body of the people, being necessary for the preservation of their rights and liberties; and as these depend on spreading the opportunities and advantages of education in the various parts of the country, and among the different orders of the people, it shall be the duty of legislatures and magistrates, in all future periods of this commonwealth, to cherish the interests of literature and the sciences, and all seminaries of them; especially the university at Cambridge, public schools and grammar schools in the towns; to encourage private societies and public institutions, rewards and immunities, for the promotion of agriculture, arts, sciences, commerce, trades, manufactures, and a natural history of the country; to countenance and inculcate the principles of humanity and general benevolence, public and private charity, industry and frugality, honesty and punctuality in their dealings; sincerity, good humor, and all social affections, and generous sentiments among the people.</a:t>
            </a:r>
          </a:p>
        </p:txBody>
      </p:sp>
    </p:spTree>
    <p:extLst>
      <p:ext uri="{BB962C8B-B14F-4D97-AF65-F5344CB8AC3E}">
        <p14:creationId xmlns:p14="http://schemas.microsoft.com/office/powerpoint/2010/main" val="18526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arn(inVertical)">
                                      <p:cBhvr>
                                        <p:cTn id="16"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C064BFA-57C4-42B8-85C2-7BEF544E20D3}"/>
              </a:ext>
            </a:extLst>
          </p:cNvPr>
          <p:cNvSpPr>
            <a:spLocks noGrp="1"/>
          </p:cNvSpPr>
          <p:nvPr>
            <p:ph type="subTitle" idx="4294967295"/>
          </p:nvPr>
        </p:nvSpPr>
        <p:spPr>
          <a:xfrm>
            <a:off x="1440873" y="1383464"/>
            <a:ext cx="9144000" cy="2903537"/>
          </a:xfrm>
        </p:spPr>
        <p:txBody>
          <a:bodyPr>
            <a:noAutofit/>
          </a:bodyPr>
          <a:lstStyle/>
          <a:p>
            <a:pPr marL="0" indent="0">
              <a:buNone/>
            </a:pPr>
            <a:r>
              <a:rPr lang="en-US" sz="3200" dirty="0">
                <a:latin typeface="Baskerville Old Face" panose="02020602080505020303" pitchFamily="18" charset="0"/>
              </a:rPr>
              <a:t>“…</a:t>
            </a:r>
            <a:r>
              <a:rPr lang="en-US" sz="3200" dirty="0">
                <a:latin typeface="+mj-lt"/>
              </a:rPr>
              <a:t>spreading the opportunities and advantages of education in the various parts of the country, and among the different orders of the people…”</a:t>
            </a:r>
          </a:p>
          <a:p>
            <a:endParaRPr lang="en-US" sz="3200" dirty="0">
              <a:latin typeface="+mj-lt"/>
            </a:endParaRPr>
          </a:p>
          <a:p>
            <a:endParaRPr lang="en-US" sz="3200" dirty="0">
              <a:latin typeface="+mj-lt"/>
            </a:endParaRPr>
          </a:p>
          <a:p>
            <a:pPr marL="0" indent="0">
              <a:buNone/>
            </a:pPr>
            <a:r>
              <a:rPr lang="en-US" sz="3200" dirty="0">
                <a:latin typeface="+mj-lt"/>
              </a:rPr>
              <a:t>“…it shall be the duty of legislatures and magistrates…”</a:t>
            </a:r>
          </a:p>
        </p:txBody>
      </p:sp>
    </p:spTree>
    <p:extLst>
      <p:ext uri="{BB962C8B-B14F-4D97-AF65-F5344CB8AC3E}">
        <p14:creationId xmlns:p14="http://schemas.microsoft.com/office/powerpoint/2010/main" val="7002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A2A69E-7C71-4F6E-AB78-A03DFE09BA8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886074" y="1307337"/>
            <a:ext cx="6505575" cy="4875300"/>
          </a:xfrm>
          <a:prstGeom prst="rect">
            <a:avLst/>
          </a:prstGeom>
        </p:spPr>
      </p:pic>
      <p:sp>
        <p:nvSpPr>
          <p:cNvPr id="5" name="Subtitle 4">
            <a:extLst>
              <a:ext uri="{FF2B5EF4-FFF2-40B4-BE49-F238E27FC236}">
                <a16:creationId xmlns:a16="http://schemas.microsoft.com/office/drawing/2014/main" id="{2C064BFA-57C4-42B8-85C2-7BEF544E20D3}"/>
              </a:ext>
            </a:extLst>
          </p:cNvPr>
          <p:cNvSpPr>
            <a:spLocks noGrp="1"/>
          </p:cNvSpPr>
          <p:nvPr>
            <p:ph type="subTitle" idx="4294967295"/>
          </p:nvPr>
        </p:nvSpPr>
        <p:spPr>
          <a:xfrm>
            <a:off x="0" y="952500"/>
            <a:ext cx="9639300" cy="674688"/>
          </a:xfrm>
        </p:spPr>
        <p:txBody>
          <a:bodyPr>
            <a:normAutofit fontScale="77500" lnSpcReduction="20000"/>
          </a:bodyPr>
          <a:lstStyle/>
          <a:p>
            <a:pPr marL="342900" indent="-342900" algn="l">
              <a:buFont typeface="Arial" panose="020B0604020202020204" pitchFamily="34" charset="0"/>
              <a:buChar char="•"/>
            </a:pPr>
            <a:r>
              <a:rPr lang="en-US" sz="3500" dirty="0">
                <a:latin typeface="Baskerville Old Face" panose="02020602080505020303" pitchFamily="18" charset="0"/>
              </a:rPr>
              <a:t>1993: </a:t>
            </a:r>
            <a:r>
              <a:rPr lang="en-US" sz="3500" i="1" dirty="0" err="1">
                <a:latin typeface="Baskerville Old Face" panose="02020602080505020303" pitchFamily="18" charset="0"/>
              </a:rPr>
              <a:t>McDuffy</a:t>
            </a:r>
            <a:r>
              <a:rPr lang="en-US" sz="3500" dirty="0">
                <a:latin typeface="Baskerville Old Face" panose="02020602080505020303" pitchFamily="18" charset="0"/>
              </a:rPr>
              <a:t> v. </a:t>
            </a:r>
            <a:r>
              <a:rPr lang="en-US" sz="3500" i="1" dirty="0">
                <a:latin typeface="Baskerville Old Face" panose="02020602080505020303" pitchFamily="18" charset="0"/>
              </a:rPr>
              <a:t>Secretary of the Executive Office of Education</a:t>
            </a:r>
          </a:p>
          <a:p>
            <a:endParaRPr lang="en-US" dirty="0"/>
          </a:p>
        </p:txBody>
      </p:sp>
      <p:sp>
        <p:nvSpPr>
          <p:cNvPr id="2" name="TextBox 1">
            <a:extLst>
              <a:ext uri="{FF2B5EF4-FFF2-40B4-BE49-F238E27FC236}">
                <a16:creationId xmlns:a16="http://schemas.microsoft.com/office/drawing/2014/main" id="{F486C02F-2608-42A8-BFEB-440FACDE664A}"/>
              </a:ext>
            </a:extLst>
          </p:cNvPr>
          <p:cNvSpPr txBox="1"/>
          <p:nvPr/>
        </p:nvSpPr>
        <p:spPr>
          <a:xfrm>
            <a:off x="1632176" y="1913721"/>
            <a:ext cx="9394371" cy="3785652"/>
          </a:xfrm>
          <a:prstGeom prst="rect">
            <a:avLst/>
          </a:prstGeom>
          <a:noFill/>
        </p:spPr>
        <p:txBody>
          <a:bodyPr wrap="square" rtlCol="0">
            <a:spAutoFit/>
          </a:bodyPr>
          <a:lstStyle/>
          <a:p>
            <a:r>
              <a:rPr lang="en-US" sz="3000" dirty="0">
                <a:latin typeface="Baskerville Old Face" panose="02020602080505020303" pitchFamily="18" charset="0"/>
              </a:rPr>
              <a:t>“What emerges also is that the </a:t>
            </a:r>
            <a:r>
              <a:rPr lang="en-US" sz="3000" b="1" dirty="0">
                <a:latin typeface="Baskerville Old Face" panose="02020602080505020303" pitchFamily="18" charset="0"/>
              </a:rPr>
              <a:t>Commonwealth has a duty to provide an education for all its children</a:t>
            </a:r>
            <a:r>
              <a:rPr lang="en-US" sz="3000" dirty="0">
                <a:latin typeface="Baskerville Old Face" panose="02020602080505020303" pitchFamily="18" charset="0"/>
              </a:rPr>
              <a:t>, rich and poor, in every city and town of the Commonwealth at the public school level, and that this duty is designed not only to serve the interests of the children, but, more fundamentally, to prepare them to participate as free citizens of a free State to meet the needs and interests of a republican government, namely the Commonwealth of Massachusetts.”</a:t>
            </a:r>
          </a:p>
        </p:txBody>
      </p:sp>
    </p:spTree>
    <p:extLst>
      <p:ext uri="{BB962C8B-B14F-4D97-AF65-F5344CB8AC3E}">
        <p14:creationId xmlns:p14="http://schemas.microsoft.com/office/powerpoint/2010/main" val="337123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4441</TotalTime>
  <Words>2506</Words>
  <Application>Microsoft Office PowerPoint</Application>
  <PresentationFormat>Widescreen</PresentationFormat>
  <Paragraphs>430</Paragraphs>
  <Slides>67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Arial Black</vt:lpstr>
      <vt:lpstr>Baskerville Old Face</vt:lpstr>
      <vt:lpstr>Calibri</vt:lpstr>
      <vt:lpstr>Calibri Light</vt:lpstr>
      <vt:lpstr>Cambria Math</vt:lpstr>
      <vt:lpstr>Century Gothic</vt:lpstr>
      <vt:lpstr>Garamond</vt:lpstr>
      <vt:lpstr>helvetica</vt:lpstr>
      <vt:lpstr>Imprint MT Shadow</vt:lpstr>
      <vt:lpstr>Palatino Linotype</vt:lpstr>
      <vt:lpstr>Wingdings</vt:lpstr>
      <vt:lpstr>Savon</vt:lpstr>
      <vt:lpstr>70  on  70</vt:lpstr>
      <vt:lpstr>PowerPoint Presentation</vt:lpstr>
      <vt:lpstr>PowerPoint Presentation</vt:lpstr>
      <vt:lpstr>PowerPoint Presentation</vt:lpstr>
      <vt:lpstr>PowerPoint Presentation</vt:lpstr>
      <vt:lpstr>What happens when education is locally funded? </vt:lpstr>
      <vt:lpstr>PowerPoint Presentation</vt:lpstr>
      <vt:lpstr>PowerPoint Presentation</vt:lpstr>
      <vt:lpstr>PowerPoint Presentation</vt:lpstr>
      <vt:lpstr>PowerPoint Presentation</vt:lpstr>
      <vt:lpstr>Massachusetts General Law  Chapter 70, section 1</vt:lpstr>
      <vt:lpstr>“Chapter 70” thus is just shorthand for…</vt:lpstr>
      <vt:lpstr>PowerPoint Presentation</vt:lpstr>
      <vt:lpstr>PowerPoint Presentation</vt:lpstr>
      <vt:lpstr>PowerPoint Presentation</vt:lpstr>
      <vt:lpstr>PowerPoint Presentation</vt:lpstr>
      <vt:lpstr>PowerPoint Presentation</vt:lpstr>
      <vt:lpstr>PowerPoint Presentation</vt:lpstr>
      <vt:lpstr>House Ways and Means Special education* rates </vt:lpstr>
      <vt:lpstr>Senate Ways and Means Special education* rates </vt:lpstr>
      <vt:lpstr>House Ways and Means English learners increment</vt:lpstr>
      <vt:lpstr>Senate Ways and Means English learners increment</vt:lpstr>
      <vt:lpstr>PowerPoint Presentation</vt:lpstr>
      <vt:lpstr>PowerPoint Presentation</vt:lpstr>
      <vt:lpstr>PowerPoint Presentation</vt:lpstr>
      <vt:lpstr>Your district foundation budget</vt:lpstr>
      <vt:lpstr>PowerPoint Presentation</vt:lpstr>
      <vt:lpstr>PowerPoint Presentation</vt:lpstr>
      <vt:lpstr>Foundation budget fast facts: </vt:lpstr>
      <vt:lpstr>Now who’s going to pay for it?</vt:lpstr>
      <vt:lpstr>Where do we get education funding?</vt:lpstr>
      <vt:lpstr>PowerPoint Presentation</vt:lpstr>
      <vt:lpstr>PowerPoint Presentation</vt:lpstr>
      <vt:lpstr>PowerPoint Presentation</vt:lpstr>
      <vt:lpstr>PowerPoint Presentation</vt:lpstr>
      <vt:lpstr>PowerPoint Presentation</vt:lpstr>
      <vt:lpstr> </vt:lpstr>
      <vt:lpstr>“How come they get more than we do?”</vt:lpstr>
      <vt:lpstr>A tale of two districts</vt:lpstr>
      <vt:lpstr>How does Waltham pay for schools?</vt:lpstr>
      <vt:lpstr>How does Fitchburg pay for schools?</vt:lpstr>
      <vt:lpstr>Chapter 70 aid </vt:lpstr>
      <vt:lpstr>So hypothetically…</vt:lpstr>
      <vt:lpstr>Same foundation budget,  Different aid levels, Different local contributions</vt:lpstr>
      <vt:lpstr>And why?</vt:lpstr>
      <vt:lpstr>Same foundation budget,  Different aid levels, Different local contributions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  on  70</dc:title>
  <dc:creator>Tracy Novick</dc:creator>
  <cp:lastModifiedBy>Sam Cheesman</cp:lastModifiedBy>
  <cp:revision>90</cp:revision>
  <dcterms:created xsi:type="dcterms:W3CDTF">2019-07-08T16:54:19Z</dcterms:created>
  <dcterms:modified xsi:type="dcterms:W3CDTF">2019-07-17T18:27:17Z</dcterms:modified>
</cp:coreProperties>
</file>