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 snapToGrid="0" snapToObjects="1"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30CA0E6-D228-AD47-9F6E-7F420C10E2F8}" type="datetimeFigureOut">
              <a:rPr lang="en-US" smtClean="0"/>
              <a:pPr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E7A76627-A767-704E-BF4B-C1EA737F7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5805" y="1366769"/>
            <a:ext cx="6675276" cy="2664506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/>
              </a:rPr>
              <a:t> Critical Incidents: Preparation, Response and Recovery</a:t>
            </a:r>
            <a:endParaRPr lang="en-US" sz="3200" dirty="0">
              <a:solidFill>
                <a:schemeClr val="tx1"/>
              </a:solidFill>
              <a:latin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5609" y="4404030"/>
            <a:ext cx="5259655" cy="178093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omic Sans MS"/>
              </a:rPr>
              <a:t>Kristin Kirby, MSW, LICSW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</a:rPr>
              <a:t>School Social Worker, Lowell Public Schools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</a:rPr>
              <a:t>Coordinator, Crisis Recovery Team, NEMLEC STARS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</a:rPr>
              <a:t>kirbykristin@comcast.net</a:t>
            </a:r>
          </a:p>
          <a:p>
            <a:endParaRPr lang="en-US" dirty="0"/>
          </a:p>
        </p:txBody>
      </p:sp>
      <p:pic>
        <p:nvPicPr>
          <p:cNvPr id="6" name="Picture 4" descr="bollingbrook_high-schoo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6750" y="732778"/>
            <a:ext cx="2220945" cy="163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Developmental Implications for at risk assessment</a:t>
            </a:r>
            <a:endParaRPr lang="en-US" sz="32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4532"/>
            <a:ext cx="8042276" cy="54134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>
                <a:latin typeface="Comic Sans MS"/>
                <a:cs typeface="Comic Sans MS"/>
              </a:rPr>
              <a:t>Pre K-2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Less affected by community level events unless they are directly involved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Parents stress levels, distraction, agitation can have profound affect (separation anxiety)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Reactions of adults around them can have equally profound effects upon interpretation of response to the incident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AIM: Relieve insecurity, reinforce trust, rebuild autonomy  (Routines, Routines, Routines)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  <a:latin typeface="+mj-lt"/>
                <a:cs typeface="Comic Sans MS"/>
              </a:rPr>
              <a:t>Responding to School Crises: An Integrated Multi-Component Crisis Intervention Approach, 2002</a:t>
            </a:r>
          </a:p>
          <a:p>
            <a:pPr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endParaRPr lang="en-US" dirty="0" smtClean="0">
              <a:latin typeface="Comic Sans MS"/>
              <a:cs typeface="Comic Sans MS"/>
            </a:endParaRPr>
          </a:p>
          <a:p>
            <a:endParaRPr lang="en-US" b="1" u="sng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86414"/>
            <a:ext cx="8042276" cy="489337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Grades 2-6</a:t>
            </a:r>
            <a:endParaRPr lang="en-US" sz="32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77726"/>
            <a:ext cx="8042276" cy="500987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Greatest concern is impact of media/social media accounts/rumors (anxiety, fear, withdrawal)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Can react negatively due to confused perception of the proximity and nature of the threat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Due to media saturation child’s perception of the world can be overly simplistic and generalized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AIM: Provide safety, boost self image, help maintain their ability to be productive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01193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Grades 7-12</a:t>
            </a:r>
            <a:endParaRPr lang="en-US" sz="32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908769"/>
            <a:ext cx="8042276" cy="560407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If emotions are overpowering then regressive behavior can take the form of acting out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Older adolescents demonstrate mixed impulses-follow staff directions one minute then assert control themselves the next minute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Emotional and behavioral contagion (The middle school equivalent of “Everyone needs a tissue”)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Memorials/Vigils-they will come up, how to respond</a:t>
            </a:r>
          </a:p>
          <a:p>
            <a:endParaRPr lang="en-US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AIM: Teach coping skills (Post Its), Reaffirm identity, monitor life decisions, normalize reactions, educate around social media as we can’t win that struggle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0411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5 Most Important Things that Adults Can Do</a:t>
            </a:r>
            <a:endParaRPr lang="en-US" sz="32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11692"/>
            <a:ext cx="8042276" cy="564630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LISTEN-reassure, explain in clear terms based on developmental stage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PROTECT-from being re-traumatized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CONNECT-frequent check-ins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MODEL-routines/calmness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TEACH-coping skills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Restore structure, Return to learning, restore basic problem solving abilities, adapt to the “new normal”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71098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Preparedness-Education and Empowerment are the keys to preparation</a:t>
            </a:r>
            <a:endParaRPr lang="en-US" sz="28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978674"/>
            <a:ext cx="8042276" cy="569728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Preparedness programs will vary by school and district based on stakeholders views, community readiness to accept options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Options based Programs,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A.L.i.C.E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, Run, Hide, Fight, Social Stories,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PRePARE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, Psychological First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Aid,STARS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toolkit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ALL: Focus is on saving lives, using universal language, adults always have more issues with it than children and all need practice, practice, practice!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Best practice is to remain open and honest with stakeholders, consider all views, listen and reassure, provide supportive information (use social media to provide parents/staff with resources), DO NOT FORGET STAFF and SELF (self care)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668980"/>
            <a:ext cx="8042276" cy="14280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err="1" smtClean="0"/>
              <a:t>Starstoolkit.org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8223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042275" cy="4343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Questions?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Comments?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Concerns?</a:t>
            </a:r>
            <a:endParaRPr lang="en-US" sz="32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56524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Resources</a:t>
            </a:r>
            <a:endParaRPr lang="en-US" sz="32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03911"/>
            <a:ext cx="8042276" cy="53477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American Foundation for Suicide Prevention, 2011. Suicide Prevention Research Center, “After a Suicide: A Toolkit for Schools”, Newton, MA, Education Development Center Inc. 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American Psychological Association: Update for Mental Health Professionals, 2008. Presidential Task Force on Posttraumatic Stress Disorder and Trauma in Children and Adolescents 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Cook, Julia “I’m Not Scare. I’m Prepared”, National Center for Youth Issues, Medina, OH, September 2014 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Department of Education and Skills, 2015. “Responding to Critical Incidents, Resource Materials for Schools” 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Department of Education and Skills, 2015. “ Responding to Critical Incidents, Guidelines for Schools” 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Goodman, Robin F. “Caring for Kids After Trauma and Death: A Guide for Parents and Professionals”, The Institute for Trauma and Stress at the NYU Child Study Center, 2002 </a:t>
            </a:r>
          </a:p>
          <a:p>
            <a:pPr>
              <a:buNone/>
            </a:pPr>
            <a:r>
              <a:rPr lang="en-US" sz="1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Johnson,K</a:t>
            </a: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Ertle</a:t>
            </a: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, B.J, </a:t>
            </a:r>
            <a:r>
              <a:rPr lang="en-US" sz="1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Everly</a:t>
            </a: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, G, Michael, J “Responding to School Crises: An Integrated Multi-Component Crisis Intervention Approach”, International Critical Incident Stress Foundation Inc., </a:t>
            </a:r>
            <a:r>
              <a:rPr lang="en-US" sz="1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Ellicot</a:t>
            </a:r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 City, MD, 2002</a:t>
            </a:r>
          </a:p>
          <a:p>
            <a:pPr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09921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Resources Continued</a:t>
            </a:r>
            <a:endParaRPr lang="en-US" sz="28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990325"/>
            <a:ext cx="8042276" cy="49532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Kendall, Philip C. and </a:t>
            </a:r>
            <a:r>
              <a:rPr lang="en-US" sz="20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Hedtke</a:t>
            </a: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, Kristina, “Cognitive Behavioral Therapy for Anxious Children”, “The Coping Cat Workbook”, Workbook Publishing, 2006 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Lerner, Mack D, Volpe, Joseph S and </a:t>
            </a:r>
            <a:r>
              <a:rPr lang="en-US" sz="20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Lindell</a:t>
            </a: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, Brad, “A Practical Guide to Crisis Response in Our Schools”, American Academy of Experts in Traumatic Stress, 5</a:t>
            </a:r>
            <a:r>
              <a:rPr lang="en-US" sz="2000" baseline="30000" dirty="0" smtClean="0">
                <a:solidFill>
                  <a:schemeClr val="tx1"/>
                </a:solidFill>
                <a:latin typeface="Comic Sans MS"/>
                <a:cs typeface="Comic Sans MS"/>
              </a:rPr>
              <a:t>th</a:t>
            </a: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 Edition, 2003 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Levin, Patti, “Common Responses to Trauma and Coping Strategies”, 2003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National Association of School Psychologists, “Helping Children Cope with Loss, Death, and Grief: Tips for Teachers and Parents”, Bethesda, MD, 2003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US Department of Education, Office of Safe and Drug Free Schools. “Practical Information on Crisis Planning: A Guide for Schools and Communities”, Washington, DC, 2003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79351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/>
              </a:rPr>
              <a:t>Learning Objectives</a:t>
            </a:r>
            <a:endParaRPr lang="en-US" sz="3200" dirty="0">
              <a:solidFill>
                <a:schemeClr val="tx1"/>
              </a:solidFill>
              <a:latin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</a:rPr>
              <a:t>Define what is a critical incident and identify varying types of critical incidents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</a:rPr>
              <a:t>Differentiate between crisis intervention and psychotherapy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</a:rPr>
              <a:t>Define 5 core competencies in school crisis response and the developmentally appropriate psychological and somatic responses to crisis intervention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</a:rPr>
              <a:t>Identify the goals of crisis intervention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</a:rPr>
              <a:t>Understand preparation protocols for crises, responses to procedures/drills, reactions to national/international events</a:t>
            </a:r>
          </a:p>
          <a:p>
            <a:pPr>
              <a:buFont typeface="Wingdings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u="sng" dirty="0" smtClean="0">
                <a:solidFill>
                  <a:schemeClr val="tx1"/>
                </a:solidFill>
                <a:latin typeface="Comic Sans MS"/>
                <a:cs typeface="Comic Sans MS"/>
              </a:rPr>
              <a:t>Critical Incident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: An event that has the potential to create significant human distress and can overwhelm ones usual coping mechanisms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22357"/>
            <a:ext cx="8042276" cy="4224556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sz="1800" dirty="0" smtClean="0">
                <a:solidFill>
                  <a:schemeClr val="tx1"/>
                </a:solidFill>
                <a:latin typeface="Comic Sans MS"/>
                <a:cs typeface="Comic Sans MS"/>
              </a:rPr>
              <a:t>May happen in school, during/out of school, within the wider school community, within the state, nation, global arena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	May involve one or more pupils, staff, school or community</a:t>
            </a:r>
          </a:p>
          <a:p>
            <a:pPr>
              <a:buNone/>
            </a:pPr>
            <a:endParaRPr lang="en-US" sz="20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lvl="1">
              <a:buNone/>
            </a:pPr>
            <a:r>
              <a:rPr lang="en-US" sz="1800" dirty="0" smtClean="0">
                <a:solidFill>
                  <a:schemeClr val="tx1"/>
                </a:solidFill>
                <a:latin typeface="Comic Sans MS"/>
                <a:cs typeface="Comic Sans MS"/>
              </a:rPr>
              <a:t>What precedes, surrounds and follows affects the severity of the impact</a:t>
            </a:r>
          </a:p>
          <a:p>
            <a:pPr lvl="1">
              <a:buNone/>
            </a:pPr>
            <a:endParaRPr lang="en-US" sz="18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lvl="1">
              <a:buNone/>
            </a:pPr>
            <a:r>
              <a:rPr lang="en-US" sz="1800" dirty="0" smtClean="0">
                <a:solidFill>
                  <a:schemeClr val="tx1"/>
                </a:solidFill>
                <a:latin typeface="Comic Sans MS"/>
                <a:cs typeface="Comic Sans MS"/>
              </a:rPr>
              <a:t>May last a few minutes, a number of days, be a single event, continual or series of events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Most important factor is the significance of the effect on the whole or part of the school community (the significance NOT the size of the event)</a:t>
            </a:r>
          </a:p>
          <a:p>
            <a:endParaRPr lang="en-US" sz="2000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31337"/>
            <a:ext cx="8042276" cy="1698105"/>
          </a:xfrm>
        </p:spPr>
        <p:txBody>
          <a:bodyPr/>
          <a:lstStyle/>
          <a:p>
            <a:r>
              <a:rPr lang="en-US" sz="2800" b="1" u="sng" dirty="0" smtClean="0">
                <a:solidFill>
                  <a:schemeClr val="tx1"/>
                </a:solidFill>
                <a:latin typeface="Comic Sans MS"/>
                <a:cs typeface="Comic Sans MS"/>
              </a:rPr>
              <a:t>Crisis Intervention</a:t>
            </a:r>
            <a:br>
              <a:rPr lang="en-US" sz="2800" b="1" u="sng" dirty="0" smtClean="0">
                <a:solidFill>
                  <a:schemeClr val="tx1"/>
                </a:solidFill>
                <a:latin typeface="Comic Sans MS"/>
                <a:cs typeface="Comic Sans MS"/>
              </a:rPr>
            </a:br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In response to the acute mental health needs of those in crisis the field of crisis intervention was born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029443"/>
            <a:ext cx="8042276" cy="41688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>
                <a:latin typeface="Comic Sans MS"/>
                <a:cs typeface="Comic Sans MS"/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Crisis Intervention is separate and distinct from therapy</a:t>
            </a:r>
          </a:p>
          <a:p>
            <a:pPr>
              <a:buNone/>
            </a:pPr>
            <a:r>
              <a:rPr lang="en-US" sz="2000" b="1" u="sng" dirty="0" smtClean="0">
                <a:solidFill>
                  <a:schemeClr val="tx1"/>
                </a:solidFill>
                <a:latin typeface="Comic Sans MS"/>
                <a:cs typeface="Comic Sans MS"/>
              </a:rPr>
              <a:t>Crisis Intervention</a:t>
            </a: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VS	         </a:t>
            </a:r>
            <a:r>
              <a:rPr lang="en-US" sz="2000" b="1" u="sng" dirty="0" smtClean="0">
                <a:solidFill>
                  <a:schemeClr val="tx1"/>
                </a:solidFill>
                <a:latin typeface="Comic Sans MS"/>
                <a:cs typeface="Comic Sans MS"/>
              </a:rPr>
              <a:t>Psychotherapy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Short Term					Long Term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Prevention 					Treatment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Reinforce Defenses				Change Defenses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Here and Now					Present and Past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Referral					Treatment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Comic Sans MS"/>
                <a:cs typeface="Comic Sans MS"/>
              </a:rPr>
              <a:t>Facilitator					Therapist				</a:t>
            </a:r>
          </a:p>
          <a:p>
            <a:pPr>
              <a:buNone/>
            </a:pPr>
            <a:endParaRPr lang="en-US" sz="2000" b="1" u="sng" dirty="0">
              <a:latin typeface="Comic Sans MS"/>
              <a:cs typeface="Comic Sans MS"/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2097381" y="2994277"/>
            <a:ext cx="3938415" cy="198064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1934250" y="3508238"/>
            <a:ext cx="4101546" cy="232136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3029551" y="4003254"/>
            <a:ext cx="3006245" cy="242316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-Right Arrow 6"/>
          <p:cNvSpPr/>
          <p:nvPr/>
        </p:nvSpPr>
        <p:spPr>
          <a:xfrm>
            <a:off x="2342076" y="4521718"/>
            <a:ext cx="3693720" cy="230665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1734000" y="4929499"/>
            <a:ext cx="4301796" cy="230666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1934250" y="5447963"/>
            <a:ext cx="4101546" cy="242316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5 Core Competencies in School Crisis Response</a:t>
            </a:r>
            <a:endParaRPr lang="en-US" sz="28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92301"/>
            <a:ext cx="8042276" cy="3951300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Psychological Triaging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Individual Crisis Intervention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Large Group Crisis Intervention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Small Group Crisis Intervention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Integrative Strategic Planning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							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Everly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2002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 smtClean="0">
                <a:solidFill>
                  <a:schemeClr val="tx1"/>
                </a:solidFill>
                <a:latin typeface="Comic Sans MS"/>
                <a:cs typeface="Comic Sans MS"/>
              </a:rPr>
              <a:t>Goals of Crisis Intervention</a:t>
            </a:r>
            <a:endParaRPr lang="en-US" sz="3200" b="1" u="sng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Mitigate the individual’s adverse reaction to the immediate crisis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Facilitate the individual’s coping and planning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Assist the individual in identifying and assessing available supports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Normalize reactions to the crisis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Assess the individual’s capacities and need for further support and referral (psychological triage)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38080"/>
          </a:xfrm>
        </p:spPr>
        <p:txBody>
          <a:bodyPr/>
          <a:lstStyle/>
          <a:p>
            <a:r>
              <a:rPr lang="en-US" sz="3200" b="1" u="sng" dirty="0" smtClean="0">
                <a:latin typeface="Comic Sans MS"/>
                <a:cs typeface="Comic Sans MS"/>
              </a:rPr>
              <a:t>Phases of Crisis Management</a:t>
            </a:r>
            <a:endParaRPr lang="en-US" sz="3200" b="1" u="sng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6508" y="936100"/>
            <a:ext cx="5795043" cy="5921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>
                <a:solidFill>
                  <a:schemeClr val="tx1"/>
                </a:solidFill>
                <a:latin typeface="Comic Sans MS"/>
                <a:cs typeface="Comic Sans MS"/>
              </a:rPr>
              <a:t>Mitigation/Prevention: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Addresses what schools/districts can do to reduce or eliminate risk to life and property</a:t>
            </a:r>
          </a:p>
          <a:p>
            <a:pPr>
              <a:buNone/>
            </a:pPr>
            <a:r>
              <a:rPr lang="en-US" u="sng" dirty="0" smtClean="0">
                <a:solidFill>
                  <a:schemeClr val="tx1"/>
                </a:solidFill>
                <a:latin typeface="Comic Sans MS"/>
                <a:cs typeface="Comic Sans MS"/>
              </a:rPr>
              <a:t>Preparedness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: Focuses on the process of planning for the worst-case scenario</a:t>
            </a:r>
          </a:p>
          <a:p>
            <a:pPr>
              <a:buNone/>
            </a:pPr>
            <a:r>
              <a:rPr lang="en-US" u="sng" dirty="0" smtClean="0">
                <a:solidFill>
                  <a:schemeClr val="tx1"/>
                </a:solidFill>
                <a:latin typeface="Comic Sans MS"/>
                <a:cs typeface="Comic Sans MS"/>
              </a:rPr>
              <a:t>Response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: Devoted to the steps to take during a crisis</a:t>
            </a:r>
          </a:p>
          <a:p>
            <a:pPr>
              <a:buNone/>
            </a:pPr>
            <a:r>
              <a:rPr lang="en-US" u="sng" dirty="0" smtClean="0">
                <a:solidFill>
                  <a:schemeClr val="tx1"/>
                </a:solidFill>
                <a:latin typeface="Comic Sans MS"/>
                <a:cs typeface="Comic Sans MS"/>
              </a:rPr>
              <a:t>Recovery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: Deals with how to restore the learning and teaching environment after a crisis</a:t>
            </a:r>
          </a:p>
          <a:p>
            <a:pPr>
              <a:buNone/>
            </a:pPr>
            <a:r>
              <a:rPr lang="en-US" sz="1600" dirty="0" smtClean="0"/>
              <a:t>Practical Information on Crisis Planning: A Guide for Schools and Communities, January 2007</a:t>
            </a: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738" y="2062206"/>
            <a:ext cx="2423642" cy="2800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5 Categories of Critical Incident Stress</a:t>
            </a:r>
            <a:endParaRPr lang="en-US" sz="32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155413"/>
            <a:ext cx="8042276" cy="293602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Physical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Cognitive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Emotional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Behavioral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Spiritual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Reactions after an incident can have a significant impact on learning. Students may…..</a:t>
            </a:r>
            <a:endParaRPr lang="en-US" sz="28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4532"/>
            <a:ext cx="8042276" cy="523142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Show a decline in student performance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Have difficulty mastering new material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Become more irritable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Become withdrawn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Become anxious and depressed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Become more likely to engage in risky behaviors such as substance abuse, promiscuity, reckless driving, suicide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Become focused on the loss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3047</TotalTime>
  <Words>826</Words>
  <Application>Microsoft Macintosh PowerPoint</Application>
  <PresentationFormat>On-screen Show (4:3)</PresentationFormat>
  <Paragraphs>117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Comic Sans MS</vt:lpstr>
      <vt:lpstr>News Gothic MT</vt:lpstr>
      <vt:lpstr>Wingdings</vt:lpstr>
      <vt:lpstr>Wingdings 2</vt:lpstr>
      <vt:lpstr>Breeze</vt:lpstr>
      <vt:lpstr> Critical Incidents: Preparation, Response and Recovery</vt:lpstr>
      <vt:lpstr>Learning Objectives</vt:lpstr>
      <vt:lpstr>Critical Incident: An event that has the potential to create significant human distress and can overwhelm ones usual coping mechanisms</vt:lpstr>
      <vt:lpstr>Crisis Intervention In response to the acute mental health needs of those in crisis the field of crisis intervention was born</vt:lpstr>
      <vt:lpstr>5 Core Competencies in School Crisis Response</vt:lpstr>
      <vt:lpstr>Goals of Crisis Intervention</vt:lpstr>
      <vt:lpstr>Phases of Crisis Management</vt:lpstr>
      <vt:lpstr>5 Categories of Critical Incident Stress</vt:lpstr>
      <vt:lpstr>Reactions after an incident can have a significant impact on learning. Students may…..</vt:lpstr>
      <vt:lpstr>Developmental Implications for at risk assessment</vt:lpstr>
      <vt:lpstr>Grades 2-6</vt:lpstr>
      <vt:lpstr>Grades 7-12</vt:lpstr>
      <vt:lpstr>5 Most Important Things that Adults Can Do</vt:lpstr>
      <vt:lpstr>Preparedness-Education and Empowerment are the keys to preparation</vt:lpstr>
      <vt:lpstr>PowerPoint Presentation</vt:lpstr>
      <vt:lpstr>PowerPoint Presentation</vt:lpstr>
      <vt:lpstr>Resources</vt:lpstr>
      <vt:lpstr>Resources Continued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Social Worker’s Role in Critical Incidents: Preparation, Response and Recovery</dc:title>
  <dc:creator>Kristin Kirby</dc:creator>
  <cp:lastModifiedBy>Kristin Kirby</cp:lastModifiedBy>
  <cp:revision>25</cp:revision>
  <cp:lastPrinted>2016-08-06T00:07:09Z</cp:lastPrinted>
  <dcterms:created xsi:type="dcterms:W3CDTF">2016-08-11T14:59:09Z</dcterms:created>
  <dcterms:modified xsi:type="dcterms:W3CDTF">2018-07-09T14:42:07Z</dcterms:modified>
</cp:coreProperties>
</file>