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277" r:id="rId6"/>
    <p:sldId id="345" r:id="rId7"/>
    <p:sldId id="346" r:id="rId8"/>
    <p:sldId id="347" r:id="rId9"/>
    <p:sldId id="348" r:id="rId10"/>
    <p:sldId id="349" r:id="rId11"/>
    <p:sldId id="285" r:id="rId12"/>
    <p:sldId id="298" r:id="rId13"/>
    <p:sldId id="333" r:id="rId14"/>
    <p:sldId id="334" r:id="rId15"/>
    <p:sldId id="335" r:id="rId16"/>
    <p:sldId id="302" r:id="rId17"/>
    <p:sldId id="307" r:id="rId18"/>
    <p:sldId id="308" r:id="rId19"/>
    <p:sldId id="340" r:id="rId20"/>
    <p:sldId id="312" r:id="rId21"/>
    <p:sldId id="337" r:id="rId22"/>
    <p:sldId id="344" r:id="rId23"/>
    <p:sldId id="342" r:id="rId24"/>
    <p:sldId id="320" r:id="rId25"/>
    <p:sldId id="350" r:id="rId26"/>
    <p:sldId id="352" r:id="rId27"/>
    <p:sldId id="351" r:id="rId2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45"/>
            <p14:sldId id="346"/>
            <p14:sldId id="347"/>
            <p14:sldId id="348"/>
            <p14:sldId id="349"/>
            <p14:sldId id="285"/>
            <p14:sldId id="298"/>
            <p14:sldId id="333"/>
            <p14:sldId id="334"/>
            <p14:sldId id="335"/>
            <p14:sldId id="302"/>
            <p14:sldId id="307"/>
            <p14:sldId id="308"/>
            <p14:sldId id="340"/>
            <p14:sldId id="312"/>
            <p14:sldId id="337"/>
            <p14:sldId id="344"/>
            <p14:sldId id="342"/>
            <p14:sldId id="320"/>
            <p14:sldId id="350"/>
            <p14:sldId id="352"/>
            <p14:sldId id="35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g" initials="e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24" autoAdjust="0"/>
  </p:normalViewPr>
  <p:slideViewPr>
    <p:cSldViewPr snapToGrid="0">
      <p:cViewPr varScale="1">
        <p:scale>
          <a:sx n="75" d="100"/>
          <a:sy n="75" d="100"/>
        </p:scale>
        <p:origin x="336" y="36"/>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C6156-CEF4-477F-AC7B-6E1F71A90786}"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CBD6AAFE-E2A3-415E-9AEF-11F52F46DF7D}">
      <dgm:prSet phldrT="[Text]" custT="1"/>
      <dgm:spPr/>
      <dgm:t>
        <a:bodyPr/>
        <a:lstStyle/>
        <a:p>
          <a:r>
            <a:rPr lang="en-US" sz="1600" dirty="0">
              <a:solidFill>
                <a:sysClr val="windowText" lastClr="000000"/>
              </a:solidFill>
            </a:rPr>
            <a:t>December 2017</a:t>
          </a:r>
        </a:p>
      </dgm:t>
      <dgm:extLst>
        <a:ext uri="{E40237B7-FDA0-4F09-8148-C483321AD2D9}">
          <dgm14:cNvPr xmlns:dgm14="http://schemas.microsoft.com/office/drawing/2010/diagram" id="0" name="" title="December 2017"/>
        </a:ext>
      </dgm:extLst>
    </dgm:pt>
    <dgm:pt modelId="{8F1038AB-0D48-4378-A9B1-4C56F0341983}" type="parTrans" cxnId="{E1FA5436-6F7D-432C-990C-0C468D195A13}">
      <dgm:prSet/>
      <dgm:spPr/>
      <dgm:t>
        <a:bodyPr/>
        <a:lstStyle/>
        <a:p>
          <a:endParaRPr lang="en-US" sz="2400">
            <a:solidFill>
              <a:sysClr val="windowText" lastClr="000000"/>
            </a:solidFill>
          </a:endParaRPr>
        </a:p>
      </dgm:t>
    </dgm:pt>
    <dgm:pt modelId="{01278604-6DE6-4DFA-84F8-E52B7C390AC6}" type="sibTrans" cxnId="{E1FA5436-6F7D-432C-990C-0C468D195A13}">
      <dgm:prSet/>
      <dgm:spPr/>
      <dgm:t>
        <a:bodyPr/>
        <a:lstStyle/>
        <a:p>
          <a:endParaRPr lang="en-US" sz="2400">
            <a:solidFill>
              <a:sysClr val="windowText" lastClr="000000"/>
            </a:solidFill>
          </a:endParaRPr>
        </a:p>
      </dgm:t>
    </dgm:pt>
    <dgm:pt modelId="{4F3DFB32-53B0-48EF-9F78-2C7A6601B1FC}">
      <dgm:prSet phldrT="[Text]" custT="1"/>
      <dgm:spPr/>
      <dgm:t>
        <a:bodyPr/>
        <a:lstStyle/>
        <a:p>
          <a:r>
            <a:rPr lang="en-US" sz="1100" dirty="0">
              <a:solidFill>
                <a:sysClr val="windowText" lastClr="000000"/>
              </a:solidFill>
            </a:rPr>
            <a:t>BESE discussion about accountability system design</a:t>
          </a:r>
        </a:p>
      </dgm:t>
    </dgm:pt>
    <dgm:pt modelId="{3DE92C0C-1C37-4787-A143-E5C2EAB7721A}" type="parTrans" cxnId="{B0728754-9D4F-4F79-8C8C-F7C82AD2788C}">
      <dgm:prSet/>
      <dgm:spPr/>
      <dgm:t>
        <a:bodyPr/>
        <a:lstStyle/>
        <a:p>
          <a:endParaRPr lang="en-US" sz="2400">
            <a:solidFill>
              <a:sysClr val="windowText" lastClr="000000"/>
            </a:solidFill>
          </a:endParaRPr>
        </a:p>
      </dgm:t>
    </dgm:pt>
    <dgm:pt modelId="{78D24553-D1CB-49C0-9D99-D1071A37CAA1}" type="sibTrans" cxnId="{B0728754-9D4F-4F79-8C8C-F7C82AD2788C}">
      <dgm:prSet/>
      <dgm:spPr/>
      <dgm:t>
        <a:bodyPr/>
        <a:lstStyle/>
        <a:p>
          <a:endParaRPr lang="en-US" sz="2400">
            <a:solidFill>
              <a:sysClr val="windowText" lastClr="000000"/>
            </a:solidFill>
          </a:endParaRPr>
        </a:p>
      </dgm:t>
    </dgm:pt>
    <dgm:pt modelId="{1E144678-DE1C-4077-8F0D-857D1CAC6A5C}">
      <dgm:prSet phldrT="[Text]" custT="1"/>
      <dgm:spPr/>
      <dgm:t>
        <a:bodyPr/>
        <a:lstStyle/>
        <a:p>
          <a:r>
            <a:rPr lang="en-US" sz="1600" dirty="0">
              <a:solidFill>
                <a:sysClr val="windowText" lastClr="000000"/>
              </a:solidFill>
            </a:rPr>
            <a:t>January 2018</a:t>
          </a:r>
        </a:p>
      </dgm:t>
    </dgm:pt>
    <dgm:pt modelId="{D430474B-7B21-49C3-A8EF-61D0E6556C5B}" type="parTrans" cxnId="{B4CE90C4-8801-44D9-BEA5-35C3CA7C50E2}">
      <dgm:prSet/>
      <dgm:spPr/>
      <dgm:t>
        <a:bodyPr/>
        <a:lstStyle/>
        <a:p>
          <a:endParaRPr lang="en-US" sz="2400">
            <a:solidFill>
              <a:sysClr val="windowText" lastClr="000000"/>
            </a:solidFill>
          </a:endParaRPr>
        </a:p>
      </dgm:t>
    </dgm:pt>
    <dgm:pt modelId="{24FAA73D-8A60-4E54-AEDE-6DB7BC806C3A}" type="sibTrans" cxnId="{B4CE90C4-8801-44D9-BEA5-35C3CA7C50E2}">
      <dgm:prSet/>
      <dgm:spPr/>
      <dgm:t>
        <a:bodyPr/>
        <a:lstStyle/>
        <a:p>
          <a:endParaRPr lang="en-US" sz="2400">
            <a:solidFill>
              <a:sysClr val="windowText" lastClr="000000"/>
            </a:solidFill>
          </a:endParaRPr>
        </a:p>
      </dgm:t>
    </dgm:pt>
    <dgm:pt modelId="{68565D39-B113-4DCA-BF97-C96E50B6A53E}">
      <dgm:prSet phldrT="[Text]" custT="1"/>
      <dgm:spPr/>
      <dgm:t>
        <a:bodyPr/>
        <a:lstStyle/>
        <a:p>
          <a:r>
            <a:rPr lang="en-US" sz="1100" dirty="0">
              <a:solidFill>
                <a:sysClr val="windowText" lastClr="000000"/>
              </a:solidFill>
            </a:rPr>
            <a:t>BESE discussion about weighting of accountability indicators</a:t>
          </a:r>
        </a:p>
      </dgm:t>
    </dgm:pt>
    <dgm:pt modelId="{F3EECFC1-0CFD-4000-891D-617C1D6A76FD}" type="parTrans" cxnId="{45217B74-6BEB-4E89-8E94-7103AF903C26}">
      <dgm:prSet/>
      <dgm:spPr/>
      <dgm:t>
        <a:bodyPr/>
        <a:lstStyle/>
        <a:p>
          <a:endParaRPr lang="en-US" sz="2400">
            <a:solidFill>
              <a:sysClr val="windowText" lastClr="000000"/>
            </a:solidFill>
          </a:endParaRPr>
        </a:p>
      </dgm:t>
    </dgm:pt>
    <dgm:pt modelId="{61AA9B40-F4B2-46A1-B404-BDB2198AD2C7}" type="sibTrans" cxnId="{45217B74-6BEB-4E89-8E94-7103AF903C26}">
      <dgm:prSet/>
      <dgm:spPr/>
      <dgm:t>
        <a:bodyPr/>
        <a:lstStyle/>
        <a:p>
          <a:endParaRPr lang="en-US" sz="2400">
            <a:solidFill>
              <a:sysClr val="windowText" lastClr="000000"/>
            </a:solidFill>
          </a:endParaRPr>
        </a:p>
      </dgm:t>
    </dgm:pt>
    <dgm:pt modelId="{2F08E2C2-9822-4BC4-93EF-E74081802110}">
      <dgm:prSet phldrT="[Text]" custT="1"/>
      <dgm:spPr/>
      <dgm:t>
        <a:bodyPr/>
        <a:lstStyle/>
        <a:p>
          <a:r>
            <a:rPr lang="en-US" sz="1600" dirty="0">
              <a:solidFill>
                <a:sysClr val="windowText" lastClr="000000"/>
              </a:solidFill>
            </a:rPr>
            <a:t>March 2018</a:t>
          </a:r>
        </a:p>
      </dgm:t>
    </dgm:pt>
    <dgm:pt modelId="{B3ACE15F-D559-4EF2-8333-C24FAAE17195}" type="parTrans" cxnId="{83E01C97-803D-422A-933E-9374874101A5}">
      <dgm:prSet/>
      <dgm:spPr/>
      <dgm:t>
        <a:bodyPr/>
        <a:lstStyle/>
        <a:p>
          <a:endParaRPr lang="en-US" sz="2400">
            <a:solidFill>
              <a:sysClr val="windowText" lastClr="000000"/>
            </a:solidFill>
          </a:endParaRPr>
        </a:p>
      </dgm:t>
    </dgm:pt>
    <dgm:pt modelId="{D054B9A5-76AE-4F02-8A9E-D98BFACB6DF2}" type="sibTrans" cxnId="{83E01C97-803D-422A-933E-9374874101A5}">
      <dgm:prSet/>
      <dgm:spPr/>
      <dgm:t>
        <a:bodyPr/>
        <a:lstStyle/>
        <a:p>
          <a:endParaRPr lang="en-US" sz="2400">
            <a:solidFill>
              <a:sysClr val="windowText" lastClr="000000"/>
            </a:solidFill>
          </a:endParaRPr>
        </a:p>
      </dgm:t>
    </dgm:pt>
    <dgm:pt modelId="{A232CE01-2BED-4B88-BFB9-4C5124FC6FD2}">
      <dgm:prSet phldrT="[Text]" custT="1"/>
      <dgm:spPr/>
      <dgm:t>
        <a:bodyPr/>
        <a:lstStyle/>
        <a:p>
          <a:r>
            <a:rPr lang="en-US" sz="1100" dirty="0">
              <a:solidFill>
                <a:sysClr val="windowText" lastClr="000000"/>
              </a:solidFill>
            </a:rPr>
            <a:t>BESE discussion &amp; vote to solicit public comment on proposed amendments to state accountability regulations (603 CMR 2.00)</a:t>
          </a:r>
        </a:p>
      </dgm:t>
    </dgm:pt>
    <dgm:pt modelId="{3B3BB4CC-D4B2-4F55-A29D-CF40D955A38D}" type="parTrans" cxnId="{29906B49-0020-45AA-802A-D086D0E4E68E}">
      <dgm:prSet/>
      <dgm:spPr/>
      <dgm:t>
        <a:bodyPr/>
        <a:lstStyle/>
        <a:p>
          <a:endParaRPr lang="en-US" sz="2400">
            <a:solidFill>
              <a:sysClr val="windowText" lastClr="000000"/>
            </a:solidFill>
          </a:endParaRPr>
        </a:p>
      </dgm:t>
    </dgm:pt>
    <dgm:pt modelId="{CA91E797-2818-4D6D-957C-EB5CFB221D8B}" type="sibTrans" cxnId="{29906B49-0020-45AA-802A-D086D0E4E68E}">
      <dgm:prSet/>
      <dgm:spPr/>
      <dgm:t>
        <a:bodyPr/>
        <a:lstStyle/>
        <a:p>
          <a:endParaRPr lang="en-US" sz="2400">
            <a:solidFill>
              <a:sysClr val="windowText" lastClr="000000"/>
            </a:solidFill>
          </a:endParaRPr>
        </a:p>
      </dgm:t>
    </dgm:pt>
    <dgm:pt modelId="{34E070B4-9AF6-40D7-AFFC-61B270CD79C0}">
      <dgm:prSet phldrT="[Text]" custT="1"/>
      <dgm:spPr/>
      <dgm:t>
        <a:bodyPr/>
        <a:lstStyle/>
        <a:p>
          <a:r>
            <a:rPr lang="en-US" sz="1600" dirty="0">
              <a:solidFill>
                <a:sysClr val="windowText" lastClr="000000"/>
              </a:solidFill>
            </a:rPr>
            <a:t>May 2018</a:t>
          </a:r>
        </a:p>
      </dgm:t>
      <dgm:extLst>
        <a:ext uri="{E40237B7-FDA0-4F09-8148-C483321AD2D9}">
          <dgm14:cNvPr xmlns:dgm14="http://schemas.microsoft.com/office/drawing/2010/diagram" id="0" name="" title="Accountability discussions with the Board "/>
        </a:ext>
      </dgm:extLst>
    </dgm:pt>
    <dgm:pt modelId="{FBAFBF62-D500-4654-AF60-6D5FD75F4585}" type="parTrans" cxnId="{D1B6B03B-198E-4DF2-A261-74CDA982C201}">
      <dgm:prSet/>
      <dgm:spPr/>
      <dgm:t>
        <a:bodyPr/>
        <a:lstStyle/>
        <a:p>
          <a:endParaRPr lang="en-US" sz="2400">
            <a:solidFill>
              <a:sysClr val="windowText" lastClr="000000"/>
            </a:solidFill>
          </a:endParaRPr>
        </a:p>
      </dgm:t>
    </dgm:pt>
    <dgm:pt modelId="{8CAC6C51-F38F-4F27-B301-7953A6F5C08C}" type="sibTrans" cxnId="{D1B6B03B-198E-4DF2-A261-74CDA982C201}">
      <dgm:prSet/>
      <dgm:spPr/>
      <dgm:t>
        <a:bodyPr/>
        <a:lstStyle/>
        <a:p>
          <a:endParaRPr lang="en-US" sz="2400">
            <a:solidFill>
              <a:sysClr val="windowText" lastClr="000000"/>
            </a:solidFill>
          </a:endParaRPr>
        </a:p>
      </dgm:t>
    </dgm:pt>
    <dgm:pt modelId="{C91AE67A-BB3C-4D9A-AA03-4396D332ECDA}">
      <dgm:prSet phldrT="[Text]" custT="1"/>
      <dgm:spPr/>
      <dgm:t>
        <a:bodyPr/>
        <a:lstStyle/>
        <a:p>
          <a:r>
            <a:rPr lang="en-US" sz="1100" dirty="0">
              <a:solidFill>
                <a:sysClr val="windowText" lastClr="000000"/>
              </a:solidFill>
            </a:rPr>
            <a:t>BESE discussion about accountability &amp; assistance system</a:t>
          </a:r>
        </a:p>
      </dgm:t>
    </dgm:pt>
    <dgm:pt modelId="{65F32AA6-0E7E-459E-9DD8-5976519B536B}" type="parTrans" cxnId="{3DD511B9-914C-465C-9BA1-AB1B630D638C}">
      <dgm:prSet/>
      <dgm:spPr/>
      <dgm:t>
        <a:bodyPr/>
        <a:lstStyle/>
        <a:p>
          <a:endParaRPr lang="en-US" sz="2400">
            <a:solidFill>
              <a:sysClr val="windowText" lastClr="000000"/>
            </a:solidFill>
          </a:endParaRPr>
        </a:p>
      </dgm:t>
    </dgm:pt>
    <dgm:pt modelId="{A8980F3E-BDC7-434B-B80F-E0CB704C5EFA}" type="sibTrans" cxnId="{3DD511B9-914C-465C-9BA1-AB1B630D638C}">
      <dgm:prSet/>
      <dgm:spPr/>
      <dgm:t>
        <a:bodyPr/>
        <a:lstStyle/>
        <a:p>
          <a:endParaRPr lang="en-US" sz="2400">
            <a:solidFill>
              <a:sysClr val="windowText" lastClr="000000"/>
            </a:solidFill>
          </a:endParaRPr>
        </a:p>
      </dgm:t>
    </dgm:pt>
    <dgm:pt modelId="{1AF54233-D2D8-4339-B9A5-8353C78A686E}">
      <dgm:prSet phldrT="[Text]" custT="1"/>
      <dgm:spPr/>
      <dgm:t>
        <a:bodyPr/>
        <a:lstStyle/>
        <a:p>
          <a:r>
            <a:rPr lang="en-US" sz="1600" dirty="0">
              <a:solidFill>
                <a:sysClr val="windowText" lastClr="000000"/>
              </a:solidFill>
            </a:rPr>
            <a:t>June 2018</a:t>
          </a:r>
        </a:p>
      </dgm:t>
    </dgm:pt>
    <dgm:pt modelId="{26B0149C-8D4D-4298-A5FF-5957424D5269}" type="parTrans" cxnId="{E00A8B95-CC5D-46B5-90BB-368476D8944B}">
      <dgm:prSet/>
      <dgm:spPr/>
      <dgm:t>
        <a:bodyPr/>
        <a:lstStyle/>
        <a:p>
          <a:endParaRPr lang="en-US" sz="2400">
            <a:solidFill>
              <a:sysClr val="windowText" lastClr="000000"/>
            </a:solidFill>
          </a:endParaRPr>
        </a:p>
      </dgm:t>
    </dgm:pt>
    <dgm:pt modelId="{3B9AFF43-6B7D-4B48-909A-53FE9B0C5EB4}" type="sibTrans" cxnId="{E00A8B95-CC5D-46B5-90BB-368476D8944B}">
      <dgm:prSet/>
      <dgm:spPr/>
      <dgm:t>
        <a:bodyPr/>
        <a:lstStyle/>
        <a:p>
          <a:endParaRPr lang="en-US" sz="2400">
            <a:solidFill>
              <a:sysClr val="windowText" lastClr="000000"/>
            </a:solidFill>
          </a:endParaRPr>
        </a:p>
      </dgm:t>
    </dgm:pt>
    <dgm:pt modelId="{47B78A2E-7C6C-4607-937F-D778C7F20076}">
      <dgm:prSet phldrT="[Text]" custT="1"/>
      <dgm:spPr/>
      <dgm:t>
        <a:bodyPr/>
        <a:lstStyle/>
        <a:p>
          <a:r>
            <a:rPr lang="en-US" sz="1100" dirty="0">
              <a:solidFill>
                <a:sysClr val="windowText" lastClr="000000"/>
              </a:solidFill>
            </a:rPr>
            <a:t>BESE discussion &amp; vote on proposed amendments to state accountability regulations</a:t>
          </a:r>
        </a:p>
      </dgm:t>
    </dgm:pt>
    <dgm:pt modelId="{30DCEFCA-0D2C-4DC4-A791-1A7775B239C7}" type="parTrans" cxnId="{FCCF3831-D4C0-4F9A-AB57-8F88456304F2}">
      <dgm:prSet/>
      <dgm:spPr/>
      <dgm:t>
        <a:bodyPr/>
        <a:lstStyle/>
        <a:p>
          <a:endParaRPr lang="en-US" sz="2400">
            <a:solidFill>
              <a:sysClr val="windowText" lastClr="000000"/>
            </a:solidFill>
          </a:endParaRPr>
        </a:p>
      </dgm:t>
    </dgm:pt>
    <dgm:pt modelId="{659A9033-1BFA-4ED7-A44A-DE18FE0E0895}" type="sibTrans" cxnId="{FCCF3831-D4C0-4F9A-AB57-8F88456304F2}">
      <dgm:prSet/>
      <dgm:spPr/>
      <dgm:t>
        <a:bodyPr/>
        <a:lstStyle/>
        <a:p>
          <a:endParaRPr lang="en-US" sz="2400">
            <a:solidFill>
              <a:sysClr val="windowText" lastClr="000000"/>
            </a:solidFill>
          </a:endParaRPr>
        </a:p>
      </dgm:t>
    </dgm:pt>
    <dgm:pt modelId="{30C5D542-0F35-49C0-B5A5-B9FE4B0F3A40}">
      <dgm:prSet phldrT="[Text]" custT="1"/>
      <dgm:spPr>
        <a:ln w="28575">
          <a:solidFill>
            <a:schemeClr val="accent2"/>
          </a:solidFill>
        </a:ln>
      </dgm:spPr>
      <dgm:t>
        <a:bodyPr/>
        <a:lstStyle/>
        <a:p>
          <a:r>
            <a:rPr lang="en-US" sz="1600" b="1" dirty="0">
              <a:solidFill>
                <a:sysClr val="windowText" lastClr="000000"/>
              </a:solidFill>
            </a:rPr>
            <a:t>September 2018</a:t>
          </a:r>
        </a:p>
      </dgm:t>
    </dgm:pt>
    <dgm:pt modelId="{5A25CE8B-5D25-470A-AC8A-62754F54A0C0}" type="parTrans" cxnId="{9A052C2E-D302-4D9F-8258-AE6368FBDE06}">
      <dgm:prSet/>
      <dgm:spPr/>
      <dgm:t>
        <a:bodyPr/>
        <a:lstStyle/>
        <a:p>
          <a:endParaRPr lang="en-US" sz="2400">
            <a:solidFill>
              <a:sysClr val="windowText" lastClr="000000"/>
            </a:solidFill>
          </a:endParaRPr>
        </a:p>
      </dgm:t>
    </dgm:pt>
    <dgm:pt modelId="{93860B63-4627-4561-8F77-6A6F8F120F0B}" type="sibTrans" cxnId="{9A052C2E-D302-4D9F-8258-AE6368FBDE06}">
      <dgm:prSet/>
      <dgm:spPr/>
      <dgm:t>
        <a:bodyPr/>
        <a:lstStyle/>
        <a:p>
          <a:endParaRPr lang="en-US" sz="2400">
            <a:solidFill>
              <a:sysClr val="windowText" lastClr="000000"/>
            </a:solidFill>
          </a:endParaRPr>
        </a:p>
      </dgm:t>
    </dgm:pt>
    <dgm:pt modelId="{F99ED6A3-F91E-4D77-BC8E-F3DDCF10B83C}">
      <dgm:prSet phldrT="[Text]" custT="1"/>
      <dgm:spPr>
        <a:ln w="28575">
          <a:solidFill>
            <a:schemeClr val="accent2"/>
          </a:solidFill>
        </a:ln>
      </dgm:spPr>
      <dgm:t>
        <a:bodyPr/>
        <a:lstStyle/>
        <a:p>
          <a:r>
            <a:rPr lang="en-US" sz="1100" b="1" dirty="0">
              <a:solidFill>
                <a:sysClr val="windowText" lastClr="000000"/>
              </a:solidFill>
            </a:rPr>
            <a:t>ESE publishes 2018 accountability results for all public schools &amp; districts</a:t>
          </a:r>
        </a:p>
      </dgm:t>
    </dgm:pt>
    <dgm:pt modelId="{0B256346-5151-46C0-BB6E-D9043D680E96}" type="parTrans" cxnId="{594339EA-CCA7-47D1-84A7-1AD14327F81F}">
      <dgm:prSet/>
      <dgm:spPr/>
      <dgm:t>
        <a:bodyPr/>
        <a:lstStyle/>
        <a:p>
          <a:endParaRPr lang="en-US" sz="2400">
            <a:solidFill>
              <a:sysClr val="windowText" lastClr="000000"/>
            </a:solidFill>
          </a:endParaRPr>
        </a:p>
      </dgm:t>
    </dgm:pt>
    <dgm:pt modelId="{BB2D0E7D-1111-45EB-84AF-7E36E6DB0D93}" type="sibTrans" cxnId="{594339EA-CCA7-47D1-84A7-1AD14327F81F}">
      <dgm:prSet/>
      <dgm:spPr/>
      <dgm:t>
        <a:bodyPr/>
        <a:lstStyle/>
        <a:p>
          <a:endParaRPr lang="en-US" sz="2400">
            <a:solidFill>
              <a:sysClr val="windowText" lastClr="000000"/>
            </a:solidFill>
          </a:endParaRPr>
        </a:p>
      </dgm:t>
    </dgm:pt>
    <dgm:pt modelId="{CAC32733-7A22-4CA7-BF9A-D34321FFCC63}">
      <dgm:prSet phldrT="[Text]" custT="1"/>
      <dgm:spPr/>
      <dgm:t>
        <a:bodyPr/>
        <a:lstStyle/>
        <a:p>
          <a:r>
            <a:rPr lang="en-US" sz="1100" dirty="0">
              <a:solidFill>
                <a:sysClr val="windowText" lastClr="000000"/>
              </a:solidFill>
            </a:rPr>
            <a:t>BESE vote on new accountability system</a:t>
          </a:r>
        </a:p>
      </dgm:t>
    </dgm:pt>
    <dgm:pt modelId="{A4F86274-71BD-4730-9142-712E93EB9A80}" type="parTrans" cxnId="{10E6E4A1-3833-4288-AB4A-7F18B1CBEBAB}">
      <dgm:prSet/>
      <dgm:spPr/>
      <dgm:t>
        <a:bodyPr/>
        <a:lstStyle/>
        <a:p>
          <a:endParaRPr lang="en-US">
            <a:solidFill>
              <a:sysClr val="windowText" lastClr="000000"/>
            </a:solidFill>
          </a:endParaRPr>
        </a:p>
      </dgm:t>
    </dgm:pt>
    <dgm:pt modelId="{1EFBEF44-FD6B-47E0-BD86-C0B1CC25EE6A}" type="sibTrans" cxnId="{10E6E4A1-3833-4288-AB4A-7F18B1CBEBAB}">
      <dgm:prSet/>
      <dgm:spPr/>
      <dgm:t>
        <a:bodyPr/>
        <a:lstStyle/>
        <a:p>
          <a:endParaRPr lang="en-US">
            <a:solidFill>
              <a:sysClr val="windowText" lastClr="000000"/>
            </a:solidFill>
          </a:endParaRPr>
        </a:p>
      </dgm:t>
    </dgm:pt>
    <dgm:pt modelId="{A01989CD-61A5-46EB-AC99-B66F2FADDE8C}" type="pres">
      <dgm:prSet presAssocID="{4AFC6156-CEF4-477F-AC7B-6E1F71A90786}" presName="CompostProcess" presStyleCnt="0">
        <dgm:presLayoutVars>
          <dgm:dir/>
          <dgm:resizeHandles val="exact"/>
        </dgm:presLayoutVars>
      </dgm:prSet>
      <dgm:spPr/>
    </dgm:pt>
    <dgm:pt modelId="{8A2B13F0-5A5C-4AE1-B1D7-82FB832CF51B}" type="pres">
      <dgm:prSet presAssocID="{4AFC6156-CEF4-477F-AC7B-6E1F71A90786}" presName="arrow" presStyleLbl="bgShp" presStyleIdx="0" presStyleCnt="1"/>
      <dgm:spPr>
        <a:solidFill>
          <a:schemeClr val="bg1">
            <a:lumMod val="75000"/>
          </a:schemeClr>
        </a:solidFill>
        <a:ln>
          <a:solidFill>
            <a:schemeClr val="tx2">
              <a:lumMod val="50000"/>
            </a:schemeClr>
          </a:solidFill>
        </a:ln>
      </dgm:spPr>
      <dgm:extLst>
        <a:ext uri="{E40237B7-FDA0-4F09-8148-C483321AD2D9}">
          <dgm14:cNvPr xmlns:dgm14="http://schemas.microsoft.com/office/drawing/2010/diagram" id="0" name="" title="Timeline and process"/>
        </a:ext>
      </dgm:extLst>
    </dgm:pt>
    <dgm:pt modelId="{9A4F844E-9543-45EF-A7E6-9ACBA6AA8376}" type="pres">
      <dgm:prSet presAssocID="{4AFC6156-CEF4-477F-AC7B-6E1F71A90786}" presName="linearProcess" presStyleCnt="0"/>
      <dgm:spPr/>
    </dgm:pt>
    <dgm:pt modelId="{A50F763B-5725-4B32-B5C1-E00218C5CE3E}" type="pres">
      <dgm:prSet presAssocID="{CBD6AAFE-E2A3-415E-9AEF-11F52F46DF7D}" presName="textNode" presStyleLbl="node1" presStyleIdx="0" presStyleCnt="6">
        <dgm:presLayoutVars>
          <dgm:bulletEnabled val="1"/>
        </dgm:presLayoutVars>
      </dgm:prSet>
      <dgm:spPr/>
    </dgm:pt>
    <dgm:pt modelId="{64FC9E61-B6C1-46DE-9E4B-2DB4862A51BD}" type="pres">
      <dgm:prSet presAssocID="{01278604-6DE6-4DFA-84F8-E52B7C390AC6}" presName="sibTrans" presStyleCnt="0"/>
      <dgm:spPr/>
    </dgm:pt>
    <dgm:pt modelId="{B759850D-E3A7-4834-B1A7-1C9E95F9709C}" type="pres">
      <dgm:prSet presAssocID="{1E144678-DE1C-4077-8F0D-857D1CAC6A5C}" presName="textNode" presStyleLbl="node1" presStyleIdx="1" presStyleCnt="6">
        <dgm:presLayoutVars>
          <dgm:bulletEnabled val="1"/>
        </dgm:presLayoutVars>
      </dgm:prSet>
      <dgm:spPr/>
    </dgm:pt>
    <dgm:pt modelId="{D34AB66B-3D50-4E51-9B0E-008293D811D6}" type="pres">
      <dgm:prSet presAssocID="{24FAA73D-8A60-4E54-AEDE-6DB7BC806C3A}" presName="sibTrans" presStyleCnt="0"/>
      <dgm:spPr/>
    </dgm:pt>
    <dgm:pt modelId="{7D8B6264-F947-4902-B027-FD8BE5C41481}" type="pres">
      <dgm:prSet presAssocID="{2F08E2C2-9822-4BC4-93EF-E74081802110}" presName="textNode" presStyleLbl="node1" presStyleIdx="2" presStyleCnt="6">
        <dgm:presLayoutVars>
          <dgm:bulletEnabled val="1"/>
        </dgm:presLayoutVars>
      </dgm:prSet>
      <dgm:spPr/>
    </dgm:pt>
    <dgm:pt modelId="{1DD536A8-C986-47E7-88FF-BA7BA3ACCDAA}" type="pres">
      <dgm:prSet presAssocID="{D054B9A5-76AE-4F02-8A9E-D98BFACB6DF2}" presName="sibTrans" presStyleCnt="0"/>
      <dgm:spPr/>
    </dgm:pt>
    <dgm:pt modelId="{68CB5448-C117-430D-A4D5-2D8126F2487B}" type="pres">
      <dgm:prSet presAssocID="{34E070B4-9AF6-40D7-AFFC-61B270CD79C0}" presName="textNode" presStyleLbl="node1" presStyleIdx="3" presStyleCnt="6">
        <dgm:presLayoutVars>
          <dgm:bulletEnabled val="1"/>
        </dgm:presLayoutVars>
      </dgm:prSet>
      <dgm:spPr/>
    </dgm:pt>
    <dgm:pt modelId="{2655F5CE-39E3-4C41-AEF4-5B330C081841}" type="pres">
      <dgm:prSet presAssocID="{8CAC6C51-F38F-4F27-B301-7953A6F5C08C}" presName="sibTrans" presStyleCnt="0"/>
      <dgm:spPr/>
    </dgm:pt>
    <dgm:pt modelId="{7C97E771-1799-476D-85A4-01940EA98DE4}" type="pres">
      <dgm:prSet presAssocID="{1AF54233-D2D8-4339-B9A5-8353C78A686E}" presName="textNode" presStyleLbl="node1" presStyleIdx="4" presStyleCnt="6">
        <dgm:presLayoutVars>
          <dgm:bulletEnabled val="1"/>
        </dgm:presLayoutVars>
      </dgm:prSet>
      <dgm:spPr/>
    </dgm:pt>
    <dgm:pt modelId="{E9716C1B-1A71-4BBA-B6D5-D8366E3F99F0}" type="pres">
      <dgm:prSet presAssocID="{3B9AFF43-6B7D-4B48-909A-53FE9B0C5EB4}" presName="sibTrans" presStyleCnt="0"/>
      <dgm:spPr/>
    </dgm:pt>
    <dgm:pt modelId="{CD265479-65DF-4E8E-9F1B-127C055CD020}" type="pres">
      <dgm:prSet presAssocID="{30C5D542-0F35-49C0-B5A5-B9FE4B0F3A40}" presName="textNode" presStyleLbl="node1" presStyleIdx="5" presStyleCnt="6">
        <dgm:presLayoutVars>
          <dgm:bulletEnabled val="1"/>
        </dgm:presLayoutVars>
      </dgm:prSet>
      <dgm:spPr/>
    </dgm:pt>
  </dgm:ptLst>
  <dgm:cxnLst>
    <dgm:cxn modelId="{55B3640A-B40F-4B0C-9959-99B3BA12B0AB}" type="presOf" srcId="{CBD6AAFE-E2A3-415E-9AEF-11F52F46DF7D}" destId="{A50F763B-5725-4B32-B5C1-E00218C5CE3E}" srcOrd="0" destOrd="0" presId="urn:microsoft.com/office/officeart/2005/8/layout/hProcess9"/>
    <dgm:cxn modelId="{2C3A3B22-1579-4DFA-825D-60B0B87F3640}" type="presOf" srcId="{34E070B4-9AF6-40D7-AFFC-61B270CD79C0}" destId="{68CB5448-C117-430D-A4D5-2D8126F2487B}" srcOrd="0" destOrd="0" presId="urn:microsoft.com/office/officeart/2005/8/layout/hProcess9"/>
    <dgm:cxn modelId="{C4D23C27-273E-49FC-9514-408DFDE7FEBD}" type="presOf" srcId="{30C5D542-0F35-49C0-B5A5-B9FE4B0F3A40}" destId="{CD265479-65DF-4E8E-9F1B-127C055CD020}" srcOrd="0" destOrd="0" presId="urn:microsoft.com/office/officeart/2005/8/layout/hProcess9"/>
    <dgm:cxn modelId="{BC115727-D188-4B0A-8B3A-2D3998E7F905}" type="presOf" srcId="{4F3DFB32-53B0-48EF-9F78-2C7A6601B1FC}" destId="{A50F763B-5725-4B32-B5C1-E00218C5CE3E}" srcOrd="0" destOrd="1" presId="urn:microsoft.com/office/officeart/2005/8/layout/hProcess9"/>
    <dgm:cxn modelId="{9A052C2E-D302-4D9F-8258-AE6368FBDE06}" srcId="{4AFC6156-CEF4-477F-AC7B-6E1F71A90786}" destId="{30C5D542-0F35-49C0-B5A5-B9FE4B0F3A40}" srcOrd="5" destOrd="0" parTransId="{5A25CE8B-5D25-470A-AC8A-62754F54A0C0}" sibTransId="{93860B63-4627-4561-8F77-6A6F8F120F0B}"/>
    <dgm:cxn modelId="{AAF0472F-C28A-4C37-90AC-E9BC81D7CE3B}" type="presOf" srcId="{1E144678-DE1C-4077-8F0D-857D1CAC6A5C}" destId="{B759850D-E3A7-4834-B1A7-1C9E95F9709C}" srcOrd="0" destOrd="0" presId="urn:microsoft.com/office/officeart/2005/8/layout/hProcess9"/>
    <dgm:cxn modelId="{FCCF3831-D4C0-4F9A-AB57-8F88456304F2}" srcId="{1AF54233-D2D8-4339-B9A5-8353C78A686E}" destId="{47B78A2E-7C6C-4607-937F-D778C7F20076}" srcOrd="0" destOrd="0" parTransId="{30DCEFCA-0D2C-4DC4-A791-1A7775B239C7}" sibTransId="{659A9033-1BFA-4ED7-A44A-DE18FE0E0895}"/>
    <dgm:cxn modelId="{E1FA5436-6F7D-432C-990C-0C468D195A13}" srcId="{4AFC6156-CEF4-477F-AC7B-6E1F71A90786}" destId="{CBD6AAFE-E2A3-415E-9AEF-11F52F46DF7D}" srcOrd="0" destOrd="0" parTransId="{8F1038AB-0D48-4378-A9B1-4C56F0341983}" sibTransId="{01278604-6DE6-4DFA-84F8-E52B7C390AC6}"/>
    <dgm:cxn modelId="{D1B6B03B-198E-4DF2-A261-74CDA982C201}" srcId="{4AFC6156-CEF4-477F-AC7B-6E1F71A90786}" destId="{34E070B4-9AF6-40D7-AFFC-61B270CD79C0}" srcOrd="3" destOrd="0" parTransId="{FBAFBF62-D500-4654-AF60-6D5FD75F4585}" sibTransId="{8CAC6C51-F38F-4F27-B301-7953A6F5C08C}"/>
    <dgm:cxn modelId="{5371BB3D-516B-43DA-B064-8383CD8AE227}" type="presOf" srcId="{CAC32733-7A22-4CA7-BF9A-D34321FFCC63}" destId="{7C97E771-1799-476D-85A4-01940EA98DE4}" srcOrd="0" destOrd="2" presId="urn:microsoft.com/office/officeart/2005/8/layout/hProcess9"/>
    <dgm:cxn modelId="{565D3865-885B-4628-BDBB-E8622253EE61}" type="presOf" srcId="{C91AE67A-BB3C-4D9A-AA03-4396D332ECDA}" destId="{68CB5448-C117-430D-A4D5-2D8126F2487B}" srcOrd="0" destOrd="1" presId="urn:microsoft.com/office/officeart/2005/8/layout/hProcess9"/>
    <dgm:cxn modelId="{377E9165-F2FD-44EB-B885-1AC3804F4570}" type="presOf" srcId="{4AFC6156-CEF4-477F-AC7B-6E1F71A90786}" destId="{A01989CD-61A5-46EB-AC99-B66F2FADDE8C}" srcOrd="0" destOrd="0" presId="urn:microsoft.com/office/officeart/2005/8/layout/hProcess9"/>
    <dgm:cxn modelId="{29906B49-0020-45AA-802A-D086D0E4E68E}" srcId="{2F08E2C2-9822-4BC4-93EF-E74081802110}" destId="{A232CE01-2BED-4B88-BFB9-4C5124FC6FD2}" srcOrd="0" destOrd="0" parTransId="{3B3BB4CC-D4B2-4F55-A29D-CF40D955A38D}" sibTransId="{CA91E797-2818-4D6D-957C-EB5CFB221D8B}"/>
    <dgm:cxn modelId="{45217B74-6BEB-4E89-8E94-7103AF903C26}" srcId="{1E144678-DE1C-4077-8F0D-857D1CAC6A5C}" destId="{68565D39-B113-4DCA-BF97-C96E50B6A53E}" srcOrd="0" destOrd="0" parTransId="{F3EECFC1-0CFD-4000-891D-617C1D6A76FD}" sibTransId="{61AA9B40-F4B2-46A1-B404-BDB2198AD2C7}"/>
    <dgm:cxn modelId="{B0728754-9D4F-4F79-8C8C-F7C82AD2788C}" srcId="{CBD6AAFE-E2A3-415E-9AEF-11F52F46DF7D}" destId="{4F3DFB32-53B0-48EF-9F78-2C7A6601B1FC}" srcOrd="0" destOrd="0" parTransId="{3DE92C0C-1C37-4787-A143-E5C2EAB7721A}" sibTransId="{78D24553-D1CB-49C0-9D99-D1071A37CAA1}"/>
    <dgm:cxn modelId="{9391A87C-DA79-443C-8B81-1B17D8FAD75E}" type="presOf" srcId="{1AF54233-D2D8-4339-B9A5-8353C78A686E}" destId="{7C97E771-1799-476D-85A4-01940EA98DE4}" srcOrd="0" destOrd="0" presId="urn:microsoft.com/office/officeart/2005/8/layout/hProcess9"/>
    <dgm:cxn modelId="{B75BB38F-92D7-4C97-95CC-7928DB1CA7F2}" type="presOf" srcId="{A232CE01-2BED-4B88-BFB9-4C5124FC6FD2}" destId="{7D8B6264-F947-4902-B027-FD8BE5C41481}" srcOrd="0" destOrd="1" presId="urn:microsoft.com/office/officeart/2005/8/layout/hProcess9"/>
    <dgm:cxn modelId="{E00A8B95-CC5D-46B5-90BB-368476D8944B}" srcId="{4AFC6156-CEF4-477F-AC7B-6E1F71A90786}" destId="{1AF54233-D2D8-4339-B9A5-8353C78A686E}" srcOrd="4" destOrd="0" parTransId="{26B0149C-8D4D-4298-A5FF-5957424D5269}" sibTransId="{3B9AFF43-6B7D-4B48-909A-53FE9B0C5EB4}"/>
    <dgm:cxn modelId="{83E01C97-803D-422A-933E-9374874101A5}" srcId="{4AFC6156-CEF4-477F-AC7B-6E1F71A90786}" destId="{2F08E2C2-9822-4BC4-93EF-E74081802110}" srcOrd="2" destOrd="0" parTransId="{B3ACE15F-D559-4EF2-8333-C24FAAE17195}" sibTransId="{D054B9A5-76AE-4F02-8A9E-D98BFACB6DF2}"/>
    <dgm:cxn modelId="{AC26F19D-1116-47A1-8465-517345C51AB4}" type="presOf" srcId="{2F08E2C2-9822-4BC4-93EF-E74081802110}" destId="{7D8B6264-F947-4902-B027-FD8BE5C41481}" srcOrd="0" destOrd="0" presId="urn:microsoft.com/office/officeart/2005/8/layout/hProcess9"/>
    <dgm:cxn modelId="{10E6E4A1-3833-4288-AB4A-7F18B1CBEBAB}" srcId="{1AF54233-D2D8-4339-B9A5-8353C78A686E}" destId="{CAC32733-7A22-4CA7-BF9A-D34321FFCC63}" srcOrd="1" destOrd="0" parTransId="{A4F86274-71BD-4730-9142-712E93EB9A80}" sibTransId="{1EFBEF44-FD6B-47E0-BD86-C0B1CC25EE6A}"/>
    <dgm:cxn modelId="{57B95DB8-F877-4E05-B59C-C8AF55A9EC74}" type="presOf" srcId="{F99ED6A3-F91E-4D77-BC8E-F3DDCF10B83C}" destId="{CD265479-65DF-4E8E-9F1B-127C055CD020}" srcOrd="0" destOrd="1" presId="urn:microsoft.com/office/officeart/2005/8/layout/hProcess9"/>
    <dgm:cxn modelId="{3DD511B9-914C-465C-9BA1-AB1B630D638C}" srcId="{34E070B4-9AF6-40D7-AFFC-61B270CD79C0}" destId="{C91AE67A-BB3C-4D9A-AA03-4396D332ECDA}" srcOrd="0" destOrd="0" parTransId="{65F32AA6-0E7E-459E-9DD8-5976519B536B}" sibTransId="{A8980F3E-BDC7-434B-B80F-E0CB704C5EFA}"/>
    <dgm:cxn modelId="{594E24BB-468B-4E85-B264-8C5A29BE59FD}" type="presOf" srcId="{68565D39-B113-4DCA-BF97-C96E50B6A53E}" destId="{B759850D-E3A7-4834-B1A7-1C9E95F9709C}" srcOrd="0" destOrd="1" presId="urn:microsoft.com/office/officeart/2005/8/layout/hProcess9"/>
    <dgm:cxn modelId="{B4CE90C4-8801-44D9-BEA5-35C3CA7C50E2}" srcId="{4AFC6156-CEF4-477F-AC7B-6E1F71A90786}" destId="{1E144678-DE1C-4077-8F0D-857D1CAC6A5C}" srcOrd="1" destOrd="0" parTransId="{D430474B-7B21-49C3-A8EF-61D0E6556C5B}" sibTransId="{24FAA73D-8A60-4E54-AEDE-6DB7BC806C3A}"/>
    <dgm:cxn modelId="{7BB1F9E4-3073-462E-91DA-8B2DA96F426A}" type="presOf" srcId="{47B78A2E-7C6C-4607-937F-D778C7F20076}" destId="{7C97E771-1799-476D-85A4-01940EA98DE4}" srcOrd="0" destOrd="1" presId="urn:microsoft.com/office/officeart/2005/8/layout/hProcess9"/>
    <dgm:cxn modelId="{594339EA-CCA7-47D1-84A7-1AD14327F81F}" srcId="{30C5D542-0F35-49C0-B5A5-B9FE4B0F3A40}" destId="{F99ED6A3-F91E-4D77-BC8E-F3DDCF10B83C}" srcOrd="0" destOrd="0" parTransId="{0B256346-5151-46C0-BB6E-D9043D680E96}" sibTransId="{BB2D0E7D-1111-45EB-84AF-7E36E6DB0D93}"/>
    <dgm:cxn modelId="{2C59F6D3-E268-4470-A65E-F8914F932B13}" type="presParOf" srcId="{A01989CD-61A5-46EB-AC99-B66F2FADDE8C}" destId="{8A2B13F0-5A5C-4AE1-B1D7-82FB832CF51B}" srcOrd="0" destOrd="0" presId="urn:microsoft.com/office/officeart/2005/8/layout/hProcess9"/>
    <dgm:cxn modelId="{3BAD6CB1-9CD4-49D0-A208-74D409456114}" type="presParOf" srcId="{A01989CD-61A5-46EB-AC99-B66F2FADDE8C}" destId="{9A4F844E-9543-45EF-A7E6-9ACBA6AA8376}" srcOrd="1" destOrd="0" presId="urn:microsoft.com/office/officeart/2005/8/layout/hProcess9"/>
    <dgm:cxn modelId="{0A6F3CB8-B2B5-4AB1-B5C5-AA4C395D0BA3}" type="presParOf" srcId="{9A4F844E-9543-45EF-A7E6-9ACBA6AA8376}" destId="{A50F763B-5725-4B32-B5C1-E00218C5CE3E}" srcOrd="0" destOrd="0" presId="urn:microsoft.com/office/officeart/2005/8/layout/hProcess9"/>
    <dgm:cxn modelId="{81065ED0-3709-4FF2-8DDE-076C4A2588A2}" type="presParOf" srcId="{9A4F844E-9543-45EF-A7E6-9ACBA6AA8376}" destId="{64FC9E61-B6C1-46DE-9E4B-2DB4862A51BD}" srcOrd="1" destOrd="0" presId="urn:microsoft.com/office/officeart/2005/8/layout/hProcess9"/>
    <dgm:cxn modelId="{05DEF7B5-A823-45E7-A57E-F1CDEEBECAA4}" type="presParOf" srcId="{9A4F844E-9543-45EF-A7E6-9ACBA6AA8376}" destId="{B759850D-E3A7-4834-B1A7-1C9E95F9709C}" srcOrd="2" destOrd="0" presId="urn:microsoft.com/office/officeart/2005/8/layout/hProcess9"/>
    <dgm:cxn modelId="{B06DD168-C2D2-4CFC-A569-AF6E4C9FFA4E}" type="presParOf" srcId="{9A4F844E-9543-45EF-A7E6-9ACBA6AA8376}" destId="{D34AB66B-3D50-4E51-9B0E-008293D811D6}" srcOrd="3" destOrd="0" presId="urn:microsoft.com/office/officeart/2005/8/layout/hProcess9"/>
    <dgm:cxn modelId="{519B5926-5F20-45C9-8E79-20BC2F7052D3}" type="presParOf" srcId="{9A4F844E-9543-45EF-A7E6-9ACBA6AA8376}" destId="{7D8B6264-F947-4902-B027-FD8BE5C41481}" srcOrd="4" destOrd="0" presId="urn:microsoft.com/office/officeart/2005/8/layout/hProcess9"/>
    <dgm:cxn modelId="{0ADE8287-7331-4865-A5DB-6177317CBE7C}" type="presParOf" srcId="{9A4F844E-9543-45EF-A7E6-9ACBA6AA8376}" destId="{1DD536A8-C986-47E7-88FF-BA7BA3ACCDAA}" srcOrd="5" destOrd="0" presId="urn:microsoft.com/office/officeart/2005/8/layout/hProcess9"/>
    <dgm:cxn modelId="{0EBB3F8B-ACC5-4205-9B95-7FA07D66DC58}" type="presParOf" srcId="{9A4F844E-9543-45EF-A7E6-9ACBA6AA8376}" destId="{68CB5448-C117-430D-A4D5-2D8126F2487B}" srcOrd="6" destOrd="0" presId="urn:microsoft.com/office/officeart/2005/8/layout/hProcess9"/>
    <dgm:cxn modelId="{75A19F2A-6229-4D3C-8DDB-20D303E0F526}" type="presParOf" srcId="{9A4F844E-9543-45EF-A7E6-9ACBA6AA8376}" destId="{2655F5CE-39E3-4C41-AEF4-5B330C081841}" srcOrd="7" destOrd="0" presId="urn:microsoft.com/office/officeart/2005/8/layout/hProcess9"/>
    <dgm:cxn modelId="{DBF2706F-7A6F-4573-A553-9F2B6912A980}" type="presParOf" srcId="{9A4F844E-9543-45EF-A7E6-9ACBA6AA8376}" destId="{7C97E771-1799-476D-85A4-01940EA98DE4}" srcOrd="8" destOrd="0" presId="urn:microsoft.com/office/officeart/2005/8/layout/hProcess9"/>
    <dgm:cxn modelId="{FE73AC33-6871-4AAD-A397-0CE2EEB940EB}" type="presParOf" srcId="{9A4F844E-9543-45EF-A7E6-9ACBA6AA8376}" destId="{E9716C1B-1A71-4BBA-B6D5-D8366E3F99F0}" srcOrd="9" destOrd="0" presId="urn:microsoft.com/office/officeart/2005/8/layout/hProcess9"/>
    <dgm:cxn modelId="{781B2451-4E43-4CDF-ADC2-8C4118F917A1}" type="presParOf" srcId="{9A4F844E-9543-45EF-A7E6-9ACBA6AA8376}" destId="{CD265479-65DF-4E8E-9F1B-127C055CD02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13F0-5A5C-4AE1-B1D7-82FB832CF51B}">
      <dsp:nvSpPr>
        <dsp:cNvPr id="0" name=""/>
        <dsp:cNvSpPr/>
      </dsp:nvSpPr>
      <dsp:spPr>
        <a:xfrm>
          <a:off x="852725" y="0"/>
          <a:ext cx="9664223" cy="5049837"/>
        </a:xfrm>
        <a:prstGeom prst="rightArrow">
          <a:avLst/>
        </a:prstGeom>
        <a:solidFill>
          <a:schemeClr val="bg1">
            <a:lumMod val="75000"/>
          </a:schemeClr>
        </a:solidFill>
        <a:ln>
          <a:solidFill>
            <a:schemeClr val="tx2">
              <a:lumMod val="50000"/>
            </a:schemeClr>
          </a:solidFill>
        </a:ln>
        <a:effectLst/>
      </dsp:spPr>
      <dsp:style>
        <a:lnRef idx="0">
          <a:scrgbClr r="0" g="0" b="0"/>
        </a:lnRef>
        <a:fillRef idx="1">
          <a:scrgbClr r="0" g="0" b="0"/>
        </a:fillRef>
        <a:effectRef idx="0">
          <a:scrgbClr r="0" g="0" b="0"/>
        </a:effectRef>
        <a:fontRef idx="minor"/>
      </dsp:style>
    </dsp:sp>
    <dsp:sp modelId="{A50F763B-5725-4B32-B5C1-E00218C5CE3E}">
      <dsp:nvSpPr>
        <dsp:cNvPr id="0" name=""/>
        <dsp:cNvSpPr/>
      </dsp:nvSpPr>
      <dsp:spPr>
        <a:xfrm>
          <a:off x="13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December 2017</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accountability system design</a:t>
          </a:r>
        </a:p>
      </dsp:txBody>
      <dsp:txXfrm>
        <a:off x="81359" y="1596172"/>
        <a:ext cx="1501372" cy="1857492"/>
      </dsp:txXfrm>
    </dsp:sp>
    <dsp:sp modelId="{B759850D-E3A7-4834-B1A7-1C9E95F9709C}">
      <dsp:nvSpPr>
        <dsp:cNvPr id="0" name=""/>
        <dsp:cNvSpPr/>
      </dsp:nvSpPr>
      <dsp:spPr>
        <a:xfrm>
          <a:off x="194125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January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weighting of accountability indicators</a:t>
          </a:r>
        </a:p>
      </dsp:txBody>
      <dsp:txXfrm>
        <a:off x="2022476" y="1596172"/>
        <a:ext cx="1501372" cy="1857492"/>
      </dsp:txXfrm>
    </dsp:sp>
    <dsp:sp modelId="{7D8B6264-F947-4902-B027-FD8BE5C41481}">
      <dsp:nvSpPr>
        <dsp:cNvPr id="0" name=""/>
        <dsp:cNvSpPr/>
      </dsp:nvSpPr>
      <dsp:spPr>
        <a:xfrm>
          <a:off x="3882372"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March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&amp; vote to solicit public comment on proposed amendments to state accountability regulations (603 CMR 2.00)</a:t>
          </a:r>
        </a:p>
      </dsp:txBody>
      <dsp:txXfrm>
        <a:off x="3963593" y="1596172"/>
        <a:ext cx="1501372" cy="1857492"/>
      </dsp:txXfrm>
    </dsp:sp>
    <dsp:sp modelId="{68CB5448-C117-430D-A4D5-2D8126F2487B}">
      <dsp:nvSpPr>
        <dsp:cNvPr id="0" name=""/>
        <dsp:cNvSpPr/>
      </dsp:nvSpPr>
      <dsp:spPr>
        <a:xfrm>
          <a:off x="582348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May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accountability &amp; assistance system</a:t>
          </a:r>
        </a:p>
      </dsp:txBody>
      <dsp:txXfrm>
        <a:off x="5904709" y="1596172"/>
        <a:ext cx="1501372" cy="1857492"/>
      </dsp:txXfrm>
    </dsp:sp>
    <dsp:sp modelId="{7C97E771-1799-476D-85A4-01940EA98DE4}">
      <dsp:nvSpPr>
        <dsp:cNvPr id="0" name=""/>
        <dsp:cNvSpPr/>
      </dsp:nvSpPr>
      <dsp:spPr>
        <a:xfrm>
          <a:off x="776460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June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&amp; vote on proposed amendments to state accountability regulations</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vote on new accountability system</a:t>
          </a:r>
        </a:p>
      </dsp:txBody>
      <dsp:txXfrm>
        <a:off x="7845826" y="1596172"/>
        <a:ext cx="1501372" cy="1857492"/>
      </dsp:txXfrm>
    </dsp:sp>
    <dsp:sp modelId="{CD265479-65DF-4E8E-9F1B-127C055CD020}">
      <dsp:nvSpPr>
        <dsp:cNvPr id="0" name=""/>
        <dsp:cNvSpPr/>
      </dsp:nvSpPr>
      <dsp:spPr>
        <a:xfrm>
          <a:off x="9705721" y="1514951"/>
          <a:ext cx="1663814" cy="2019934"/>
        </a:xfrm>
        <a:prstGeom prst="roundRect">
          <a:avLst/>
        </a:prstGeom>
        <a:solidFill>
          <a:schemeClr val="lt1">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solidFill>
            </a:rPr>
            <a:t>September 2018</a:t>
          </a:r>
        </a:p>
        <a:p>
          <a:pPr marL="57150" lvl="1" indent="-57150" algn="l" defTabSz="488950">
            <a:lnSpc>
              <a:spcPct val="90000"/>
            </a:lnSpc>
            <a:spcBef>
              <a:spcPct val="0"/>
            </a:spcBef>
            <a:spcAft>
              <a:spcPct val="15000"/>
            </a:spcAft>
            <a:buChar char="•"/>
          </a:pPr>
          <a:r>
            <a:rPr lang="en-US" sz="1100" b="1" kern="1200" dirty="0">
              <a:solidFill>
                <a:sysClr val="windowText" lastClr="000000"/>
              </a:solidFill>
            </a:rPr>
            <a:t>ESE publishes 2018 accountability results for all public schools &amp; districts</a:t>
          </a:r>
        </a:p>
      </dsp:txBody>
      <dsp:txXfrm>
        <a:off x="9786942" y="1596172"/>
        <a:ext cx="1501372" cy="1857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2018/7/21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2018/7/21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61117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885293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BA47D-CCBB-410C-ABA0-8A0D02B57B23}" type="datetime1">
              <a:rPr lang="en-US" smtClean="0"/>
              <a:pPr/>
              <a:t>7/21/2018</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61710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170545"/>
            <a:ext cx="6678954" cy="1505527"/>
          </a:xfrm>
        </p:spPr>
        <p:txBody>
          <a:bodyPr/>
          <a:lstStyle/>
          <a:p>
            <a:r>
              <a:rPr lang="en-US" sz="3200" dirty="0"/>
              <a:t>Massachusetts’ </a:t>
            </a:r>
            <a:br>
              <a:rPr lang="en-US" sz="3200" dirty="0"/>
            </a:br>
            <a:r>
              <a:rPr lang="en-US" sz="3200" dirty="0"/>
              <a:t>Next-Generation </a:t>
            </a:r>
            <a:br>
              <a:rPr lang="en-US" sz="3200" dirty="0"/>
            </a:br>
            <a:r>
              <a:rPr lang="en-US" sz="3200" dirty="0"/>
              <a:t>Accountability System</a:t>
            </a:r>
          </a:p>
        </p:txBody>
      </p:sp>
      <p:sp>
        <p:nvSpPr>
          <p:cNvPr id="4" name="Subtitle 3"/>
          <p:cNvSpPr>
            <a:spLocks noGrp="1"/>
          </p:cNvSpPr>
          <p:nvPr>
            <p:ph type="subTitle" idx="1"/>
          </p:nvPr>
        </p:nvSpPr>
        <p:spPr>
          <a:xfrm>
            <a:off x="5417389" y="3676073"/>
            <a:ext cx="6659592" cy="801036"/>
          </a:xfrm>
        </p:spPr>
        <p:txBody>
          <a:bodyPr/>
          <a:lstStyle/>
          <a:p>
            <a:r>
              <a:rPr lang="en-US" sz="1600" dirty="0"/>
              <a:t>July 2018</a:t>
            </a:r>
          </a:p>
          <a:p>
            <a:r>
              <a:rPr lang="en-US" sz="1600" dirty="0"/>
              <a:t>Massachusetts Association of School Committees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Weighting of indicators in non-high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aphicFrame>
        <p:nvGraphicFramePr>
          <p:cNvPr id="6" name="Table 5" descr="Weighting of percentile indicators in non-high schools"/>
          <p:cNvGraphicFramePr>
            <a:graphicFrameLocks noGrp="1"/>
          </p:cNvGraphicFramePr>
          <p:nvPr>
            <p:extLst>
              <p:ext uri="{D42A27DB-BD31-4B8C-83A1-F6EECF244321}">
                <p14:modId xmlns:p14="http://schemas.microsoft.com/office/powerpoint/2010/main" val="1526197040"/>
              </p:ext>
            </p:extLst>
          </p:nvPr>
        </p:nvGraphicFramePr>
        <p:xfrm>
          <a:off x="1759626" y="1546980"/>
          <a:ext cx="8672749" cy="3808732"/>
        </p:xfrm>
        <a:graphic>
          <a:graphicData uri="http://schemas.openxmlformats.org/drawingml/2006/table">
            <a:tbl>
              <a:tblPr firstRow="1" bandRow="1">
                <a:tableStyleId>{5C22544A-7EE6-4342-B048-85BDC9FD1C3A}</a:tableStyleId>
              </a:tblPr>
              <a:tblGrid>
                <a:gridCol w="2048320">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94486">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a:latin typeface="+mn-lt"/>
                          <a:ea typeface="Calibri"/>
                          <a:cs typeface="Times New Roman"/>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a:latin typeface="+mn-lt"/>
                          <a:ea typeface="Calibri"/>
                          <a:cs typeface="Times New Roman"/>
                        </a:rPr>
                        <a:t>Current</a:t>
                      </a:r>
                      <a:r>
                        <a:rPr lang="en-US" sz="1600" baseline="0" dirty="0">
                          <a:latin typeface="+mn-lt"/>
                          <a:ea typeface="Calibri"/>
                          <a:cs typeface="Times New Roman"/>
                        </a:rPr>
                        <a:t> </a:t>
                      </a:r>
                      <a:r>
                        <a:rPr lang="en-US" sz="1600" dirty="0">
                          <a:latin typeface="+mn-lt"/>
                          <a:ea typeface="Calibri"/>
                          <a:cs typeface="Times New Roman"/>
                        </a:rPr>
                        <a:t>Weighting 3:1</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With</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b="1" dirty="0">
                          <a:solidFill>
                            <a:schemeClr val="bg1"/>
                          </a:solidFill>
                        </a:rPr>
                        <a:t>No</a:t>
                      </a:r>
                      <a:r>
                        <a:rPr lang="en-US" sz="1600" b="1" baseline="0" dirty="0">
                          <a:solidFill>
                            <a:schemeClr val="bg1"/>
                          </a:solidFill>
                        </a:rPr>
                        <a:t> ELL</a:t>
                      </a:r>
                      <a:endParaRPr lang="en-US" sz="1600" b="1" dirty="0">
                        <a:solidFill>
                          <a:schemeClr val="bg1"/>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1"/>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a:t>
                      </a:r>
                      <a:r>
                        <a:rPr lang="en-US" sz="1600" baseline="0" dirty="0">
                          <a:solidFill>
                            <a:schemeClr val="accent1">
                              <a:lumMod val="50000"/>
                            </a:schemeClr>
                          </a:solidFill>
                        </a:rPr>
                        <a:t> math, &amp; science</a:t>
                      </a:r>
                      <a:r>
                        <a:rPr lang="en-US" sz="1600" dirty="0">
                          <a:solidFill>
                            <a:schemeClr val="accent1">
                              <a:lumMod val="50000"/>
                            </a:schemeClr>
                          </a:solidFill>
                        </a:rPr>
                        <a:t> achievement values (based on scaled</a:t>
                      </a:r>
                      <a:r>
                        <a:rPr lang="en-US" sz="1600" baseline="0" dirty="0">
                          <a:solidFill>
                            <a:schemeClr val="accent1">
                              <a:lumMod val="50000"/>
                            </a:schemeClr>
                          </a:solidFill>
                        </a:rPr>
                        <a:t> score)</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60%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67%</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ELA/Math</a:t>
                      </a:r>
                      <a:r>
                        <a:rPr lang="en-US" sz="1600" baseline="0" dirty="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23%</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Weighting of indicators in high schools &amp; middle/high/K-12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graphicFrame>
        <p:nvGraphicFramePr>
          <p:cNvPr id="5" name="Table 4" descr="Weighting of percentile indicators in high schools"/>
          <p:cNvGraphicFramePr>
            <a:graphicFrameLocks noGrp="1"/>
          </p:cNvGraphicFramePr>
          <p:nvPr>
            <p:extLst>
              <p:ext uri="{D42A27DB-BD31-4B8C-83A1-F6EECF244321}">
                <p14:modId xmlns:p14="http://schemas.microsoft.com/office/powerpoint/2010/main" val="3995725743"/>
              </p:ext>
            </p:extLst>
          </p:nvPr>
        </p:nvGraphicFramePr>
        <p:xfrm>
          <a:off x="1186576" y="1256164"/>
          <a:ext cx="9818849" cy="4880212"/>
        </p:xfrm>
        <a:graphic>
          <a:graphicData uri="http://schemas.openxmlformats.org/drawingml/2006/table">
            <a:tbl>
              <a:tblPr firstRow="1" bandRow="1">
                <a:tableStyleId>{5C22544A-7EE6-4342-B048-85BDC9FD1C3A}</a:tableStyleId>
              </a:tblPr>
              <a:tblGrid>
                <a:gridCol w="2378710">
                  <a:extLst>
                    <a:ext uri="{9D8B030D-6E8A-4147-A177-3AD203B41FA5}">
                      <a16:colId xmlns:a16="http://schemas.microsoft.com/office/drawing/2014/main" val="20000"/>
                    </a:ext>
                  </a:extLst>
                </a:gridCol>
                <a:gridCol w="4849403">
                  <a:extLst>
                    <a:ext uri="{9D8B030D-6E8A-4147-A177-3AD203B41FA5}">
                      <a16:colId xmlns:a16="http://schemas.microsoft.com/office/drawing/2014/main" val="20001"/>
                    </a:ext>
                  </a:extLst>
                </a:gridCol>
                <a:gridCol w="1295368">
                  <a:extLst>
                    <a:ext uri="{9D8B030D-6E8A-4147-A177-3AD203B41FA5}">
                      <a16:colId xmlns:a16="http://schemas.microsoft.com/office/drawing/2014/main" val="20002"/>
                    </a:ext>
                  </a:extLst>
                </a:gridCol>
                <a:gridCol w="1295368">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a:latin typeface="+mn-lt"/>
                          <a:ea typeface="Calibri"/>
                          <a:cs typeface="Times New Roman"/>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a:latin typeface="+mn-lt"/>
                          <a:ea typeface="Calibri"/>
                          <a:cs typeface="Times New Roman"/>
                        </a:rPr>
                        <a:t>Current Weighting</a:t>
                      </a:r>
                      <a:r>
                        <a:rPr lang="en-US" sz="1600" baseline="0" dirty="0">
                          <a:latin typeface="+mn-lt"/>
                          <a:ea typeface="Calibri"/>
                          <a:cs typeface="Times New Roman"/>
                        </a:rPr>
                        <a:t> 3:1</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800" dirty="0">
                        <a:latin typeface="+mn-lt"/>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With</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No</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a:t>
                      </a:r>
                      <a:r>
                        <a:rPr lang="en-US" sz="1600" baseline="0" dirty="0">
                          <a:solidFill>
                            <a:schemeClr val="accent1">
                              <a:lumMod val="50000"/>
                            </a:schemeClr>
                          </a:solidFill>
                        </a:rPr>
                        <a:t> math, &amp; science</a:t>
                      </a:r>
                      <a:r>
                        <a:rPr lang="en-US" sz="1600" dirty="0">
                          <a:solidFill>
                            <a:schemeClr val="accent1">
                              <a:lumMod val="50000"/>
                            </a:schemeClr>
                          </a:solidFill>
                        </a:rPr>
                        <a:t> achievement</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40%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48%</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ELA/Math</a:t>
                      </a:r>
                      <a:r>
                        <a:rPr lang="en-US" sz="1600" baseline="0" dirty="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22%</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rate</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Char char="•"/>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Percentage of students completing advanced coursework </a:t>
                      </a:r>
                      <a:endParaRPr lang="en-US" sz="1600" dirty="0">
                        <a:solidFill>
                          <a:schemeClr val="accent1">
                            <a:lumMod val="50000"/>
                          </a:schemeClr>
                        </a:solidFill>
                        <a:latin typeface="+mn-lt"/>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latin typeface="+mn-lt"/>
                          <a:cs typeface="Times New Roman"/>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latin typeface="+mn-lt"/>
                          <a:cs typeface="Times New Roman"/>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component</a:t>
            </a:r>
          </a:p>
        </p:txBody>
      </p:sp>
      <p:sp>
        <p:nvSpPr>
          <p:cNvPr id="3" name="Content Placeholder 2"/>
          <p:cNvSpPr>
            <a:spLocks noGrp="1"/>
          </p:cNvSpPr>
          <p:nvPr>
            <p:ph idx="1"/>
          </p:nvPr>
        </p:nvSpPr>
        <p:spPr/>
        <p:txBody>
          <a:bodyPr/>
          <a:lstStyle/>
          <a:p>
            <a:pPr lvl="0"/>
            <a:r>
              <a:rPr lang="en-US" dirty="0"/>
              <a:t>Accountability percentile 1-99, calculated using all available indicators for a school</a:t>
            </a:r>
          </a:p>
          <a:p>
            <a:pPr lvl="0"/>
            <a:r>
              <a:rPr lang="en-US" dirty="0"/>
              <a:t>Compares schools administering similar statewide assessments</a:t>
            </a:r>
          </a:p>
          <a:p>
            <a:pPr lvl="0"/>
            <a:r>
              <a:rPr lang="en-US" dirty="0"/>
              <a:t>Used to identify the lowest performing schools in the state</a:t>
            </a:r>
          </a:p>
          <a:p>
            <a:pPr lvl="0"/>
            <a:r>
              <a:rPr lang="en-US" dirty="0"/>
              <a:t>Same calculation used at the subgroup level to identify low-performing subgroups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a:t>Focus on closing the achievement gap by raising the “achievement floor” </a:t>
            </a:r>
          </a:p>
          <a:p>
            <a:pPr lvl="1"/>
            <a:r>
              <a:rPr lang="en-US" sz="2400" dirty="0"/>
              <a:t>Gap-closing can occur as a result of a decline in performance by the high-performing group</a:t>
            </a:r>
            <a:endParaRPr lang="en-US" sz="2800" dirty="0"/>
          </a:p>
          <a:p>
            <a:pPr lvl="0"/>
            <a:r>
              <a:rPr lang="en-US" sz="2800" dirty="0"/>
              <a:t>In addition to meeting targets for the school as a whole, the performance of the lowest performing students in each school will be measured</a:t>
            </a:r>
          </a:p>
          <a:p>
            <a:pPr lvl="1"/>
            <a:r>
              <a:rPr lang="en-US" sz="2400" dirty="0"/>
              <a:t>Every school has a group of lowest performers</a:t>
            </a:r>
          </a:p>
          <a:p>
            <a:pPr lvl="1"/>
            <a:r>
              <a:rPr lang="en-US" sz="2400" dirty="0"/>
              <a:t>Identified from cohort of students who were enrolled in the school for more than one year</a:t>
            </a: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a:xfrm>
            <a:off x="567743" y="1230403"/>
            <a:ext cx="11370972" cy="1265147"/>
          </a:xfrm>
        </p:spPr>
        <p:txBody>
          <a:bodyPr/>
          <a:lstStyle/>
          <a:p>
            <a:pPr lvl="0"/>
            <a:r>
              <a:rPr lang="en-US" sz="2400" dirty="0"/>
              <a:t>Targets set for each accountability indicator, for the school as a whole &amp; for the lowest performing students in each school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graphicFrame>
        <p:nvGraphicFramePr>
          <p:cNvPr id="6" name="Table 5" descr="Declined: 0&#10;No change: 1&#10;Improved: 2&#10;Met target: 3&#10;Exceeded target: 4&#10;&#10;Indicator: Points assigned &#10;ELA scaled score: All students(3), Lowest performing students(2)&#10;Math scaled score: All students(2), Lowest performing students(2)&#10;Science achievement: All students(2), Lowest performing students(1)&#10;ELA SGP: All students(4), Lowest performing students(4)&#10;Math SGP: All students(3), Lowest performing students(4)&#10;EL progress: All students(2), Lowest performing students(4)&#10;Chronic absenteeism: All students(3), Lowest performing students(4)&#10;Total: All students(19), Lowest performing students(21)&#10;Combined total points (56 possible): 40&#10;Percentage of possible points: 71%&#10;"/>
          <p:cNvGraphicFramePr>
            <a:graphicFrameLocks noGrp="1"/>
          </p:cNvGraphicFramePr>
          <p:nvPr>
            <p:extLst>
              <p:ext uri="{D42A27DB-BD31-4B8C-83A1-F6EECF244321}">
                <p14:modId xmlns:p14="http://schemas.microsoft.com/office/powerpoint/2010/main" val="2475717824"/>
              </p:ext>
            </p:extLst>
          </p:nvPr>
        </p:nvGraphicFramePr>
        <p:xfrm>
          <a:off x="485776" y="2386834"/>
          <a:ext cx="11193234" cy="3435096"/>
        </p:xfrm>
        <a:graphic>
          <a:graphicData uri="http://schemas.openxmlformats.org/drawingml/2006/table">
            <a:tbl>
              <a:tblPr firstRow="1"/>
              <a:tblGrid>
                <a:gridCol w="2847974">
                  <a:extLst>
                    <a:ext uri="{9D8B030D-6E8A-4147-A177-3AD203B41FA5}">
                      <a16:colId xmlns:a16="http://schemas.microsoft.com/office/drawing/2014/main" val="20000"/>
                    </a:ext>
                  </a:extLst>
                </a:gridCol>
                <a:gridCol w="2086315">
                  <a:extLst>
                    <a:ext uri="{9D8B030D-6E8A-4147-A177-3AD203B41FA5}">
                      <a16:colId xmlns:a16="http://schemas.microsoft.com/office/drawing/2014/main" val="20001"/>
                    </a:ext>
                  </a:extLst>
                </a:gridCol>
                <a:gridCol w="2086315">
                  <a:extLst>
                    <a:ext uri="{9D8B030D-6E8A-4147-A177-3AD203B41FA5}">
                      <a16:colId xmlns:a16="http://schemas.microsoft.com/office/drawing/2014/main" val="20002"/>
                    </a:ext>
                  </a:extLst>
                </a:gridCol>
                <a:gridCol w="2086315">
                  <a:extLst>
                    <a:ext uri="{9D8B030D-6E8A-4147-A177-3AD203B41FA5}">
                      <a16:colId xmlns:a16="http://schemas.microsoft.com/office/drawing/2014/main" val="20003"/>
                    </a:ext>
                  </a:extLst>
                </a:gridCol>
                <a:gridCol w="2086315">
                  <a:extLst>
                    <a:ext uri="{9D8B030D-6E8A-4147-A177-3AD203B41FA5}">
                      <a16:colId xmlns:a16="http://schemas.microsoft.com/office/drawing/2014/main" val="20004"/>
                    </a:ext>
                  </a:extLst>
                </a:gridCol>
              </a:tblGrid>
              <a:tr h="38104">
                <a:tc row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Indicator</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Non-high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High schools &amp; middle/high/K-12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Science achievement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Four-year cohort graduatio</a:t>
                      </a:r>
                      <a:r>
                        <a:rPr lang="en-US" sz="1400" baseline="0" dirty="0">
                          <a:solidFill>
                            <a:schemeClr val="accent1">
                              <a:lumMod val="50000"/>
                            </a:schemeClr>
                          </a:solidFill>
                          <a:latin typeface="+mn-lt"/>
                          <a:ea typeface="Calibri"/>
                          <a:cs typeface="Times New Roman"/>
                        </a:rPr>
                        <a:t>n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latin typeface="+mn-lt"/>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Extended engagement</a:t>
                      </a:r>
                      <a:r>
                        <a:rPr lang="en-US" sz="1400" baseline="0" dirty="0">
                          <a:solidFill>
                            <a:schemeClr val="accent1">
                              <a:lumMod val="50000"/>
                            </a:schemeClr>
                          </a:solidFill>
                          <a:latin typeface="+mn-lt"/>
                          <a:ea typeface="Calibri"/>
                          <a:cs typeface="Times New Roman"/>
                        </a:rPr>
                        <a:t>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Annual dropout rate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 progress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Chronic absenteeism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Advanced coursework completion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accent1">
                              <a:lumMod val="50000"/>
                            </a:schemeClr>
                          </a:solidFill>
                          <a:latin typeface="+mn-lt"/>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Box 6"/>
          <p:cNvSpPr txBox="1"/>
          <p:nvPr/>
        </p:nvSpPr>
        <p:spPr>
          <a:xfrm>
            <a:off x="457201" y="5895975"/>
            <a:ext cx="9239250" cy="307777"/>
          </a:xfrm>
          <a:prstGeom prst="rect">
            <a:avLst/>
          </a:prstGeom>
          <a:noFill/>
        </p:spPr>
        <p:txBody>
          <a:bodyPr wrap="square" rtlCol="0">
            <a:spAutoFit/>
          </a:bodyPr>
          <a:lstStyle/>
          <a:p>
            <a:r>
              <a:rPr lang="en-US" sz="1400" dirty="0">
                <a:solidFill>
                  <a:schemeClr val="accent1">
                    <a:lumMod val="50000"/>
                  </a:schemeClr>
                </a:solidFill>
              </a:rPr>
              <a:t>*Minimum group size for each indicator = 20 students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targets</a:t>
            </a:r>
          </a:p>
        </p:txBody>
      </p:sp>
      <p:sp>
        <p:nvSpPr>
          <p:cNvPr id="3" name="Content Placeholder 2"/>
          <p:cNvSpPr>
            <a:spLocks noGrp="1"/>
          </p:cNvSpPr>
          <p:nvPr>
            <p:ph idx="1"/>
          </p:nvPr>
        </p:nvSpPr>
        <p:spPr/>
        <p:txBody>
          <a:bodyPr/>
          <a:lstStyle/>
          <a:p>
            <a:r>
              <a:rPr lang="en-US" dirty="0"/>
              <a:t>For 2018 reporting, targets will only be set for one year</a:t>
            </a:r>
          </a:p>
          <a:p>
            <a:pPr lvl="1"/>
            <a:r>
              <a:rPr lang="en-US" dirty="0"/>
              <a:t>Long-term targets will be set in the future</a:t>
            </a:r>
          </a:p>
          <a:p>
            <a:r>
              <a:rPr lang="en-US" dirty="0"/>
              <a:t>Targets will be set based on historical improvement of like-performing schools</a:t>
            </a:r>
          </a:p>
          <a:p>
            <a:pPr lvl="1"/>
            <a:r>
              <a:rPr lang="en-US" dirty="0"/>
              <a:t>Like-performing schools defined as within the same quartile of schools based on historical school percentiles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a:t>Points assigned based on progress toward target for each indicator, for both the aggregate &amp; the lowest </a:t>
            </a:r>
            <a:r>
              <a:rPr lang="en-US" sz="2800"/>
              <a:t>performing students</a:t>
            </a:r>
            <a:endParaRPr lang="en-US" sz="28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graphicFrame>
        <p:nvGraphicFramePr>
          <p:cNvPr id="5" name="Table 4" descr="Declined: 0&#10;No change: 1&#10;Improved: 2&#10;Met target: 3&#10;Exceeded target: 4"/>
          <p:cNvGraphicFramePr>
            <a:graphicFrameLocks noGrp="1"/>
          </p:cNvGraphicFramePr>
          <p:nvPr>
            <p:extLst>
              <p:ext uri="{D42A27DB-BD31-4B8C-83A1-F6EECF244321}">
                <p14:modId xmlns:p14="http://schemas.microsoft.com/office/powerpoint/2010/main" val="2562375206"/>
              </p:ext>
            </p:extLst>
          </p:nvPr>
        </p:nvGraphicFramePr>
        <p:xfrm>
          <a:off x="814388" y="2986768"/>
          <a:ext cx="10563225" cy="1132114"/>
        </p:xfrm>
        <a:graphic>
          <a:graphicData uri="http://schemas.openxmlformats.org/drawingml/2006/table">
            <a:tbl>
              <a:tblPr firstRow="1"/>
              <a:tblGrid>
                <a:gridCol w="2112645">
                  <a:extLst>
                    <a:ext uri="{9D8B030D-6E8A-4147-A177-3AD203B41FA5}">
                      <a16:colId xmlns:a16="http://schemas.microsoft.com/office/drawing/2014/main" val="20000"/>
                    </a:ext>
                  </a:extLst>
                </a:gridCol>
                <a:gridCol w="2112645">
                  <a:extLst>
                    <a:ext uri="{9D8B030D-6E8A-4147-A177-3AD203B41FA5}">
                      <a16:colId xmlns:a16="http://schemas.microsoft.com/office/drawing/2014/main" val="20001"/>
                    </a:ext>
                  </a:extLst>
                </a:gridCol>
                <a:gridCol w="2112645">
                  <a:extLst>
                    <a:ext uri="{9D8B030D-6E8A-4147-A177-3AD203B41FA5}">
                      <a16:colId xmlns:a16="http://schemas.microsoft.com/office/drawing/2014/main" val="20002"/>
                    </a:ext>
                  </a:extLst>
                </a:gridCol>
                <a:gridCol w="2112645">
                  <a:extLst>
                    <a:ext uri="{9D8B030D-6E8A-4147-A177-3AD203B41FA5}">
                      <a16:colId xmlns:a16="http://schemas.microsoft.com/office/drawing/2014/main" val="20003"/>
                    </a:ext>
                  </a:extLst>
                </a:gridCol>
                <a:gridCol w="2112645">
                  <a:extLst>
                    <a:ext uri="{9D8B030D-6E8A-4147-A177-3AD203B41FA5}">
                      <a16:colId xmlns:a16="http://schemas.microsoft.com/office/drawing/2014/main" val="20004"/>
                    </a:ext>
                  </a:extLst>
                </a:gridCol>
              </a:tblGrid>
              <a:tr h="766200">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Declined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No change</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Improved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Met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Exceeded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914">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SpPr>
            <a:spLocks noGrp="1"/>
          </p:cNvSpPr>
          <p:nvPr>
            <p:ph type="title"/>
          </p:nvPr>
        </p:nvSpPr>
        <p:spPr/>
        <p:txBody>
          <a:bodyPr/>
          <a:lstStyle/>
          <a:p>
            <a:r>
              <a:rPr lang="en-US" dirty="0"/>
              <a:t>Criterion-referenced component calculation – non-high school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graphicFrame>
        <p:nvGraphicFramePr>
          <p:cNvPr id="5" name="Table 4"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non-high school "/>
          <p:cNvGraphicFramePr>
            <a:graphicFrameLocks noGrp="1"/>
          </p:cNvGraphicFramePr>
          <p:nvPr>
            <p:extLst>
              <p:ext uri="{D42A27DB-BD31-4B8C-83A1-F6EECF244321}">
                <p14:modId xmlns:p14="http://schemas.microsoft.com/office/powerpoint/2010/main" val="479220788"/>
              </p:ext>
            </p:extLst>
          </p:nvPr>
        </p:nvGraphicFramePr>
        <p:xfrm>
          <a:off x="528638" y="1295393"/>
          <a:ext cx="11134724" cy="5038731"/>
        </p:xfrm>
        <a:graphic>
          <a:graphicData uri="http://schemas.openxmlformats.org/drawingml/2006/table">
            <a:tbl>
              <a:tblPr firstRow="1"/>
              <a:tblGrid>
                <a:gridCol w="3653174">
                  <a:extLst>
                    <a:ext uri="{9D8B030D-6E8A-4147-A177-3AD203B41FA5}">
                      <a16:colId xmlns:a16="http://schemas.microsoft.com/office/drawing/2014/main" val="20000"/>
                    </a:ext>
                  </a:extLst>
                </a:gridCol>
                <a:gridCol w="1246925">
                  <a:extLst>
                    <a:ext uri="{9D8B030D-6E8A-4147-A177-3AD203B41FA5}">
                      <a16:colId xmlns:a16="http://schemas.microsoft.com/office/drawing/2014/main" val="20001"/>
                    </a:ext>
                  </a:extLst>
                </a:gridCol>
                <a:gridCol w="1246925">
                  <a:extLst>
                    <a:ext uri="{9D8B030D-6E8A-4147-A177-3AD203B41FA5}">
                      <a16:colId xmlns:a16="http://schemas.microsoft.com/office/drawing/2014/main" val="20002"/>
                    </a:ext>
                  </a:extLst>
                </a:gridCol>
                <a:gridCol w="1246925">
                  <a:extLst>
                    <a:ext uri="{9D8B030D-6E8A-4147-A177-3AD203B41FA5}">
                      <a16:colId xmlns:a16="http://schemas.microsoft.com/office/drawing/2014/main" val="20003"/>
                    </a:ext>
                  </a:extLst>
                </a:gridCol>
                <a:gridCol w="1246925">
                  <a:extLst>
                    <a:ext uri="{9D8B030D-6E8A-4147-A177-3AD203B41FA5}">
                      <a16:colId xmlns:a16="http://schemas.microsoft.com/office/drawing/2014/main" val="20004"/>
                    </a:ext>
                  </a:extLst>
                </a:gridCol>
                <a:gridCol w="1246925">
                  <a:extLst>
                    <a:ext uri="{9D8B030D-6E8A-4147-A177-3AD203B41FA5}">
                      <a16:colId xmlns:a16="http://schemas.microsoft.com/office/drawing/2014/main" val="20005"/>
                    </a:ext>
                  </a:extLst>
                </a:gridCol>
                <a:gridCol w="1246925">
                  <a:extLst>
                    <a:ext uri="{9D8B030D-6E8A-4147-A177-3AD203B41FA5}">
                      <a16:colId xmlns:a16="http://schemas.microsoft.com/office/drawing/2014/main" val="20006"/>
                    </a:ext>
                  </a:extLst>
                </a:gridCol>
              </a:tblGrid>
              <a:tr h="323826">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a:t>
                      </a:r>
                      <a:r>
                        <a:rPr lang="en-US" sz="1400" b="0" i="0" u="none" strike="noStrike" dirty="0">
                          <a:solidFill>
                            <a:srgbClr val="000000"/>
                          </a:solidFill>
                          <a:latin typeface="Segoe UI"/>
                        </a:rPr>
                        <a:t>(50%)</a:t>
                      </a:r>
                      <a:endParaRPr lang="en-US" sz="1400" b="1" i="0" u="none" strike="noStrike" dirty="0">
                        <a:solidFill>
                          <a:srgbClr val="000000"/>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a:t>
                      </a:r>
                      <a:r>
                        <a:rPr lang="en-US" sz="1400" b="0" i="0" u="none" strike="noStrike" dirty="0">
                          <a:solidFill>
                            <a:srgbClr val="000000"/>
                          </a:solidFill>
                          <a:latin typeface="+mn-lt"/>
                        </a:rPr>
                        <a:t>(50%)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134">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826">
                <a:tc>
                  <a:txBody>
                    <a:bodyPr/>
                    <a:lstStyle/>
                    <a:p>
                      <a:pPr algn="l" rtl="0" fontAlgn="ctr"/>
                      <a:r>
                        <a:rPr lang="en-US" sz="1400" b="0" i="0" u="none" strike="noStrike" dirty="0">
                          <a:solidFill>
                            <a:srgbClr val="000000"/>
                          </a:solidFill>
                          <a:latin typeface="Segoe UI"/>
                        </a:rPr>
                        <a:t>ELA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26">
                <a:tc>
                  <a:txBody>
                    <a:bodyPr/>
                    <a:lstStyle/>
                    <a:p>
                      <a:pPr algn="l" rtl="0" fontAlgn="ctr"/>
                      <a:r>
                        <a:rPr lang="en-US" sz="1400" b="0" i="0" u="none" strike="noStrike" dirty="0">
                          <a:solidFill>
                            <a:srgbClr val="000000"/>
                          </a:solidFill>
                          <a:latin typeface="Segoe UI"/>
                        </a:rPr>
                        <a:t>Math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26">
                <a:tc>
                  <a:txBody>
                    <a:bodyPr/>
                    <a:lstStyle/>
                    <a:p>
                      <a:pPr algn="l" rtl="0" fontAlgn="ctr"/>
                      <a:r>
                        <a:rPr lang="en-US" sz="1400" b="0" i="0" u="none" strike="noStrike" dirty="0">
                          <a:solidFill>
                            <a:srgbClr val="000000"/>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26">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3826">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26">
                <a:tc>
                  <a:txBody>
                    <a:bodyPr/>
                    <a:lstStyle/>
                    <a:p>
                      <a:pPr algn="l" rtl="0" fontAlgn="ctr"/>
                      <a:r>
                        <a:rPr lang="en-US" sz="1400" b="0" i="0" u="none" strike="noStrike" dirty="0">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26">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23826">
                <a:tc>
                  <a:txBody>
                    <a:bodyPr/>
                    <a:lstStyle/>
                    <a:p>
                      <a:pPr algn="l" rtl="0" fontAlgn="ctr"/>
                      <a:r>
                        <a:rPr lang="en-US" sz="1400" b="1" i="0" u="none" strike="noStrike">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3826">
                <a:tc>
                  <a:txBody>
                    <a:bodyPr/>
                    <a:lstStyle/>
                    <a:p>
                      <a:pPr algn="l" rtl="0" fontAlgn="ctr"/>
                      <a:r>
                        <a:rPr lang="en-US" sz="1400" b="1" i="0" u="none" strike="noStrike" dirty="0">
                          <a:solidFill>
                            <a:srgbClr val="101D35"/>
                          </a:solidFill>
                          <a:latin typeface="Segoe UI"/>
                        </a:rPr>
                        <a:t>Chronic absenteeism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36779">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6779">
                <a:tc>
                  <a:txBody>
                    <a:bodyPr/>
                    <a:lstStyle/>
                    <a:p>
                      <a:pPr algn="l" rtl="0" fontAlgn="ctr"/>
                      <a:r>
                        <a:rPr lang="en-US" sz="1400" b="1" i="0" u="none" strike="noStrike" dirty="0">
                          <a:solidFill>
                            <a:srgbClr val="101D35"/>
                          </a:solidFill>
                          <a:latin typeface="Segoe UI"/>
                        </a:rPr>
                        <a:t>Percentage</a:t>
                      </a:r>
                      <a:r>
                        <a:rPr lang="en-US" sz="1400" b="1" i="0" u="none" strike="noStrike" baseline="0" dirty="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63.5%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64.7%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6779">
                <a:tc>
                  <a:txBody>
                    <a:bodyPr/>
                    <a:lstStyle/>
                    <a:p>
                      <a:pPr algn="l" rtl="0" fontAlgn="ctr"/>
                      <a:r>
                        <a:rPr lang="en-US" sz="1400" b="1" i="0" u="none" strike="noStrike" dirty="0">
                          <a:solidFill>
                            <a:srgbClr val="101D35"/>
                          </a:solidFill>
                          <a:latin typeface="Segoe UI"/>
                        </a:rPr>
                        <a:t>Criterion-referenced</a:t>
                      </a:r>
                      <a:r>
                        <a:rPr lang="en-US" sz="1400" b="1" i="0" u="none" strike="noStrike" baseline="0" dirty="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a:solidFill>
                            <a:srgbClr val="101D35"/>
                          </a:solidFill>
                          <a:latin typeface="Segoe UI"/>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 calculation – high school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graphicFrame>
        <p:nvGraphicFramePr>
          <p:cNvPr id="6" name="Table 5" descr="The total number of points earned for each indicator (achievement, growth, high school completion, EL progress, and additional indicators)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high school"/>
          <p:cNvGraphicFramePr>
            <a:graphicFrameLocks noGrp="1"/>
          </p:cNvGraphicFramePr>
          <p:nvPr>
            <p:extLst>
              <p:ext uri="{D42A27DB-BD31-4B8C-83A1-F6EECF244321}">
                <p14:modId xmlns:p14="http://schemas.microsoft.com/office/powerpoint/2010/main" val="3076335568"/>
              </p:ext>
            </p:extLst>
          </p:nvPr>
        </p:nvGraphicFramePr>
        <p:xfrm>
          <a:off x="447671" y="1143003"/>
          <a:ext cx="11201402" cy="5305421"/>
        </p:xfrm>
        <a:graphic>
          <a:graphicData uri="http://schemas.openxmlformats.org/drawingml/2006/table">
            <a:tbl>
              <a:tblPr firstRow="1"/>
              <a:tblGrid>
                <a:gridCol w="3675050">
                  <a:extLst>
                    <a:ext uri="{9D8B030D-6E8A-4147-A177-3AD203B41FA5}">
                      <a16:colId xmlns:a16="http://schemas.microsoft.com/office/drawing/2014/main" val="20000"/>
                    </a:ext>
                  </a:extLst>
                </a:gridCol>
                <a:gridCol w="1254392">
                  <a:extLst>
                    <a:ext uri="{9D8B030D-6E8A-4147-A177-3AD203B41FA5}">
                      <a16:colId xmlns:a16="http://schemas.microsoft.com/office/drawing/2014/main" val="20001"/>
                    </a:ext>
                  </a:extLst>
                </a:gridCol>
                <a:gridCol w="1254392">
                  <a:extLst>
                    <a:ext uri="{9D8B030D-6E8A-4147-A177-3AD203B41FA5}">
                      <a16:colId xmlns:a16="http://schemas.microsoft.com/office/drawing/2014/main" val="20002"/>
                    </a:ext>
                  </a:extLst>
                </a:gridCol>
                <a:gridCol w="1254392">
                  <a:extLst>
                    <a:ext uri="{9D8B030D-6E8A-4147-A177-3AD203B41FA5}">
                      <a16:colId xmlns:a16="http://schemas.microsoft.com/office/drawing/2014/main" val="20003"/>
                    </a:ext>
                  </a:extLst>
                </a:gridCol>
                <a:gridCol w="1254392">
                  <a:extLst>
                    <a:ext uri="{9D8B030D-6E8A-4147-A177-3AD203B41FA5}">
                      <a16:colId xmlns:a16="http://schemas.microsoft.com/office/drawing/2014/main" val="20004"/>
                    </a:ext>
                  </a:extLst>
                </a:gridCol>
                <a:gridCol w="1254392">
                  <a:extLst>
                    <a:ext uri="{9D8B030D-6E8A-4147-A177-3AD203B41FA5}">
                      <a16:colId xmlns:a16="http://schemas.microsoft.com/office/drawing/2014/main" val="20005"/>
                    </a:ext>
                  </a:extLst>
                </a:gridCol>
                <a:gridCol w="1254392">
                  <a:extLst>
                    <a:ext uri="{9D8B030D-6E8A-4147-A177-3AD203B41FA5}">
                      <a16:colId xmlns:a16="http://schemas.microsoft.com/office/drawing/2014/main" val="20006"/>
                    </a:ext>
                  </a:extLst>
                </a:gridCol>
              </a:tblGrid>
              <a:tr h="246077">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(50%)</a:t>
                      </a:r>
                      <a:endParaRPr lang="en-US" sz="1400" b="1" i="0" u="none" strike="noStrike" dirty="0">
                        <a:solidFill>
                          <a:srgbClr val="101D35"/>
                        </a:solidFill>
                        <a:latin typeface="Segoe U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429">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077">
                <a:tc>
                  <a:txBody>
                    <a:bodyPr/>
                    <a:lstStyle/>
                    <a:p>
                      <a:pPr algn="l" rtl="0" fontAlgn="ctr"/>
                      <a:r>
                        <a:rPr lang="en-US" sz="1400" b="0" i="0" u="none" strike="noStrike" dirty="0">
                          <a:solidFill>
                            <a:srgbClr val="101D35"/>
                          </a:solidFill>
                          <a:latin typeface="Segoe UI"/>
                        </a:rPr>
                        <a:t>ELA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6077">
                <a:tc>
                  <a:txBody>
                    <a:bodyPr/>
                    <a:lstStyle/>
                    <a:p>
                      <a:pPr algn="l" rtl="0" fontAlgn="ctr"/>
                      <a:r>
                        <a:rPr lang="en-US" sz="1400" b="0" i="0" u="none" strike="noStrike" dirty="0">
                          <a:solidFill>
                            <a:srgbClr val="101D35"/>
                          </a:solidFill>
                          <a:latin typeface="Segoe UI"/>
                        </a:rPr>
                        <a:t>Math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6077">
                <a:tc>
                  <a:txBody>
                    <a:bodyPr/>
                    <a:lstStyle/>
                    <a:p>
                      <a:pPr algn="l" rtl="0" fontAlgn="ctr"/>
                      <a:r>
                        <a:rPr lang="en-US" sz="1400" b="0" i="0" u="none" strike="noStrike" dirty="0">
                          <a:solidFill>
                            <a:srgbClr val="101D35"/>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6077">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46077">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6077">
                <a:tc>
                  <a:txBody>
                    <a:bodyPr/>
                    <a:lstStyle/>
                    <a:p>
                      <a:pPr algn="l" rtl="0" fontAlgn="ctr"/>
                      <a:r>
                        <a:rPr lang="en-US" sz="1400" b="0" i="0" u="none" strike="noStrike">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6077">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36234">
                <a:tc>
                  <a:txBody>
                    <a:bodyPr/>
                    <a:lstStyle/>
                    <a:p>
                      <a:pPr algn="l" rtl="0" fontAlgn="ctr"/>
                      <a:r>
                        <a:rPr lang="en-US" sz="1400" b="0" i="0" u="none" strike="noStrike">
                          <a:solidFill>
                            <a:srgbClr val="101D35"/>
                          </a:solidFill>
                          <a:latin typeface="Segoe UI"/>
                        </a:rPr>
                        <a:t>Four-year cohort graduation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6077">
                <a:tc>
                  <a:txBody>
                    <a:bodyPr/>
                    <a:lstStyle/>
                    <a:p>
                      <a:pPr algn="l" rtl="0" fontAlgn="ctr"/>
                      <a:r>
                        <a:rPr lang="en-US" sz="1400" b="0" i="0" u="none" strike="noStrike" dirty="0">
                          <a:solidFill>
                            <a:srgbClr val="101D35"/>
                          </a:solidFill>
                          <a:latin typeface="Segoe UI"/>
                        </a:rPr>
                        <a:t>Extended engagement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6077">
                <a:tc>
                  <a:txBody>
                    <a:bodyPr/>
                    <a:lstStyle/>
                    <a:p>
                      <a:pPr algn="l" rtl="0" fontAlgn="ctr"/>
                      <a:r>
                        <a:rPr lang="en-US" sz="1400" b="0" i="0" u="none" strike="noStrike" dirty="0">
                          <a:solidFill>
                            <a:srgbClr val="101D35"/>
                          </a:solidFill>
                          <a:latin typeface="Segoe UI"/>
                        </a:rPr>
                        <a:t>Annual dropout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46077">
                <a:tc>
                  <a:txBody>
                    <a:bodyPr/>
                    <a:lstStyle/>
                    <a:p>
                      <a:pPr algn="l" rtl="0" fontAlgn="ctr"/>
                      <a:r>
                        <a:rPr lang="en-US" sz="1400" b="1" i="0" u="none" strike="noStrike" dirty="0">
                          <a:solidFill>
                            <a:srgbClr val="101D35"/>
                          </a:solidFill>
                          <a:latin typeface="Segoe UI"/>
                        </a:rPr>
                        <a:t>High school completion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46077">
                <a:tc>
                  <a:txBody>
                    <a:bodyPr/>
                    <a:lstStyle/>
                    <a:p>
                      <a:pPr algn="l" rtl="0" fontAlgn="ctr"/>
                      <a:r>
                        <a:rPr lang="en-US" sz="1400" b="1" i="0" u="none" strike="noStrike" dirty="0">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46077">
                <a:tc>
                  <a:txBody>
                    <a:bodyPr/>
                    <a:lstStyle/>
                    <a:p>
                      <a:pPr algn="l" rtl="0" fontAlgn="ctr"/>
                      <a:r>
                        <a:rPr lang="en-US" sz="1400" b="0" i="0" u="none" strike="noStrike" dirty="0">
                          <a:solidFill>
                            <a:srgbClr val="101D35"/>
                          </a:solidFill>
                          <a:latin typeface="Segoe UI"/>
                        </a:rPr>
                        <a:t>Chronic absenteeism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46077">
                <a:tc>
                  <a:txBody>
                    <a:bodyPr/>
                    <a:lstStyle/>
                    <a:p>
                      <a:pPr algn="l" rtl="0" fontAlgn="ctr"/>
                      <a:r>
                        <a:rPr lang="en-US" sz="1400" b="0" i="0" u="none" strike="noStrike" dirty="0">
                          <a:solidFill>
                            <a:srgbClr val="101D35"/>
                          </a:solidFill>
                          <a:latin typeface="Segoe UI"/>
                        </a:rPr>
                        <a:t>Advanced coursework completion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5920">
                <a:tc>
                  <a:txBody>
                    <a:bodyPr/>
                    <a:lstStyle/>
                    <a:p>
                      <a:pPr algn="l" rtl="0" fontAlgn="ctr"/>
                      <a:r>
                        <a:rPr lang="en-US" sz="1400" b="1" i="0" u="none" strike="noStrike" dirty="0">
                          <a:solidFill>
                            <a:srgbClr val="101D35"/>
                          </a:solidFill>
                          <a:latin typeface="Segoe UI"/>
                        </a:rPr>
                        <a:t>Additional indicators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55920">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1" i="0" u="none" strike="noStrike" dirty="0">
                          <a:solidFill>
                            <a:srgbClr val="101D35"/>
                          </a:solidFill>
                          <a:latin typeface="Segoe UI"/>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chemeClr val="bg2">
                              <a:lumMod val="25000"/>
                            </a:schemeClr>
                          </a:solidFill>
                          <a:latin typeface="Segoe UI"/>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55920">
                <a:tc>
                  <a:txBody>
                    <a:bodyPr/>
                    <a:lstStyle/>
                    <a:p>
                      <a:pPr algn="l" rtl="0" fontAlgn="ctr"/>
                      <a:r>
                        <a:rPr lang="en-US" sz="1400" b="1" i="0" u="none" strike="noStrike" dirty="0">
                          <a:solidFill>
                            <a:srgbClr val="101D35"/>
                          </a:solidFill>
                          <a:latin typeface="Segoe UI"/>
                        </a:rPr>
                        <a:t>Percentage</a:t>
                      </a:r>
                      <a:r>
                        <a:rPr lang="en-US" sz="1400" b="1" i="0" u="none" strike="noStrike" baseline="0" dirty="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tcPr>
                </a:tc>
                <a:tc gridSpan="2">
                  <a:txBody>
                    <a:bodyPr/>
                    <a:lstStyle/>
                    <a:p>
                      <a:pPr algn="ctr" rtl="0" fontAlgn="ctr"/>
                      <a:r>
                        <a:rPr lang="en-US" sz="1400" b="1" i="0" u="none" strike="noStrike" dirty="0">
                          <a:solidFill>
                            <a:srgbClr val="101D35"/>
                          </a:solidFill>
                          <a:latin typeface="Segoe UI"/>
                        </a:rPr>
                        <a:t>54.4%</a:t>
                      </a:r>
                    </a:p>
                  </a:txBody>
                  <a:tcPr marL="7620" marR="7620" marT="7620" marB="0" anchor="ctr"/>
                </a:tc>
                <a:tc hMerge="1">
                  <a:txBody>
                    <a:bodyPr/>
                    <a:lstStyle/>
                    <a:p>
                      <a:endParaRPr lang="en-US"/>
                    </a:p>
                  </a:txBody>
                  <a:tcPr/>
                </a:tc>
                <a:tc>
                  <a:txBody>
                    <a:bodyPr/>
                    <a:lstStyle/>
                    <a:p>
                      <a:pPr algn="ctr" rtl="0" fontAlgn="ctr"/>
                      <a:r>
                        <a:rPr lang="en-US" sz="1400" b="0" i="0" u="none" strike="noStrike" dirty="0">
                          <a:solidFill>
                            <a:srgbClr val="101D35"/>
                          </a:solidFill>
                          <a:latin typeface="Segoe UI"/>
                        </a:rPr>
                        <a:t>-</a:t>
                      </a:r>
                    </a:p>
                  </a:txBody>
                  <a:tcPr marL="7620" marR="7620" marT="7620" marB="0" anchor="ctr"/>
                </a:tc>
                <a:extLst>
                  <a:ext uri="{0D108BD9-81ED-4DB2-BD59-A6C34878D82A}">
                    <a16:rowId xmlns:a16="http://schemas.microsoft.com/office/drawing/2014/main" val="10018"/>
                  </a:ext>
                </a:extLst>
              </a:tr>
              <a:tr h="255920">
                <a:tc>
                  <a:txBody>
                    <a:bodyPr/>
                    <a:lstStyle/>
                    <a:p>
                      <a:pPr algn="l" rtl="0" fontAlgn="ctr"/>
                      <a:r>
                        <a:rPr lang="en-US" sz="1400" b="1" i="0" u="none" strike="noStrike" dirty="0">
                          <a:solidFill>
                            <a:srgbClr val="101D35"/>
                          </a:solidFill>
                          <a:latin typeface="Segoe UI"/>
                        </a:rPr>
                        <a:t>Criterion-referenced</a:t>
                      </a:r>
                      <a:r>
                        <a:rPr lang="en-US" sz="1400" b="1" i="0" u="none" strike="noStrike" baseline="0" dirty="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a:solidFill>
                            <a:srgbClr val="101D35"/>
                          </a:solidFill>
                          <a:latin typeface="Segoe UI"/>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3870966049"/>
              </p:ext>
            </p:extLst>
          </p:nvPr>
        </p:nvGraphicFramePr>
        <p:xfrm>
          <a:off x="502104" y="1258661"/>
          <a:ext cx="11310259" cy="4189639"/>
        </p:xfrm>
        <a:graphic>
          <a:graphicData uri="http://schemas.openxmlformats.org/drawingml/2006/table">
            <a:tbl>
              <a:tblPr firstRow="1"/>
              <a:tblGrid>
                <a:gridCol w="1502227">
                  <a:extLst>
                    <a:ext uri="{9D8B030D-6E8A-4147-A177-3AD203B41FA5}">
                      <a16:colId xmlns:a16="http://schemas.microsoft.com/office/drawing/2014/main" val="20000"/>
                    </a:ext>
                  </a:extLst>
                </a:gridCol>
                <a:gridCol w="2939144">
                  <a:extLst>
                    <a:ext uri="{9D8B030D-6E8A-4147-A177-3AD203B41FA5}">
                      <a16:colId xmlns:a16="http://schemas.microsoft.com/office/drawing/2014/main" val="20001"/>
                    </a:ext>
                  </a:extLst>
                </a:gridCol>
                <a:gridCol w="2939144">
                  <a:extLst>
                    <a:ext uri="{9D8B030D-6E8A-4147-A177-3AD203B41FA5}">
                      <a16:colId xmlns:a16="http://schemas.microsoft.com/office/drawing/2014/main" val="20002"/>
                    </a:ext>
                  </a:extLst>
                </a:gridCol>
                <a:gridCol w="1964872">
                  <a:extLst>
                    <a:ext uri="{9D8B030D-6E8A-4147-A177-3AD203B41FA5}">
                      <a16:colId xmlns:a16="http://schemas.microsoft.com/office/drawing/2014/main" val="20004"/>
                    </a:ext>
                  </a:extLst>
                </a:gridCol>
                <a:gridCol w="1964872">
                  <a:extLst>
                    <a:ext uri="{9D8B030D-6E8A-4147-A177-3AD203B41FA5}">
                      <a16:colId xmlns:a16="http://schemas.microsoft.com/office/drawing/2014/main" val="20005"/>
                    </a:ext>
                  </a:extLst>
                </a:gridCol>
              </a:tblGrid>
              <a:tr h="64084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Schools without required assistance or intervention</a:t>
                      </a:r>
                      <a:endParaRPr lang="en-US" sz="1400" b="1" baseline="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(approx. 85%)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Schools requiring assistance or intervention (approx. 15%)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400" kern="1200" dirty="0">
                          <a:solidFill>
                            <a:schemeClr val="accent1">
                              <a:lumMod val="50000"/>
                            </a:schemeClr>
                          </a:solidFill>
                          <a:latin typeface="+mn-lt"/>
                          <a:ea typeface="Calibri"/>
                          <a:cs typeface="Times New Roman"/>
                        </a:rPr>
                        <a:t>Schools</a:t>
                      </a:r>
                      <a:r>
                        <a:rPr lang="en-US" sz="1400" kern="1200" baseline="0" dirty="0">
                          <a:solidFill>
                            <a:schemeClr val="accent1">
                              <a:lumMod val="50000"/>
                            </a:schemeClr>
                          </a:solidFill>
                          <a:latin typeface="+mn-lt"/>
                          <a:ea typeface="Calibri"/>
                          <a:cs typeface="Times New Roman"/>
                        </a:rPr>
                        <a:t> d</a:t>
                      </a:r>
                      <a:r>
                        <a:rPr lang="en-US" sz="1400" kern="1200" dirty="0">
                          <a:solidFill>
                            <a:schemeClr val="accent1">
                              <a:lumMod val="50000"/>
                            </a:schemeClr>
                          </a:solidFill>
                          <a:latin typeface="+mn-lt"/>
                          <a:ea typeface="Calibri"/>
                          <a:cs typeface="Times New Roman"/>
                        </a:rPr>
                        <a:t>emonstrating high</a:t>
                      </a:r>
                      <a:r>
                        <a:rPr lang="en-US" sz="1400" kern="1200" baseline="0" dirty="0">
                          <a:solidFill>
                            <a:schemeClr val="accent1">
                              <a:lumMod val="50000"/>
                            </a:schemeClr>
                          </a:solidFill>
                          <a:latin typeface="+mn-lt"/>
                          <a:ea typeface="Calibri"/>
                          <a:cs typeface="Times New Roman"/>
                        </a:rPr>
                        <a:t> </a:t>
                      </a:r>
                      <a:r>
                        <a:rPr lang="en-US" sz="1400" kern="1200" dirty="0">
                          <a:solidFill>
                            <a:schemeClr val="accent1">
                              <a:lumMod val="50000"/>
                            </a:schemeClr>
                          </a:solidFill>
                          <a:latin typeface="+mn-lt"/>
                          <a:ea typeface="Calibri"/>
                          <a:cs typeface="Times New Roman"/>
                        </a:rPr>
                        <a:t>achievement, significant improvement, or high growth</a:t>
                      </a: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Criterion-referenced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a:solidFill>
                            <a:schemeClr val="accent1">
                              <a:lumMod val="50000"/>
                            </a:schemeClr>
                          </a:solidFill>
                          <a:latin typeface="+mn-lt"/>
                          <a:ea typeface="Calibri"/>
                          <a:cs typeface="Times New Roman"/>
                        </a:rPr>
                        <a:t>Non-comprehensive support schools with percentiles 1-10</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a:solidFill>
                            <a:schemeClr val="accent1">
                              <a:lumMod val="50000"/>
                            </a:schemeClr>
                          </a:solidFill>
                          <a:latin typeface="+mn-lt"/>
                          <a:ea typeface="Calibri"/>
                          <a:cs typeface="Times New Roman"/>
                        </a:rPr>
                        <a:t>Schools</a:t>
                      </a:r>
                      <a:r>
                        <a:rPr lang="en-US" sz="1400" baseline="0" dirty="0">
                          <a:solidFill>
                            <a:schemeClr val="accent1">
                              <a:lumMod val="50000"/>
                            </a:schemeClr>
                          </a:solidFill>
                          <a:latin typeface="+mn-lt"/>
                          <a:ea typeface="Calibri"/>
                          <a:cs typeface="Times New Roman"/>
                        </a:rPr>
                        <a:t> with 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performing subgroups </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participation</a:t>
                      </a: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schools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schools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a:solidFill>
                  <a:schemeClr val="accent1">
                    <a:lumMod val="50000"/>
                  </a:schemeClr>
                </a:solidFill>
              </a:rPr>
              <a:t>Notes:</a:t>
            </a:r>
          </a:p>
          <a:p>
            <a:pPr>
              <a:buFont typeface="Arial" pitchFamily="34" charset="0"/>
              <a:buChar char="•"/>
            </a:pPr>
            <a:r>
              <a:rPr lang="en-US" sz="1400" dirty="0">
                <a:solidFill>
                  <a:schemeClr val="accent1">
                    <a:lumMod val="50000"/>
                  </a:schemeClr>
                </a:solidFill>
              </a:rPr>
              <a:t>School percentiles &amp; performance against targets will be reported for all schools</a:t>
            </a:r>
          </a:p>
        </p:txBody>
      </p:sp>
      <p:sp>
        <p:nvSpPr>
          <p:cNvPr id="3" name="TextBox 2"/>
          <p:cNvSpPr txBox="1"/>
          <p:nvPr/>
        </p:nvSpPr>
        <p:spPr>
          <a:xfrm>
            <a:off x="2087418" y="4230255"/>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a:solidFill>
                  <a:schemeClr val="accent1">
                    <a:lumMod val="50000"/>
                  </a:schemeClr>
                </a:solidFill>
              </a:rPr>
              <a:t>2018: </a:t>
            </a:r>
            <a:r>
              <a:rPr lang="en-US" sz="1300" dirty="0">
                <a:solidFill>
                  <a:schemeClr val="accent1">
                    <a:lumMod val="50000"/>
                  </a:schemeClr>
                </a:solidFill>
              </a:rPr>
              <a:t>Performance against targets reported in 2 categories (meeting &amp; partially meeting</a:t>
            </a:r>
          </a:p>
          <a:p>
            <a:r>
              <a:rPr lang="en-US" sz="1300" b="1" dirty="0">
                <a:solidFill>
                  <a:schemeClr val="accent1">
                    <a:lumMod val="50000"/>
                  </a:schemeClr>
                </a:solidFill>
              </a:rPr>
              <a:t>2019: </a:t>
            </a:r>
            <a:r>
              <a:rPr lang="en-US" sz="1300" dirty="0">
                <a:solidFill>
                  <a:schemeClr val="accent1">
                    <a:lumMod val="50000"/>
                  </a:schemeClr>
                </a:solidFill>
              </a:rPr>
              <a:t>Performance against targets reported in 3 categories (meeting, partially meeting, &amp; not meeting)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 new accountability system? Why a change?</a:t>
            </a:r>
          </a:p>
        </p:txBody>
      </p:sp>
      <p:sp>
        <p:nvSpPr>
          <p:cNvPr id="3" name="Content Placeholder 2"/>
          <p:cNvSpPr>
            <a:spLocks noGrp="1"/>
          </p:cNvSpPr>
          <p:nvPr>
            <p:ph idx="1"/>
          </p:nvPr>
        </p:nvSpPr>
        <p:spPr/>
        <p:txBody>
          <a:bodyPr/>
          <a:lstStyle/>
          <a:p>
            <a:r>
              <a:rPr lang="en-US" dirty="0"/>
              <a:t>ESSA Requirements</a:t>
            </a:r>
          </a:p>
          <a:p>
            <a:pPr lvl="1"/>
            <a:r>
              <a:rPr lang="en-US" dirty="0"/>
              <a:t>“Annual meaningful differentiation” between schools</a:t>
            </a:r>
          </a:p>
          <a:p>
            <a:pPr lvl="1"/>
            <a:r>
              <a:rPr lang="en-US" dirty="0"/>
              <a:t>“Ambitious state-designed long-term goals” </a:t>
            </a:r>
          </a:p>
          <a:p>
            <a:pPr lvl="1"/>
            <a:r>
              <a:rPr lang="en-US" dirty="0"/>
              <a:t>Continued annual testing</a:t>
            </a:r>
          </a:p>
          <a:p>
            <a:pPr lvl="1"/>
            <a:r>
              <a:rPr lang="en-US" dirty="0"/>
              <a:t>95% assessment participation requirement </a:t>
            </a:r>
          </a:p>
          <a:p>
            <a:pPr lvl="1"/>
            <a:r>
              <a:rPr lang="en-US" dirty="0"/>
              <a:t>Identify lowest performing 5 percent of schools &amp; high schools with graduation rates below 67%</a:t>
            </a:r>
          </a:p>
          <a:p>
            <a:pPr lvl="1"/>
            <a:r>
              <a:rPr lang="en-US" dirty="0"/>
              <a:t>Identify schools with low performing subgroups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90962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districts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3313153436"/>
              </p:ext>
            </p:extLst>
          </p:nvPr>
        </p:nvGraphicFramePr>
        <p:xfrm>
          <a:off x="502104" y="1258661"/>
          <a:ext cx="11310260" cy="4189639"/>
        </p:xfrm>
        <a:graphic>
          <a:graphicData uri="http://schemas.openxmlformats.org/drawingml/2006/table">
            <a:tbl>
              <a:tblPr firstRow="1"/>
              <a:tblGrid>
                <a:gridCol w="3393078">
                  <a:extLst>
                    <a:ext uri="{9D8B030D-6E8A-4147-A177-3AD203B41FA5}">
                      <a16:colId xmlns:a16="http://schemas.microsoft.com/office/drawing/2014/main" val="20000"/>
                    </a:ext>
                  </a:extLst>
                </a:gridCol>
                <a:gridCol w="3393078">
                  <a:extLst>
                    <a:ext uri="{9D8B030D-6E8A-4147-A177-3AD203B41FA5}">
                      <a16:colId xmlns:a16="http://schemas.microsoft.com/office/drawing/2014/main" val="20002"/>
                    </a:ext>
                  </a:extLst>
                </a:gridCol>
                <a:gridCol w="2262052">
                  <a:extLst>
                    <a:ext uri="{9D8B030D-6E8A-4147-A177-3AD203B41FA5}">
                      <a16:colId xmlns:a16="http://schemas.microsoft.com/office/drawing/2014/main" val="20004"/>
                    </a:ext>
                  </a:extLst>
                </a:gridCol>
                <a:gridCol w="2262052">
                  <a:extLst>
                    <a:ext uri="{9D8B030D-6E8A-4147-A177-3AD203B41FA5}">
                      <a16:colId xmlns:a16="http://schemas.microsoft.com/office/drawing/2014/main" val="20005"/>
                    </a:ext>
                  </a:extLst>
                </a:gridCol>
              </a:tblGrid>
              <a:tr h="64084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Districts without required assistance or intervention</a:t>
                      </a:r>
                      <a:endParaRPr lang="en-US" sz="1400" b="1" baseline="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Districts requiring assistance or intervention</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a:solidFill>
                            <a:schemeClr val="accent1">
                              <a:lumMod val="50000"/>
                            </a:schemeClr>
                          </a:solidFill>
                          <a:latin typeface="+mn-lt"/>
                          <a:ea typeface="Calibri"/>
                          <a:cs typeface="Times New Roman"/>
                        </a:rPr>
                        <a:t>Districts </a:t>
                      </a:r>
                      <a:r>
                        <a:rPr lang="en-US" sz="1400" baseline="0" dirty="0">
                          <a:solidFill>
                            <a:schemeClr val="accent1">
                              <a:lumMod val="50000"/>
                            </a:schemeClr>
                          </a:solidFill>
                          <a:latin typeface="+mn-lt"/>
                          <a:ea typeface="Calibri"/>
                          <a:cs typeface="Times New Roman"/>
                        </a:rPr>
                        <a:t>with 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Districts with low participation</a:t>
                      </a: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districts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districts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a:solidFill>
                  <a:schemeClr val="accent1">
                    <a:lumMod val="50000"/>
                  </a:schemeClr>
                </a:solidFill>
              </a:rPr>
              <a:t>Notes:</a:t>
            </a:r>
          </a:p>
          <a:p>
            <a:pPr>
              <a:buFont typeface="Arial" pitchFamily="34" charset="0"/>
              <a:buChar char="•"/>
            </a:pPr>
            <a:r>
              <a:rPr lang="en-US" sz="1400" dirty="0">
                <a:solidFill>
                  <a:schemeClr val="accent1">
                    <a:lumMod val="50000"/>
                  </a:schemeClr>
                </a:solidFill>
              </a:rPr>
              <a:t>Performance against targets will be reported for all districts</a:t>
            </a:r>
          </a:p>
        </p:txBody>
      </p:sp>
      <p:sp>
        <p:nvSpPr>
          <p:cNvPr id="6" name="TextBox 5"/>
          <p:cNvSpPr txBox="1"/>
          <p:nvPr/>
        </p:nvSpPr>
        <p:spPr>
          <a:xfrm>
            <a:off x="1043710" y="4209763"/>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a:solidFill>
                  <a:schemeClr val="accent1">
                    <a:lumMod val="50000"/>
                  </a:schemeClr>
                </a:solidFill>
              </a:rPr>
              <a:t>2018: </a:t>
            </a:r>
            <a:r>
              <a:rPr lang="en-US" sz="1300" dirty="0">
                <a:solidFill>
                  <a:schemeClr val="accent1">
                    <a:lumMod val="50000"/>
                  </a:schemeClr>
                </a:solidFill>
              </a:rPr>
              <a:t>Performance against targets reported in 2 categories (meeting &amp; partially meeting</a:t>
            </a:r>
          </a:p>
          <a:p>
            <a:r>
              <a:rPr lang="en-US" sz="1300" b="1" dirty="0">
                <a:solidFill>
                  <a:schemeClr val="accent1">
                    <a:lumMod val="50000"/>
                  </a:schemeClr>
                </a:solidFill>
              </a:rPr>
              <a:t>2019: </a:t>
            </a:r>
            <a:r>
              <a:rPr lang="en-US" sz="1300" dirty="0">
                <a:solidFill>
                  <a:schemeClr val="accent1">
                    <a:lumMod val="50000"/>
                  </a:schemeClr>
                </a:solidFill>
              </a:rPr>
              <a:t>Performance against targets reported in 3 categories (meeting, partially meeting, &amp; not meeting)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reports</a:t>
            </a:r>
          </a:p>
        </p:txBody>
      </p:sp>
      <p:sp>
        <p:nvSpPr>
          <p:cNvPr id="3" name="Content Placeholder 2"/>
          <p:cNvSpPr>
            <a:spLocks noGrp="1"/>
          </p:cNvSpPr>
          <p:nvPr>
            <p:ph idx="1"/>
          </p:nvPr>
        </p:nvSpPr>
        <p:spPr/>
        <p:txBody>
          <a:bodyPr/>
          <a:lstStyle/>
          <a:p>
            <a:r>
              <a:rPr lang="en-US" sz="2000" dirty="0"/>
              <a:t>Accountability reports published for each district &amp; school (fall 2018)</a:t>
            </a:r>
          </a:p>
          <a:p>
            <a:r>
              <a:rPr lang="en-US" sz="2000" dirty="0"/>
              <a:t>Reports will include:</a:t>
            </a:r>
          </a:p>
          <a:p>
            <a:pPr lvl="1"/>
            <a:r>
              <a:rPr lang="en-US" sz="1800" dirty="0"/>
              <a:t>Overall classification </a:t>
            </a:r>
          </a:p>
          <a:p>
            <a:pPr lvl="2"/>
            <a:r>
              <a:rPr lang="en-US" sz="1600" dirty="0"/>
              <a:t>Including reason(s) for classification (e.g., low graduation rate, low performing subgroup) </a:t>
            </a:r>
          </a:p>
          <a:p>
            <a:pPr lvl="1"/>
            <a:r>
              <a:rPr lang="en-US" sz="1800" dirty="0"/>
              <a:t>Criterion-referenced target percentage </a:t>
            </a:r>
          </a:p>
          <a:p>
            <a:pPr lvl="1"/>
            <a:r>
              <a:rPr lang="en-US" sz="1800" dirty="0"/>
              <a:t>Accountability percentile (schools only)</a:t>
            </a:r>
          </a:p>
          <a:p>
            <a:pPr lvl="1"/>
            <a:r>
              <a:rPr lang="en-US" sz="1800" dirty="0"/>
              <a:t>Data related to performance on each accountability indicator for each subgroup meeting the minimum group size (20 students)</a:t>
            </a:r>
          </a:p>
          <a:p>
            <a:pPr lvl="2"/>
            <a:r>
              <a:rPr lang="en-US" sz="1600" dirty="0"/>
              <a:t>All students</a:t>
            </a:r>
          </a:p>
          <a:p>
            <a:pPr lvl="2"/>
            <a:r>
              <a:rPr lang="en-US" sz="1600" dirty="0"/>
              <a:t>Lowest performing students</a:t>
            </a:r>
          </a:p>
          <a:p>
            <a:pPr lvl="2"/>
            <a:r>
              <a:rPr lang="en-US" sz="1600" dirty="0"/>
              <a:t>High needs students</a:t>
            </a:r>
          </a:p>
          <a:p>
            <a:pPr lvl="2"/>
            <a:r>
              <a:rPr lang="en-US" sz="1600" dirty="0"/>
              <a:t>English learners</a:t>
            </a:r>
          </a:p>
          <a:p>
            <a:pPr lvl="2"/>
            <a:r>
              <a:rPr lang="en-US" sz="1600" dirty="0"/>
              <a:t>Students with disabilities</a:t>
            </a:r>
          </a:p>
          <a:p>
            <a:pPr lvl="2"/>
            <a:r>
              <a:rPr lang="en-US" sz="1600" dirty="0"/>
              <a:t>Economically disadvantaged students</a:t>
            </a:r>
          </a:p>
          <a:p>
            <a:pPr lvl="2"/>
            <a:r>
              <a:rPr lang="en-US" sz="1600" dirty="0"/>
              <a:t>Major racial/ethnic subgroups</a:t>
            </a:r>
          </a:p>
          <a:p>
            <a:pPr lvl="1"/>
            <a:endParaRPr lang="en-US" sz="1800" dirty="0"/>
          </a:p>
          <a:p>
            <a:endParaRPr lang="en-US" sz="2000" dirty="0"/>
          </a:p>
          <a:p>
            <a:pPr lvl="1"/>
            <a:endParaRPr lang="en-US" sz="16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365554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school committee members focus on?</a:t>
            </a:r>
          </a:p>
        </p:txBody>
      </p:sp>
      <p:sp>
        <p:nvSpPr>
          <p:cNvPr id="3" name="Content Placeholder 2"/>
          <p:cNvSpPr>
            <a:spLocks noGrp="1"/>
          </p:cNvSpPr>
          <p:nvPr>
            <p:ph idx="1"/>
          </p:nvPr>
        </p:nvSpPr>
        <p:spPr/>
        <p:txBody>
          <a:bodyPr/>
          <a:lstStyle/>
          <a:p>
            <a:r>
              <a:rPr lang="en-US" dirty="0"/>
              <a:t>It depends…</a:t>
            </a:r>
          </a:p>
          <a:p>
            <a:r>
              <a:rPr lang="en-US" dirty="0"/>
              <a:t>For the majority of schools in the state:</a:t>
            </a:r>
          </a:p>
          <a:p>
            <a:pPr lvl="1"/>
            <a:r>
              <a:rPr lang="en-US" dirty="0"/>
              <a:t>Are schools in our district improving?</a:t>
            </a:r>
          </a:p>
          <a:p>
            <a:pPr lvl="1"/>
            <a:r>
              <a:rPr lang="en-US" dirty="0"/>
              <a:t>Subgroup concerns</a:t>
            </a:r>
          </a:p>
          <a:p>
            <a:pPr lvl="1"/>
            <a:r>
              <a:rPr lang="en-US" dirty="0"/>
              <a:t>Specific areas of concern (chronic absenteeism, English learners etc.)</a:t>
            </a:r>
          </a:p>
          <a:p>
            <a:pPr marL="406400" indent="-457200"/>
            <a:r>
              <a:rPr lang="en-US" dirty="0"/>
              <a:t>For a small number of schools in the state:</a:t>
            </a:r>
          </a:p>
          <a:p>
            <a:pPr marL="914400" lvl="1" indent="-457200"/>
            <a:r>
              <a:rPr lang="en-US" dirty="0"/>
              <a:t>Among lowest performing schools in the state?</a:t>
            </a:r>
          </a:p>
          <a:p>
            <a:pPr marL="914400" lvl="1" indent="-457200"/>
            <a:r>
              <a:rPr lang="en-US" dirty="0"/>
              <a:t>Equity concerns</a:t>
            </a:r>
          </a:p>
          <a:p>
            <a:pPr marL="914400" lvl="1" indent="-457200"/>
            <a:r>
              <a:rPr lang="en-US" dirty="0"/>
              <a:t>Dropout and graduation rate concerns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325300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District &amp; school report cards</a:t>
            </a:r>
            <a:endParaRPr lang="en-US" dirty="0"/>
          </a:p>
        </p:txBody>
      </p:sp>
      <p:sp>
        <p:nvSpPr>
          <p:cNvPr id="3" name="Content Placeholder 2"/>
          <p:cNvSpPr>
            <a:spLocks noGrp="1"/>
          </p:cNvSpPr>
          <p:nvPr>
            <p:ph idx="1"/>
          </p:nvPr>
        </p:nvSpPr>
        <p:spPr/>
        <p:txBody>
          <a:bodyPr/>
          <a:lstStyle/>
          <a:p>
            <a:r>
              <a:rPr lang="en-US" dirty="0"/>
              <a:t>ESE will publish redesigned district &amp; school report cards in late fall 2018</a:t>
            </a:r>
          </a:p>
          <a:p>
            <a:r>
              <a:rPr lang="en-US" dirty="0"/>
              <a:t>Will include measures of performance/opportunity beyond assessment &amp; accountability results </a:t>
            </a:r>
          </a:p>
          <a:p>
            <a:pPr lvl="1"/>
            <a:r>
              <a:rPr lang="en-US" dirty="0"/>
              <a:t>Discipline rates</a:t>
            </a:r>
          </a:p>
          <a:p>
            <a:pPr lvl="1"/>
            <a:r>
              <a:rPr lang="en-US" dirty="0"/>
              <a:t>Availability of art education</a:t>
            </a:r>
          </a:p>
          <a:p>
            <a:pPr lvl="1"/>
            <a:r>
              <a:rPr lang="en-US" dirty="0"/>
              <a:t>Educator data</a:t>
            </a:r>
          </a:p>
          <a:p>
            <a:pPr lvl="1"/>
            <a:r>
              <a:rPr lang="en-US" dirty="0"/>
              <a:t>Grade 9 course-passing </a:t>
            </a:r>
          </a:p>
          <a:p>
            <a:pPr lvl="1"/>
            <a:r>
              <a:rPr lang="en-US" dirty="0"/>
              <a:t>Per-pupil expenditures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142858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 new accountability system? Why a change?</a:t>
            </a:r>
          </a:p>
        </p:txBody>
      </p:sp>
      <p:sp>
        <p:nvSpPr>
          <p:cNvPr id="3" name="Content Placeholder 2"/>
          <p:cNvSpPr>
            <a:spLocks noGrp="1"/>
          </p:cNvSpPr>
          <p:nvPr>
            <p:ph idx="1"/>
          </p:nvPr>
        </p:nvSpPr>
        <p:spPr/>
        <p:txBody>
          <a:bodyPr/>
          <a:lstStyle/>
          <a:p>
            <a:r>
              <a:rPr lang="en-US" dirty="0"/>
              <a:t>State requirements/reasoning</a:t>
            </a:r>
          </a:p>
          <a:p>
            <a:pPr lvl="1"/>
            <a:r>
              <a:rPr lang="en-US" dirty="0"/>
              <a:t>Achievement Gap Act of 2010</a:t>
            </a:r>
          </a:p>
          <a:p>
            <a:pPr lvl="1"/>
            <a:r>
              <a:rPr lang="en-US" dirty="0"/>
              <a:t>Public information sharing</a:t>
            </a:r>
          </a:p>
          <a:p>
            <a:pPr lvl="1"/>
            <a:r>
              <a:rPr lang="en-US" dirty="0"/>
              <a:t>State resource allocation</a:t>
            </a:r>
          </a:p>
          <a:p>
            <a:pPr lvl="1"/>
            <a:r>
              <a:rPr lang="en-US" dirty="0"/>
              <a:t>Federal grant allocation</a:t>
            </a:r>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233204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ESSA stakeholder feedback</a:t>
            </a:r>
          </a:p>
        </p:txBody>
      </p:sp>
      <p:sp>
        <p:nvSpPr>
          <p:cNvPr id="9" name="Content Placeholder 8"/>
          <p:cNvSpPr>
            <a:spLocks noGrp="1"/>
          </p:cNvSpPr>
          <p:nvPr>
            <p:ph idx="1"/>
          </p:nvPr>
        </p:nvSpPr>
        <p:spPr/>
        <p:txBody>
          <a:bodyPr/>
          <a:lstStyle/>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11529543"/>
              </p:ext>
            </p:extLst>
          </p:nvPr>
        </p:nvGraphicFramePr>
        <p:xfrm>
          <a:off x="1981200" y="1828800"/>
          <a:ext cx="8001000" cy="413512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60400">
                <a:tc>
                  <a:txBody>
                    <a:bodyPr/>
                    <a:lstStyle/>
                    <a:p>
                      <a:pPr algn="ctr"/>
                      <a:r>
                        <a:rPr lang="en-US" sz="2400" dirty="0"/>
                        <a:t>April-July</a:t>
                      </a:r>
                      <a:r>
                        <a:rPr lang="en-US" sz="2400" baseline="0" dirty="0"/>
                        <a:t>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a:t>July-October</a:t>
                      </a:r>
                      <a:r>
                        <a:rPr lang="en-US" sz="2400" baseline="0" dirty="0"/>
                        <a:t>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dirty="0"/>
                        <a:t>October</a:t>
                      </a:r>
                      <a:r>
                        <a:rPr lang="en-US" sz="2400" baseline="0" dirty="0"/>
                        <a:t> – Dec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dirty="0"/>
                        <a:t>Dec</a:t>
                      </a:r>
                      <a:r>
                        <a:rPr lang="en-US" sz="2400" baseline="0" dirty="0"/>
                        <a:t> 2016 – April 2017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0400">
                <a:tc>
                  <a:txBody>
                    <a:bodyPr/>
                    <a:lstStyle/>
                    <a:p>
                      <a:pPr algn="ctr"/>
                      <a:r>
                        <a:rPr lang="en-US" sz="2400" b="1" i="1" dirty="0">
                          <a:solidFill>
                            <a:schemeClr val="tx2"/>
                          </a:solidFill>
                        </a:rPr>
                        <a:t>Listening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i="1" dirty="0">
                          <a:solidFill>
                            <a:schemeClr val="tx2"/>
                          </a:solidFill>
                        </a:rPr>
                        <a:t>Modeling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i="1" dirty="0">
                          <a:solidFill>
                            <a:schemeClr val="tx2"/>
                          </a:solidFill>
                        </a:rPr>
                        <a:t>Listening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i="1" dirty="0">
                          <a:solidFill>
                            <a:schemeClr val="tx2"/>
                          </a:solidFill>
                        </a:rPr>
                        <a:t>Revising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320800">
                <a:tc>
                  <a:txBody>
                    <a:bodyPr/>
                    <a:lstStyle/>
                    <a:p>
                      <a:pPr algn="ctr"/>
                      <a:endParaRPr lang="en-US" sz="1800" i="0" dirty="0">
                        <a:solidFill>
                          <a:schemeClr val="tx2"/>
                        </a:solidFill>
                      </a:endParaRPr>
                    </a:p>
                    <a:p>
                      <a:pPr algn="ctr"/>
                      <a:r>
                        <a:rPr lang="en-US" sz="1800" i="0" dirty="0">
                          <a:solidFill>
                            <a:schemeClr val="tx2"/>
                          </a:solidFill>
                        </a:rPr>
                        <a:t>External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800" i="0" dirty="0">
                        <a:solidFill>
                          <a:schemeClr val="tx2"/>
                        </a:solidFill>
                      </a:endParaRPr>
                    </a:p>
                    <a:p>
                      <a:pPr algn="ctr"/>
                      <a:r>
                        <a:rPr lang="en-US" sz="1800" i="0" dirty="0">
                          <a:solidFill>
                            <a:schemeClr val="tx2"/>
                          </a:solidFill>
                        </a:rPr>
                        <a:t>Board of Elementary and Secondary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0" dirty="0">
                          <a:solidFill>
                            <a:schemeClr val="tx2"/>
                          </a:solidFill>
                        </a:rPr>
                        <a:t>External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0" dirty="0">
                          <a:solidFill>
                            <a:schemeClr val="tx2"/>
                          </a:solidFill>
                        </a:rPr>
                        <a:t>External</a:t>
                      </a:r>
                      <a:r>
                        <a:rPr lang="en-US" sz="1800" i="0" baseline="0" dirty="0">
                          <a:solidFill>
                            <a:schemeClr val="tx2"/>
                          </a:solidFill>
                        </a:rPr>
                        <a:t> </a:t>
                      </a:r>
                      <a:r>
                        <a:rPr lang="en-US" sz="1800" i="0" dirty="0">
                          <a:solidFill>
                            <a:schemeClr val="tx2"/>
                          </a:solidFill>
                        </a:rPr>
                        <a:t>stakeholders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a:solidFill>
                          <a:schemeClr val="tx2"/>
                        </a:solidFill>
                      </a:endParaRPr>
                    </a:p>
                    <a:p>
                      <a:pPr algn="ctr"/>
                      <a:r>
                        <a:rPr lang="en-US" sz="1800" i="0" dirty="0">
                          <a:solidFill>
                            <a:schemeClr val="tx2"/>
                          </a:solidFill>
                        </a:rPr>
                        <a:t>Board of Elementary and Secondary Education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dpi="0" rotWithShape="1">
                      <a:blip r:embed="rId2">
                        <a:alphaModFix amt="0"/>
                      </a:blip>
                      <a:srcRect/>
                      <a:tile tx="0" ty="0" sx="100000" sy="100000" flip="none" algn="tl"/>
                    </a:blipFill>
                  </a:tcPr>
                </a:tc>
                <a:extLst>
                  <a:ext uri="{0D108BD9-81ED-4DB2-BD59-A6C34878D82A}">
                    <a16:rowId xmlns:a16="http://schemas.microsoft.com/office/drawing/2014/main" val="10002"/>
                  </a:ext>
                </a:extLst>
              </a:tr>
            </a:tbl>
          </a:graphicData>
        </a:graphic>
      </p:graphicFrame>
      <p:sp>
        <p:nvSpPr>
          <p:cNvPr id="8" name="Striped Right Arrow 7" descr="Blue arrow pointing to the right."/>
          <p:cNvSpPr/>
          <p:nvPr/>
        </p:nvSpPr>
        <p:spPr>
          <a:xfrm>
            <a:off x="1905000" y="1295400"/>
            <a:ext cx="8382000" cy="381000"/>
          </a:xfrm>
          <a:prstGeom prst="stripedRightArrow">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62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Stakeholder feedback (April 2016 - April 2017)</a:t>
            </a:r>
          </a:p>
        </p:txBody>
      </p:sp>
      <p:sp>
        <p:nvSpPr>
          <p:cNvPr id="3" name="Content Placeholder 2"/>
          <p:cNvSpPr>
            <a:spLocks noGrp="1"/>
          </p:cNvSpPr>
          <p:nvPr>
            <p:ph idx="1"/>
          </p:nvPr>
        </p:nvSpPr>
        <p:spPr/>
        <p:txBody>
          <a:bodyPr/>
          <a:lstStyle/>
          <a:p>
            <a:r>
              <a:rPr lang="en-US" dirty="0"/>
              <a:t>200+ stakeholder groups</a:t>
            </a:r>
          </a:p>
          <a:p>
            <a:r>
              <a:rPr lang="en-US" dirty="0"/>
              <a:t>5 public forums: 250+ attendees</a:t>
            </a:r>
          </a:p>
          <a:p>
            <a:r>
              <a:rPr lang="en-US" dirty="0"/>
              <a:t>Almost 100 community meetings and presentations</a:t>
            </a:r>
          </a:p>
          <a:p>
            <a:r>
              <a:rPr lang="en-US" dirty="0"/>
              <a:t>1,500+ responses to our survey</a:t>
            </a:r>
          </a:p>
          <a:p>
            <a:r>
              <a:rPr lang="en-US" dirty="0"/>
              <a:t>Broad range: educators, parents, students, advocacy groups</a:t>
            </a:r>
          </a:p>
          <a:p>
            <a:r>
              <a:rPr lang="en-US" dirty="0"/>
              <a:t>Regular meetings with Accountability and Assistance Advisory Council</a:t>
            </a:r>
          </a:p>
          <a:p>
            <a:r>
              <a:rPr lang="en-US" dirty="0"/>
              <a:t>April 2017 – Plan submission to USED</a:t>
            </a:r>
          </a:p>
          <a:p>
            <a:endParaRPr lang="en-US" dirty="0"/>
          </a:p>
          <a:p>
            <a:endParaRPr lang="en-US" dirty="0"/>
          </a:p>
        </p:txBody>
      </p:sp>
      <p:sp>
        <p:nvSpPr>
          <p:cNvPr id="4" name="Footer Placeholder 3"/>
          <p:cNvSpPr>
            <a:spLocks noGrp="1"/>
          </p:cNvSpPr>
          <p:nvPr>
            <p:ph type="ftr" sz="quarter" idx="4294967295"/>
          </p:nvPr>
        </p:nvSpPr>
        <p:spPr/>
        <p:txBody>
          <a:bodyPr/>
          <a:lstStyle/>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a:p>
        </p:txBody>
      </p:sp>
    </p:spTree>
    <p:extLst>
      <p:ext uri="{BB962C8B-B14F-4D97-AF65-F5344CB8AC3E}">
        <p14:creationId xmlns:p14="http://schemas.microsoft.com/office/powerpoint/2010/main" val="252311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Accountability discussions with the Board</a:t>
            </a:r>
          </a:p>
        </p:txBody>
      </p:sp>
      <p:graphicFrame>
        <p:nvGraphicFramePr>
          <p:cNvPr id="5" name="Content Placeholder 4" descr="The Department of Elementary and Secondary Education began the work of redesigning the district and school accountability system shortly after the Every Student Succeeds Act (ESSA) was enacted in December of 2015. This process included engaging with stakeholders about what they would like to see in an accountability system and submitting a proposal to the U.S. Department of Education for approval.  Once the state's ESSA plan was approved, the Department begin modeling and planning the more technical parts of the system, including the busness rules around how schools and district would be categorized. Included in this work is the need to update state accountability regualtions, which govern the process for categorizing schools. Massachusetts intends to report accountability results for all schools and districts using this new system beginning in the fall of 2018." title="Timeline &amp; process"/>
          <p:cNvGraphicFramePr>
            <a:graphicFrameLocks noGrp="1"/>
          </p:cNvGraphicFramePr>
          <p:nvPr>
            <p:ph idx="1"/>
            <p:extLst/>
          </p:nvPr>
        </p:nvGraphicFramePr>
        <p:xfrm>
          <a:off x="411163"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7347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accountability indicators – non-high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graphicFrame>
        <p:nvGraphicFramePr>
          <p:cNvPr id="5" name="Table 4" descr="Weighting of Indicator categories for percentile calculation"/>
          <p:cNvGraphicFramePr>
            <a:graphicFrameLocks noGrp="1"/>
          </p:cNvGraphicFramePr>
          <p:nvPr>
            <p:extLst>
              <p:ext uri="{D42A27DB-BD31-4B8C-83A1-F6EECF244321}">
                <p14:modId xmlns:p14="http://schemas.microsoft.com/office/powerpoint/2010/main" val="2181493712"/>
              </p:ext>
            </p:extLst>
          </p:nvPr>
        </p:nvGraphicFramePr>
        <p:xfrm>
          <a:off x="468086" y="1359579"/>
          <a:ext cx="11114313" cy="4029254"/>
        </p:xfrm>
        <a:graphic>
          <a:graphicData uri="http://schemas.openxmlformats.org/drawingml/2006/table">
            <a:tbl>
              <a:tblPr firstRow="1" bandRow="1">
                <a:tableStyleId>{5C22544A-7EE6-4342-B048-85BDC9FD1C3A}</a:tableStyleId>
              </a:tblPr>
              <a:tblGrid>
                <a:gridCol w="2427514">
                  <a:extLst>
                    <a:ext uri="{9D8B030D-6E8A-4147-A177-3AD203B41FA5}">
                      <a16:colId xmlns:a16="http://schemas.microsoft.com/office/drawing/2014/main" val="20000"/>
                    </a:ext>
                  </a:extLst>
                </a:gridCol>
                <a:gridCol w="8686799">
                  <a:extLst>
                    <a:ext uri="{9D8B030D-6E8A-4147-A177-3AD203B41FA5}">
                      <a16:colId xmlns:a16="http://schemas.microsoft.com/office/drawing/2014/main" val="20001"/>
                    </a:ext>
                  </a:extLst>
                </a:gridCol>
              </a:tblGrid>
              <a:tr h="336986">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Measure</a:t>
                      </a: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English language</a:t>
                      </a:r>
                      <a:r>
                        <a:rPr lang="en-US" sz="1600" baseline="0" dirty="0">
                          <a:solidFill>
                            <a:schemeClr val="accent1">
                              <a:lumMod val="50000"/>
                            </a:schemeClr>
                          </a:solidFill>
                        </a:rPr>
                        <a:t> arts (</a:t>
                      </a:r>
                      <a:r>
                        <a:rPr lang="en-US" sz="1600" dirty="0">
                          <a:solidFill>
                            <a:schemeClr val="accent1">
                              <a:lumMod val="50000"/>
                            </a:schemeClr>
                          </a:solidFill>
                        </a:rPr>
                        <a:t>ELA) average</a:t>
                      </a:r>
                      <a:r>
                        <a:rPr lang="en-US" sz="1600" baseline="0" dirty="0">
                          <a:solidFill>
                            <a:schemeClr val="accent1">
                              <a:lumMod val="50000"/>
                            </a:schemeClr>
                          </a:solidFill>
                        </a:rPr>
                        <a:t> scaled score</a:t>
                      </a:r>
                    </a:p>
                    <a:p>
                      <a:pPr marL="342900" marR="0" lvl="0" indent="-342900" algn="l">
                        <a:lnSpc>
                          <a:spcPct val="115000"/>
                        </a:lnSpc>
                        <a:spcBef>
                          <a:spcPts val="0"/>
                        </a:spcBef>
                        <a:spcAft>
                          <a:spcPts val="0"/>
                        </a:spcAft>
                        <a:buFont typeface="Arial"/>
                        <a:buChar char="•"/>
                        <a:tabLst>
                          <a:tab pos="328295" algn="l"/>
                        </a:tabLst>
                      </a:pPr>
                      <a:r>
                        <a:rPr lang="en-US" sz="1600" baseline="0" dirty="0">
                          <a:solidFill>
                            <a:schemeClr val="accent1">
                              <a:lumMod val="50000"/>
                            </a:schemeClr>
                          </a:solidFill>
                        </a:rPr>
                        <a:t>Mathematics average scaled score</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Science achievement (Composite Performance Index (CPI))</a:t>
                      </a:r>
                    </a:p>
                  </a:txBody>
                  <a:tcPr marL="68580" marR="68580" marT="0" marB="0" anchor="ctr"/>
                </a:tc>
                <a:extLst>
                  <a:ext uri="{0D108BD9-81ED-4DB2-BD59-A6C34878D82A}">
                    <a16:rowId xmlns:a16="http://schemas.microsoft.com/office/drawing/2014/main" val="10001"/>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Mathematics mean SGP</a:t>
                      </a:r>
                    </a:p>
                  </a:txBody>
                  <a:tcPr marL="68580" marR="68580" marT="0" marB="0" anchor="ctr"/>
                </a:tc>
                <a:extLst>
                  <a:ext uri="{0D108BD9-81ED-4DB2-BD59-A6C34878D82A}">
                    <a16:rowId xmlns:a16="http://schemas.microsoft.com/office/drawing/2014/main" val="10002"/>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 (percentage</a:t>
                      </a:r>
                      <a:r>
                        <a:rPr lang="en-US" sz="1600" baseline="0" dirty="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(percentage of students missing 10</a:t>
                      </a:r>
                      <a:r>
                        <a:rPr lang="en-US" sz="1600" baseline="0" dirty="0">
                          <a:solidFill>
                            <a:schemeClr val="accent1">
                              <a:lumMod val="50000"/>
                            </a:schemeClr>
                          </a:solidFill>
                        </a:rPr>
                        <a:t> percent</a:t>
                      </a:r>
                      <a:r>
                        <a:rPr lang="en-US" sz="1600" dirty="0">
                          <a:solidFill>
                            <a:schemeClr val="accent1">
                              <a:lumMod val="50000"/>
                            </a:schemeClr>
                          </a:solidFill>
                        </a:rPr>
                        <a:t> or more of their days in membership)</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accountability indicators – 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graphicFrame>
        <p:nvGraphicFramePr>
          <p:cNvPr id="5" name="Table 4" descr="Weighting of Indicator categories for percentile calculation"/>
          <p:cNvGraphicFramePr>
            <a:graphicFrameLocks noGrp="1"/>
          </p:cNvGraphicFramePr>
          <p:nvPr>
            <p:extLst>
              <p:ext uri="{D42A27DB-BD31-4B8C-83A1-F6EECF244321}">
                <p14:modId xmlns:p14="http://schemas.microsoft.com/office/powerpoint/2010/main" val="370123760"/>
              </p:ext>
            </p:extLst>
          </p:nvPr>
        </p:nvGraphicFramePr>
        <p:xfrm>
          <a:off x="468086" y="1146790"/>
          <a:ext cx="11152413" cy="5233626"/>
        </p:xfrm>
        <a:graphic>
          <a:graphicData uri="http://schemas.openxmlformats.org/drawingml/2006/table">
            <a:tbl>
              <a:tblPr firstRow="1" bandRow="1">
                <a:tableStyleId>{5C22544A-7EE6-4342-B048-85BDC9FD1C3A}</a:tableStyleId>
              </a:tblPr>
              <a:tblGrid>
                <a:gridCol w="2398939">
                  <a:extLst>
                    <a:ext uri="{9D8B030D-6E8A-4147-A177-3AD203B41FA5}">
                      <a16:colId xmlns:a16="http://schemas.microsoft.com/office/drawing/2014/main" val="20000"/>
                    </a:ext>
                  </a:extLst>
                </a:gridCol>
                <a:gridCol w="8753474">
                  <a:extLst>
                    <a:ext uri="{9D8B030D-6E8A-4147-A177-3AD203B41FA5}">
                      <a16:colId xmlns:a16="http://schemas.microsoft.com/office/drawing/2014/main" val="20002"/>
                    </a:ext>
                  </a:extLst>
                </a:gridCol>
              </a:tblGrid>
              <a:tr h="326190">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Measure</a:t>
                      </a: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30126">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English language</a:t>
                      </a:r>
                      <a:r>
                        <a:rPr lang="en-US" sz="1600" baseline="0" dirty="0">
                          <a:solidFill>
                            <a:schemeClr val="accent1">
                              <a:lumMod val="50000"/>
                            </a:schemeClr>
                          </a:solidFill>
                        </a:rPr>
                        <a:t> arts (</a:t>
                      </a:r>
                      <a:r>
                        <a:rPr lang="en-US" sz="1600" dirty="0">
                          <a:solidFill>
                            <a:schemeClr val="accent1">
                              <a:lumMod val="50000"/>
                            </a:schemeClr>
                          </a:solidFill>
                        </a:rPr>
                        <a:t>ELA) achievement (Composite Performance Index (CPI))</a:t>
                      </a:r>
                      <a:endParaRPr lang="en-US" sz="1600" baseline="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baseline="0" dirty="0">
                          <a:solidFill>
                            <a:schemeClr val="accent1">
                              <a:lumMod val="50000"/>
                            </a:schemeClr>
                          </a:solidFill>
                        </a:rPr>
                        <a:t>Mathematics achievement (CPI)</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Science achievement (CPI)</a:t>
                      </a:r>
                    </a:p>
                  </a:txBody>
                  <a:tcPr marL="68580" marR="68580" marT="0" marB="0" anchor="ctr"/>
                </a:tc>
                <a:extLst>
                  <a:ext uri="{0D108BD9-81ED-4DB2-BD59-A6C34878D82A}">
                    <a16:rowId xmlns:a16="http://schemas.microsoft.com/office/drawing/2014/main" val="10001"/>
                  </a:ext>
                </a:extLst>
              </a:tr>
              <a:tr h="68928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Mathematics mean SGP</a:t>
                      </a:r>
                    </a:p>
                  </a:txBody>
                  <a:tcPr marL="68580" marR="68580" marT="0" marB="0" anchor="ctr"/>
                </a:tc>
                <a:extLst>
                  <a:ext uri="{0D108BD9-81ED-4DB2-BD59-A6C34878D82A}">
                    <a16:rowId xmlns:a16="http://schemas.microsoft.com/office/drawing/2014/main" val="10002"/>
                  </a:ext>
                </a:extLst>
              </a:tr>
              <a:tr h="1209675">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rate (five-year cohort graduation rate plus</a:t>
                      </a:r>
                      <a:r>
                        <a:rPr lang="en-US" sz="1600" baseline="0" dirty="0">
                          <a:solidFill>
                            <a:schemeClr val="accent1">
                              <a:lumMod val="50000"/>
                            </a:schemeClr>
                          </a:solidFill>
                        </a:rPr>
                        <a:t> the percentage of students still enrolled)</a:t>
                      </a:r>
                      <a:endParaRPr lang="en-US" sz="160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tc>
                <a:extLst>
                  <a:ext uri="{0D108BD9-81ED-4DB2-BD59-A6C34878D82A}">
                    <a16:rowId xmlns:a16="http://schemas.microsoft.com/office/drawing/2014/main" val="10003"/>
                  </a:ext>
                </a:extLst>
              </a:tr>
              <a:tr h="676275">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 (percentage</a:t>
                      </a:r>
                      <a:r>
                        <a:rPr lang="en-US" sz="1600" baseline="0" dirty="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1228725">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(percentage of students missing 10 percent or more of their days in membership)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Percentage of 11</a:t>
                      </a:r>
                      <a:r>
                        <a:rPr lang="en-US" sz="1600" baseline="30000" dirty="0">
                          <a:solidFill>
                            <a:schemeClr val="accent1">
                              <a:lumMod val="50000"/>
                            </a:schemeClr>
                          </a:solidFill>
                        </a:rPr>
                        <a:t>th</a:t>
                      </a:r>
                      <a:r>
                        <a:rPr lang="en-US" sz="1600" dirty="0">
                          <a:solidFill>
                            <a:schemeClr val="accent1">
                              <a:lumMod val="50000"/>
                            </a:schemeClr>
                          </a:solidFill>
                        </a:rPr>
                        <a:t> &amp; 12</a:t>
                      </a:r>
                      <a:r>
                        <a:rPr lang="en-US" sz="1600" baseline="30000" dirty="0">
                          <a:solidFill>
                            <a:schemeClr val="accent1">
                              <a:lumMod val="50000"/>
                            </a:schemeClr>
                          </a:solidFill>
                        </a:rPr>
                        <a:t>th</a:t>
                      </a:r>
                      <a:r>
                        <a:rPr lang="en-US" sz="1600" dirty="0">
                          <a:solidFill>
                            <a:schemeClr val="accent1">
                              <a:lumMod val="50000"/>
                            </a:schemeClr>
                          </a:solidFill>
                        </a:rPr>
                        <a:t> graders completing advanced coursework (Advanced</a:t>
                      </a:r>
                      <a:r>
                        <a:rPr lang="en-US" sz="1600" baseline="0" dirty="0">
                          <a:solidFill>
                            <a:schemeClr val="accent1">
                              <a:lumMod val="50000"/>
                            </a:schemeClr>
                          </a:solidFill>
                        </a:rPr>
                        <a:t> Placement, International Baccalaureate, postsecondary courses, &amp;/or other selected rigorous courses. </a:t>
                      </a:r>
                      <a:r>
                        <a:rPr lang="en-US" sz="1600" i="1" baseline="0" dirty="0">
                          <a:solidFill>
                            <a:schemeClr val="accent1">
                              <a:lumMod val="50000"/>
                            </a:schemeClr>
                          </a:solidFill>
                        </a:rPr>
                        <a:t>Note:</a:t>
                      </a:r>
                      <a:r>
                        <a:rPr lang="en-US" sz="1600" baseline="0" dirty="0">
                          <a:solidFill>
                            <a:schemeClr val="accent1">
                              <a:lumMod val="50000"/>
                            </a:schemeClr>
                          </a:solidFill>
                        </a:rPr>
                        <a:t> </a:t>
                      </a:r>
                      <a:r>
                        <a:rPr lang="en-US" sz="1600" baseline="0" dirty="0" err="1">
                          <a:solidFill>
                            <a:schemeClr val="accent1">
                              <a:lumMod val="50000"/>
                            </a:schemeClr>
                          </a:solidFill>
                        </a:rPr>
                        <a:t>MassCore</a:t>
                      </a:r>
                      <a:r>
                        <a:rPr lang="en-US" sz="1600" baseline="0" dirty="0">
                          <a:solidFill>
                            <a:schemeClr val="accent1">
                              <a:lumMod val="50000"/>
                            </a:schemeClr>
                          </a:solidFill>
                        </a:rPr>
                        <a:t> may be included in the future) </a:t>
                      </a:r>
                      <a:r>
                        <a:rPr lang="en-US" sz="1600" dirty="0">
                          <a:solidFill>
                            <a:schemeClr val="accent1">
                              <a:lumMod val="50000"/>
                            </a:schemeClr>
                          </a:solidFill>
                        </a:rPr>
                        <a:t> </a:t>
                      </a:r>
                      <a:endParaRPr lang="en-US" sz="1600" dirty="0">
                        <a:solidFill>
                          <a:schemeClr val="accent1">
                            <a:lumMod val="50000"/>
                          </a:schemeClr>
                        </a:solidFill>
                        <a:latin typeface="+mn-lt"/>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Considerations for weighting achievement &amp; growth</a:t>
            </a:r>
            <a:endParaRPr lang="en-US" dirty="0"/>
          </a:p>
        </p:txBody>
      </p:sp>
      <p:sp>
        <p:nvSpPr>
          <p:cNvPr id="3" name="Content Placeholder 2"/>
          <p:cNvSpPr>
            <a:spLocks noGrp="1"/>
          </p:cNvSpPr>
          <p:nvPr>
            <p:ph idx="1"/>
          </p:nvPr>
        </p:nvSpPr>
        <p:spPr/>
        <p:txBody>
          <a:bodyPr/>
          <a:lstStyle/>
          <a:p>
            <a:r>
              <a:rPr lang="en-US" sz="2800" dirty="0"/>
              <a:t>All indicators need to be included in the weighting</a:t>
            </a:r>
          </a:p>
          <a:p>
            <a:r>
              <a:rPr lang="en-US" sz="2800" dirty="0"/>
              <a:t>Progress towards English language proficiency only applies to a subset of schools, &amp; weighting needs to be flexible</a:t>
            </a:r>
          </a:p>
          <a:p>
            <a:r>
              <a:rPr lang="en-US" sz="2800" dirty="0"/>
              <a:t>Ratio between achievement &amp; growth can be held constant between non-high schools &amp; high schools but actual weightings will differ</a:t>
            </a:r>
          </a:p>
          <a:p>
            <a:r>
              <a:rPr lang="en-US" sz="2800" dirty="0"/>
              <a:t>ESE intends to apply the same weighting rules to both the normative &amp; criterion-referenced components of the system</a:t>
            </a:r>
          </a:p>
          <a:p>
            <a:r>
              <a:rPr lang="en-US" sz="2800" b="1" dirty="0"/>
              <a:t>BESE voted to maintain current ratio (3:1)</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DESE-231-39395</_dlc_DocId>
    <_dlc_DocIdUrl xmlns="733efe1c-5bbe-4968-87dc-d400e65c879f">
      <Url>https://sharepoint.doemass.org/ese/webteam/cps/_layouts/DocIdRedir.aspx?ID=DESE-231-39395</Url>
      <Description>DESE-231-39395</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F86656-4302-48C3-A3AA-D45C6B587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269D6-27AE-4B88-A1DE-F40B5CEEE3C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0a4e05da-b9bc-4326-ad73-01ef31b95567"/>
    <ds:schemaRef ds:uri="http://purl.org/dc/elements/1.1/"/>
    <ds:schemaRef ds:uri="http://schemas.openxmlformats.org/package/2006/metadata/core-properties"/>
    <ds:schemaRef ds:uri="733efe1c-5bbe-4968-87dc-d400e65c879f"/>
    <ds:schemaRef ds:uri="http://www.w3.org/XML/1998/namespace"/>
    <ds:schemaRef ds:uri="http://purl.org/dc/dcmitype/"/>
  </ds:schemaRefs>
</ds:datastoreItem>
</file>

<file path=customXml/itemProps3.xml><?xml version="1.0" encoding="utf-8"?>
<ds:datastoreItem xmlns:ds="http://schemas.openxmlformats.org/officeDocument/2006/customXml" ds:itemID="{DA3BCEB1-CECE-4DC8-A4B3-76E32809EFFC}">
  <ds:schemaRefs>
    <ds:schemaRef ds:uri="http://schemas.microsoft.com/sharepoint/v3/contenttype/forms"/>
  </ds:schemaRefs>
</ds:datastoreItem>
</file>

<file path=customXml/itemProps4.xml><?xml version="1.0" encoding="utf-8"?>
<ds:datastoreItem xmlns:ds="http://schemas.openxmlformats.org/officeDocument/2006/customXml" ds:itemID="{608C6B4C-3CF6-4558-8ADB-B6825534F5A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8876</TotalTime>
  <Words>1893</Words>
  <Application>Microsoft Office PowerPoint</Application>
  <PresentationFormat>Widescreen</PresentationFormat>
  <Paragraphs>593</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等线</vt:lpstr>
      <vt:lpstr>Arial</vt:lpstr>
      <vt:lpstr>Calibri</vt:lpstr>
      <vt:lpstr>Courier New</vt:lpstr>
      <vt:lpstr>Segoe</vt:lpstr>
      <vt:lpstr>Segoe SemiBold</vt:lpstr>
      <vt:lpstr>Segoe UI</vt:lpstr>
      <vt:lpstr>Segoe UI Semibold</vt:lpstr>
      <vt:lpstr>Times New Roman</vt:lpstr>
      <vt:lpstr>Wingdings</vt:lpstr>
      <vt:lpstr>ESE PowerPoint Template 2017</vt:lpstr>
      <vt:lpstr>Massachusetts’  Next-Generation  Accountability System</vt:lpstr>
      <vt:lpstr>Why do we have a new accountability system? Why a change?</vt:lpstr>
      <vt:lpstr>Why do we have a new accountability system? Why a change?</vt:lpstr>
      <vt:lpstr>ESSA stakeholder feedback</vt:lpstr>
      <vt:lpstr>Stakeholder feedback (April 2016 - April 2017)</vt:lpstr>
      <vt:lpstr>Accountability discussions with the Board</vt:lpstr>
      <vt:lpstr>Massachusetts’ accountability indicators – non-high schools</vt:lpstr>
      <vt:lpstr>Massachusetts’ accountability indicators – high schools</vt:lpstr>
      <vt:lpstr>Considerations for weighting achievement &amp; growth</vt:lpstr>
      <vt:lpstr>Weighting of indicators in non-high schools</vt:lpstr>
      <vt:lpstr>Weighting of indicators in high schools &amp; middle/high/K-12 schools</vt:lpstr>
      <vt:lpstr>Normative component</vt:lpstr>
      <vt:lpstr>Criterion-referenced component</vt:lpstr>
      <vt:lpstr>Criterion-referenced component</vt:lpstr>
      <vt:lpstr>Setting targets</vt:lpstr>
      <vt:lpstr>Criterion-referenced component</vt:lpstr>
      <vt:lpstr>Criterion-referenced component calculation – non-high school </vt:lpstr>
      <vt:lpstr>Criterion-referenced component calculation – high school</vt:lpstr>
      <vt:lpstr>Categorization of schools</vt:lpstr>
      <vt:lpstr>Categorization of districts</vt:lpstr>
      <vt:lpstr>Accountability reports</vt:lpstr>
      <vt:lpstr>What should school committee members focus on?</vt:lpstr>
      <vt:lpstr>District &amp; school report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Next-Generation Accountability System</dc:title>
  <dc:creator>ESE</dc:creator>
  <cp:lastModifiedBy>Tracy Novick</cp:lastModifiedBy>
  <cp:revision>295</cp:revision>
  <cp:lastPrinted>2017-08-07T14:46:10Z</cp:lastPrinted>
  <dcterms:created xsi:type="dcterms:W3CDTF">2018-01-17T15:31:39Z</dcterms:created>
  <dcterms:modified xsi:type="dcterms:W3CDTF">2018-07-21T19:26:38Z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25 2018</vt:lpwstr>
  </property>
</Properties>
</file>