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69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21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339CB0-D0D0-405E-B6EA-D365F76B9440}" type="datetimeFigureOut">
              <a:rPr lang="en-US" smtClean="0"/>
              <a:t>11/06/2017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3BEE0F5-FA20-470E-AEE5-91836907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52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1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1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27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3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0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3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3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91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8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9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E3A2DED-9949-4FAD-AD85-26C731FBC1EA}" type="datetimeFigureOut">
              <a:rPr lang="en-US" smtClean="0"/>
              <a:t>11/06/2017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BE77EC50-CBF5-43A5-84CC-CCF8E47BF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2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b="1" dirty="0"/>
              <a:t>Award-Winning Strategies for Cost Savings in Districts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60" y="5369731"/>
            <a:ext cx="9616440" cy="1069848"/>
          </a:xfrm>
        </p:spPr>
        <p:txBody>
          <a:bodyPr>
            <a:noAutofit/>
          </a:bodyPr>
          <a:lstStyle/>
          <a:p>
            <a:r>
              <a:rPr lang="en-US" sz="2400" b="1" dirty="0"/>
              <a:t>Worcester Public Schools ▪ Sara Consalvo, Budget Director</a:t>
            </a:r>
          </a:p>
          <a:p>
            <a:r>
              <a:rPr lang="en-US" sz="2400" b="1" dirty="0"/>
              <a:t>Ashland Public Schools ▪ Jim Adams, Superintendent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194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8925052" cy="4050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u="sng" dirty="0"/>
              <a:t>Implementation – Strategic Approach:</a:t>
            </a:r>
          </a:p>
          <a:p>
            <a:endParaRPr lang="en-US" dirty="0"/>
          </a:p>
          <a:p>
            <a:r>
              <a:rPr lang="en-US" sz="2200" dirty="0"/>
              <a:t>FY15 Budget - Phased Out Vendor 1 </a:t>
            </a:r>
          </a:p>
          <a:p>
            <a:pPr lvl="1"/>
            <a:r>
              <a:rPr lang="en-US" sz="2200" dirty="0"/>
              <a:t>Districtwide, Including Afterschool &amp; Home Services (Vacations)</a:t>
            </a:r>
          </a:p>
          <a:p>
            <a:pPr lvl="2"/>
            <a:r>
              <a:rPr lang="en-US" sz="2200" dirty="0"/>
              <a:t>Direct Services, Clinical Services &amp; Ph.D. Consultations</a:t>
            </a:r>
          </a:p>
          <a:p>
            <a:r>
              <a:rPr lang="en-US" sz="2200" dirty="0"/>
              <a:t>FY16 Budget - Phased Out Vendor 2*</a:t>
            </a:r>
          </a:p>
          <a:p>
            <a:pPr lvl="1"/>
            <a:r>
              <a:rPr lang="en-US" sz="2200" dirty="0"/>
              <a:t>Transitioned Into Providing Afterschool &amp; Home Services </a:t>
            </a:r>
            <a:r>
              <a:rPr lang="en-US" sz="2200" u="sng" dirty="0"/>
              <a:t>Only</a:t>
            </a:r>
            <a:r>
              <a:rPr lang="en-US" sz="2200" dirty="0"/>
              <a:t> until District Completely Equipped to Provide All Services to All Students.</a:t>
            </a:r>
          </a:p>
          <a:p>
            <a:r>
              <a:rPr lang="en-US" sz="2200" dirty="0"/>
              <a:t>Budget 101 – Keep Some Funding Available in 1</a:t>
            </a:r>
            <a:r>
              <a:rPr lang="en-US" sz="2200" baseline="30000" dirty="0"/>
              <a:t>st</a:t>
            </a:r>
            <a:r>
              <a:rPr lang="en-US" sz="2200" dirty="0"/>
              <a:t> Year for Emergency Issues… Don’t Over Cut &amp; Monitor Expenditures…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00" y="484632"/>
            <a:ext cx="2410411" cy="220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421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b="1" u="sng" dirty="0"/>
              <a:t>District Costs:</a:t>
            </a:r>
          </a:p>
          <a:p>
            <a:endParaRPr lang="en-US" sz="2800" b="1" u="sng" dirty="0"/>
          </a:p>
          <a:p>
            <a:r>
              <a:rPr lang="en-US" sz="2800" b="1" u="sng" dirty="0"/>
              <a:t>Savings: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346616"/>
              </p:ext>
            </p:extLst>
          </p:nvPr>
        </p:nvGraphicFramePr>
        <p:xfrm>
          <a:off x="558800" y="685804"/>
          <a:ext cx="6635750" cy="4152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4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Worcester Public School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Total Annual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Instructional Assistants (70 Positions)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$1,960,000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Additional Home Services Provided (Hourly)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$101,250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Board Certified Behavior Analysts (8 Positions)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$576,000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Health Insurance Costs (Avg 70% Participation)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$491,400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Supplies &amp; Material Costs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$50,000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Staff Development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$50,000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Total District</a:t>
                      </a:r>
                      <a:r>
                        <a:rPr lang="en-US" sz="1800" b="1" u="none" strike="noStrike" baseline="0" dirty="0">
                          <a:effectLst/>
                        </a:rPr>
                        <a:t> C</a:t>
                      </a:r>
                      <a:r>
                        <a:rPr lang="en-US" sz="1800" b="1" u="none" strike="noStrike" dirty="0">
                          <a:effectLst/>
                        </a:rPr>
                        <a:t>osts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$3,228,650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Total (Average) Vendor Costs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$4,354,000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Program Cost Savings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-$1,125,350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8800" y="5359408"/>
            <a:ext cx="711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Savings Allowed for the Reallocation of Resources to Other Instructional Services (Teachers, Textbooks, Etc.)</a:t>
            </a:r>
          </a:p>
        </p:txBody>
      </p:sp>
    </p:spTree>
    <p:extLst>
      <p:ext uri="{BB962C8B-B14F-4D97-AF65-F5344CB8AC3E}">
        <p14:creationId xmlns:p14="http://schemas.microsoft.com/office/powerpoint/2010/main" val="42333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ASHLand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959" y="1780963"/>
            <a:ext cx="10512920" cy="49624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Key Cost-Saving Measures</a:t>
            </a:r>
          </a:p>
          <a:p>
            <a:r>
              <a:rPr lang="en-US" dirty="0"/>
              <a:t>Change in Mindset </a:t>
            </a:r>
            <a:r>
              <a:rPr lang="mr-IN" dirty="0"/>
              <a:t>–</a:t>
            </a:r>
            <a:r>
              <a:rPr lang="en-US" dirty="0"/>
              <a:t> Budgeting Based on Blueprint for Continuous Student Improvement</a:t>
            </a:r>
          </a:p>
          <a:p>
            <a:r>
              <a:rPr lang="en-US" dirty="0"/>
              <a:t>Solar Panel Implementation</a:t>
            </a:r>
          </a:p>
          <a:p>
            <a:pPr lvl="1"/>
            <a:r>
              <a:rPr lang="en-US" dirty="0"/>
              <a:t>Ashland High School and Ashland Middle School</a:t>
            </a:r>
          </a:p>
          <a:p>
            <a:pPr lvl="1"/>
            <a:r>
              <a:rPr lang="en-US" dirty="0"/>
              <a:t>Net Metering Agreements</a:t>
            </a:r>
          </a:p>
          <a:p>
            <a:r>
              <a:rPr lang="en-US" dirty="0"/>
              <a:t>Consolidation of District with Town</a:t>
            </a:r>
          </a:p>
          <a:p>
            <a:pPr lvl="1"/>
            <a:r>
              <a:rPr lang="en-US" dirty="0"/>
              <a:t>Technology</a:t>
            </a:r>
          </a:p>
          <a:p>
            <a:pPr lvl="1"/>
            <a:r>
              <a:rPr lang="en-US" dirty="0"/>
              <a:t>Facilities</a:t>
            </a:r>
          </a:p>
          <a:p>
            <a:r>
              <a:rPr lang="en-US" dirty="0"/>
              <a:t>Green Community Grants and Energy Efficient Upgrades</a:t>
            </a:r>
          </a:p>
          <a:p>
            <a:pPr lvl="1"/>
            <a:r>
              <a:rPr lang="en-US" dirty="0"/>
              <a:t>Electric Vehicles</a:t>
            </a:r>
          </a:p>
          <a:p>
            <a:pPr lvl="1"/>
            <a:r>
              <a:rPr lang="en-US" dirty="0"/>
              <a:t>Elementary Boilers</a:t>
            </a:r>
          </a:p>
          <a:p>
            <a:pPr lvl="1"/>
            <a:r>
              <a:rPr lang="en-US" dirty="0"/>
              <a:t>Light Sensors, Automatic Computer Shut-Down, LED Lights</a:t>
            </a:r>
          </a:p>
          <a:p>
            <a:r>
              <a:rPr lang="en-US" dirty="0"/>
              <a:t>Special Education Savings</a:t>
            </a:r>
          </a:p>
          <a:p>
            <a:pPr lvl="1"/>
            <a:r>
              <a:rPr lang="en-US" dirty="0"/>
              <a:t>Developed Internal Programs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51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Solar Panel Car Port Implementation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7116" y="4753681"/>
            <a:ext cx="7314786" cy="1958377"/>
          </a:xfrm>
        </p:spPr>
        <p:txBody>
          <a:bodyPr>
            <a:normAutofit/>
          </a:bodyPr>
          <a:lstStyle/>
          <a:p>
            <a:r>
              <a:rPr lang="en-US" dirty="0"/>
              <a:t>Electricity Costs Savings of about $32,000 annually</a:t>
            </a:r>
          </a:p>
          <a:p>
            <a:r>
              <a:rPr lang="en-US" dirty="0"/>
              <a:t>4 Net Metering Agreements </a:t>
            </a:r>
            <a:r>
              <a:rPr lang="mr-IN" dirty="0"/>
              <a:t>–</a:t>
            </a:r>
            <a:r>
              <a:rPr lang="en-US" dirty="0"/>
              <a:t> Account for $20,000 in revenue</a:t>
            </a:r>
          </a:p>
          <a:p>
            <a:endParaRPr lang="en-US" dirty="0"/>
          </a:p>
        </p:txBody>
      </p:sp>
      <p:pic>
        <p:nvPicPr>
          <p:cNvPr id="4" name="Picture 3" descr="download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44" y="1969124"/>
            <a:ext cx="8114887" cy="274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561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Consolidation of District and Town Departments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Consolidated IT and Facilities/Maintenance Departments</a:t>
            </a:r>
          </a:p>
          <a:p>
            <a:pPr lvl="2"/>
            <a:r>
              <a:rPr lang="en-US" sz="2400" dirty="0"/>
              <a:t>IT Director now is Director for the Town and Schools </a:t>
            </a:r>
            <a:r>
              <a:rPr lang="mr-IN" sz="2400" dirty="0"/>
              <a:t>–</a:t>
            </a:r>
            <a:r>
              <a:rPr lang="en-US" sz="2400" dirty="0"/>
              <a:t> Savings of $90,000 Town Wide</a:t>
            </a:r>
          </a:p>
          <a:p>
            <a:pPr lvl="2"/>
            <a:r>
              <a:rPr lang="en-US" sz="2400" dirty="0"/>
              <a:t>Facilities/Maintenance allows us to bid on joint projects and share cost of Director</a:t>
            </a:r>
          </a:p>
          <a:p>
            <a:pPr lvl="2"/>
            <a:r>
              <a:rPr lang="en-US" sz="2400" dirty="0"/>
              <a:t>Increased working relationship with General Government and Schools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00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4033"/>
            <a:ext cx="10058400" cy="157128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b="1" dirty="0"/>
              <a:t>Green Community Grants</a:t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789422"/>
          </a:xfrm>
        </p:spPr>
        <p:txBody>
          <a:bodyPr>
            <a:normAutofit/>
          </a:bodyPr>
          <a:lstStyle/>
          <a:p>
            <a:r>
              <a:rPr lang="en-US" sz="2400" dirty="0"/>
              <a:t>Charging stations and lease payments for 3 electric cars for 3 years.</a:t>
            </a:r>
          </a:p>
          <a:p>
            <a:r>
              <a:rPr lang="en-US" sz="2400" dirty="0"/>
              <a:t>Reduction in mileage reimbursement for administration and special education </a:t>
            </a:r>
            <a:r>
              <a:rPr lang="mr-IN" sz="2400" dirty="0"/>
              <a:t>–</a:t>
            </a:r>
            <a:r>
              <a:rPr lang="en-US" sz="2400" dirty="0"/>
              <a:t> savings of $5,000 per year.</a:t>
            </a:r>
          </a:p>
          <a:p>
            <a:r>
              <a:rPr lang="en-US" sz="2400" dirty="0"/>
              <a:t>Grant for boiler of $225,000</a:t>
            </a:r>
          </a:p>
        </p:txBody>
      </p:sp>
      <p:pic>
        <p:nvPicPr>
          <p:cNvPr id="4" name="Picture 3" descr="IMG_357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0" y="3094473"/>
            <a:ext cx="3793837" cy="355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31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"/>
            <a:ext cx="10058400" cy="171531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b="1" dirty="0"/>
              <a:t>Special Education Program Development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Developed 3 SPED Programs in-house</a:t>
            </a:r>
          </a:p>
          <a:p>
            <a:r>
              <a:rPr lang="en-US" sz="2400" dirty="0"/>
              <a:t>Out-of-District SPED costs remained flat for 3 years </a:t>
            </a:r>
            <a:r>
              <a:rPr lang="mr-IN" sz="2400" dirty="0"/>
              <a:t>–</a:t>
            </a:r>
            <a:r>
              <a:rPr lang="en-US" sz="2400" dirty="0"/>
              <a:t> Prior 17% increase per year</a:t>
            </a:r>
          </a:p>
          <a:p>
            <a:r>
              <a:rPr lang="en-US" sz="2400" dirty="0"/>
              <a:t>Tuition Students into program at Ashland High School, which offset teacher cost</a:t>
            </a:r>
          </a:p>
          <a:p>
            <a:r>
              <a:rPr lang="en-US" sz="2400" dirty="0"/>
              <a:t>Savings in Out-of-District tuition and transportation:</a:t>
            </a:r>
          </a:p>
          <a:p>
            <a:pPr lvl="2"/>
            <a:r>
              <a:rPr lang="en-US" sz="2000" dirty="0"/>
              <a:t>5 students in house saved $164,000 in Year 1</a:t>
            </a:r>
            <a:r>
              <a:rPr lang="mr-IN" sz="2000" dirty="0"/>
              <a:t>…</a:t>
            </a:r>
            <a:r>
              <a:rPr lang="en-US" sz="2000" dirty="0"/>
              <a:t>..(5 Students/Transportation = $295,000 Program Cost was $131,000 (1 Teacher and 3 ESPs/ABA)</a:t>
            </a:r>
          </a:p>
        </p:txBody>
      </p:sp>
    </p:spTree>
    <p:extLst>
      <p:ext uri="{BB962C8B-B14F-4D97-AF65-F5344CB8AC3E}">
        <p14:creationId xmlns:p14="http://schemas.microsoft.com/office/powerpoint/2010/main" val="373875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283952" cy="40507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dirty="0"/>
              <a:t>Beginning FY12 – District Began Conversations to Start Building Internal Capacity to provide Applied Behavioral Analysis (ABA Services) Instead of Utilizing Third Party Vendors.</a:t>
            </a:r>
          </a:p>
          <a:p>
            <a:pPr marL="0" indent="0" algn="just">
              <a:buNone/>
            </a:pPr>
            <a:r>
              <a:rPr lang="en-US" sz="2200" dirty="0"/>
              <a:t>These Direct Services Provided Both Classroom Services, Along with Afterschool and Vacation Services to District Students.</a:t>
            </a:r>
          </a:p>
          <a:p>
            <a:pPr marL="0" indent="0">
              <a:buNone/>
            </a:pPr>
            <a:r>
              <a:rPr lang="en-US" sz="2200" b="1" u="sng" dirty="0"/>
              <a:t>Concerns:</a:t>
            </a:r>
          </a:p>
          <a:p>
            <a:r>
              <a:rPr lang="en-US" sz="2200" dirty="0"/>
              <a:t>Increasing Cost of Services</a:t>
            </a:r>
          </a:p>
          <a:p>
            <a:r>
              <a:rPr lang="en-US" sz="2200" dirty="0"/>
              <a:t>Quality &amp; Consistency of Staff Being Provided </a:t>
            </a:r>
          </a:p>
          <a:p>
            <a:r>
              <a:rPr lang="en-US" sz="2200" dirty="0"/>
              <a:t>Tracking Student Data, Cost Per Student</a:t>
            </a:r>
          </a:p>
          <a:p>
            <a:r>
              <a:rPr lang="en-US" sz="2200" dirty="0"/>
              <a:t>Student’s IEP Language</a:t>
            </a:r>
          </a:p>
        </p:txBody>
      </p:sp>
    </p:spTree>
    <p:extLst>
      <p:ext uri="{BB962C8B-B14F-4D97-AF65-F5344CB8AC3E}">
        <p14:creationId xmlns:p14="http://schemas.microsoft.com/office/powerpoint/2010/main" val="32625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950208"/>
              </p:ext>
            </p:extLst>
          </p:nvPr>
        </p:nvGraphicFramePr>
        <p:xfrm>
          <a:off x="571500" y="2513076"/>
          <a:ext cx="11048999" cy="2236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70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45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FY10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FY11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FY12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FY13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FY14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FY15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FY16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FY17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8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Vendor 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$2,400,000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$2,600,000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$3,300,000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$2,900,000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$250,000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Vendor 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$1,500,000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$1,850,000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$1,600,000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$140,000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8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$3,500,000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$4,400,000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$4,600,000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$5,150,000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$4,500,000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$390,000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98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Analysis:</a:t>
            </a:r>
          </a:p>
          <a:p>
            <a:pPr marL="0" indent="0">
              <a:buNone/>
            </a:pPr>
            <a:endParaRPr lang="en-US" sz="2400" b="1" u="sng" dirty="0"/>
          </a:p>
          <a:p>
            <a:r>
              <a:rPr lang="en-US" sz="2400" dirty="0"/>
              <a:t>Determine Current &amp; Prior Year Costs of Vendors</a:t>
            </a:r>
          </a:p>
          <a:p>
            <a:r>
              <a:rPr lang="en-US" sz="2400" dirty="0"/>
              <a:t>How many Students are Being Serviced?</a:t>
            </a:r>
          </a:p>
          <a:p>
            <a:r>
              <a:rPr lang="en-US" sz="2400" dirty="0"/>
              <a:t>What is the Rate Being Charged?</a:t>
            </a:r>
          </a:p>
          <a:p>
            <a:r>
              <a:rPr lang="en-US" sz="2400" dirty="0"/>
              <a:t>Determine Average Hours per Month?</a:t>
            </a:r>
          </a:p>
          <a:p>
            <a:r>
              <a:rPr lang="en-US" sz="2400" dirty="0"/>
              <a:t>Other Costs? </a:t>
            </a:r>
          </a:p>
          <a:p>
            <a:r>
              <a:rPr lang="en-US" sz="2400" dirty="0"/>
              <a:t>Specific Detail (Invoices, Student IEP, Current Staffing, Etc.*)</a:t>
            </a:r>
          </a:p>
          <a:p>
            <a:endParaRPr lang="en-US" sz="2200" dirty="0"/>
          </a:p>
          <a:p>
            <a:endParaRPr lang="en-US" sz="2400" u="sng" dirty="0"/>
          </a:p>
          <a:p>
            <a:endParaRPr lang="en-US" sz="2400" u="sng" dirty="0"/>
          </a:p>
          <a:p>
            <a:pPr marL="274320" lvl="1" indent="0">
              <a:buNone/>
            </a:pPr>
            <a:endParaRPr lang="en-US" sz="2200" u="sng" dirty="0"/>
          </a:p>
          <a:p>
            <a:pPr marL="0" indent="0">
              <a:buNone/>
            </a:pP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46261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968500"/>
            <a:ext cx="10058400" cy="42037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u="sng" dirty="0"/>
              <a:t>Determined Facts:</a:t>
            </a:r>
          </a:p>
          <a:p>
            <a:r>
              <a:rPr lang="en-US" sz="2200" dirty="0"/>
              <a:t>Vendor 1– Districtwide, Including Afterschool &amp; Home Services (Vacations)</a:t>
            </a:r>
          </a:p>
          <a:p>
            <a:pPr lvl="1"/>
            <a:r>
              <a:rPr lang="en-US" sz="2200" dirty="0"/>
              <a:t>Direct Services, Clinical Services &amp; Ph.D. Consultations</a:t>
            </a:r>
          </a:p>
          <a:p>
            <a:r>
              <a:rPr lang="en-US" sz="2200" dirty="0"/>
              <a:t>Vendor 2 – Afterschool &amp; Certain Locations Only</a:t>
            </a:r>
          </a:p>
          <a:p>
            <a:pPr lvl="1"/>
            <a:r>
              <a:rPr lang="en-US" sz="2200" dirty="0"/>
              <a:t>Direct Services, Clinical Services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859469"/>
              </p:ext>
            </p:extLst>
          </p:nvPr>
        </p:nvGraphicFramePr>
        <p:xfrm>
          <a:off x="3898900" y="4102102"/>
          <a:ext cx="7073901" cy="22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3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Category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Vendor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Vendor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Students Serviced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Direct Services Rate Per Hour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$27.50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$27.00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Direct Services Average Hours Per Month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8,000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Clinical Services Per Month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$65,000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$55,000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Ph.D. Consultation Services Per Month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$6,300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84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u="sng" dirty="0"/>
              <a:t>Determined Costs: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070940"/>
              </p:ext>
            </p:extLst>
          </p:nvPr>
        </p:nvGraphicFramePr>
        <p:xfrm>
          <a:off x="2882900" y="3159379"/>
          <a:ext cx="7584949" cy="25620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9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6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Average Vendor Expenditures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Vendor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Vendor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Total Annual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Direct Services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$2,200,000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$891,000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$3,091,000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Clinical Services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$650,000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$550,000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$1,200,000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Ph.D. Consultation Services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$63,000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$63,000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Total Average Vendor Costs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$2,913,000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$1,441,000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$4,354,000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911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u="sng" dirty="0"/>
              <a:t>Methodology: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2012"/>
              </p:ext>
            </p:extLst>
          </p:nvPr>
        </p:nvGraphicFramePr>
        <p:xfrm>
          <a:off x="146297" y="2423160"/>
          <a:ext cx="7168903" cy="180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0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7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Average Vendor Expenditures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Vendor 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Vendor 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Total Annual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Direct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$2,200,000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$891,000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$3,091,000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Clinical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$650,000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$550,000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$1,200,000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Ph.D. Consultation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$63,000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$63,000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Average Vendor Costs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$2,913,000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$1,441,000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$4,354,000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331283"/>
              </p:ext>
            </p:extLst>
          </p:nvPr>
        </p:nvGraphicFramePr>
        <p:xfrm>
          <a:off x="162050" y="132080"/>
          <a:ext cx="5679950" cy="1986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Category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Vendor 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Vendor 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Students Serviced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Direct Services Rate Per Hour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$27.50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$27.00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Direct Services Average Hours Per Month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Clinical Services Per Month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Ph.D. Consultation Services Per Month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33726"/>
              </p:ext>
            </p:extLst>
          </p:nvPr>
        </p:nvGraphicFramePr>
        <p:xfrm>
          <a:off x="162050" y="4541354"/>
          <a:ext cx="8141690" cy="1677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5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Average Vendor Expenditures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Methodology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Direct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Direct Service Rate x Hours Per Month  x Months of Programming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Clinical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Clinical Service Rate x Months of Programming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Ph.D. Consultation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Ph.D. Consultation Rate x Months of Programming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Average Vendor Costs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$4,354,000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22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Implementation – Strategic Approach:</a:t>
            </a:r>
          </a:p>
          <a:p>
            <a:endParaRPr lang="en-US" dirty="0"/>
          </a:p>
          <a:p>
            <a:r>
              <a:rPr lang="en-US" sz="2200" dirty="0"/>
              <a:t>Developed Training and Began Providing to Current Staff </a:t>
            </a:r>
          </a:p>
          <a:p>
            <a:r>
              <a:rPr lang="en-US" sz="2200" dirty="0"/>
              <a:t>Addressed Student IEP Language (Vendor Specific)</a:t>
            </a:r>
          </a:p>
          <a:p>
            <a:r>
              <a:rPr lang="en-US" sz="2200" dirty="0"/>
              <a:t>Discussed Phase Out with Vendors</a:t>
            </a:r>
          </a:p>
          <a:p>
            <a:r>
              <a:rPr lang="en-US" sz="2200" dirty="0"/>
              <a:t>Began Parent Discussions Groups</a:t>
            </a:r>
          </a:p>
          <a:p>
            <a:r>
              <a:rPr lang="en-US" sz="2200" dirty="0"/>
              <a:t>Developed Short &amp; Long Term Service Plans for Students</a:t>
            </a:r>
          </a:p>
          <a:p>
            <a:r>
              <a:rPr lang="en-US" sz="2200" dirty="0"/>
              <a:t>Phased In Trained Staff into Specific Locations (FY14)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00" y="484632"/>
            <a:ext cx="2410411" cy="220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744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Worcester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Implementation – Strategic Approach:</a:t>
            </a:r>
          </a:p>
          <a:p>
            <a:endParaRPr lang="en-US" dirty="0"/>
          </a:p>
          <a:p>
            <a:r>
              <a:rPr lang="en-US" sz="2200" dirty="0"/>
              <a:t>FY15 Budget – Hired 50 additional ABA Instructional Assistant Positions &amp; 5 Board Certified Behavior Analysts Positions</a:t>
            </a:r>
          </a:p>
          <a:p>
            <a:r>
              <a:rPr lang="en-US" sz="2200" dirty="0"/>
              <a:t>School Populations – Growth of Students that Needed Services </a:t>
            </a:r>
          </a:p>
          <a:p>
            <a:pPr lvl="1"/>
            <a:r>
              <a:rPr lang="en-US" sz="2200" dirty="0"/>
              <a:t>Preschool through Primary Grades, Families Moving into City</a:t>
            </a:r>
          </a:p>
          <a:p>
            <a:r>
              <a:rPr lang="en-US" sz="2200" dirty="0"/>
              <a:t>Developed Afterschool Model with Hourly Staffing </a:t>
            </a:r>
          </a:p>
          <a:p>
            <a:r>
              <a:rPr lang="en-US" sz="2200" dirty="0"/>
              <a:t>FY16 Budget – Hired 20 additional ABA Instructional Assistant Positions &amp; 3 Board Certified Behavior Analysts Positions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00" y="484632"/>
            <a:ext cx="2410411" cy="220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005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512</TotalTime>
  <Words>1046</Words>
  <Application>Microsoft Office PowerPoint</Application>
  <PresentationFormat>Widescreen</PresentationFormat>
  <Paragraphs>242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Mangal</vt:lpstr>
      <vt:lpstr>Rockwell</vt:lpstr>
      <vt:lpstr>Rockwell Condensed</vt:lpstr>
      <vt:lpstr>Times New Roman</vt:lpstr>
      <vt:lpstr>Wingdings</vt:lpstr>
      <vt:lpstr>Wood Type</vt:lpstr>
      <vt:lpstr>Award-Winning Strategies for Cost Savings in Districts </vt:lpstr>
      <vt:lpstr>Worcester Public Schools</vt:lpstr>
      <vt:lpstr>Worcester Public Schools</vt:lpstr>
      <vt:lpstr>Worcester Public Schools</vt:lpstr>
      <vt:lpstr>Worcester Public Schools</vt:lpstr>
      <vt:lpstr>Worcester Public Schools</vt:lpstr>
      <vt:lpstr>Worcester Public Schools</vt:lpstr>
      <vt:lpstr>Worcester Public Schools</vt:lpstr>
      <vt:lpstr>Worcester Public Schools</vt:lpstr>
      <vt:lpstr>Worcester Public Schools</vt:lpstr>
      <vt:lpstr>Worcester Public Schools</vt:lpstr>
      <vt:lpstr>ASHLand Public Schools</vt:lpstr>
      <vt:lpstr>Solar Panel Car Port Implementation </vt:lpstr>
      <vt:lpstr>Consolidation of District and Town Departments</vt:lpstr>
      <vt:lpstr> Green Community Grants </vt:lpstr>
      <vt:lpstr> Special Education Program Development </vt:lpstr>
    </vt:vector>
  </TitlesOfParts>
  <Company>Worcester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Award-Winning Strategies for Cost Savings in Districts</dc:title>
  <dc:creator>Consalvo, Sara</dc:creator>
  <cp:lastModifiedBy>Sam Cheesman</cp:lastModifiedBy>
  <cp:revision>58</cp:revision>
  <cp:lastPrinted>2017-11-01T18:39:35Z</cp:lastPrinted>
  <dcterms:created xsi:type="dcterms:W3CDTF">2017-10-18T18:49:39Z</dcterms:created>
  <dcterms:modified xsi:type="dcterms:W3CDTF">2017-11-06T17:53:56Z</dcterms:modified>
</cp:coreProperties>
</file>