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52" r:id="rId1"/>
  </p:sldMasterIdLst>
  <p:notesMasterIdLst>
    <p:notesMasterId r:id="rId46"/>
  </p:notesMasterIdLst>
  <p:handoutMasterIdLst>
    <p:handoutMasterId r:id="rId47"/>
  </p:handoutMasterIdLst>
  <p:sldIdLst>
    <p:sldId id="409" r:id="rId2"/>
    <p:sldId id="417" r:id="rId3"/>
    <p:sldId id="429" r:id="rId4"/>
    <p:sldId id="400" r:id="rId5"/>
    <p:sldId id="424" r:id="rId6"/>
    <p:sldId id="348" r:id="rId7"/>
    <p:sldId id="349" r:id="rId8"/>
    <p:sldId id="350" r:id="rId9"/>
    <p:sldId id="418" r:id="rId10"/>
    <p:sldId id="419" r:id="rId11"/>
    <p:sldId id="420" r:id="rId12"/>
    <p:sldId id="384" r:id="rId13"/>
    <p:sldId id="363" r:id="rId14"/>
    <p:sldId id="355" r:id="rId15"/>
    <p:sldId id="357" r:id="rId16"/>
    <p:sldId id="425" r:id="rId17"/>
    <p:sldId id="401" r:id="rId18"/>
    <p:sldId id="426" r:id="rId19"/>
    <p:sldId id="382" r:id="rId20"/>
    <p:sldId id="385" r:id="rId21"/>
    <p:sldId id="386" r:id="rId22"/>
    <p:sldId id="413" r:id="rId23"/>
    <p:sldId id="402" r:id="rId24"/>
    <p:sldId id="360" r:id="rId25"/>
    <p:sldId id="361" r:id="rId26"/>
    <p:sldId id="379" r:id="rId27"/>
    <p:sldId id="410" r:id="rId28"/>
    <p:sldId id="411" r:id="rId29"/>
    <p:sldId id="412" r:id="rId30"/>
    <p:sldId id="404" r:id="rId31"/>
    <p:sldId id="389" r:id="rId32"/>
    <p:sldId id="390" r:id="rId33"/>
    <p:sldId id="391" r:id="rId34"/>
    <p:sldId id="415" r:id="rId35"/>
    <p:sldId id="394" r:id="rId36"/>
    <p:sldId id="395" r:id="rId37"/>
    <p:sldId id="397" r:id="rId38"/>
    <p:sldId id="398" r:id="rId39"/>
    <p:sldId id="416" r:id="rId40"/>
    <p:sldId id="427" r:id="rId41"/>
    <p:sldId id="368" r:id="rId42"/>
    <p:sldId id="371" r:id="rId43"/>
    <p:sldId id="421" r:id="rId44"/>
    <p:sldId id="428" r:id="rId45"/>
  </p:sldIdLst>
  <p:sldSz cx="9144000" cy="6858000" type="screen4x3"/>
  <p:notesSz cx="7010400" cy="9296400"/>
  <p:defaultTextStyle>
    <a:defPPr>
      <a:defRPr lang="en-US"/>
    </a:defPPr>
    <a:lvl1pPr algn="ctr" rtl="0" eaLnBrk="0" fontAlgn="base" hangingPunct="0">
      <a:spcBef>
        <a:spcPct val="0"/>
      </a:spcBef>
      <a:spcAft>
        <a:spcPct val="0"/>
      </a:spcAft>
      <a:defRPr sz="1600" kern="1200">
        <a:solidFill>
          <a:schemeClr val="tx1"/>
        </a:solidFill>
        <a:latin typeface="Arial" charset="0"/>
        <a:ea typeface="+mn-ea"/>
        <a:cs typeface="+mn-cs"/>
      </a:defRPr>
    </a:lvl1pPr>
    <a:lvl2pPr marL="457200" algn="ctr" rtl="0" eaLnBrk="0" fontAlgn="base" hangingPunct="0">
      <a:spcBef>
        <a:spcPct val="0"/>
      </a:spcBef>
      <a:spcAft>
        <a:spcPct val="0"/>
      </a:spcAft>
      <a:defRPr sz="1600" kern="1200">
        <a:solidFill>
          <a:schemeClr val="tx1"/>
        </a:solidFill>
        <a:latin typeface="Arial" charset="0"/>
        <a:ea typeface="+mn-ea"/>
        <a:cs typeface="+mn-cs"/>
      </a:defRPr>
    </a:lvl2pPr>
    <a:lvl3pPr marL="914400" algn="ctr" rtl="0" eaLnBrk="0" fontAlgn="base" hangingPunct="0">
      <a:spcBef>
        <a:spcPct val="0"/>
      </a:spcBef>
      <a:spcAft>
        <a:spcPct val="0"/>
      </a:spcAft>
      <a:defRPr sz="1600" kern="1200">
        <a:solidFill>
          <a:schemeClr val="tx1"/>
        </a:solidFill>
        <a:latin typeface="Arial" charset="0"/>
        <a:ea typeface="+mn-ea"/>
        <a:cs typeface="+mn-cs"/>
      </a:defRPr>
    </a:lvl3pPr>
    <a:lvl4pPr marL="1371600" algn="ctr" rtl="0" eaLnBrk="0" fontAlgn="base" hangingPunct="0">
      <a:spcBef>
        <a:spcPct val="0"/>
      </a:spcBef>
      <a:spcAft>
        <a:spcPct val="0"/>
      </a:spcAft>
      <a:defRPr sz="1600" kern="1200">
        <a:solidFill>
          <a:schemeClr val="tx1"/>
        </a:solidFill>
        <a:latin typeface="Arial" charset="0"/>
        <a:ea typeface="+mn-ea"/>
        <a:cs typeface="+mn-cs"/>
      </a:defRPr>
    </a:lvl4pPr>
    <a:lvl5pPr marL="1828800" algn="ctr"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32">
          <p15:clr>
            <a:srgbClr val="A4A3A4"/>
          </p15:clr>
        </p15:guide>
        <p15:guide id="2" pos="43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riya, Nagen" initials="" lastIdx="12" clrIdx="0"/>
  <p:cmAuthor id="1" name="DMRus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CC66FF"/>
    <a:srgbClr val="CC00CC"/>
    <a:srgbClr val="99CC00"/>
    <a:srgbClr val="9999FF"/>
    <a:srgbClr val="FFCC66"/>
    <a:srgbClr val="6666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8911" autoAdjust="0"/>
  </p:normalViewPr>
  <p:slideViewPr>
    <p:cSldViewPr>
      <p:cViewPr varScale="1">
        <p:scale>
          <a:sx n="78" d="100"/>
          <a:sy n="78" d="100"/>
        </p:scale>
        <p:origin x="732" y="84"/>
      </p:cViewPr>
      <p:guideLst>
        <p:guide orient="horz" pos="432"/>
        <p:guide pos="4368"/>
      </p:guideLst>
    </p:cSldViewPr>
  </p:slideViewPr>
  <p:outlineViewPr>
    <p:cViewPr>
      <p:scale>
        <a:sx n="100" d="100"/>
        <a:sy n="100" d="100"/>
      </p:scale>
      <p:origin x="152" y="8716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9730" name="Rectangle 2"/>
          <p:cNvSpPr>
            <a:spLocks noGrp="1" noChangeArrowheads="1"/>
          </p:cNvSpPr>
          <p:nvPr>
            <p:ph type="hdr" sz="quarter"/>
          </p:nvPr>
        </p:nvSpPr>
        <p:spPr bwMode="auto">
          <a:xfrm>
            <a:off x="0" y="0"/>
            <a:ext cx="2982048"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986" tIns="42498" rIns="84986" bIns="42498" numCol="1" anchor="ctr" anchorCtr="0" compatLnSpc="1">
            <a:prstTxWarp prst="textNoShape">
              <a:avLst/>
            </a:prstTxWarp>
          </a:bodyPr>
          <a:lstStyle>
            <a:lvl1pPr algn="l" defTabSz="852488">
              <a:defRPr sz="1200"/>
            </a:lvl1pPr>
          </a:lstStyle>
          <a:p>
            <a:endParaRPr lang="en-US" altLang="en-US"/>
          </a:p>
        </p:txBody>
      </p:sp>
      <p:sp>
        <p:nvSpPr>
          <p:cNvPr id="329731" name="Rectangle 3"/>
          <p:cNvSpPr>
            <a:spLocks noGrp="1" noChangeArrowheads="1"/>
          </p:cNvSpPr>
          <p:nvPr>
            <p:ph type="dt" sz="quarter" idx="1"/>
          </p:nvPr>
        </p:nvSpPr>
        <p:spPr bwMode="auto">
          <a:xfrm>
            <a:off x="3905448" y="0"/>
            <a:ext cx="298043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986" tIns="42498" rIns="84986" bIns="42498" numCol="1" anchor="ctr" anchorCtr="0" compatLnSpc="1">
            <a:prstTxWarp prst="textNoShape">
              <a:avLst/>
            </a:prstTxWarp>
          </a:bodyPr>
          <a:lstStyle>
            <a:lvl1pPr algn="r" defTabSz="852488">
              <a:defRPr sz="1200"/>
            </a:lvl1pPr>
          </a:lstStyle>
          <a:p>
            <a:endParaRPr lang="en-US" altLang="en-US"/>
          </a:p>
        </p:txBody>
      </p:sp>
      <p:sp>
        <p:nvSpPr>
          <p:cNvPr id="329732" name="Rectangle 4"/>
          <p:cNvSpPr>
            <a:spLocks noGrp="1" noChangeArrowheads="1"/>
          </p:cNvSpPr>
          <p:nvPr>
            <p:ph type="ftr" sz="quarter" idx="2"/>
          </p:nvPr>
        </p:nvSpPr>
        <p:spPr bwMode="auto">
          <a:xfrm>
            <a:off x="0" y="8699501"/>
            <a:ext cx="2982048"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986" tIns="42498" rIns="84986" bIns="42498" numCol="1" anchor="b" anchorCtr="0" compatLnSpc="1">
            <a:prstTxWarp prst="textNoShape">
              <a:avLst/>
            </a:prstTxWarp>
          </a:bodyPr>
          <a:lstStyle>
            <a:lvl1pPr algn="l" defTabSz="852488">
              <a:defRPr sz="1200"/>
            </a:lvl1pPr>
          </a:lstStyle>
          <a:p>
            <a:endParaRPr lang="en-US" altLang="en-US"/>
          </a:p>
        </p:txBody>
      </p:sp>
      <p:sp>
        <p:nvSpPr>
          <p:cNvPr id="329733" name="Rectangle 5"/>
          <p:cNvSpPr>
            <a:spLocks noGrp="1" noChangeArrowheads="1"/>
          </p:cNvSpPr>
          <p:nvPr>
            <p:ph type="sldNum" sz="quarter" idx="3"/>
          </p:nvPr>
        </p:nvSpPr>
        <p:spPr bwMode="auto">
          <a:xfrm>
            <a:off x="3905448" y="8699501"/>
            <a:ext cx="298043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986" tIns="42498" rIns="84986" bIns="42498" numCol="1" anchor="b" anchorCtr="0" compatLnSpc="1">
            <a:prstTxWarp prst="textNoShape">
              <a:avLst/>
            </a:prstTxWarp>
          </a:bodyPr>
          <a:lstStyle>
            <a:lvl1pPr algn="r" defTabSz="852488">
              <a:defRPr sz="1200"/>
            </a:lvl1pPr>
          </a:lstStyle>
          <a:p>
            <a:fld id="{3FB364F7-AA6D-467D-B694-66D06962FEF2}" type="slidenum">
              <a:rPr lang="en-US" altLang="en-US"/>
              <a:pPr/>
              <a:t>‹#›</a:t>
            </a:fld>
            <a:endParaRPr lang="en-US" altLang="en-US"/>
          </a:p>
        </p:txBody>
      </p:sp>
    </p:spTree>
    <p:extLst>
      <p:ext uri="{BB962C8B-B14F-4D97-AF65-F5344CB8AC3E}">
        <p14:creationId xmlns:p14="http://schemas.microsoft.com/office/powerpoint/2010/main" val="1472703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204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56" tIns="45476" rIns="90956" bIns="45476" numCol="1" anchor="t" anchorCtr="0" compatLnSpc="1">
            <a:prstTxWarp prst="textNoShape">
              <a:avLst/>
            </a:prstTxWarp>
          </a:bodyPr>
          <a:lstStyle>
            <a:lvl1pPr algn="l" defTabSz="903288">
              <a:defRPr sz="1200"/>
            </a:lvl1pPr>
          </a:lstStyle>
          <a:p>
            <a:endParaRPr lang="en-US" altLang="en-US"/>
          </a:p>
        </p:txBody>
      </p:sp>
      <p:sp>
        <p:nvSpPr>
          <p:cNvPr id="3075" name="Rectangle 3"/>
          <p:cNvSpPr>
            <a:spLocks noGrp="1" noChangeArrowheads="1"/>
          </p:cNvSpPr>
          <p:nvPr>
            <p:ph type="dt" idx="1"/>
          </p:nvPr>
        </p:nvSpPr>
        <p:spPr bwMode="auto">
          <a:xfrm>
            <a:off x="3898979" y="0"/>
            <a:ext cx="298204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56" tIns="45476" rIns="90956" bIns="45476" numCol="1" anchor="t" anchorCtr="0" compatLnSpc="1">
            <a:prstTxWarp prst="textNoShape">
              <a:avLst/>
            </a:prstTxWarp>
          </a:bodyPr>
          <a:lstStyle>
            <a:lvl1pPr algn="r" defTabSz="903288">
              <a:defRPr sz="1200"/>
            </a:lvl1pPr>
          </a:lstStyle>
          <a:p>
            <a:endParaRPr lang="en-US" altLang="en-US"/>
          </a:p>
        </p:txBody>
      </p:sp>
      <p:sp>
        <p:nvSpPr>
          <p:cNvPr id="3076" name="Rectangle 4"/>
          <p:cNvSpPr>
            <a:spLocks noGrp="1" noRot="1" noChangeAspect="1" noChangeArrowheads="1" noTextEdit="1"/>
          </p:cNvSpPr>
          <p:nvPr>
            <p:ph type="sldImg" idx="2"/>
          </p:nvPr>
        </p:nvSpPr>
        <p:spPr bwMode="auto">
          <a:xfrm>
            <a:off x="1147763" y="690563"/>
            <a:ext cx="4595812" cy="34464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20167" y="4365626"/>
            <a:ext cx="5048781" cy="413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56" tIns="45476" rIns="90956" bIns="4547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734425"/>
            <a:ext cx="298204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56" tIns="45476" rIns="90956" bIns="45476" numCol="1" anchor="b" anchorCtr="0" compatLnSpc="1">
            <a:prstTxWarp prst="textNoShape">
              <a:avLst/>
            </a:prstTxWarp>
          </a:bodyPr>
          <a:lstStyle>
            <a:lvl1pPr algn="l" defTabSz="903288">
              <a:defRPr sz="1200"/>
            </a:lvl1pPr>
          </a:lstStyle>
          <a:p>
            <a:endParaRPr lang="en-US" altLang="en-US"/>
          </a:p>
        </p:txBody>
      </p:sp>
      <p:sp>
        <p:nvSpPr>
          <p:cNvPr id="3079" name="Rectangle 7"/>
          <p:cNvSpPr>
            <a:spLocks noGrp="1" noChangeArrowheads="1"/>
          </p:cNvSpPr>
          <p:nvPr>
            <p:ph type="sldNum" sz="quarter" idx="5"/>
          </p:nvPr>
        </p:nvSpPr>
        <p:spPr bwMode="auto">
          <a:xfrm>
            <a:off x="3898979" y="8734425"/>
            <a:ext cx="298204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56" tIns="45476" rIns="90956" bIns="45476" numCol="1" anchor="b" anchorCtr="0" compatLnSpc="1">
            <a:prstTxWarp prst="textNoShape">
              <a:avLst/>
            </a:prstTxWarp>
          </a:bodyPr>
          <a:lstStyle>
            <a:lvl1pPr algn="r" defTabSz="903288">
              <a:defRPr sz="1200"/>
            </a:lvl1pPr>
          </a:lstStyle>
          <a:p>
            <a:fld id="{A6AB484D-E22C-4D3B-9E6D-55E6C43CA1F9}" type="slidenum">
              <a:rPr lang="en-US" altLang="en-US"/>
              <a:pPr/>
              <a:t>‹#›</a:t>
            </a:fld>
            <a:endParaRPr lang="en-US" altLang="en-US"/>
          </a:p>
        </p:txBody>
      </p:sp>
    </p:spTree>
    <p:extLst>
      <p:ext uri="{BB962C8B-B14F-4D97-AF65-F5344CB8AC3E}">
        <p14:creationId xmlns:p14="http://schemas.microsoft.com/office/powerpoint/2010/main" val="8821225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AB484D-E22C-4D3B-9E6D-55E6C43CA1F9}" type="slidenum">
              <a:rPr lang="en-US" altLang="en-US" smtClean="0"/>
              <a:pPr/>
              <a:t>0</a:t>
            </a:fld>
            <a:endParaRPr lang="en-US" altLang="en-US"/>
          </a:p>
        </p:txBody>
      </p:sp>
    </p:spTree>
    <p:extLst>
      <p:ext uri="{BB962C8B-B14F-4D97-AF65-F5344CB8AC3E}">
        <p14:creationId xmlns:p14="http://schemas.microsoft.com/office/powerpoint/2010/main" val="1084846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usembassy.de/usa/stateimages/massachsuettsseal.jpg"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612379" name="Group 27"/>
          <p:cNvGrpSpPr>
            <a:grpSpLocks/>
          </p:cNvGrpSpPr>
          <p:nvPr/>
        </p:nvGrpSpPr>
        <p:grpSpPr bwMode="auto">
          <a:xfrm>
            <a:off x="0" y="0"/>
            <a:ext cx="9186863" cy="6861175"/>
            <a:chOff x="-3" y="0"/>
            <a:chExt cx="5787" cy="4322"/>
          </a:xfrm>
        </p:grpSpPr>
        <p:pic>
          <p:nvPicPr>
            <p:cNvPr id="612373" name="Picture 21" descr="blue swo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 y="0"/>
              <a:ext cx="5787" cy="4322"/>
            </a:xfrm>
            <a:prstGeom prst="rect">
              <a:avLst/>
            </a:prstGeom>
            <a:noFill/>
            <a:extLst>
              <a:ext uri="{909E8E84-426E-40DD-AFC4-6F175D3DCCD1}">
                <a14:hiddenFill xmlns:a14="http://schemas.microsoft.com/office/drawing/2010/main">
                  <a:solidFill>
                    <a:srgbClr val="FFFFFF"/>
                  </a:solidFill>
                </a14:hiddenFill>
              </a:ext>
            </a:extLst>
          </p:spPr>
        </p:pic>
        <p:sp>
          <p:nvSpPr>
            <p:cNvPr id="612374" name="Rectangle 22"/>
            <p:cNvSpPr>
              <a:spLocks noChangeArrowheads="1"/>
            </p:cNvSpPr>
            <p:nvPr/>
          </p:nvSpPr>
          <p:spPr bwMode="gray">
            <a:xfrm>
              <a:off x="96" y="0"/>
              <a:ext cx="576" cy="384"/>
            </a:xfrm>
            <a:prstGeom prst="rect">
              <a:avLst/>
            </a:prstGeom>
            <a:solidFill>
              <a:schemeClr val="tx2"/>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nchor="ctr"/>
            <a:lstStyle/>
            <a:p>
              <a:endParaRPr lang="en-US"/>
            </a:p>
          </p:txBody>
        </p:sp>
      </p:grpSp>
      <p:sp>
        <p:nvSpPr>
          <p:cNvPr id="612366" name="Rectangle 14"/>
          <p:cNvSpPr>
            <a:spLocks noGrp="1" noChangeArrowheads="1"/>
          </p:cNvSpPr>
          <p:nvPr>
            <p:ph type="subTitle" sz="quarter" idx="1"/>
          </p:nvPr>
        </p:nvSpPr>
        <p:spPr>
          <a:xfrm>
            <a:off x="4267200" y="3124200"/>
            <a:ext cx="4667250" cy="2139950"/>
          </a:xfrm>
        </p:spPr>
        <p:txBody>
          <a:bodyPr lIns="91440" tIns="45720" rIns="91440" bIns="45720"/>
          <a:lstStyle>
            <a:lvl1pPr algn="r">
              <a:defRPr sz="1800">
                <a:solidFill>
                  <a:srgbClr val="003366"/>
                </a:solidFill>
              </a:defRPr>
            </a:lvl1pPr>
            <a:lvl3pPr marL="396875" lvl="2" indent="0" algn="r">
              <a:buFontTx/>
              <a:buNone/>
              <a:defRPr sz="1400">
                <a:solidFill>
                  <a:schemeClr val="tx2"/>
                </a:solidFill>
              </a:defRPr>
            </a:lvl3pPr>
          </a:lstStyle>
          <a:p>
            <a:pPr lvl="0"/>
            <a:r>
              <a:rPr lang="en-US" altLang="en-US" noProof="0"/>
              <a:t>Department of Mental Retardatiom</a:t>
            </a:r>
          </a:p>
          <a:p>
            <a:pPr lvl="0"/>
            <a:r>
              <a:rPr lang="en-US" altLang="en-US" noProof="0"/>
              <a:t>Commissioner’ Meeting </a:t>
            </a:r>
          </a:p>
          <a:p>
            <a:pPr lvl="2"/>
            <a:r>
              <a:rPr lang="en-US" altLang="en-US" noProof="0"/>
              <a:t>May 6, 2005</a:t>
            </a:r>
          </a:p>
          <a:p>
            <a:pPr lvl="2"/>
            <a:endParaRPr lang="en-US" altLang="en-US" noProof="0"/>
          </a:p>
        </p:txBody>
      </p:sp>
      <p:pic>
        <p:nvPicPr>
          <p:cNvPr id="612367" name="Picture 15" descr="massachsuettssea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5675" y="533400"/>
            <a:ext cx="1627188" cy="1616075"/>
          </a:xfrm>
          <a:prstGeom prst="rect">
            <a:avLst/>
          </a:prstGeom>
          <a:noFill/>
          <a:extLst>
            <a:ext uri="{909E8E84-426E-40DD-AFC4-6F175D3DCCD1}">
              <a14:hiddenFill xmlns:a14="http://schemas.microsoft.com/office/drawing/2010/main">
                <a:solidFill>
                  <a:srgbClr val="FFFFFF"/>
                </a:solidFill>
              </a14:hiddenFill>
            </a:ext>
          </a:extLst>
        </p:spPr>
      </p:pic>
      <p:sp>
        <p:nvSpPr>
          <p:cNvPr id="612382" name="Rectangle 30"/>
          <p:cNvSpPr>
            <a:spLocks noChangeArrowheads="1"/>
          </p:cNvSpPr>
          <p:nvPr/>
        </p:nvSpPr>
        <p:spPr bwMode="white">
          <a:xfrm>
            <a:off x="457200" y="3733800"/>
            <a:ext cx="45021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endParaRPr lang="en-US" altLang="en-US" sz="2000" b="1">
              <a:solidFill>
                <a:srgbClr val="F8F8F8"/>
              </a:solidFill>
              <a:latin typeface="Arial" charset="0"/>
            </a:endParaRPr>
          </a:p>
        </p:txBody>
      </p:sp>
      <p:sp>
        <p:nvSpPr>
          <p:cNvPr id="612383" name="Rectangle 31"/>
          <p:cNvSpPr>
            <a:spLocks noChangeArrowheads="1"/>
          </p:cNvSpPr>
          <p:nvPr/>
        </p:nvSpPr>
        <p:spPr bwMode="white">
          <a:xfrm>
            <a:off x="228600" y="1066800"/>
            <a:ext cx="495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l">
              <a:tabLst>
                <a:tab pos="915988" algn="l"/>
              </a:tabLst>
              <a:defRPr sz="2400">
                <a:solidFill>
                  <a:schemeClr val="tx1"/>
                </a:solidFill>
                <a:latin typeface="Times New Roman" pitchFamily="18" charset="0"/>
              </a:defRPr>
            </a:lvl1pPr>
            <a:lvl2pPr algn="l">
              <a:tabLst>
                <a:tab pos="915988" algn="l"/>
              </a:tabLst>
              <a:defRPr sz="2400">
                <a:solidFill>
                  <a:schemeClr val="tx1"/>
                </a:solidFill>
                <a:latin typeface="Times New Roman" pitchFamily="18" charset="0"/>
              </a:defRPr>
            </a:lvl2pPr>
            <a:lvl3pPr algn="l">
              <a:tabLst>
                <a:tab pos="915988" algn="l"/>
              </a:tabLst>
              <a:defRPr sz="2400">
                <a:solidFill>
                  <a:schemeClr val="tx1"/>
                </a:solidFill>
                <a:latin typeface="Times New Roman" pitchFamily="18" charset="0"/>
              </a:defRPr>
            </a:lvl3pPr>
            <a:lvl4pPr algn="l">
              <a:tabLst>
                <a:tab pos="915988" algn="l"/>
              </a:tabLst>
              <a:defRPr sz="2400">
                <a:solidFill>
                  <a:schemeClr val="tx1"/>
                </a:solidFill>
                <a:latin typeface="Times New Roman" pitchFamily="18" charset="0"/>
              </a:defRPr>
            </a:lvl4pPr>
            <a:lvl5pPr algn="l">
              <a:tabLst>
                <a:tab pos="915988" algn="l"/>
              </a:tabLst>
              <a:defRPr sz="2400">
                <a:solidFill>
                  <a:schemeClr val="tx1"/>
                </a:solidFill>
                <a:latin typeface="Times New Roman" pitchFamily="18" charset="0"/>
              </a:defRPr>
            </a:lvl5pPr>
            <a:lvl6pPr marL="457200" eaLnBrk="0" fontAlgn="base" hangingPunct="0">
              <a:spcBef>
                <a:spcPct val="0"/>
              </a:spcBef>
              <a:spcAft>
                <a:spcPct val="0"/>
              </a:spcAft>
              <a:tabLst>
                <a:tab pos="915988" algn="l"/>
              </a:tabLst>
              <a:defRPr sz="2400">
                <a:solidFill>
                  <a:schemeClr val="tx1"/>
                </a:solidFill>
                <a:latin typeface="Times New Roman" pitchFamily="18" charset="0"/>
              </a:defRPr>
            </a:lvl6pPr>
            <a:lvl7pPr marL="914400" eaLnBrk="0" fontAlgn="base" hangingPunct="0">
              <a:spcBef>
                <a:spcPct val="0"/>
              </a:spcBef>
              <a:spcAft>
                <a:spcPct val="0"/>
              </a:spcAft>
              <a:tabLst>
                <a:tab pos="915988" algn="l"/>
              </a:tabLst>
              <a:defRPr sz="2400">
                <a:solidFill>
                  <a:schemeClr val="tx1"/>
                </a:solidFill>
                <a:latin typeface="Times New Roman" pitchFamily="18" charset="0"/>
              </a:defRPr>
            </a:lvl7pPr>
            <a:lvl8pPr marL="1371600" eaLnBrk="0" fontAlgn="base" hangingPunct="0">
              <a:spcBef>
                <a:spcPct val="0"/>
              </a:spcBef>
              <a:spcAft>
                <a:spcPct val="0"/>
              </a:spcAft>
              <a:tabLst>
                <a:tab pos="915988" algn="l"/>
              </a:tabLst>
              <a:defRPr sz="2400">
                <a:solidFill>
                  <a:schemeClr val="tx1"/>
                </a:solidFill>
                <a:latin typeface="Times New Roman" pitchFamily="18" charset="0"/>
              </a:defRPr>
            </a:lvl8pPr>
            <a:lvl9pPr marL="1828800" eaLnBrk="0" fontAlgn="base" hangingPunct="0">
              <a:spcBef>
                <a:spcPct val="0"/>
              </a:spcBef>
              <a:spcAft>
                <a:spcPct val="0"/>
              </a:spcAft>
              <a:tabLst>
                <a:tab pos="915988" algn="l"/>
              </a:tabLst>
              <a:defRPr sz="2400">
                <a:solidFill>
                  <a:schemeClr val="tx1"/>
                </a:solidFill>
                <a:latin typeface="Times New Roman" pitchFamily="18" charset="0"/>
              </a:defRPr>
            </a:lvl9pPr>
          </a:lstStyle>
          <a:p>
            <a:pPr>
              <a:spcBef>
                <a:spcPct val="20000"/>
              </a:spcBef>
            </a:pPr>
            <a:r>
              <a:rPr lang="en-US" altLang="en-US" sz="1800" b="1">
                <a:solidFill>
                  <a:srgbClr val="F8F8F8"/>
                </a:solidFill>
                <a:latin typeface="Arial" charset="0"/>
              </a:rPr>
              <a:t>Commonwealth of Massachusetts</a:t>
            </a:r>
            <a:br>
              <a:rPr lang="en-US" altLang="en-US" sz="1800" b="1">
                <a:solidFill>
                  <a:srgbClr val="F8F8F8"/>
                </a:solidFill>
                <a:latin typeface="Arial" charset="0"/>
              </a:rPr>
            </a:br>
            <a:r>
              <a:rPr lang="en-US" altLang="en-US" sz="1300" b="1">
                <a:solidFill>
                  <a:srgbClr val="F8F8F8"/>
                </a:solidFill>
                <a:latin typeface="Arial" charset="0"/>
              </a:rPr>
              <a:t>Executive Office of Health and Human Services</a:t>
            </a:r>
          </a:p>
          <a:p>
            <a:pPr>
              <a:spcBef>
                <a:spcPct val="20000"/>
              </a:spcBef>
            </a:pPr>
            <a:br>
              <a:rPr lang="en-US" altLang="en-US" sz="1300" b="1">
                <a:solidFill>
                  <a:srgbClr val="F8F8F8"/>
                </a:solidFill>
                <a:latin typeface="Arial" charset="0"/>
              </a:rPr>
            </a:br>
            <a:br>
              <a:rPr lang="en-US" altLang="en-US" sz="1300" b="1">
                <a:solidFill>
                  <a:srgbClr val="F8F8F8"/>
                </a:solidFill>
                <a:latin typeface="Arial" charset="0"/>
              </a:rPr>
            </a:br>
            <a:endParaRPr lang="en-US" altLang="en-US" sz="1800" b="1">
              <a:solidFill>
                <a:srgbClr val="F8F8F8"/>
              </a:solidFill>
              <a:latin typeface="Arial" charset="0"/>
            </a:endParaRPr>
          </a:p>
        </p:txBody>
      </p:sp>
      <p:sp>
        <p:nvSpPr>
          <p:cNvPr id="612384" name="Text Box 32"/>
          <p:cNvSpPr txBox="1">
            <a:spLocks noChangeArrowheads="1"/>
          </p:cNvSpPr>
          <p:nvPr userDrawn="1"/>
        </p:nvSpPr>
        <p:spPr bwMode="auto">
          <a:xfrm>
            <a:off x="304800" y="2895600"/>
            <a:ext cx="3352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spAutoFit/>
          </a:bodyPr>
          <a:lstStyle/>
          <a:p>
            <a:pPr>
              <a:spcBef>
                <a:spcPct val="50000"/>
              </a:spcBef>
            </a:pPr>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00120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1675" y="319088"/>
            <a:ext cx="2247900" cy="60817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319088"/>
            <a:ext cx="6594475" cy="60817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893160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19088"/>
            <a:ext cx="8461375" cy="442912"/>
          </a:xfrm>
        </p:spPr>
        <p:txBody>
          <a:bodyPr/>
          <a:lstStyle/>
          <a:p>
            <a:r>
              <a:rPr lang="en-US"/>
              <a:t>Click to edit Master title style</a:t>
            </a:r>
          </a:p>
        </p:txBody>
      </p:sp>
      <p:sp>
        <p:nvSpPr>
          <p:cNvPr id="3" name="SmartArt Placeholder 2"/>
          <p:cNvSpPr>
            <a:spLocks noGrp="1"/>
          </p:cNvSpPr>
          <p:nvPr>
            <p:ph type="dgm" idx="1"/>
          </p:nvPr>
        </p:nvSpPr>
        <p:spPr>
          <a:xfrm>
            <a:off x="304800" y="1447800"/>
            <a:ext cx="8382000" cy="4953000"/>
          </a:xfrm>
        </p:spPr>
        <p:txBody>
          <a:bodyPr/>
          <a:lstStyle/>
          <a:p>
            <a:endParaRPr lang="en-US"/>
          </a:p>
        </p:txBody>
      </p:sp>
    </p:spTree>
    <p:extLst>
      <p:ext uri="{BB962C8B-B14F-4D97-AF65-F5344CB8AC3E}">
        <p14:creationId xmlns:p14="http://schemas.microsoft.com/office/powerpoint/2010/main" val="23107965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35111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1769510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447800"/>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447800"/>
            <a:ext cx="411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74144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50497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629739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6246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5551346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9939582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611366" name="Picture 38" descr="top blu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63" y="0"/>
            <a:ext cx="9155113" cy="715963"/>
          </a:xfrm>
          <a:prstGeom prst="rect">
            <a:avLst/>
          </a:prstGeom>
          <a:noFill/>
          <a:extLst>
            <a:ext uri="{909E8E84-426E-40DD-AFC4-6F175D3DCCD1}">
              <a14:hiddenFill xmlns:a14="http://schemas.microsoft.com/office/drawing/2010/main">
                <a:solidFill>
                  <a:srgbClr val="FFFFFF"/>
                </a:solidFill>
              </a14:hiddenFill>
            </a:ext>
          </a:extLst>
        </p:spPr>
      </p:pic>
      <p:sp>
        <p:nvSpPr>
          <p:cNvPr id="611351" name="Rectangle 23"/>
          <p:cNvSpPr>
            <a:spLocks noGrp="1" noChangeArrowheads="1"/>
          </p:cNvSpPr>
          <p:nvPr>
            <p:ph type="title"/>
          </p:nvPr>
        </p:nvSpPr>
        <p:spPr bwMode="auto">
          <a:xfrm>
            <a:off x="838200" y="319088"/>
            <a:ext cx="8461375"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611353" name="Rectangle 25"/>
          <p:cNvSpPr>
            <a:spLocks noGrp="1" noChangeArrowheads="1"/>
          </p:cNvSpPr>
          <p:nvPr>
            <p:ph type="body" idx="1"/>
          </p:nvPr>
        </p:nvSpPr>
        <p:spPr bwMode="auto">
          <a:xfrm>
            <a:off x="304800" y="1447800"/>
            <a:ext cx="8382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1363" name="Line 35"/>
          <p:cNvSpPr>
            <a:spLocks noChangeShapeType="1"/>
          </p:cNvSpPr>
          <p:nvPr/>
        </p:nvSpPr>
        <p:spPr bwMode="auto">
          <a:xfrm>
            <a:off x="-15875" y="6856413"/>
            <a:ext cx="9159875"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endParaRPr lang="en-US"/>
          </a:p>
        </p:txBody>
      </p:sp>
      <p:pic>
        <p:nvPicPr>
          <p:cNvPr id="611367" name="Picture 39" descr="best ver2b seal"/>
          <p:cNvPicPr>
            <a:picLocks noChangeAspect="1" noChangeArrowheads="1"/>
          </p:cNvPicPr>
          <p:nvPr/>
        </p:nvPicPr>
        <p:blipFill>
          <a:blip r:embed="rId15" cstate="print">
            <a:clrChange>
              <a:clrFrom>
                <a:srgbClr val="003264"/>
              </a:clrFrom>
              <a:clrTo>
                <a:srgbClr val="003264">
                  <a:alpha val="0"/>
                </a:srgbClr>
              </a:clrTo>
            </a:clrChange>
            <a:extLst>
              <a:ext uri="{28A0092B-C50C-407E-A947-70E740481C1C}">
                <a14:useLocalDpi xmlns:a14="http://schemas.microsoft.com/office/drawing/2010/main" val="0"/>
              </a:ext>
            </a:extLst>
          </a:blip>
          <a:srcRect/>
          <a:stretch>
            <a:fillRect/>
          </a:stretch>
        </p:blipFill>
        <p:spPr bwMode="auto">
          <a:xfrm>
            <a:off x="9525" y="30163"/>
            <a:ext cx="650875" cy="623887"/>
          </a:xfrm>
          <a:prstGeom prst="rect">
            <a:avLst/>
          </a:prstGeom>
          <a:noFill/>
          <a:extLst>
            <a:ext uri="{909E8E84-426E-40DD-AFC4-6F175D3DCCD1}">
              <a14:hiddenFill xmlns:a14="http://schemas.microsoft.com/office/drawing/2010/main">
                <a:solidFill>
                  <a:srgbClr val="FFFFFF"/>
                </a:solidFill>
              </a14:hiddenFill>
            </a:ext>
          </a:extLst>
        </p:spPr>
      </p:pic>
      <p:sp>
        <p:nvSpPr>
          <p:cNvPr id="611371" name="Text Box 43"/>
          <p:cNvSpPr txBox="1">
            <a:spLocks noChangeArrowheads="1"/>
          </p:cNvSpPr>
          <p:nvPr/>
        </p:nvSpPr>
        <p:spPr bwMode="auto">
          <a:xfrm>
            <a:off x="2286000" y="0"/>
            <a:ext cx="92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endParaRPr lang="en-US" altLang="en-US" sz="2000" b="1" i="1">
              <a:solidFill>
                <a:schemeClr val="folHlink"/>
              </a:solidFill>
            </a:endParaRPr>
          </a:p>
        </p:txBody>
      </p:sp>
      <p:sp>
        <p:nvSpPr>
          <p:cNvPr id="611373" name="Text Box 45"/>
          <p:cNvSpPr txBox="1">
            <a:spLocks noChangeArrowheads="1"/>
          </p:cNvSpPr>
          <p:nvPr/>
        </p:nvSpPr>
        <p:spPr bwMode="auto">
          <a:xfrm>
            <a:off x="8866188" y="6629400"/>
            <a:ext cx="2778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rIns="45720">
            <a:spAutoFit/>
          </a:bodyPr>
          <a:lstStyle/>
          <a:p>
            <a:fld id="{2F7FCF86-9077-4FC5-AE5C-31461C969A02}" type="slidenum">
              <a:rPr lang="en-US" altLang="en-US" sz="1200"/>
              <a:pPr/>
              <a:t>‹#›</a:t>
            </a:fld>
            <a:endParaRPr lang="en-US" altLang="en-US" sz="120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transition/>
  <p:txStyles>
    <p:titleStyle>
      <a:lvl1pPr algn="l" rtl="0" eaLnBrk="0" fontAlgn="base" hangingPunct="0">
        <a:lnSpc>
          <a:spcPct val="85000"/>
        </a:lnSpc>
        <a:spcBef>
          <a:spcPct val="0"/>
        </a:spcBef>
        <a:spcAft>
          <a:spcPct val="0"/>
        </a:spcAft>
        <a:defRPr b="1">
          <a:solidFill>
            <a:schemeClr val="bg1"/>
          </a:solidFill>
          <a:latin typeface="+mj-lt"/>
          <a:ea typeface="+mj-ea"/>
          <a:cs typeface="+mj-cs"/>
        </a:defRPr>
      </a:lvl1pPr>
      <a:lvl2pPr algn="l" rtl="0" eaLnBrk="0" fontAlgn="base" hangingPunct="0">
        <a:lnSpc>
          <a:spcPct val="85000"/>
        </a:lnSpc>
        <a:spcBef>
          <a:spcPct val="0"/>
        </a:spcBef>
        <a:spcAft>
          <a:spcPct val="0"/>
        </a:spcAft>
        <a:defRPr b="1">
          <a:solidFill>
            <a:schemeClr val="bg1"/>
          </a:solidFill>
          <a:latin typeface="Arial" charset="0"/>
        </a:defRPr>
      </a:lvl2pPr>
      <a:lvl3pPr algn="l" rtl="0" eaLnBrk="0" fontAlgn="base" hangingPunct="0">
        <a:lnSpc>
          <a:spcPct val="85000"/>
        </a:lnSpc>
        <a:spcBef>
          <a:spcPct val="0"/>
        </a:spcBef>
        <a:spcAft>
          <a:spcPct val="0"/>
        </a:spcAft>
        <a:defRPr b="1">
          <a:solidFill>
            <a:schemeClr val="bg1"/>
          </a:solidFill>
          <a:latin typeface="Arial" charset="0"/>
        </a:defRPr>
      </a:lvl3pPr>
      <a:lvl4pPr algn="l" rtl="0" eaLnBrk="0" fontAlgn="base" hangingPunct="0">
        <a:lnSpc>
          <a:spcPct val="85000"/>
        </a:lnSpc>
        <a:spcBef>
          <a:spcPct val="0"/>
        </a:spcBef>
        <a:spcAft>
          <a:spcPct val="0"/>
        </a:spcAft>
        <a:defRPr b="1">
          <a:solidFill>
            <a:schemeClr val="bg1"/>
          </a:solidFill>
          <a:latin typeface="Arial" charset="0"/>
        </a:defRPr>
      </a:lvl4pPr>
      <a:lvl5pPr algn="l" rtl="0" eaLnBrk="0" fontAlgn="base" hangingPunct="0">
        <a:lnSpc>
          <a:spcPct val="85000"/>
        </a:lnSpc>
        <a:spcBef>
          <a:spcPct val="0"/>
        </a:spcBef>
        <a:spcAft>
          <a:spcPct val="0"/>
        </a:spcAft>
        <a:defRPr b="1">
          <a:solidFill>
            <a:schemeClr val="bg1"/>
          </a:solidFill>
          <a:latin typeface="Arial" charset="0"/>
        </a:defRPr>
      </a:lvl5pPr>
      <a:lvl6pPr marL="457200" algn="l" rtl="0" eaLnBrk="0" fontAlgn="base" hangingPunct="0">
        <a:lnSpc>
          <a:spcPct val="85000"/>
        </a:lnSpc>
        <a:spcBef>
          <a:spcPct val="0"/>
        </a:spcBef>
        <a:spcAft>
          <a:spcPct val="0"/>
        </a:spcAft>
        <a:defRPr b="1">
          <a:solidFill>
            <a:schemeClr val="bg1"/>
          </a:solidFill>
          <a:latin typeface="Arial" charset="0"/>
        </a:defRPr>
      </a:lvl6pPr>
      <a:lvl7pPr marL="914400" algn="l" rtl="0" eaLnBrk="0" fontAlgn="base" hangingPunct="0">
        <a:lnSpc>
          <a:spcPct val="85000"/>
        </a:lnSpc>
        <a:spcBef>
          <a:spcPct val="0"/>
        </a:spcBef>
        <a:spcAft>
          <a:spcPct val="0"/>
        </a:spcAft>
        <a:defRPr b="1">
          <a:solidFill>
            <a:schemeClr val="bg1"/>
          </a:solidFill>
          <a:latin typeface="Arial" charset="0"/>
        </a:defRPr>
      </a:lvl7pPr>
      <a:lvl8pPr marL="1371600" algn="l" rtl="0" eaLnBrk="0" fontAlgn="base" hangingPunct="0">
        <a:lnSpc>
          <a:spcPct val="85000"/>
        </a:lnSpc>
        <a:spcBef>
          <a:spcPct val="0"/>
        </a:spcBef>
        <a:spcAft>
          <a:spcPct val="0"/>
        </a:spcAft>
        <a:defRPr b="1">
          <a:solidFill>
            <a:schemeClr val="bg1"/>
          </a:solidFill>
          <a:latin typeface="Arial" charset="0"/>
        </a:defRPr>
      </a:lvl8pPr>
      <a:lvl9pPr marL="1828800" algn="l" rtl="0" eaLnBrk="0" fontAlgn="base" hangingPunct="0">
        <a:lnSpc>
          <a:spcPct val="85000"/>
        </a:lnSpc>
        <a:spcBef>
          <a:spcPct val="0"/>
        </a:spcBef>
        <a:spcAft>
          <a:spcPct val="0"/>
        </a:spcAft>
        <a:defRPr b="1">
          <a:solidFill>
            <a:schemeClr val="bg1"/>
          </a:solidFill>
          <a:latin typeface="Arial" charset="0"/>
        </a:defRPr>
      </a:lvl9pPr>
    </p:titleStyle>
    <p:bodyStyle>
      <a:lvl1pPr algn="l" rtl="0" eaLnBrk="0" fontAlgn="base" hangingPunct="0">
        <a:lnSpc>
          <a:spcPct val="90000"/>
        </a:lnSpc>
        <a:spcBef>
          <a:spcPct val="25000"/>
        </a:spcBef>
        <a:spcAft>
          <a:spcPct val="0"/>
        </a:spcAft>
        <a:buClr>
          <a:srgbClr val="CC0033"/>
        </a:buClr>
        <a:defRPr sz="1400">
          <a:solidFill>
            <a:schemeClr val="tx1"/>
          </a:solidFill>
          <a:latin typeface="+mn-lt"/>
          <a:ea typeface="+mn-ea"/>
          <a:cs typeface="+mn-cs"/>
        </a:defRPr>
      </a:lvl1pPr>
      <a:lvl2pPr marL="282575" indent="-168275" algn="l" rtl="0" eaLnBrk="0" fontAlgn="base" hangingPunct="0">
        <a:lnSpc>
          <a:spcPct val="90000"/>
        </a:lnSpc>
        <a:spcBef>
          <a:spcPct val="25000"/>
        </a:spcBef>
        <a:spcAft>
          <a:spcPct val="0"/>
        </a:spcAft>
        <a:buClr>
          <a:srgbClr val="CC0033"/>
        </a:buClr>
        <a:buChar char="•"/>
        <a:defRPr sz="1200">
          <a:solidFill>
            <a:schemeClr val="tx1"/>
          </a:solidFill>
          <a:latin typeface="+mn-lt"/>
        </a:defRPr>
      </a:lvl2pPr>
      <a:lvl3pPr marL="566738" indent="-169863" algn="l" rtl="0" eaLnBrk="0" fontAlgn="base" hangingPunct="0">
        <a:lnSpc>
          <a:spcPct val="90000"/>
        </a:lnSpc>
        <a:spcBef>
          <a:spcPct val="25000"/>
        </a:spcBef>
        <a:spcAft>
          <a:spcPct val="0"/>
        </a:spcAft>
        <a:buClr>
          <a:srgbClr val="CC0033"/>
        </a:buClr>
        <a:buChar char="•"/>
        <a:defRPr sz="1200">
          <a:solidFill>
            <a:schemeClr val="tx1"/>
          </a:solidFill>
          <a:latin typeface="+mn-lt"/>
        </a:defRPr>
      </a:lvl3pPr>
      <a:lvl4pPr marL="914400" indent="-233363" algn="l" rtl="0" eaLnBrk="0" fontAlgn="base" hangingPunct="0">
        <a:lnSpc>
          <a:spcPct val="90000"/>
        </a:lnSpc>
        <a:spcBef>
          <a:spcPct val="25000"/>
        </a:spcBef>
        <a:spcAft>
          <a:spcPct val="0"/>
        </a:spcAft>
        <a:buClr>
          <a:srgbClr val="CC0033"/>
        </a:buClr>
        <a:buChar char="–"/>
        <a:defRPr sz="1000">
          <a:solidFill>
            <a:schemeClr val="tx1"/>
          </a:solidFill>
          <a:latin typeface="+mn-lt"/>
        </a:defRPr>
      </a:lvl4pPr>
      <a:lvl5pPr marL="1262063" indent="-233363" algn="l" rtl="0" eaLnBrk="0" fontAlgn="base" hangingPunct="0">
        <a:lnSpc>
          <a:spcPct val="90000"/>
        </a:lnSpc>
        <a:spcBef>
          <a:spcPct val="25000"/>
        </a:spcBef>
        <a:spcAft>
          <a:spcPct val="0"/>
        </a:spcAft>
        <a:buClr>
          <a:srgbClr val="CC0033"/>
        </a:buClr>
        <a:buChar char="–"/>
        <a:defRPr sz="1000">
          <a:solidFill>
            <a:schemeClr val="tx1"/>
          </a:solidFill>
          <a:latin typeface="+mn-lt"/>
        </a:defRPr>
      </a:lvl5pPr>
      <a:lvl6pPr marL="1719263" indent="-233363" algn="l" rtl="0" eaLnBrk="0" fontAlgn="base" hangingPunct="0">
        <a:lnSpc>
          <a:spcPct val="90000"/>
        </a:lnSpc>
        <a:spcBef>
          <a:spcPct val="25000"/>
        </a:spcBef>
        <a:spcAft>
          <a:spcPct val="0"/>
        </a:spcAft>
        <a:buClr>
          <a:srgbClr val="CC0033"/>
        </a:buClr>
        <a:buChar char="–"/>
        <a:defRPr sz="1000">
          <a:solidFill>
            <a:schemeClr val="tx1"/>
          </a:solidFill>
          <a:latin typeface="+mn-lt"/>
        </a:defRPr>
      </a:lvl6pPr>
      <a:lvl7pPr marL="2176463" indent="-233363" algn="l" rtl="0" eaLnBrk="0" fontAlgn="base" hangingPunct="0">
        <a:lnSpc>
          <a:spcPct val="90000"/>
        </a:lnSpc>
        <a:spcBef>
          <a:spcPct val="25000"/>
        </a:spcBef>
        <a:spcAft>
          <a:spcPct val="0"/>
        </a:spcAft>
        <a:buClr>
          <a:srgbClr val="CC0033"/>
        </a:buClr>
        <a:buChar char="–"/>
        <a:defRPr sz="1000">
          <a:solidFill>
            <a:schemeClr val="tx1"/>
          </a:solidFill>
          <a:latin typeface="+mn-lt"/>
        </a:defRPr>
      </a:lvl7pPr>
      <a:lvl8pPr marL="2633663" indent="-233363" algn="l" rtl="0" eaLnBrk="0" fontAlgn="base" hangingPunct="0">
        <a:lnSpc>
          <a:spcPct val="90000"/>
        </a:lnSpc>
        <a:spcBef>
          <a:spcPct val="25000"/>
        </a:spcBef>
        <a:spcAft>
          <a:spcPct val="0"/>
        </a:spcAft>
        <a:buClr>
          <a:srgbClr val="CC0033"/>
        </a:buClr>
        <a:buChar char="–"/>
        <a:defRPr sz="1000">
          <a:solidFill>
            <a:schemeClr val="tx1"/>
          </a:solidFill>
          <a:latin typeface="+mn-lt"/>
        </a:defRPr>
      </a:lvl8pPr>
      <a:lvl9pPr marL="3090863" indent="-233363" algn="l" rtl="0" eaLnBrk="0" fontAlgn="base" hangingPunct="0">
        <a:lnSpc>
          <a:spcPct val="90000"/>
        </a:lnSpc>
        <a:spcBef>
          <a:spcPct val="25000"/>
        </a:spcBef>
        <a:spcAft>
          <a:spcPct val="0"/>
        </a:spcAft>
        <a:buClr>
          <a:srgbClr val="CC0033"/>
        </a:buClr>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7940" name="Rectangle 4"/>
          <p:cNvSpPr>
            <a:spLocks noGrp="1" noChangeArrowheads="1"/>
          </p:cNvSpPr>
          <p:nvPr>
            <p:ph type="ctrTitle" idx="4294967295"/>
          </p:nvPr>
        </p:nvSpPr>
        <p:spPr bwMode="auto">
          <a:xfrm>
            <a:off x="0" y="1676400"/>
            <a:ext cx="7924799" cy="19812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20000"/>
              </a:spcBef>
            </a:pPr>
            <a:br>
              <a:rPr lang="en-US" altLang="en-US" dirty="0">
                <a:solidFill>
                  <a:srgbClr val="F8F8F8"/>
                </a:solidFill>
              </a:rPr>
            </a:br>
            <a:r>
              <a:rPr lang="en-US" altLang="en-US" dirty="0">
                <a:solidFill>
                  <a:srgbClr val="F8F8F8"/>
                </a:solidFill>
              </a:rPr>
              <a:t>     </a:t>
            </a:r>
            <a:r>
              <a:rPr lang="en-US" altLang="en-US" sz="1600" dirty="0">
                <a:solidFill>
                  <a:srgbClr val="F8F8F8"/>
                </a:solidFill>
              </a:rPr>
              <a:t>Department of Developmental Services</a:t>
            </a:r>
            <a:br>
              <a:rPr lang="en-US" altLang="en-US" sz="1600" dirty="0">
                <a:solidFill>
                  <a:srgbClr val="F8F8F8"/>
                </a:solidFill>
              </a:rPr>
            </a:br>
            <a:br>
              <a:rPr lang="en-US" altLang="en-US" sz="1600" dirty="0">
                <a:solidFill>
                  <a:srgbClr val="F8F8F8"/>
                </a:solidFill>
              </a:rPr>
            </a:br>
            <a:br>
              <a:rPr lang="en-US" altLang="en-US" sz="1600" dirty="0">
                <a:solidFill>
                  <a:srgbClr val="F8F8F8"/>
                </a:solidFill>
              </a:rPr>
            </a:br>
            <a:br>
              <a:rPr lang="en-US" altLang="en-US" sz="1600" dirty="0">
                <a:solidFill>
                  <a:srgbClr val="F8F8F8"/>
                </a:solidFill>
              </a:rPr>
            </a:br>
            <a:br>
              <a:rPr lang="en-US" altLang="en-US" dirty="0">
                <a:solidFill>
                  <a:srgbClr val="F8F8F8"/>
                </a:solidFill>
              </a:rPr>
            </a:br>
            <a:r>
              <a:rPr lang="en-US" altLang="en-US" dirty="0">
                <a:solidFill>
                  <a:srgbClr val="F8F8F8"/>
                </a:solidFill>
              </a:rPr>
              <a:t>   2017 MASC/MASS </a:t>
            </a:r>
            <a:br>
              <a:rPr lang="en-US" altLang="en-US" dirty="0">
                <a:solidFill>
                  <a:srgbClr val="F8F8F8"/>
                </a:solidFill>
              </a:rPr>
            </a:br>
            <a:r>
              <a:rPr lang="en-US" altLang="en-US" dirty="0">
                <a:solidFill>
                  <a:srgbClr val="F8F8F8"/>
                </a:solidFill>
              </a:rPr>
              <a:t>   Joint Conference</a:t>
            </a:r>
            <a:br>
              <a:rPr lang="en-US" altLang="en-US" dirty="0">
                <a:solidFill>
                  <a:srgbClr val="F8F8F8"/>
                </a:solidFill>
              </a:rPr>
            </a:br>
            <a:r>
              <a:rPr lang="en-US" altLang="en-US" dirty="0">
                <a:solidFill>
                  <a:srgbClr val="F8F8F8"/>
                </a:solidFill>
              </a:rPr>
              <a:t>   November 3, 2017 </a:t>
            </a:r>
            <a:br>
              <a:rPr lang="en-US" altLang="en-US" dirty="0">
                <a:solidFill>
                  <a:srgbClr val="F8F8F8"/>
                </a:solidFill>
              </a:rPr>
            </a:br>
            <a:br>
              <a:rPr lang="en-US" altLang="en-US" dirty="0">
                <a:solidFill>
                  <a:srgbClr val="F8F8F8"/>
                </a:solidFill>
              </a:rPr>
            </a:br>
            <a:endParaRPr lang="en-US" altLang="en-US" dirty="0">
              <a:solidFill>
                <a:srgbClr val="F8F8F8"/>
              </a:solidFill>
            </a:endParaRPr>
          </a:p>
        </p:txBody>
      </p:sp>
      <p:sp>
        <p:nvSpPr>
          <p:cNvPr id="3367941" name="Rectangle 5"/>
          <p:cNvSpPr>
            <a:spLocks noGrp="1" noChangeArrowheads="1"/>
          </p:cNvSpPr>
          <p:nvPr>
            <p:ph type="subTitle" idx="1"/>
          </p:nvPr>
        </p:nvSpPr>
        <p:spPr>
          <a:xfrm>
            <a:off x="2743200" y="3276600"/>
            <a:ext cx="6267450" cy="3352800"/>
          </a:xfrm>
        </p:spPr>
        <p:txBody>
          <a:bodyPr/>
          <a:lstStyle/>
          <a:p>
            <a:endParaRPr lang="en-US" altLang="en-US" b="1" dirty="0"/>
          </a:p>
          <a:p>
            <a:endParaRPr lang="en-US" altLang="en-US" b="1" dirty="0"/>
          </a:p>
          <a:p>
            <a:pPr algn="ctr"/>
            <a:endParaRPr lang="en-US" altLang="en-US" sz="1600" b="1" dirty="0"/>
          </a:p>
          <a:p>
            <a:pPr algn="ctr"/>
            <a:r>
              <a:rPr lang="en-US" altLang="en-US" sz="2400" dirty="0"/>
              <a:t>Turning 22: Challenges and Strategies </a:t>
            </a:r>
          </a:p>
          <a:p>
            <a:pPr algn="ctr"/>
            <a:r>
              <a:rPr lang="en-US" altLang="en-US" sz="2400" dirty="0"/>
              <a:t> </a:t>
            </a:r>
            <a:r>
              <a:rPr lang="en-US" altLang="en-US" sz="2000" dirty="0"/>
              <a:t>Victor Hernandez, Ed. M.</a:t>
            </a:r>
          </a:p>
          <a:p>
            <a:pPr algn="ctr"/>
            <a:r>
              <a:rPr lang="en-US" altLang="en-US" sz="2000" dirty="0"/>
              <a:t> Deputy Assistant Commissioner</a:t>
            </a:r>
          </a:p>
        </p:txBody>
      </p:sp>
    </p:spTree>
    <p:extLst>
      <p:ext uri="{BB962C8B-B14F-4D97-AF65-F5344CB8AC3E}">
        <p14:creationId xmlns:p14="http://schemas.microsoft.com/office/powerpoint/2010/main" val="213435872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a Chapter 688 Referral made?</a:t>
            </a:r>
            <a:br>
              <a:rPr lang="en-US" dirty="0"/>
            </a:br>
            <a:endParaRPr lang="en-US" dirty="0"/>
          </a:p>
        </p:txBody>
      </p:sp>
      <p:sp>
        <p:nvSpPr>
          <p:cNvPr id="3" name="Content Placeholder 2"/>
          <p:cNvSpPr>
            <a:spLocks noGrp="1"/>
          </p:cNvSpPr>
          <p:nvPr>
            <p:ph idx="1"/>
          </p:nvPr>
        </p:nvSpPr>
        <p:spPr>
          <a:xfrm>
            <a:off x="304800" y="914400"/>
            <a:ext cx="8382000" cy="5638800"/>
          </a:xfrm>
        </p:spPr>
        <p:txBody>
          <a:bodyPr/>
          <a:lstStyle/>
          <a:p>
            <a:pPr marL="285750" indent="-285750">
              <a:buFont typeface="Wingdings" panose="05000000000000000000" pitchFamily="2" charset="2"/>
              <a:buChar char="Ø"/>
            </a:pPr>
            <a:r>
              <a:rPr lang="en-US" sz="1800" dirty="0"/>
              <a:t>Only the local school district (LEA) can make a 688 referral. </a:t>
            </a:r>
          </a:p>
          <a:p>
            <a:pPr marL="285750" indent="-285750">
              <a:buFont typeface="Wingdings" panose="05000000000000000000" pitchFamily="2" charset="2"/>
              <a:buChar char="Ø"/>
            </a:pPr>
            <a:endParaRPr lang="en-US" sz="1800" dirty="0"/>
          </a:p>
          <a:p>
            <a:pPr marL="285750" indent="-285750">
              <a:buFont typeface="Wingdings" panose="05000000000000000000" pitchFamily="2" charset="2"/>
              <a:buChar char="Ø"/>
            </a:pPr>
            <a:r>
              <a:rPr lang="en-US" sz="1800" dirty="0"/>
              <a:t>The referral must be made while the student is still in school.</a:t>
            </a:r>
          </a:p>
          <a:p>
            <a:pPr marL="285750" indent="-285750">
              <a:buFont typeface="Wingdings" panose="05000000000000000000" pitchFamily="2" charset="2"/>
              <a:buChar char="Ø"/>
            </a:pPr>
            <a:endParaRPr lang="en-US" sz="1800" dirty="0"/>
          </a:p>
          <a:p>
            <a:pPr marL="285750" indent="-285750">
              <a:buFont typeface="Wingdings" panose="05000000000000000000" pitchFamily="2" charset="2"/>
              <a:buChar char="Ø"/>
            </a:pPr>
            <a:r>
              <a:rPr lang="en-US" sz="1800" dirty="0"/>
              <a:t>DDS prefers referrals sooner- around age 18</a:t>
            </a:r>
          </a:p>
          <a:p>
            <a:pPr marL="285750" indent="-285750">
              <a:buFont typeface="Wingdings" panose="05000000000000000000" pitchFamily="2" charset="2"/>
              <a:buChar char="Ø"/>
            </a:pPr>
            <a:endParaRPr lang="en-US" sz="1800" dirty="0"/>
          </a:p>
          <a:p>
            <a:pPr marL="285750" indent="-285750">
              <a:buFont typeface="Wingdings" panose="05000000000000000000" pitchFamily="2" charset="2"/>
              <a:buChar char="Ø"/>
            </a:pPr>
            <a:r>
              <a:rPr lang="en-US" sz="1800" dirty="0"/>
              <a:t>The student’s IEP team selects the adult services agency that provides the services and expertise that most closely resemble the student’s areas of need, and sends the 688 referral to that agency.</a:t>
            </a:r>
          </a:p>
          <a:p>
            <a:pPr marL="285750" indent="-285750">
              <a:buFont typeface="Wingdings" panose="05000000000000000000" pitchFamily="2" charset="2"/>
              <a:buChar char="Ø"/>
            </a:pPr>
            <a:endParaRPr lang="en-US" sz="1800" dirty="0"/>
          </a:p>
          <a:p>
            <a:pPr marL="285750" indent="-285750">
              <a:buFont typeface="Wingdings" panose="05000000000000000000" pitchFamily="2" charset="2"/>
              <a:buChar char="Ø"/>
            </a:pPr>
            <a:r>
              <a:rPr lang="en-US" sz="1800" dirty="0"/>
              <a:t>The receiving agency then becomes the “Transitional” Agency. </a:t>
            </a:r>
          </a:p>
          <a:p>
            <a:endParaRPr lang="en-US" sz="1800" dirty="0"/>
          </a:p>
          <a:p>
            <a:r>
              <a:rPr lang="en-US" sz="1800" dirty="0"/>
              <a:t>Listing of Eligible Chapter 688 State Agencies:</a:t>
            </a:r>
          </a:p>
          <a:p>
            <a:pPr marL="285750" indent="-285750">
              <a:buFont typeface="Courier New" panose="02070309020205020404" pitchFamily="49" charset="0"/>
              <a:buChar char="o"/>
            </a:pPr>
            <a:r>
              <a:rPr lang="en-US" dirty="0"/>
              <a:t>Department of Children and Families (DCF)</a:t>
            </a:r>
          </a:p>
          <a:p>
            <a:pPr marL="285750" indent="-285750">
              <a:buFont typeface="Courier New" panose="02070309020205020404" pitchFamily="49" charset="0"/>
              <a:buChar char="o"/>
            </a:pPr>
            <a:r>
              <a:rPr lang="en-US" dirty="0"/>
              <a:t>Department of Developmental Services (DDS)</a:t>
            </a:r>
          </a:p>
          <a:p>
            <a:pPr marL="285750" indent="-285750">
              <a:buFont typeface="Courier New" panose="02070309020205020404" pitchFamily="49" charset="0"/>
              <a:buChar char="o"/>
            </a:pPr>
            <a:r>
              <a:rPr lang="en-US" dirty="0"/>
              <a:t>Department of Mental Health (DMH) </a:t>
            </a:r>
          </a:p>
          <a:p>
            <a:pPr marL="285750" indent="-285750">
              <a:buFont typeface="Courier New" panose="02070309020205020404" pitchFamily="49" charset="0"/>
              <a:buChar char="o"/>
            </a:pPr>
            <a:r>
              <a:rPr lang="en-US" dirty="0"/>
              <a:t>Department of Youth Services (DYS)</a:t>
            </a:r>
          </a:p>
          <a:p>
            <a:pPr marL="285750" indent="-285750">
              <a:buFont typeface="Courier New" panose="02070309020205020404" pitchFamily="49" charset="0"/>
              <a:buChar char="o"/>
            </a:pPr>
            <a:r>
              <a:rPr lang="en-US" dirty="0"/>
              <a:t>Massachusetts Commission for the Blind (MCB)</a:t>
            </a:r>
          </a:p>
          <a:p>
            <a:pPr marL="285750" indent="-285750">
              <a:buFont typeface="Courier New" panose="02070309020205020404" pitchFamily="49" charset="0"/>
              <a:buChar char="o"/>
            </a:pPr>
            <a:r>
              <a:rPr lang="en-US" dirty="0"/>
              <a:t>Massachusetts Commission for the Deaf and Hard of Hearing (MCDHH)</a:t>
            </a:r>
          </a:p>
          <a:p>
            <a:pPr marL="285750" indent="-285750">
              <a:buFont typeface="Courier New" panose="02070309020205020404" pitchFamily="49" charset="0"/>
              <a:buChar char="o"/>
            </a:pPr>
            <a:r>
              <a:rPr lang="en-US" dirty="0"/>
              <a:t>Massachusetts Rehabilitation Commission (MRC)</a:t>
            </a:r>
          </a:p>
          <a:p>
            <a:endParaRPr lang="en-US" dirty="0"/>
          </a:p>
        </p:txBody>
      </p:sp>
    </p:spTree>
    <p:extLst>
      <p:ext uri="{BB962C8B-B14F-4D97-AF65-F5344CB8AC3E}">
        <p14:creationId xmlns:p14="http://schemas.microsoft.com/office/powerpoint/2010/main" val="408787249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New Chapter 688 Referral Process</a:t>
            </a:r>
          </a:p>
        </p:txBody>
      </p:sp>
      <p:sp>
        <p:nvSpPr>
          <p:cNvPr id="3" name="Content Placeholder 2"/>
          <p:cNvSpPr>
            <a:spLocks noGrp="1"/>
          </p:cNvSpPr>
          <p:nvPr>
            <p:ph idx="1"/>
          </p:nvPr>
        </p:nvSpPr>
        <p:spPr>
          <a:xfrm>
            <a:off x="304800" y="1066800"/>
            <a:ext cx="8382000" cy="5334000"/>
          </a:xfrm>
        </p:spPr>
        <p:txBody>
          <a:bodyPr/>
          <a:lstStyle/>
          <a:p>
            <a:pPr marL="285750" indent="-285750">
              <a:buFont typeface="Wingdings" panose="05000000000000000000" pitchFamily="2" charset="2"/>
              <a:buChar char="Ø"/>
            </a:pPr>
            <a:r>
              <a:rPr lang="en-US" sz="2000" dirty="0"/>
              <a:t>Beginning September 1, 2017, the Bureau of Transitional Planning (BTP) is no longer accepting paper Chapter 688 referrals on behalf of students with disabilities. </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This includes submissions directly to human service agencies as well as to the BTP. </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All referrals should be submitted using the new electronic T22/Chapter 688 referral application which is accessed through the EOHHS Virtual Gateway. </a:t>
            </a:r>
          </a:p>
        </p:txBody>
      </p:sp>
    </p:spTree>
    <p:extLst>
      <p:ext uri="{BB962C8B-B14F-4D97-AF65-F5344CB8AC3E}">
        <p14:creationId xmlns:p14="http://schemas.microsoft.com/office/powerpoint/2010/main" val="376105552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6962" name="Rectangle 2"/>
          <p:cNvSpPr>
            <a:spLocks noGrp="1" noChangeArrowheads="1"/>
          </p:cNvSpPr>
          <p:nvPr>
            <p:ph type="title"/>
          </p:nvPr>
        </p:nvSpPr>
        <p:spPr/>
        <p:txBody>
          <a:bodyPr/>
          <a:lstStyle/>
          <a:p>
            <a:r>
              <a:rPr lang="en-US" altLang="en-US" b="0" dirty="0"/>
              <a:t>       </a:t>
            </a:r>
            <a:r>
              <a:rPr lang="en-US" altLang="en-US" dirty="0"/>
              <a:t>The Role of the Parent/Student</a:t>
            </a:r>
          </a:p>
        </p:txBody>
      </p:sp>
      <p:sp>
        <p:nvSpPr>
          <p:cNvPr id="3496963" name="Rectangle 3"/>
          <p:cNvSpPr>
            <a:spLocks noGrp="1" noChangeArrowheads="1"/>
          </p:cNvSpPr>
          <p:nvPr>
            <p:ph type="body" idx="1"/>
          </p:nvPr>
        </p:nvSpPr>
        <p:spPr>
          <a:xfrm>
            <a:off x="304800" y="914400"/>
            <a:ext cx="8382000" cy="5486400"/>
          </a:xfrm>
        </p:spPr>
        <p:txBody>
          <a:bodyPr/>
          <a:lstStyle/>
          <a:p>
            <a:pPr>
              <a:buFont typeface="Wingdings" pitchFamily="2" charset="2"/>
              <a:buChar char="Ø"/>
            </a:pPr>
            <a:r>
              <a:rPr lang="en-US" altLang="en-US" sz="2000" dirty="0"/>
              <a:t> The 688 referral should be discussed at the IEP Team meeting and   </a:t>
            </a:r>
          </a:p>
          <a:p>
            <a:r>
              <a:rPr lang="en-US" altLang="en-US" sz="2000" dirty="0"/>
              <a:t>     submitted before the student is 18.</a:t>
            </a:r>
          </a:p>
          <a:p>
            <a:pPr>
              <a:buFont typeface="Wingdings" pitchFamily="2" charset="2"/>
              <a:buChar char="Ø"/>
            </a:pPr>
            <a:endParaRPr lang="en-US" altLang="en-US" sz="2000" dirty="0"/>
          </a:p>
          <a:p>
            <a:pPr>
              <a:buFont typeface="Wingdings" pitchFamily="2" charset="2"/>
              <a:buChar char="Ø"/>
            </a:pPr>
            <a:r>
              <a:rPr lang="en-US" altLang="en-US" sz="2000" dirty="0"/>
              <a:t> The parent/ student may want to consider applying for Supplemental  </a:t>
            </a:r>
          </a:p>
          <a:p>
            <a:pPr>
              <a:buFont typeface="Wingdings" pitchFamily="2" charset="2"/>
              <a:buNone/>
            </a:pPr>
            <a:r>
              <a:rPr lang="en-US" altLang="en-US" sz="2000" dirty="0"/>
              <a:t>    Security Income (SSI) and to </a:t>
            </a:r>
            <a:r>
              <a:rPr lang="en-US" altLang="en-US" sz="2000" dirty="0" err="1"/>
              <a:t>MassHealth</a:t>
            </a:r>
            <a:r>
              <a:rPr lang="en-US" altLang="en-US" sz="2000" dirty="0"/>
              <a:t>. </a:t>
            </a:r>
          </a:p>
          <a:p>
            <a:pPr>
              <a:buFont typeface="Wingdings" pitchFamily="2" charset="2"/>
              <a:buNone/>
            </a:pPr>
            <a:endParaRPr lang="en-US" altLang="en-US" sz="2000" dirty="0"/>
          </a:p>
          <a:p>
            <a:pPr marL="342900" indent="-342900">
              <a:buFont typeface="Wingdings" panose="05000000000000000000" pitchFamily="2" charset="2"/>
              <a:buChar char="Ø"/>
            </a:pPr>
            <a:r>
              <a:rPr lang="en-US" altLang="en-US" sz="2000" dirty="0"/>
              <a:t>Utilize Transition Timelines</a:t>
            </a:r>
          </a:p>
          <a:p>
            <a:pPr marL="342900" indent="-342900">
              <a:buFont typeface="Wingdings" panose="05000000000000000000" pitchFamily="2" charset="2"/>
              <a:buChar char="Ø"/>
            </a:pPr>
            <a:endParaRPr lang="en-US" altLang="en-US" sz="2000" dirty="0"/>
          </a:p>
          <a:p>
            <a:pPr marL="342900" indent="-342900">
              <a:buFont typeface="Wingdings" panose="05000000000000000000" pitchFamily="2" charset="2"/>
              <a:buChar char="Ø"/>
            </a:pPr>
            <a:r>
              <a:rPr lang="en-US" altLang="en-US" sz="2000" dirty="0"/>
              <a:t>Student’s Role in transition: self-advocacy &amp; responsibility</a:t>
            </a:r>
          </a:p>
          <a:p>
            <a:pPr marL="342900" indent="-342900">
              <a:buFont typeface="Wingdings" panose="05000000000000000000" pitchFamily="2" charset="2"/>
              <a:buChar char="Ø"/>
            </a:pPr>
            <a:endParaRPr lang="en-US" altLang="en-US" sz="2000" dirty="0"/>
          </a:p>
          <a:p>
            <a:pPr marL="342900" indent="-342900">
              <a:buFont typeface="Wingdings" panose="05000000000000000000" pitchFamily="2" charset="2"/>
              <a:buChar char="Ø"/>
            </a:pPr>
            <a:r>
              <a:rPr lang="en-US" altLang="en-US" sz="2000" dirty="0"/>
              <a:t>Families Role: Ways to promote independence &amp; responsibility at home and in community</a:t>
            </a:r>
          </a:p>
          <a:p>
            <a:pPr marL="342900" indent="-342900">
              <a:buFont typeface="Wingdings" panose="05000000000000000000" pitchFamily="2" charset="2"/>
              <a:buChar char="Ø"/>
            </a:pPr>
            <a:endParaRPr lang="en-US" altLang="en-US" sz="2000" dirty="0"/>
          </a:p>
          <a:p>
            <a:pPr marL="342900" indent="-342900">
              <a:buFont typeface="Wingdings" panose="05000000000000000000" pitchFamily="2" charset="2"/>
              <a:buChar char="Ø"/>
            </a:pPr>
            <a:r>
              <a:rPr lang="en-US" altLang="en-US" sz="2000" dirty="0"/>
              <a:t>Maximize educational services to promote learning opportunities that support goals for life after school</a:t>
            </a:r>
          </a:p>
          <a:p>
            <a:pPr>
              <a:buFont typeface="Wingdings" pitchFamily="2" charset="2"/>
              <a:buNone/>
            </a:pPr>
            <a:endParaRPr lang="en-US" alt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62" name="Rectangle 2"/>
          <p:cNvSpPr>
            <a:spLocks noGrp="1" noChangeArrowheads="1"/>
          </p:cNvSpPr>
          <p:nvPr>
            <p:ph type="title"/>
          </p:nvPr>
        </p:nvSpPr>
        <p:spPr>
          <a:xfrm>
            <a:off x="838200" y="304800"/>
            <a:ext cx="8461375" cy="323850"/>
          </a:xfrm>
        </p:spPr>
        <p:txBody>
          <a:bodyPr/>
          <a:lstStyle/>
          <a:p>
            <a:br>
              <a:rPr lang="en-US" altLang="en-US" sz="1200" b="0"/>
            </a:br>
            <a:r>
              <a:rPr lang="en-US" altLang="en-US" sz="1200" b="0"/>
              <a:t>        </a:t>
            </a:r>
            <a:r>
              <a:rPr lang="en-US" altLang="en-US"/>
              <a:t>DDS Transition Coordinator (688TC)</a:t>
            </a:r>
          </a:p>
        </p:txBody>
      </p:sp>
      <p:sp>
        <p:nvSpPr>
          <p:cNvPr id="3471363" name="Rectangle 3"/>
          <p:cNvSpPr>
            <a:spLocks noGrp="1" noChangeArrowheads="1"/>
          </p:cNvSpPr>
          <p:nvPr>
            <p:ph type="body" idx="1"/>
          </p:nvPr>
        </p:nvSpPr>
        <p:spPr/>
        <p:txBody>
          <a:bodyPr/>
          <a:lstStyle/>
          <a:p>
            <a:pPr algn="ctr">
              <a:lnSpc>
                <a:spcPct val="80000"/>
              </a:lnSpc>
            </a:pPr>
            <a:endParaRPr lang="en-US" altLang="en-US" sz="900" b="1"/>
          </a:p>
          <a:p>
            <a:pPr>
              <a:lnSpc>
                <a:spcPct val="80000"/>
              </a:lnSpc>
              <a:buFont typeface="Wingdings" pitchFamily="2" charset="2"/>
              <a:buChar char="Ø"/>
            </a:pPr>
            <a:r>
              <a:rPr lang="en-US" altLang="en-US" sz="2000"/>
              <a:t> The DDS Transition Coordinator (688TC) is the case manager who  </a:t>
            </a:r>
          </a:p>
          <a:p>
            <a:pPr>
              <a:lnSpc>
                <a:spcPct val="80000"/>
              </a:lnSpc>
              <a:buFont typeface="Wingdings" pitchFamily="2" charset="2"/>
              <a:buNone/>
            </a:pPr>
            <a:r>
              <a:rPr lang="en-US" altLang="en-US" sz="2000"/>
              <a:t>    works at the local DDS Area Office. </a:t>
            </a:r>
          </a:p>
          <a:p>
            <a:pPr>
              <a:lnSpc>
                <a:spcPct val="80000"/>
              </a:lnSpc>
              <a:buFont typeface="Wingdings" pitchFamily="2" charset="2"/>
              <a:buChar char="Ø"/>
            </a:pPr>
            <a:endParaRPr lang="en-US" altLang="en-US" sz="2000"/>
          </a:p>
          <a:p>
            <a:pPr>
              <a:lnSpc>
                <a:spcPct val="80000"/>
              </a:lnSpc>
              <a:buFont typeface="Wingdings" pitchFamily="2" charset="2"/>
              <a:buChar char="Ø"/>
            </a:pPr>
            <a:r>
              <a:rPr lang="en-US" altLang="en-US" sz="2000"/>
              <a:t> The 688 TC is the student’s primary link to assistance from DDS during </a:t>
            </a:r>
          </a:p>
          <a:p>
            <a:pPr>
              <a:lnSpc>
                <a:spcPct val="80000"/>
              </a:lnSpc>
              <a:buFont typeface="Wingdings" pitchFamily="2" charset="2"/>
              <a:buNone/>
            </a:pPr>
            <a:r>
              <a:rPr lang="en-US" altLang="en-US" sz="2000"/>
              <a:t>    the transition from special education to adult life.</a:t>
            </a:r>
          </a:p>
          <a:p>
            <a:pPr>
              <a:lnSpc>
                <a:spcPct val="80000"/>
              </a:lnSpc>
              <a:buFont typeface="Wingdings" pitchFamily="2" charset="2"/>
              <a:buChar char="Ø"/>
            </a:pPr>
            <a:endParaRPr lang="en-US" altLang="en-US" sz="2000"/>
          </a:p>
          <a:p>
            <a:pPr>
              <a:lnSpc>
                <a:spcPct val="80000"/>
              </a:lnSpc>
              <a:buFont typeface="Wingdings" pitchFamily="2" charset="2"/>
              <a:buChar char="Ø"/>
            </a:pPr>
            <a:r>
              <a:rPr lang="en-US" altLang="en-US" sz="2000"/>
              <a:t> The 688 TC visits the student’s programs and attends IEP meetings as  </a:t>
            </a:r>
          </a:p>
          <a:p>
            <a:pPr>
              <a:lnSpc>
                <a:spcPct val="80000"/>
              </a:lnSpc>
              <a:buFont typeface="Wingdings" pitchFamily="2" charset="2"/>
              <a:buNone/>
            </a:pPr>
            <a:r>
              <a:rPr lang="en-US" altLang="en-US" sz="2000"/>
              <a:t>    needed in preparation for the Individual Transition Plan (ITP)  </a:t>
            </a:r>
          </a:p>
          <a:p>
            <a:pPr>
              <a:lnSpc>
                <a:spcPct val="80000"/>
              </a:lnSpc>
              <a:buFont typeface="Wingdings" pitchFamily="2" charset="2"/>
              <a:buNone/>
            </a:pPr>
            <a:r>
              <a:rPr lang="en-US" altLang="en-US" sz="2000"/>
              <a:t>    development. </a:t>
            </a:r>
          </a:p>
          <a:p>
            <a:pPr>
              <a:lnSpc>
                <a:spcPct val="80000"/>
              </a:lnSpc>
              <a:buFont typeface="Wingdings" pitchFamily="2" charset="2"/>
              <a:buChar char="Ø"/>
            </a:pPr>
            <a:endParaRPr lang="en-US" altLang="en-US" sz="2000"/>
          </a:p>
          <a:p>
            <a:pPr>
              <a:lnSpc>
                <a:spcPct val="80000"/>
              </a:lnSpc>
              <a:buFont typeface="Wingdings" pitchFamily="2" charset="2"/>
              <a:buChar char="Ø"/>
            </a:pPr>
            <a:r>
              <a:rPr lang="en-US" altLang="en-US" sz="2000"/>
              <a:t> The 688 TC will work with the individual and their family from less  </a:t>
            </a:r>
          </a:p>
          <a:p>
            <a:pPr>
              <a:lnSpc>
                <a:spcPct val="80000"/>
              </a:lnSpc>
              <a:buFont typeface="Wingdings" pitchFamily="2" charset="2"/>
              <a:buNone/>
            </a:pPr>
            <a:r>
              <a:rPr lang="en-US" altLang="en-US" sz="2000"/>
              <a:t>    restrictive alternatives to a court appointed guardian.</a:t>
            </a:r>
          </a:p>
          <a:p>
            <a:pPr>
              <a:lnSpc>
                <a:spcPct val="80000"/>
              </a:lnSpc>
            </a:pPr>
            <a:endParaRPr lang="en-US" altLang="en-US" sz="2000"/>
          </a:p>
          <a:p>
            <a:pPr>
              <a:lnSpc>
                <a:spcPct val="80000"/>
              </a:lnSpc>
            </a:pPr>
            <a:endParaRPr lang="en-US" altLang="en-US" sz="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3170" name="Rectangle 2"/>
          <p:cNvSpPr>
            <a:spLocks noGrp="1" noChangeArrowheads="1"/>
          </p:cNvSpPr>
          <p:nvPr>
            <p:ph type="title"/>
          </p:nvPr>
        </p:nvSpPr>
        <p:spPr/>
        <p:txBody>
          <a:bodyPr/>
          <a:lstStyle/>
          <a:p>
            <a:r>
              <a:rPr lang="en-US" altLang="en-US"/>
              <a:t>       The ITP</a:t>
            </a:r>
          </a:p>
        </p:txBody>
      </p:sp>
      <p:sp>
        <p:nvSpPr>
          <p:cNvPr id="3463171" name="Rectangle 3"/>
          <p:cNvSpPr>
            <a:spLocks noGrp="1" noChangeArrowheads="1"/>
          </p:cNvSpPr>
          <p:nvPr>
            <p:ph type="body" idx="1"/>
          </p:nvPr>
        </p:nvSpPr>
        <p:spPr/>
        <p:txBody>
          <a:bodyPr/>
          <a:lstStyle/>
          <a:p>
            <a:pPr>
              <a:lnSpc>
                <a:spcPct val="80000"/>
              </a:lnSpc>
              <a:buFont typeface="Wingdings" pitchFamily="2" charset="2"/>
              <a:buChar char="Ø"/>
            </a:pPr>
            <a:r>
              <a:rPr lang="en-US" altLang="en-US" sz="2000"/>
              <a:t> The Individual Transition Plan (ITP) specifies what kinds of support the </a:t>
            </a:r>
          </a:p>
          <a:p>
            <a:pPr>
              <a:lnSpc>
                <a:spcPct val="80000"/>
              </a:lnSpc>
              <a:buFont typeface="Wingdings" pitchFamily="2" charset="2"/>
              <a:buNone/>
            </a:pPr>
            <a:r>
              <a:rPr lang="en-US" altLang="en-US" sz="2000"/>
              <a:t>    student/family is requesting upon leaving special education</a:t>
            </a:r>
          </a:p>
          <a:p>
            <a:pPr>
              <a:lnSpc>
                <a:spcPct val="80000"/>
              </a:lnSpc>
              <a:buFont typeface="Wingdings" pitchFamily="2" charset="2"/>
              <a:buChar char="Ø"/>
            </a:pPr>
            <a:endParaRPr lang="en-US" altLang="en-US" sz="2000"/>
          </a:p>
          <a:p>
            <a:pPr>
              <a:lnSpc>
                <a:spcPct val="80000"/>
              </a:lnSpc>
              <a:buFont typeface="Wingdings" pitchFamily="2" charset="2"/>
              <a:buChar char="Ø"/>
            </a:pPr>
            <a:r>
              <a:rPr lang="en-US" altLang="en-US" sz="2000"/>
              <a:t> The ITP meeting is normally held about one year before the student is  </a:t>
            </a:r>
          </a:p>
          <a:p>
            <a:pPr>
              <a:lnSpc>
                <a:spcPct val="80000"/>
              </a:lnSpc>
              <a:buFont typeface="Wingdings" pitchFamily="2" charset="2"/>
              <a:buNone/>
            </a:pPr>
            <a:r>
              <a:rPr lang="en-US" altLang="en-US" sz="2000"/>
              <a:t>    ready to leave school</a:t>
            </a:r>
          </a:p>
          <a:p>
            <a:pPr>
              <a:lnSpc>
                <a:spcPct val="80000"/>
              </a:lnSpc>
              <a:buFont typeface="Wingdings" pitchFamily="2" charset="2"/>
              <a:buChar char="Ø"/>
            </a:pPr>
            <a:endParaRPr lang="en-US" altLang="en-US" sz="2000"/>
          </a:p>
          <a:p>
            <a:pPr>
              <a:lnSpc>
                <a:spcPct val="80000"/>
              </a:lnSpc>
              <a:buFont typeface="Wingdings" pitchFamily="2" charset="2"/>
              <a:buChar char="Ø"/>
            </a:pPr>
            <a:r>
              <a:rPr lang="en-US" altLang="en-US" sz="2000"/>
              <a:t> The purpose of an ITP meeting is to develop a plan that includes the  </a:t>
            </a:r>
          </a:p>
          <a:p>
            <a:pPr>
              <a:lnSpc>
                <a:spcPct val="80000"/>
              </a:lnSpc>
              <a:buFont typeface="Wingdings" pitchFamily="2" charset="2"/>
              <a:buNone/>
            </a:pPr>
            <a:r>
              <a:rPr lang="en-US" altLang="en-US" sz="2000"/>
              <a:t>    interests, skills and needs of the person</a:t>
            </a:r>
          </a:p>
          <a:p>
            <a:pPr>
              <a:lnSpc>
                <a:spcPct val="80000"/>
              </a:lnSpc>
              <a:buFont typeface="Wingdings" pitchFamily="2" charset="2"/>
              <a:buChar char="Ø"/>
            </a:pPr>
            <a:endParaRPr lang="en-US" altLang="en-US" sz="2000"/>
          </a:p>
          <a:p>
            <a:pPr>
              <a:lnSpc>
                <a:spcPct val="80000"/>
              </a:lnSpc>
              <a:buFont typeface="Wingdings" pitchFamily="2" charset="2"/>
              <a:buChar char="Ø"/>
            </a:pPr>
            <a:r>
              <a:rPr lang="en-US" altLang="en-US" sz="2000"/>
              <a:t> The ITP does not contain specific goals and objectives, or identify  </a:t>
            </a:r>
          </a:p>
          <a:p>
            <a:pPr>
              <a:lnSpc>
                <a:spcPct val="80000"/>
              </a:lnSpc>
              <a:buFont typeface="Wingdings" pitchFamily="2" charset="2"/>
              <a:buNone/>
            </a:pPr>
            <a:r>
              <a:rPr lang="en-US" altLang="en-US" sz="2000"/>
              <a:t>    specific provider agencies</a:t>
            </a:r>
          </a:p>
          <a:p>
            <a:pPr>
              <a:lnSpc>
                <a:spcPct val="80000"/>
              </a:lnSpc>
              <a:buFont typeface="Wingdings" pitchFamily="2" charset="2"/>
              <a:buChar char="Ø"/>
            </a:pPr>
            <a:endParaRPr lang="en-US" altLang="en-US" sz="2000"/>
          </a:p>
          <a:p>
            <a:pPr>
              <a:lnSpc>
                <a:spcPct val="80000"/>
              </a:lnSpc>
              <a:buFont typeface="Wingdings" pitchFamily="2" charset="2"/>
              <a:buChar char="Ø"/>
            </a:pPr>
            <a:r>
              <a:rPr lang="en-US" altLang="en-US" sz="2000"/>
              <a:t> Supports identified in the ITP are not guaranteed or create an  </a:t>
            </a:r>
          </a:p>
          <a:p>
            <a:pPr>
              <a:lnSpc>
                <a:spcPct val="80000"/>
              </a:lnSpc>
              <a:buFont typeface="Wingdings" pitchFamily="2" charset="2"/>
              <a:buNone/>
            </a:pPr>
            <a:r>
              <a:rPr lang="en-US" altLang="en-US" sz="2000"/>
              <a:t>    entitlement; they are subject to prioritization, appropriation and  </a:t>
            </a:r>
          </a:p>
          <a:p>
            <a:pPr>
              <a:lnSpc>
                <a:spcPct val="80000"/>
              </a:lnSpc>
              <a:buFont typeface="Wingdings" pitchFamily="2" charset="2"/>
              <a:buNone/>
            </a:pPr>
            <a:r>
              <a:rPr lang="en-US" altLang="en-US" sz="2000"/>
              <a:t>    availability.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5218" name="Rectangle 2"/>
          <p:cNvSpPr>
            <a:spLocks noGrp="1" noChangeArrowheads="1"/>
          </p:cNvSpPr>
          <p:nvPr>
            <p:ph type="title"/>
          </p:nvPr>
        </p:nvSpPr>
        <p:spPr/>
        <p:txBody>
          <a:bodyPr/>
          <a:lstStyle/>
          <a:p>
            <a:r>
              <a:rPr lang="en-US" altLang="en-US"/>
              <a:t>          Benefits of the 688 Process</a:t>
            </a:r>
          </a:p>
        </p:txBody>
      </p:sp>
      <p:sp>
        <p:nvSpPr>
          <p:cNvPr id="3465219" name="Rectangle 3"/>
          <p:cNvSpPr>
            <a:spLocks noGrp="1" noChangeArrowheads="1"/>
          </p:cNvSpPr>
          <p:nvPr>
            <p:ph type="body" idx="1"/>
          </p:nvPr>
        </p:nvSpPr>
        <p:spPr>
          <a:xfrm>
            <a:off x="304800" y="1066800"/>
            <a:ext cx="8382000" cy="5257800"/>
          </a:xfrm>
        </p:spPr>
        <p:txBody>
          <a:bodyPr/>
          <a:lstStyle/>
          <a:p>
            <a:pPr>
              <a:lnSpc>
                <a:spcPct val="80000"/>
              </a:lnSpc>
              <a:buFont typeface="Wingdings" pitchFamily="2" charset="2"/>
              <a:buChar char="Ø"/>
            </a:pPr>
            <a:r>
              <a:rPr lang="en-US" altLang="en-US" sz="2000" dirty="0"/>
              <a:t> The 688 process ensures that the student is working with the  </a:t>
            </a:r>
          </a:p>
          <a:p>
            <a:pPr>
              <a:lnSpc>
                <a:spcPct val="80000"/>
              </a:lnSpc>
              <a:buFont typeface="Wingdings" pitchFamily="2" charset="2"/>
              <a:buNone/>
            </a:pPr>
            <a:r>
              <a:rPr lang="en-US" altLang="en-US" sz="2000" dirty="0"/>
              <a:t>    appropriate adult human service agency before exiting SPED   </a:t>
            </a:r>
          </a:p>
          <a:p>
            <a:pPr>
              <a:lnSpc>
                <a:spcPct val="80000"/>
              </a:lnSpc>
              <a:buFont typeface="Wingdings" pitchFamily="2" charset="2"/>
              <a:buNone/>
            </a:pPr>
            <a:r>
              <a:rPr lang="en-US" altLang="en-US" sz="2000" dirty="0"/>
              <a:t>    entitlement</a:t>
            </a:r>
          </a:p>
          <a:p>
            <a:pPr>
              <a:lnSpc>
                <a:spcPct val="80000"/>
              </a:lnSpc>
              <a:buFont typeface="Wingdings" pitchFamily="2" charset="2"/>
              <a:buChar char="Ø"/>
            </a:pPr>
            <a:endParaRPr lang="en-US" altLang="en-US" sz="2000" dirty="0"/>
          </a:p>
          <a:p>
            <a:pPr>
              <a:lnSpc>
                <a:spcPct val="80000"/>
              </a:lnSpc>
              <a:buFont typeface="Wingdings" pitchFamily="2" charset="2"/>
              <a:buChar char="Ø"/>
            </a:pPr>
            <a:r>
              <a:rPr lang="en-US" altLang="en-US" sz="2000" dirty="0"/>
              <a:t> Provides very specific timelines for planning and transition to the new  </a:t>
            </a:r>
          </a:p>
          <a:p>
            <a:pPr>
              <a:lnSpc>
                <a:spcPct val="80000"/>
              </a:lnSpc>
              <a:buFont typeface="Wingdings" pitchFamily="2" charset="2"/>
              <a:buNone/>
            </a:pPr>
            <a:r>
              <a:rPr lang="en-US" altLang="en-US" sz="2000" dirty="0"/>
              <a:t>    agency.  </a:t>
            </a:r>
          </a:p>
          <a:p>
            <a:pPr>
              <a:lnSpc>
                <a:spcPct val="80000"/>
              </a:lnSpc>
              <a:buFont typeface="Wingdings" pitchFamily="2" charset="2"/>
              <a:buChar char="Ø"/>
            </a:pPr>
            <a:endParaRPr lang="en-US" altLang="en-US" sz="2000" dirty="0"/>
          </a:p>
          <a:p>
            <a:pPr>
              <a:lnSpc>
                <a:spcPct val="80000"/>
              </a:lnSpc>
              <a:buFont typeface="Wingdings" pitchFamily="2" charset="2"/>
              <a:buChar char="Ø"/>
            </a:pPr>
            <a:r>
              <a:rPr lang="en-US" altLang="en-US" sz="2000" dirty="0"/>
              <a:t> The ITP enables the adult agency to understand the students’ needs  </a:t>
            </a:r>
          </a:p>
          <a:p>
            <a:pPr>
              <a:lnSpc>
                <a:spcPct val="80000"/>
              </a:lnSpc>
              <a:buFont typeface="Wingdings" pitchFamily="2" charset="2"/>
              <a:buNone/>
            </a:pPr>
            <a:r>
              <a:rPr lang="en-US" altLang="en-US" sz="2000" dirty="0"/>
              <a:t>    and to begin programmatic and fiscal planning </a:t>
            </a:r>
          </a:p>
          <a:p>
            <a:pPr>
              <a:lnSpc>
                <a:spcPct val="80000"/>
              </a:lnSpc>
              <a:buFont typeface="Wingdings" pitchFamily="2" charset="2"/>
              <a:buChar char="Ø"/>
            </a:pPr>
            <a:endParaRPr lang="en-US" altLang="en-US" sz="2000" dirty="0"/>
          </a:p>
          <a:p>
            <a:pPr>
              <a:lnSpc>
                <a:spcPct val="80000"/>
              </a:lnSpc>
              <a:buFont typeface="Wingdings" pitchFamily="2" charset="2"/>
              <a:buChar char="Ø"/>
            </a:pPr>
            <a:r>
              <a:rPr lang="en-US" altLang="en-US" sz="2000" dirty="0"/>
              <a:t> By specifying an individual’s needs before exiting SPED, the family and  </a:t>
            </a:r>
          </a:p>
          <a:p>
            <a:pPr>
              <a:lnSpc>
                <a:spcPct val="80000"/>
              </a:lnSpc>
              <a:buFont typeface="Wingdings" pitchFamily="2" charset="2"/>
              <a:buNone/>
            </a:pPr>
            <a:r>
              <a:rPr lang="en-US" altLang="en-US" sz="2000" dirty="0"/>
              <a:t>    agency can plan and advocate as appropriate.  </a:t>
            </a:r>
          </a:p>
          <a:p>
            <a:pPr>
              <a:lnSpc>
                <a:spcPct val="80000"/>
              </a:lnSpc>
              <a:buFont typeface="Wingdings" pitchFamily="2" charset="2"/>
              <a:buNone/>
            </a:pPr>
            <a:endParaRPr lang="en-US" altLang="en-US" sz="2000" dirty="0"/>
          </a:p>
          <a:p>
            <a:pPr>
              <a:lnSpc>
                <a:spcPct val="80000"/>
              </a:lnSpc>
              <a:buFont typeface="Wingdings" pitchFamily="2" charset="2"/>
              <a:buChar char="Ø"/>
            </a:pPr>
            <a:r>
              <a:rPr lang="en-US" altLang="en-US" sz="2000" dirty="0"/>
              <a:t> Any student is free to apply directly to an adult agency outside of the </a:t>
            </a:r>
          </a:p>
          <a:p>
            <a:pPr>
              <a:lnSpc>
                <a:spcPct val="80000"/>
              </a:lnSpc>
              <a:buFont typeface="Wingdings" pitchFamily="2" charset="2"/>
              <a:buNone/>
            </a:pPr>
            <a:r>
              <a:rPr lang="en-US" altLang="en-US" sz="2000" dirty="0"/>
              <a:t>    688 process, but going through the process ensures that the agencies  </a:t>
            </a:r>
          </a:p>
          <a:p>
            <a:pPr>
              <a:lnSpc>
                <a:spcPct val="80000"/>
              </a:lnSpc>
              <a:buFont typeface="Wingdings" pitchFamily="2" charset="2"/>
              <a:buNone/>
            </a:pPr>
            <a:r>
              <a:rPr lang="en-US" altLang="en-US" sz="2000" dirty="0"/>
              <a:t>    have enough time to set up a transition.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Key Points to Remember Regarding the 688 Process</a:t>
            </a:r>
          </a:p>
        </p:txBody>
      </p:sp>
      <p:sp>
        <p:nvSpPr>
          <p:cNvPr id="3" name="Content Placeholder 2"/>
          <p:cNvSpPr>
            <a:spLocks noGrp="1"/>
          </p:cNvSpPr>
          <p:nvPr>
            <p:ph idx="1"/>
          </p:nvPr>
        </p:nvSpPr>
        <p:spPr/>
        <p:txBody>
          <a:bodyPr/>
          <a:lstStyle/>
          <a:p>
            <a:pPr marL="285750" indent="-285750">
              <a:buFont typeface="Wingdings" panose="05000000000000000000" pitchFamily="2" charset="2"/>
              <a:buChar char="Ø"/>
            </a:pPr>
            <a:r>
              <a:rPr lang="en-US" sz="2000" dirty="0"/>
              <a:t>Not a continuation of special education services-adult services are subject to funding and availability</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DDS receives specialized funding each fiscal year for students transitioning within that year</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A 688 referral is not the same as the DDS adult eligibility</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A 688 referral is still needed if known to DDS as a child or already determined adult eligible</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DDS Transition Coordinator plays key role in planning</a:t>
            </a:r>
          </a:p>
          <a:p>
            <a:endParaRPr lang="en-US" dirty="0"/>
          </a:p>
        </p:txBody>
      </p:sp>
    </p:spTree>
    <p:extLst>
      <p:ext uri="{BB962C8B-B14F-4D97-AF65-F5344CB8AC3E}">
        <p14:creationId xmlns:p14="http://schemas.microsoft.com/office/powerpoint/2010/main" val="23125717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5394" name="Rectangle 2"/>
          <p:cNvSpPr>
            <a:spLocks noGrp="1" noChangeArrowheads="1"/>
          </p:cNvSpPr>
          <p:nvPr>
            <p:ph type="title"/>
          </p:nvPr>
        </p:nvSpPr>
        <p:spPr/>
        <p:txBody>
          <a:bodyPr/>
          <a:lstStyle/>
          <a:p>
            <a:endParaRPr lang="en-US" altLang="en-US"/>
          </a:p>
        </p:txBody>
      </p:sp>
      <p:sp>
        <p:nvSpPr>
          <p:cNvPr id="3515395" name="Rectangle 3"/>
          <p:cNvSpPr>
            <a:spLocks noGrp="1" noChangeArrowheads="1"/>
          </p:cNvSpPr>
          <p:nvPr>
            <p:ph type="body" idx="1"/>
          </p:nvPr>
        </p:nvSpPr>
        <p:spPr/>
        <p:txBody>
          <a:bodyPr/>
          <a:lstStyle/>
          <a:p>
            <a:endParaRPr lang="en-US" altLang="en-US" sz="4400" dirty="0"/>
          </a:p>
          <a:p>
            <a:endParaRPr lang="en-US" altLang="en-US" sz="4400" dirty="0"/>
          </a:p>
          <a:p>
            <a:pPr algn="ctr"/>
            <a:r>
              <a:rPr lang="en-US" altLang="en-US" sz="4400" dirty="0"/>
              <a:t> </a:t>
            </a:r>
            <a:r>
              <a:rPr lang="en-US" altLang="en-US" sz="6000" dirty="0">
                <a:solidFill>
                  <a:schemeClr val="accent2"/>
                </a:solidFill>
              </a:rPr>
              <a:t>DDS Eligibility</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DDS Eligibility</a:t>
            </a:r>
          </a:p>
        </p:txBody>
      </p:sp>
      <p:sp>
        <p:nvSpPr>
          <p:cNvPr id="3" name="Content Placeholder 2"/>
          <p:cNvSpPr>
            <a:spLocks noGrp="1"/>
          </p:cNvSpPr>
          <p:nvPr>
            <p:ph idx="1"/>
          </p:nvPr>
        </p:nvSpPr>
        <p:spPr/>
        <p:txBody>
          <a:bodyPr/>
          <a:lstStyle/>
          <a:p>
            <a:pPr marL="285750" indent="-285750">
              <a:buFont typeface="Wingdings" panose="05000000000000000000" pitchFamily="2" charset="2"/>
              <a:buChar char="Ø"/>
            </a:pPr>
            <a:r>
              <a:rPr lang="en-US" sz="2000" dirty="0"/>
              <a:t>In order to receive supports from DDS, eligibility must be determined</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Determination occurs through one of the 4 Regional Teams (Springfield, Waltham, Danvers, and Middleboro)</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Criteria for Eligibility is the same throughout the state</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All eligibility determinations are made by a DDS Licensed Psychologist</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When thinking about transition and DDS adult supports </a:t>
            </a:r>
          </a:p>
          <a:p>
            <a:r>
              <a:rPr lang="en-US" sz="2000" dirty="0"/>
              <a:t>    </a:t>
            </a:r>
            <a:r>
              <a:rPr lang="en-US" sz="2000" b="1" dirty="0"/>
              <a:t>ELIGIBILITY FOR ADULT SERVICES IS KEY!</a:t>
            </a:r>
          </a:p>
          <a:p>
            <a:endParaRPr lang="en-US" dirty="0"/>
          </a:p>
        </p:txBody>
      </p:sp>
    </p:spTree>
    <p:extLst>
      <p:ext uri="{BB962C8B-B14F-4D97-AF65-F5344CB8AC3E}">
        <p14:creationId xmlns:p14="http://schemas.microsoft.com/office/powerpoint/2010/main" val="244192119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4914" name="Rectangle 2"/>
          <p:cNvSpPr>
            <a:spLocks noGrp="1" noChangeArrowheads="1"/>
          </p:cNvSpPr>
          <p:nvPr>
            <p:ph type="title"/>
          </p:nvPr>
        </p:nvSpPr>
        <p:spPr/>
        <p:txBody>
          <a:bodyPr/>
          <a:lstStyle/>
          <a:p>
            <a:r>
              <a:rPr lang="en-US" altLang="en-US"/>
              <a:t>DDS Eligibility 115 CMR 2.01</a:t>
            </a:r>
          </a:p>
        </p:txBody>
      </p:sp>
      <p:sp>
        <p:nvSpPr>
          <p:cNvPr id="3494915" name="Rectangle 3"/>
          <p:cNvSpPr>
            <a:spLocks noGrp="1" noChangeArrowheads="1"/>
          </p:cNvSpPr>
          <p:nvPr>
            <p:ph type="body" idx="1"/>
          </p:nvPr>
        </p:nvSpPr>
        <p:spPr/>
        <p:txBody>
          <a:bodyPr/>
          <a:lstStyle/>
          <a:p>
            <a:pPr marL="266700" indent="-266700"/>
            <a:r>
              <a:rPr lang="en-US" altLang="en-US" sz="2000" b="1"/>
              <a:t>Intellectual Disability</a:t>
            </a:r>
            <a:r>
              <a:rPr lang="en-US" altLang="en-US" sz="2000"/>
              <a:t> means, consistent with the standard contained in </a:t>
            </a:r>
          </a:p>
          <a:p>
            <a:pPr marL="266700" indent="-266700"/>
            <a:r>
              <a:rPr lang="en-US" altLang="en-US" sz="2000"/>
              <a:t>the Definition, Classification and Systems of Supports of the11th edition </a:t>
            </a:r>
          </a:p>
          <a:p>
            <a:pPr marL="266700" indent="-266700"/>
            <a:r>
              <a:rPr lang="en-US" altLang="en-US" sz="2000"/>
              <a:t>(2010) of the American Association of Intellectual Disabilities:</a:t>
            </a:r>
          </a:p>
          <a:p>
            <a:pPr marL="266700" indent="-266700"/>
            <a:endParaRPr lang="en-US" altLang="en-US" sz="2000"/>
          </a:p>
          <a:p>
            <a:pPr marL="266700" indent="-266700">
              <a:buFont typeface="Wingdings" pitchFamily="2" charset="2"/>
              <a:buChar char="Ø"/>
            </a:pPr>
            <a:r>
              <a:rPr lang="en-US" altLang="en-US" sz="2000"/>
              <a:t>significantly sub-average intellectual functioning existing concurrently with and related to</a:t>
            </a:r>
          </a:p>
          <a:p>
            <a:pPr marL="266700" indent="-266700">
              <a:buFont typeface="Wingdings" pitchFamily="2" charset="2"/>
              <a:buChar char="Ø"/>
            </a:pPr>
            <a:r>
              <a:rPr lang="en-US" altLang="en-US" sz="2000"/>
              <a:t>significant limitations in adaptive functioning. Intellectual Disability originates before age 18.</a:t>
            </a:r>
          </a:p>
          <a:p>
            <a:pPr marL="266700" indent="-266700"/>
            <a:endParaRPr lang="en-US" altLang="en-US" sz="2000"/>
          </a:p>
          <a:p>
            <a:pPr marL="266700" indent="-266700"/>
            <a:r>
              <a:rPr lang="en-US" altLang="en-US" sz="2000"/>
              <a:t>A person with intellectual disability may be considered to be mentally ill</a:t>
            </a:r>
          </a:p>
          <a:p>
            <a:pPr marL="266700" indent="-266700"/>
            <a:r>
              <a:rPr lang="en-US" altLang="en-US" sz="2000"/>
              <a:t>as defined in 104 CMR (Department of Mental Health), provided that no</a:t>
            </a:r>
          </a:p>
          <a:p>
            <a:pPr marL="266700" indent="-266700"/>
            <a:r>
              <a:rPr lang="en-US" altLang="en-US" sz="2000"/>
              <a:t>person with intellectual disability shall be considered to be mentally ill </a:t>
            </a:r>
          </a:p>
          <a:p>
            <a:pPr marL="266700" indent="-266700"/>
            <a:r>
              <a:rPr lang="en-US" altLang="en-US" sz="2000"/>
              <a:t>solely by reason of his or her intellectual disability.</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Parental Concerns</a:t>
            </a:r>
          </a:p>
        </p:txBody>
      </p:sp>
      <p:sp>
        <p:nvSpPr>
          <p:cNvPr id="3" name="Content Placeholder 2"/>
          <p:cNvSpPr>
            <a:spLocks noGrp="1"/>
          </p:cNvSpPr>
          <p:nvPr>
            <p:ph idx="1"/>
          </p:nvPr>
        </p:nvSpPr>
        <p:spPr>
          <a:xfrm>
            <a:off x="381000" y="990600"/>
            <a:ext cx="8382000" cy="5410200"/>
          </a:xfrm>
        </p:spPr>
        <p:txBody>
          <a:bodyPr/>
          <a:lstStyle/>
          <a:p>
            <a:pPr marL="285750" indent="-285750">
              <a:buFont typeface="Arial" panose="020B0604020202020204" pitchFamily="34" charset="0"/>
              <a:buChar char="•"/>
            </a:pPr>
            <a:r>
              <a:rPr lang="en-US" sz="2000" dirty="0"/>
              <a:t>Transition is a word that has a unique meaning to families with a son or daughter aging out of the entitlement of education.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Fear, anxiety and dread are just a few words that come to mind around this anticipated change.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As parents, they felt fairly competent with the educational terminology.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Now they must learn a new lingo: Ch. 688, ITP, ISP, Prioritization, Waiver, Self-Direction, Shared Living????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Also, transportation takes on a whole new meaning when the bus doesn’t stop at their house any more.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Parents ask: When do we start? Who is involved? What are our options? Where do we go for help? We don’t even know all of the questions we need to ask!!!</a:t>
            </a:r>
          </a:p>
        </p:txBody>
      </p:sp>
    </p:spTree>
    <p:extLst>
      <p:ext uri="{BB962C8B-B14F-4D97-AF65-F5344CB8AC3E}">
        <p14:creationId xmlns:p14="http://schemas.microsoft.com/office/powerpoint/2010/main" val="76158838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7986" name="Rectangle 2"/>
          <p:cNvSpPr>
            <a:spLocks noGrp="1" noChangeArrowheads="1"/>
          </p:cNvSpPr>
          <p:nvPr>
            <p:ph type="title"/>
          </p:nvPr>
        </p:nvSpPr>
        <p:spPr/>
        <p:txBody>
          <a:bodyPr/>
          <a:lstStyle/>
          <a:p>
            <a:r>
              <a:rPr lang="en-US" altLang="en-US"/>
              <a:t>DDS Eligibility 115 CMR 2.01 (cont.)</a:t>
            </a:r>
          </a:p>
        </p:txBody>
      </p:sp>
      <p:sp>
        <p:nvSpPr>
          <p:cNvPr id="3497987" name="Rectangle 3"/>
          <p:cNvSpPr>
            <a:spLocks noGrp="1" noChangeArrowheads="1"/>
          </p:cNvSpPr>
          <p:nvPr>
            <p:ph type="body" idx="1"/>
          </p:nvPr>
        </p:nvSpPr>
        <p:spPr/>
        <p:txBody>
          <a:bodyPr/>
          <a:lstStyle/>
          <a:p>
            <a:endParaRPr lang="en-US" altLang="en-US" sz="2000" b="1"/>
          </a:p>
          <a:p>
            <a:r>
              <a:rPr lang="en-US" altLang="en-US" sz="2000" b="1"/>
              <a:t>Significant Limitations in Adaptive Functioning</a:t>
            </a:r>
            <a:r>
              <a:rPr lang="en-US" altLang="en-US" sz="2000"/>
              <a:t> means an overall composite adaptive functioning limitation that is approximately two standard deviations below the mean or approximately two standard deviations below the mean in one of the three domains of the appropriate norming sample determined from the findings of assessment using a comprehensive, standardized measure of adaptive behavior, interpreted by a qualified practitioner.</a:t>
            </a:r>
          </a:p>
          <a:p>
            <a:endParaRPr lang="en-US" altLang="en-US" sz="2000"/>
          </a:p>
          <a:p>
            <a:r>
              <a:rPr lang="en-US" altLang="en-US" sz="2000"/>
              <a:t>The domains of adaptive functioning that are assessed shall be: </a:t>
            </a:r>
          </a:p>
          <a:p>
            <a:r>
              <a:rPr lang="en-US" altLang="en-US" sz="2000"/>
              <a:t>(a) areas of independent living/practical skills; </a:t>
            </a:r>
          </a:p>
          <a:p>
            <a:r>
              <a:rPr lang="en-US" altLang="en-US" sz="2000"/>
              <a:t>(b) cognitive, communication, and academic/conceptual skills; and </a:t>
            </a:r>
          </a:p>
          <a:p>
            <a:r>
              <a:rPr lang="en-US" altLang="en-US" sz="2000"/>
              <a:t>(c) social competence/social skills </a:t>
            </a:r>
          </a:p>
          <a:p>
            <a:endParaRPr lang="en-US" altLang="en-US" sz="200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0034" name="Rectangle 2"/>
          <p:cNvSpPr>
            <a:spLocks noGrp="1" noChangeArrowheads="1"/>
          </p:cNvSpPr>
          <p:nvPr>
            <p:ph type="title"/>
          </p:nvPr>
        </p:nvSpPr>
        <p:spPr/>
        <p:txBody>
          <a:bodyPr/>
          <a:lstStyle/>
          <a:p>
            <a:r>
              <a:rPr lang="en-US" altLang="en-US"/>
              <a:t>DDS Eligibility 115 CMR 2.01 (cont.)</a:t>
            </a:r>
          </a:p>
        </p:txBody>
      </p:sp>
      <p:sp>
        <p:nvSpPr>
          <p:cNvPr id="3500035" name="Rectangle 3"/>
          <p:cNvSpPr>
            <a:spLocks noGrp="1" noChangeArrowheads="1"/>
          </p:cNvSpPr>
          <p:nvPr>
            <p:ph type="body" idx="1"/>
          </p:nvPr>
        </p:nvSpPr>
        <p:spPr/>
        <p:txBody>
          <a:bodyPr/>
          <a:lstStyle/>
          <a:p>
            <a:pPr>
              <a:lnSpc>
                <a:spcPct val="125000"/>
              </a:lnSpc>
            </a:pPr>
            <a:r>
              <a:rPr lang="en-US" altLang="en-US" sz="2000" b="1"/>
              <a:t>Significantly Sub-average Intellectual Functioning</a:t>
            </a:r>
            <a:r>
              <a:rPr lang="en-US" altLang="en-US" sz="2000"/>
              <a:t> means an intelligence test score that is indicated by a score of approximately 70 or below as determined from the findings of assessment using valid and</a:t>
            </a:r>
          </a:p>
          <a:p>
            <a:pPr>
              <a:lnSpc>
                <a:spcPct val="125000"/>
              </a:lnSpc>
            </a:pPr>
            <a:r>
              <a:rPr lang="en-US" altLang="en-US" sz="2000"/>
              <a:t>comprehensive, individual measures of intelligence that are administered in standardized formats and interpreted by qualified practitioners.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Update</a:t>
            </a:r>
            <a:br>
              <a:rPr lang="en-US" dirty="0"/>
            </a:br>
            <a:endParaRPr lang="en-US" dirty="0"/>
          </a:p>
        </p:txBody>
      </p:sp>
      <p:sp>
        <p:nvSpPr>
          <p:cNvPr id="3" name="Content Placeholder 2"/>
          <p:cNvSpPr>
            <a:spLocks noGrp="1"/>
          </p:cNvSpPr>
          <p:nvPr>
            <p:ph idx="1"/>
          </p:nvPr>
        </p:nvSpPr>
        <p:spPr>
          <a:xfrm>
            <a:off x="304800" y="990600"/>
            <a:ext cx="8382000" cy="5410200"/>
          </a:xfrm>
        </p:spPr>
        <p:txBody>
          <a:bodyPr/>
          <a:lstStyle/>
          <a:p>
            <a:pPr marL="285750" indent="-285750">
              <a:buFont typeface="Arial" panose="020B0604020202020204" pitchFamily="34" charset="0"/>
              <a:buChar char="•"/>
            </a:pPr>
            <a:r>
              <a:rPr lang="en-US" sz="1700" dirty="0"/>
              <a:t>Have a primary diagnosis of Autism Spectrum Disorder (“ASD”), based on the most recent addition of the Diagnostic and Statistical Manual (DSM V).</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Have a primary diagnosis of </a:t>
            </a:r>
            <a:r>
              <a:rPr lang="en-US" sz="1700" dirty="0" err="1"/>
              <a:t>Prader</a:t>
            </a:r>
            <a:r>
              <a:rPr lang="en-US" sz="1700" dirty="0"/>
              <a:t>‐Willi Syndrome, based on medical evidence which includes genetic testing results.</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Have a primary diagnosis of Smith‐</a:t>
            </a:r>
            <a:r>
              <a:rPr lang="en-US" sz="1700" dirty="0" err="1"/>
              <a:t>Magenis</a:t>
            </a:r>
            <a:r>
              <a:rPr lang="en-US" sz="1700" dirty="0"/>
              <a:t> Syndrome, based on medical evidence which includes genetic testing results.</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Have substantial functional impairment in three or more areas of the seven areas of major life activities. The seven areas are </a:t>
            </a:r>
            <a:r>
              <a:rPr lang="en-US" sz="1700" dirty="0" err="1"/>
              <a:t>selfcare</a:t>
            </a:r>
            <a:r>
              <a:rPr lang="en-US" sz="1700" dirty="0"/>
              <a:t>, expressive communication, receptive communication, learning, mobility, capacity for </a:t>
            </a:r>
            <a:r>
              <a:rPr lang="en-US" sz="1700" dirty="0" err="1"/>
              <a:t>selfdirection</a:t>
            </a:r>
            <a:r>
              <a:rPr lang="en-US" sz="1700" dirty="0"/>
              <a:t>, economic self‐sufficiency.</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IQ is not a relevant determinative factor.</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Maintains IQ and Functional limitations criteria for those with an ID diagnosis</a:t>
            </a:r>
          </a:p>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700" dirty="0"/>
              <a:t>Changes the age of adult eligibility from its current 18 years of age to 22 years of age</a:t>
            </a:r>
          </a:p>
        </p:txBody>
      </p:sp>
    </p:spTree>
    <p:extLst>
      <p:ext uri="{BB962C8B-B14F-4D97-AF65-F5344CB8AC3E}">
        <p14:creationId xmlns:p14="http://schemas.microsoft.com/office/powerpoint/2010/main" val="411413576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6418" name="Rectangle 2"/>
          <p:cNvSpPr>
            <a:spLocks noGrp="1" noChangeArrowheads="1"/>
          </p:cNvSpPr>
          <p:nvPr>
            <p:ph type="title"/>
          </p:nvPr>
        </p:nvSpPr>
        <p:spPr/>
        <p:txBody>
          <a:bodyPr/>
          <a:lstStyle/>
          <a:p>
            <a:endParaRPr lang="en-US" altLang="en-US"/>
          </a:p>
        </p:txBody>
      </p:sp>
      <p:sp>
        <p:nvSpPr>
          <p:cNvPr id="3516419" name="Rectangle 3"/>
          <p:cNvSpPr>
            <a:spLocks noGrp="1" noChangeArrowheads="1"/>
          </p:cNvSpPr>
          <p:nvPr>
            <p:ph type="body" idx="1"/>
          </p:nvPr>
        </p:nvSpPr>
        <p:spPr/>
        <p:txBody>
          <a:bodyPr/>
          <a:lstStyle/>
          <a:p>
            <a:endParaRPr lang="en-US" altLang="en-US" sz="5400" dirty="0">
              <a:solidFill>
                <a:schemeClr val="accent2"/>
              </a:solidFill>
            </a:endParaRPr>
          </a:p>
          <a:p>
            <a:endParaRPr lang="en-US" altLang="en-US" sz="5400" dirty="0">
              <a:solidFill>
                <a:schemeClr val="accent2"/>
              </a:solidFill>
            </a:endParaRPr>
          </a:p>
          <a:p>
            <a:r>
              <a:rPr lang="en-US" altLang="en-US" sz="5400" dirty="0">
                <a:solidFill>
                  <a:schemeClr val="accent2"/>
                </a:solidFill>
              </a:rPr>
              <a:t>         DDS Prioritization</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8290" name="Rectangle 2"/>
          <p:cNvSpPr>
            <a:spLocks noGrp="1" noChangeArrowheads="1"/>
          </p:cNvSpPr>
          <p:nvPr>
            <p:ph type="title"/>
          </p:nvPr>
        </p:nvSpPr>
        <p:spPr/>
        <p:txBody>
          <a:bodyPr/>
          <a:lstStyle/>
          <a:p>
            <a:r>
              <a:rPr lang="en-US" altLang="en-US"/>
              <a:t>                     MASSCAP</a:t>
            </a:r>
          </a:p>
        </p:txBody>
      </p:sp>
      <p:sp>
        <p:nvSpPr>
          <p:cNvPr id="3468291" name="Rectangle 3"/>
          <p:cNvSpPr>
            <a:spLocks noGrp="1" noChangeArrowheads="1"/>
          </p:cNvSpPr>
          <p:nvPr>
            <p:ph type="body" idx="1"/>
          </p:nvPr>
        </p:nvSpPr>
        <p:spPr>
          <a:xfrm>
            <a:off x="304800" y="990600"/>
            <a:ext cx="8382000" cy="5410200"/>
          </a:xfrm>
        </p:spPr>
        <p:txBody>
          <a:bodyPr/>
          <a:lstStyle/>
          <a:p>
            <a:pPr>
              <a:buFont typeface="Wingdings" pitchFamily="2" charset="2"/>
              <a:buChar char="Ø"/>
            </a:pPr>
            <a:r>
              <a:rPr lang="en-US" altLang="en-US" sz="2000" b="1" dirty="0"/>
              <a:t> MASSCAP </a:t>
            </a:r>
            <a:r>
              <a:rPr lang="en-US" altLang="en-US" sz="2000" dirty="0"/>
              <a:t>stands for the Massachusetts Comprehensive Assessment  </a:t>
            </a:r>
          </a:p>
          <a:p>
            <a:pPr>
              <a:buFont typeface="Wingdings" pitchFamily="2" charset="2"/>
              <a:buNone/>
            </a:pPr>
            <a:r>
              <a:rPr lang="en-US" altLang="en-US" sz="2000" dirty="0"/>
              <a:t>    Process</a:t>
            </a:r>
          </a:p>
          <a:p>
            <a:pPr>
              <a:buFont typeface="Wingdings" pitchFamily="2" charset="2"/>
              <a:buChar char="Ø"/>
            </a:pPr>
            <a:endParaRPr lang="en-US" altLang="en-US" sz="2000" dirty="0"/>
          </a:p>
          <a:p>
            <a:pPr>
              <a:buFont typeface="Wingdings" pitchFamily="2" charset="2"/>
              <a:buChar char="Ø"/>
            </a:pPr>
            <a:r>
              <a:rPr lang="en-US" altLang="en-US" sz="2000" dirty="0"/>
              <a:t> DDS created the </a:t>
            </a:r>
            <a:r>
              <a:rPr lang="en-US" altLang="en-US" sz="2000" b="1" dirty="0"/>
              <a:t>MASSCAP </a:t>
            </a:r>
            <a:r>
              <a:rPr lang="en-US" altLang="en-US" sz="2000" dirty="0"/>
              <a:t>for adults in order to determine what  </a:t>
            </a:r>
          </a:p>
          <a:p>
            <a:pPr>
              <a:buFont typeface="Wingdings" pitchFamily="2" charset="2"/>
              <a:buNone/>
            </a:pPr>
            <a:r>
              <a:rPr lang="en-US" altLang="en-US" sz="2000" dirty="0"/>
              <a:t>    types of services the person needs</a:t>
            </a:r>
          </a:p>
          <a:p>
            <a:pPr>
              <a:buFont typeface="Wingdings" pitchFamily="2" charset="2"/>
              <a:buChar char="Ø"/>
            </a:pPr>
            <a:endParaRPr lang="en-US" altLang="en-US" sz="2000" dirty="0"/>
          </a:p>
          <a:p>
            <a:pPr>
              <a:buFont typeface="Wingdings" pitchFamily="2" charset="2"/>
              <a:buChar char="Ø"/>
            </a:pPr>
            <a:r>
              <a:rPr lang="en-US" altLang="en-US" sz="2000" dirty="0"/>
              <a:t> It addresses the question of “Who needs DDS funded residential  </a:t>
            </a:r>
          </a:p>
          <a:p>
            <a:pPr>
              <a:buFont typeface="Wingdings" pitchFamily="2" charset="2"/>
              <a:buNone/>
            </a:pPr>
            <a:r>
              <a:rPr lang="en-US" altLang="en-US" sz="2000" dirty="0"/>
              <a:t>    supports, defined as 24/7 out-of-home, 24 hour, 7 days a week?”</a:t>
            </a:r>
          </a:p>
          <a:p>
            <a:pPr>
              <a:buFont typeface="Wingdings" pitchFamily="2" charset="2"/>
              <a:buChar char="Ø"/>
            </a:pPr>
            <a:endParaRPr lang="en-US" altLang="en-US" sz="2000" dirty="0"/>
          </a:p>
          <a:p>
            <a:pPr>
              <a:buFont typeface="Wingdings" pitchFamily="2" charset="2"/>
              <a:buChar char="Ø"/>
            </a:pPr>
            <a:r>
              <a:rPr lang="en-US" altLang="en-US" sz="2000" b="1" dirty="0"/>
              <a:t> MASSCAP</a:t>
            </a:r>
            <a:r>
              <a:rPr lang="en-US" altLang="en-US" sz="2000" dirty="0"/>
              <a:t> also addresses the question that if an individual does not  </a:t>
            </a:r>
          </a:p>
          <a:p>
            <a:pPr>
              <a:buFont typeface="Wingdings" pitchFamily="2" charset="2"/>
              <a:buNone/>
            </a:pPr>
            <a:r>
              <a:rPr lang="en-US" altLang="en-US" sz="2000" dirty="0"/>
              <a:t>    need 24/7, out-of-home residential supports, what other types of </a:t>
            </a:r>
          </a:p>
          <a:p>
            <a:pPr>
              <a:buFont typeface="Wingdings" pitchFamily="2" charset="2"/>
              <a:buNone/>
            </a:pPr>
            <a:r>
              <a:rPr lang="en-US" altLang="en-US" sz="2000" dirty="0"/>
              <a:t>    supports would meet the person’s need</a:t>
            </a:r>
          </a:p>
          <a:p>
            <a:pPr>
              <a:buFont typeface="Wingdings" pitchFamily="2" charset="2"/>
              <a:buNone/>
            </a:pPr>
            <a:endParaRPr lang="en-US" altLang="en-US" sz="2000" dirty="0"/>
          </a:p>
          <a:p>
            <a:pPr>
              <a:buFont typeface="Wingdings" pitchFamily="2" charset="2"/>
              <a:buChar char="Ø"/>
            </a:pPr>
            <a:r>
              <a:rPr lang="en-US" altLang="en-US" sz="2000" dirty="0"/>
              <a:t>The </a:t>
            </a:r>
            <a:r>
              <a:rPr lang="en-US" altLang="en-US" sz="2000" b="1" dirty="0"/>
              <a:t>MASSCAP </a:t>
            </a:r>
            <a:r>
              <a:rPr lang="en-US" altLang="en-US" sz="2000" dirty="0"/>
              <a:t>assists the Area Office in making prioritization     </a:t>
            </a:r>
          </a:p>
          <a:p>
            <a:pPr>
              <a:buFont typeface="Wingdings" pitchFamily="2" charset="2"/>
              <a:buNone/>
            </a:pPr>
            <a:r>
              <a:rPr lang="en-US" altLang="en-US" sz="2000" dirty="0"/>
              <a:t>     decisions</a:t>
            </a:r>
          </a:p>
          <a:p>
            <a:pPr>
              <a:buFont typeface="Wingdings" pitchFamily="2" charset="2"/>
              <a:buNone/>
            </a:pPr>
            <a:endParaRPr lang="en-US" alt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9314" name="Rectangle 2"/>
          <p:cNvSpPr>
            <a:spLocks noGrp="1" noChangeArrowheads="1"/>
          </p:cNvSpPr>
          <p:nvPr>
            <p:ph type="title"/>
          </p:nvPr>
        </p:nvSpPr>
        <p:spPr/>
        <p:txBody>
          <a:bodyPr/>
          <a:lstStyle/>
          <a:p>
            <a:r>
              <a:rPr lang="en-US" altLang="en-US"/>
              <a:t>                       MASSCAP</a:t>
            </a:r>
          </a:p>
        </p:txBody>
      </p:sp>
      <p:sp>
        <p:nvSpPr>
          <p:cNvPr id="3469315" name="Rectangle 3"/>
          <p:cNvSpPr>
            <a:spLocks noGrp="1" noChangeArrowheads="1"/>
          </p:cNvSpPr>
          <p:nvPr>
            <p:ph type="body" idx="1"/>
          </p:nvPr>
        </p:nvSpPr>
        <p:spPr/>
        <p:txBody>
          <a:bodyPr/>
          <a:lstStyle/>
          <a:p>
            <a:endParaRPr lang="en-US" altLang="en-US" sz="2000"/>
          </a:p>
          <a:p>
            <a:pPr>
              <a:buFont typeface="Wingdings" pitchFamily="2" charset="2"/>
              <a:buNone/>
            </a:pPr>
            <a:r>
              <a:rPr lang="en-US" altLang="en-US" sz="2000"/>
              <a:t>  The MASSCAP assesses:</a:t>
            </a:r>
          </a:p>
          <a:p>
            <a:pPr>
              <a:buFont typeface="Wingdings" pitchFamily="2" charset="2"/>
              <a:buChar char="Ø"/>
            </a:pPr>
            <a:endParaRPr lang="en-US" altLang="en-US" sz="2000"/>
          </a:p>
          <a:p>
            <a:pPr>
              <a:buFontTx/>
              <a:buChar char="•"/>
            </a:pPr>
            <a:r>
              <a:rPr lang="en-US" altLang="en-US" sz="2000"/>
              <a:t> The functional limitations of an individual</a:t>
            </a:r>
          </a:p>
          <a:p>
            <a:pPr>
              <a:buFontTx/>
              <a:buChar char="•"/>
            </a:pPr>
            <a:endParaRPr lang="en-US" altLang="en-US" sz="2000"/>
          </a:p>
          <a:p>
            <a:pPr>
              <a:buFontTx/>
              <a:buChar char="•"/>
            </a:pPr>
            <a:r>
              <a:rPr lang="en-US" altLang="en-US" sz="2000"/>
              <a:t> What resources are currently available to support the individual</a:t>
            </a:r>
          </a:p>
          <a:p>
            <a:pPr>
              <a:buFontTx/>
              <a:buChar char="•"/>
            </a:pPr>
            <a:endParaRPr lang="en-US" altLang="en-US" sz="2000"/>
          </a:p>
          <a:p>
            <a:pPr>
              <a:buFontTx/>
              <a:buChar char="•"/>
            </a:pPr>
            <a:r>
              <a:rPr lang="en-US" altLang="en-US" sz="2000"/>
              <a:t> Specific characteristics of the individual, such as unique medical, </a:t>
            </a:r>
          </a:p>
          <a:p>
            <a:r>
              <a:rPr lang="en-US" altLang="en-US" sz="2000"/>
              <a:t>   mental health or forensic issues </a:t>
            </a:r>
          </a:p>
          <a:p>
            <a:pPr>
              <a:buFontTx/>
              <a:buChar char="•"/>
            </a:pPr>
            <a:endParaRPr lang="en-US" altLang="en-US" sz="2000"/>
          </a:p>
          <a:p>
            <a:pPr>
              <a:buFontTx/>
              <a:buChar char="•"/>
            </a:pPr>
            <a:r>
              <a:rPr lang="en-US" altLang="en-US" sz="2000"/>
              <a:t> Caregiver capacity to provide care, since an individual’s need for 24/7  </a:t>
            </a:r>
          </a:p>
          <a:p>
            <a:r>
              <a:rPr lang="en-US" altLang="en-US" sz="2000"/>
              <a:t>    out-of-home residential support is an interaction between the person’s  </a:t>
            </a:r>
          </a:p>
          <a:p>
            <a:r>
              <a:rPr lang="en-US" altLang="en-US" sz="2000"/>
              <a:t>    needs and the ability of the caregiver(s) to provide care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42" name="Rectangle 2"/>
          <p:cNvSpPr>
            <a:spLocks noGrp="1" noChangeArrowheads="1"/>
          </p:cNvSpPr>
          <p:nvPr>
            <p:ph type="title"/>
          </p:nvPr>
        </p:nvSpPr>
        <p:spPr/>
        <p:txBody>
          <a:bodyPr/>
          <a:lstStyle/>
          <a:p>
            <a:r>
              <a:rPr lang="en-US" altLang="en-US"/>
              <a:t>   MASSCAP</a:t>
            </a:r>
          </a:p>
        </p:txBody>
      </p:sp>
      <p:sp>
        <p:nvSpPr>
          <p:cNvPr id="3491843" name="Rectangle 3"/>
          <p:cNvSpPr>
            <a:spLocks noGrp="1" noChangeArrowheads="1"/>
          </p:cNvSpPr>
          <p:nvPr>
            <p:ph type="body" idx="1"/>
          </p:nvPr>
        </p:nvSpPr>
        <p:spPr/>
        <p:txBody>
          <a:bodyPr/>
          <a:lstStyle/>
          <a:p>
            <a:pPr algn="ctr"/>
            <a:r>
              <a:rPr lang="en-US" altLang="en-US" sz="2000"/>
              <a:t>The</a:t>
            </a:r>
            <a:r>
              <a:rPr lang="en-US" altLang="en-US" sz="2000" b="1"/>
              <a:t> </a:t>
            </a:r>
            <a:r>
              <a:rPr lang="en-US" altLang="en-US" sz="2000" b="1" i="1"/>
              <a:t>MASSCAP</a:t>
            </a:r>
            <a:r>
              <a:rPr lang="en-US" altLang="en-US" sz="2000"/>
              <a:t> is not</a:t>
            </a:r>
          </a:p>
          <a:p>
            <a:pPr algn="ctr"/>
            <a:endParaRPr lang="en-US" altLang="en-US" sz="2000"/>
          </a:p>
          <a:p>
            <a:pPr>
              <a:buFont typeface="Wingdings" pitchFamily="2" charset="2"/>
              <a:buChar char="Ø"/>
            </a:pPr>
            <a:r>
              <a:rPr lang="en-US" altLang="en-US" sz="2000"/>
              <a:t>Used to determine general DDS eligibility for services </a:t>
            </a:r>
          </a:p>
          <a:p>
            <a:pPr>
              <a:buFont typeface="Wingdings" pitchFamily="2" charset="2"/>
              <a:buChar char="Ø"/>
            </a:pPr>
            <a:endParaRPr lang="en-US" altLang="en-US" sz="2000"/>
          </a:p>
          <a:p>
            <a:pPr>
              <a:buFont typeface="Wingdings" pitchFamily="2" charset="2"/>
              <a:buChar char="Ø"/>
            </a:pPr>
            <a:r>
              <a:rPr lang="en-US" altLang="en-US" sz="2000"/>
              <a:t>Involved in who is the most appropriate person for a particular opening</a:t>
            </a:r>
          </a:p>
          <a:p>
            <a:pPr>
              <a:buFont typeface="Wingdings" pitchFamily="2" charset="2"/>
              <a:buChar char="Ø"/>
            </a:pPr>
            <a:endParaRPr lang="en-US" altLang="en-US" sz="2000"/>
          </a:p>
          <a:p>
            <a:pPr>
              <a:buFont typeface="Wingdings" pitchFamily="2" charset="2"/>
              <a:buChar char="Ø"/>
            </a:pPr>
            <a:r>
              <a:rPr lang="en-US" altLang="en-US" sz="2000"/>
              <a:t>Used to proscribe the specific service and provider of the service     </a:t>
            </a:r>
          </a:p>
          <a:p>
            <a:pPr>
              <a:buFont typeface="Wingdings" pitchFamily="2" charset="2"/>
              <a:buNone/>
            </a:pPr>
            <a:r>
              <a:rPr lang="en-US" altLang="en-US" sz="2000"/>
              <a:t>   needed for the individual.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sz="4400" dirty="0"/>
          </a:p>
          <a:p>
            <a:endParaRPr lang="en-US" sz="4400" dirty="0"/>
          </a:p>
          <a:p>
            <a:pPr algn="ctr"/>
            <a:r>
              <a:rPr lang="en-US" sz="4400" dirty="0">
                <a:solidFill>
                  <a:srgbClr val="0070C0"/>
                </a:solidFill>
              </a:rPr>
              <a:t>Medicaid Home and Community-Based Services Waiver </a:t>
            </a:r>
          </a:p>
        </p:txBody>
      </p:sp>
    </p:spTree>
    <p:extLst>
      <p:ext uri="{BB962C8B-B14F-4D97-AF65-F5344CB8AC3E}">
        <p14:creationId xmlns:p14="http://schemas.microsoft.com/office/powerpoint/2010/main" val="346402996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 Home and Community-Based Services</a:t>
            </a:r>
          </a:p>
        </p:txBody>
      </p:sp>
      <p:sp>
        <p:nvSpPr>
          <p:cNvPr id="3" name="Content Placeholder 2"/>
          <p:cNvSpPr>
            <a:spLocks noGrp="1"/>
          </p:cNvSpPr>
          <p:nvPr>
            <p:ph idx="1"/>
          </p:nvPr>
        </p:nvSpPr>
        <p:spPr>
          <a:xfrm>
            <a:off x="304800" y="914400"/>
            <a:ext cx="8382000" cy="5715000"/>
          </a:xfrm>
        </p:spPr>
        <p:txBody>
          <a:bodyPr/>
          <a:lstStyle/>
          <a:p>
            <a:pPr marL="285750" indent="-285750">
              <a:buFont typeface="Arial" panose="020B0604020202020204" pitchFamily="34" charset="0"/>
              <a:buChar char="•"/>
            </a:pPr>
            <a:r>
              <a:rPr lang="en-US" sz="2200" dirty="0"/>
              <a:t>An arrangement between the state and the federal Medicaid program</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Waives some Medicaid rules to create more choice about services received and how they are provided </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Individual must have </a:t>
            </a:r>
            <a:r>
              <a:rPr lang="en-US" sz="2200" dirty="0" err="1"/>
              <a:t>MassHealth</a:t>
            </a:r>
            <a:r>
              <a:rPr lang="en-US" sz="2200" dirty="0"/>
              <a:t> in order to apply for one of the Waiver programs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Massachusetts is reimbursed from the federal government for part of the cost of providing DDS services in the community (about 50%).</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DDS is required under law to "maximize" its federal reimbursement so that it can help to serve individuals with the funding it receives</a:t>
            </a:r>
            <a:r>
              <a:rPr lang="en-US" sz="2400" dirty="0"/>
              <a:t>.</a:t>
            </a:r>
          </a:p>
          <a:p>
            <a:endParaRPr lang="en-US" dirty="0"/>
          </a:p>
        </p:txBody>
      </p:sp>
    </p:spTree>
    <p:extLst>
      <p:ext uri="{BB962C8B-B14F-4D97-AF65-F5344CB8AC3E}">
        <p14:creationId xmlns:p14="http://schemas.microsoft.com/office/powerpoint/2010/main" val="95887824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 Home and Community-Based Services</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2200" dirty="0"/>
              <a:t>In addition to helping fund services, participation in the Waiver Program provides participants with important rights, including choice in providers and protection from a reduction or change in services being provided to individuals.</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Individual waiver participants have a right to needed services, and appeal rights in the event of a decrease in the amount or type of service that individuals receive.</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Individuals not enrolled in the Waiver Program do not have the same appeal rights, and risk having services impacted in the event of budget reductions. </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49698452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24915" y="792999"/>
            <a:ext cx="5899193" cy="591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987314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8466" name="Rectangle 2"/>
          <p:cNvSpPr>
            <a:spLocks noGrp="1" noChangeArrowheads="1"/>
          </p:cNvSpPr>
          <p:nvPr>
            <p:ph type="title"/>
          </p:nvPr>
        </p:nvSpPr>
        <p:spPr/>
        <p:txBody>
          <a:bodyPr/>
          <a:lstStyle/>
          <a:p>
            <a:endParaRPr lang="en-US" altLang="en-US"/>
          </a:p>
        </p:txBody>
      </p:sp>
      <p:sp>
        <p:nvSpPr>
          <p:cNvPr id="3518467" name="Rectangle 3"/>
          <p:cNvSpPr>
            <a:spLocks noGrp="1" noChangeArrowheads="1"/>
          </p:cNvSpPr>
          <p:nvPr>
            <p:ph type="body" idx="1"/>
          </p:nvPr>
        </p:nvSpPr>
        <p:spPr/>
        <p:txBody>
          <a:bodyPr/>
          <a:lstStyle/>
          <a:p>
            <a:endParaRPr lang="en-US" altLang="en-US" sz="4400" dirty="0">
              <a:solidFill>
                <a:schemeClr val="accent2"/>
              </a:solidFill>
            </a:endParaRPr>
          </a:p>
          <a:p>
            <a:endParaRPr lang="en-US" altLang="en-US" sz="4400" dirty="0">
              <a:solidFill>
                <a:schemeClr val="accent2"/>
              </a:solidFill>
            </a:endParaRPr>
          </a:p>
          <a:p>
            <a:r>
              <a:rPr lang="en-US" altLang="en-US" sz="4400" dirty="0">
                <a:solidFill>
                  <a:schemeClr val="accent2"/>
                </a:solidFill>
              </a:rPr>
              <a:t>          DDS Adult Services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3106" name="Rectangle 2"/>
          <p:cNvSpPr>
            <a:spLocks noGrp="1" noChangeArrowheads="1"/>
          </p:cNvSpPr>
          <p:nvPr>
            <p:ph type="title"/>
          </p:nvPr>
        </p:nvSpPr>
        <p:spPr/>
        <p:txBody>
          <a:bodyPr/>
          <a:lstStyle/>
          <a:p>
            <a:r>
              <a:rPr lang="en-US" altLang="en-US"/>
              <a:t>DDS Adult Services </a:t>
            </a:r>
          </a:p>
        </p:txBody>
      </p:sp>
      <p:sp>
        <p:nvSpPr>
          <p:cNvPr id="3503107" name="Rectangle 3"/>
          <p:cNvSpPr>
            <a:spLocks noGrp="1" noChangeArrowheads="1"/>
          </p:cNvSpPr>
          <p:nvPr>
            <p:ph type="body" idx="1"/>
          </p:nvPr>
        </p:nvSpPr>
        <p:spPr>
          <a:xfrm>
            <a:off x="304800" y="914400"/>
            <a:ext cx="8610600" cy="5638800"/>
          </a:xfrm>
        </p:spPr>
        <p:txBody>
          <a:bodyPr/>
          <a:lstStyle/>
          <a:p>
            <a:pPr algn="ctr"/>
            <a:r>
              <a:rPr lang="en-US" altLang="en-US" sz="2000" b="1"/>
              <a:t>Traditional</a:t>
            </a:r>
          </a:p>
          <a:p>
            <a:r>
              <a:rPr lang="en-US" altLang="en-US" sz="2000"/>
              <a:t>A provider agency is selected to deliver supports and they assume the full responsibility for the hiring, screening, training, supervising and managing of the employees. </a:t>
            </a:r>
          </a:p>
          <a:p>
            <a:endParaRPr lang="en-US" altLang="en-US" sz="2000"/>
          </a:p>
          <a:p>
            <a:endParaRPr lang="en-US" altLang="en-US" sz="2000"/>
          </a:p>
          <a:p>
            <a:pPr algn="ctr"/>
            <a:r>
              <a:rPr lang="en-US" altLang="en-US" sz="2000" b="1"/>
              <a:t>Self-Direction </a:t>
            </a:r>
          </a:p>
          <a:p>
            <a:pPr>
              <a:buFont typeface="Wingdings" pitchFamily="2" charset="2"/>
              <a:buChar char="Ø"/>
            </a:pPr>
            <a:r>
              <a:rPr lang="en-US" altLang="en-US" sz="2000"/>
              <a:t>A self directed model means that the individual/family/guardian and friends can develop and manage the services. </a:t>
            </a:r>
          </a:p>
          <a:p>
            <a:pPr>
              <a:buFont typeface="Wingdings" pitchFamily="2" charset="2"/>
              <a:buChar char="Ø"/>
            </a:pPr>
            <a:endParaRPr lang="en-US" altLang="en-US" sz="2000"/>
          </a:p>
          <a:p>
            <a:pPr>
              <a:buFont typeface="Wingdings" pitchFamily="2" charset="2"/>
              <a:buChar char="Ø"/>
            </a:pPr>
            <a:r>
              <a:rPr lang="en-US" altLang="en-US" sz="2000"/>
              <a:t>They recruit, hire, and supervise the staff.</a:t>
            </a:r>
          </a:p>
          <a:p>
            <a:pPr>
              <a:buFont typeface="Wingdings" pitchFamily="2" charset="2"/>
              <a:buChar char="Ø"/>
            </a:pPr>
            <a:endParaRPr lang="en-US" altLang="en-US" sz="2000"/>
          </a:p>
          <a:p>
            <a:pPr>
              <a:buFont typeface="Wingdings" pitchFamily="2" charset="2"/>
              <a:buChar char="Ø"/>
            </a:pPr>
            <a:r>
              <a:rPr lang="en-US" altLang="en-US" sz="2000"/>
              <a:t>The control and responsibility for services shifts to individual and people chosen to support them. </a:t>
            </a:r>
          </a:p>
          <a:p>
            <a:pPr>
              <a:buFont typeface="Wingdings" pitchFamily="2" charset="2"/>
              <a:buChar char="Ø"/>
            </a:pPr>
            <a:endParaRPr lang="en-US" altLang="en-US" sz="2000"/>
          </a:p>
          <a:p>
            <a:pPr>
              <a:buFont typeface="Wingdings" pitchFamily="2" charset="2"/>
              <a:buChar char="Ø"/>
            </a:pPr>
            <a:r>
              <a:rPr lang="en-US" altLang="en-US" sz="2000"/>
              <a:t>Many people have found that managing their own services makes a difference because it helps them determine the course of their lives.</a:t>
            </a:r>
          </a:p>
          <a:p>
            <a:endParaRPr lang="en-US" altLang="en-US" sz="200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4130" name="Rectangle 2"/>
          <p:cNvSpPr>
            <a:spLocks noGrp="1" noChangeArrowheads="1"/>
          </p:cNvSpPr>
          <p:nvPr>
            <p:ph type="title"/>
          </p:nvPr>
        </p:nvSpPr>
        <p:spPr/>
        <p:txBody>
          <a:bodyPr/>
          <a:lstStyle/>
          <a:p>
            <a:r>
              <a:rPr lang="en-US" altLang="en-US"/>
              <a:t>DDS Adult Services </a:t>
            </a:r>
          </a:p>
        </p:txBody>
      </p:sp>
      <p:sp>
        <p:nvSpPr>
          <p:cNvPr id="3504131" name="Rectangle 3"/>
          <p:cNvSpPr>
            <a:spLocks noGrp="1" noChangeArrowheads="1"/>
          </p:cNvSpPr>
          <p:nvPr>
            <p:ph type="body" idx="1"/>
          </p:nvPr>
        </p:nvSpPr>
        <p:spPr/>
        <p:txBody>
          <a:bodyPr/>
          <a:lstStyle/>
          <a:p>
            <a:pPr algn="ctr"/>
            <a:r>
              <a:rPr lang="en-US" altLang="en-US" sz="2000" b="1"/>
              <a:t>Agency with Choice</a:t>
            </a:r>
          </a:p>
          <a:p>
            <a:endParaRPr lang="en-US" altLang="en-US" sz="2000"/>
          </a:p>
          <a:p>
            <a:pPr>
              <a:buFont typeface="Wingdings" pitchFamily="2" charset="2"/>
              <a:buChar char="Ø"/>
            </a:pPr>
            <a:r>
              <a:rPr lang="en-US" altLang="en-US" sz="2000"/>
              <a:t>When you choose an Agency with Choice you are entering into an agreement with the provider agency to share those responsibilities. </a:t>
            </a:r>
          </a:p>
          <a:p>
            <a:pPr>
              <a:buFont typeface="Wingdings" pitchFamily="2" charset="2"/>
              <a:buChar char="Ø"/>
            </a:pPr>
            <a:endParaRPr lang="en-US" altLang="en-US" sz="2000"/>
          </a:p>
          <a:p>
            <a:pPr>
              <a:buFont typeface="Wingdings" pitchFamily="2" charset="2"/>
              <a:buChar char="Ø"/>
            </a:pPr>
            <a:r>
              <a:rPr lang="en-US" altLang="en-US" sz="2000"/>
              <a:t>You as the individual/family are responsible for selecting the employee, setting the work hours, and daily management of the employee. </a:t>
            </a:r>
          </a:p>
          <a:p>
            <a:pPr>
              <a:buFont typeface="Wingdings" pitchFamily="2" charset="2"/>
              <a:buChar char="Ø"/>
            </a:pPr>
            <a:endParaRPr lang="en-US" altLang="en-US" sz="2000"/>
          </a:p>
          <a:p>
            <a:pPr>
              <a:buFont typeface="Wingdings" pitchFamily="2" charset="2"/>
              <a:buChar char="Ø"/>
            </a:pPr>
            <a:r>
              <a:rPr lang="en-US" altLang="en-US" sz="2000"/>
              <a:t>You share responsibility for evaluation and training. </a:t>
            </a:r>
          </a:p>
          <a:p>
            <a:pPr>
              <a:buFont typeface="Wingdings" pitchFamily="2" charset="2"/>
              <a:buChar char="Ø"/>
            </a:pPr>
            <a:endParaRPr lang="en-US" altLang="en-US" sz="2000"/>
          </a:p>
          <a:p>
            <a:pPr>
              <a:buFont typeface="Wingdings" pitchFamily="2" charset="2"/>
              <a:buChar char="Ø"/>
            </a:pPr>
            <a:r>
              <a:rPr lang="en-US" altLang="en-US" sz="2000"/>
              <a:t>In both types of agencies you do not have the authority to terminate the employees, but in the Agency with Choice model, you have the right to dismiss an employee from working for you.</a:t>
            </a:r>
          </a:p>
          <a:p>
            <a:endParaRPr lang="en-US" altLang="en-US" sz="200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5154" name="Rectangle 2"/>
          <p:cNvSpPr>
            <a:spLocks noGrp="1" noChangeArrowheads="1"/>
          </p:cNvSpPr>
          <p:nvPr>
            <p:ph type="title"/>
          </p:nvPr>
        </p:nvSpPr>
        <p:spPr/>
        <p:txBody>
          <a:bodyPr/>
          <a:lstStyle/>
          <a:p>
            <a:r>
              <a:rPr lang="en-US" altLang="en-US"/>
              <a:t>      DDS Adult Services - Residential</a:t>
            </a:r>
          </a:p>
        </p:txBody>
      </p:sp>
      <p:sp>
        <p:nvSpPr>
          <p:cNvPr id="3505155" name="Rectangle 3"/>
          <p:cNvSpPr>
            <a:spLocks noGrp="1" noChangeArrowheads="1"/>
          </p:cNvSpPr>
          <p:nvPr>
            <p:ph type="body" idx="1"/>
          </p:nvPr>
        </p:nvSpPr>
        <p:spPr>
          <a:xfrm>
            <a:off x="304800" y="1143000"/>
            <a:ext cx="8382000" cy="5257800"/>
          </a:xfrm>
        </p:spPr>
        <p:txBody>
          <a:bodyPr/>
          <a:lstStyle/>
          <a:p>
            <a:pPr algn="ctr"/>
            <a:r>
              <a:rPr lang="en-US" altLang="en-US" sz="2000" b="1"/>
              <a:t>24-HOUR COMMUNITY RESIDENCE</a:t>
            </a:r>
          </a:p>
          <a:p>
            <a:endParaRPr lang="en-US" altLang="en-US" sz="2000"/>
          </a:p>
          <a:p>
            <a:pPr>
              <a:buFont typeface="Wingdings" pitchFamily="2" charset="2"/>
              <a:buChar char="Ø"/>
            </a:pPr>
            <a:r>
              <a:rPr lang="en-US" altLang="en-US" sz="2000"/>
              <a:t>Extensive on-going services and supports provided to individuals who need daily intervention with care, supervision, and skills training in activities of daily living, home management, and community integration.</a:t>
            </a:r>
          </a:p>
          <a:p>
            <a:pPr>
              <a:buFont typeface="Wingdings" pitchFamily="2" charset="2"/>
              <a:buChar char="Ø"/>
            </a:pPr>
            <a:endParaRPr lang="en-US" altLang="en-US" sz="2000"/>
          </a:p>
          <a:p>
            <a:pPr>
              <a:buFont typeface="Wingdings" pitchFamily="2" charset="2"/>
              <a:buChar char="Ø"/>
            </a:pPr>
            <a:r>
              <a:rPr lang="en-US" altLang="en-US" sz="2000"/>
              <a:t>These individuals live in a certified or licensed home with 24 hour paid support. </a:t>
            </a:r>
          </a:p>
          <a:p>
            <a:pPr>
              <a:buFont typeface="Wingdings" pitchFamily="2" charset="2"/>
              <a:buChar char="Ø"/>
            </a:pPr>
            <a:endParaRPr lang="en-US" altLang="en-US" sz="2000"/>
          </a:p>
          <a:p>
            <a:pPr>
              <a:buFont typeface="Wingdings" pitchFamily="2" charset="2"/>
              <a:buChar char="Ø"/>
            </a:pPr>
            <a:r>
              <a:rPr lang="en-US" altLang="en-US" sz="2000"/>
              <a:t>Residential supports are not available to individuals who live with their immediate family (grandparent, parent, sibling, or spouse) unless the immediate family member lives in the licensed or certified home and is also eligible for DDS supports.</a:t>
            </a:r>
          </a:p>
          <a:p>
            <a:endParaRPr lang="en-US" altLang="en-US" sz="2000"/>
          </a:p>
          <a:p>
            <a:endParaRPr lang="en-US" altLang="en-US" sz="2000" b="1"/>
          </a:p>
          <a:p>
            <a:r>
              <a:rPr lang="en-US" altLang="en-US" sz="2000" b="1"/>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6178" name="Rectangle 2"/>
          <p:cNvSpPr>
            <a:spLocks noGrp="1" noChangeArrowheads="1"/>
          </p:cNvSpPr>
          <p:nvPr>
            <p:ph type="title"/>
          </p:nvPr>
        </p:nvSpPr>
        <p:spPr/>
        <p:txBody>
          <a:bodyPr/>
          <a:lstStyle/>
          <a:p>
            <a:r>
              <a:rPr lang="en-US" altLang="en-US"/>
              <a:t>DDS Adult Services - Residential</a:t>
            </a:r>
          </a:p>
        </p:txBody>
      </p:sp>
      <p:sp>
        <p:nvSpPr>
          <p:cNvPr id="3506179" name="Rectangle 3"/>
          <p:cNvSpPr>
            <a:spLocks noGrp="1" noChangeArrowheads="1"/>
          </p:cNvSpPr>
          <p:nvPr>
            <p:ph type="body" idx="1"/>
          </p:nvPr>
        </p:nvSpPr>
        <p:spPr>
          <a:xfrm>
            <a:off x="304800" y="914400"/>
            <a:ext cx="8382000" cy="5638800"/>
          </a:xfrm>
        </p:spPr>
        <p:txBody>
          <a:bodyPr/>
          <a:lstStyle/>
          <a:p>
            <a:pPr marL="266700" indent="-266700" algn="ctr">
              <a:lnSpc>
                <a:spcPct val="80000"/>
              </a:lnSpc>
            </a:pPr>
            <a:r>
              <a:rPr lang="en-US" altLang="en-US" sz="2400" dirty="0"/>
              <a:t>SHARED LIVING</a:t>
            </a:r>
          </a:p>
          <a:p>
            <a:pPr marL="266700" indent="-266700">
              <a:lnSpc>
                <a:spcPct val="80000"/>
              </a:lnSpc>
            </a:pPr>
            <a:endParaRPr lang="en-US" altLang="en-US" sz="2400" dirty="0"/>
          </a:p>
          <a:p>
            <a:pPr marL="342900" indent="-342900">
              <a:lnSpc>
                <a:spcPct val="80000"/>
              </a:lnSpc>
              <a:buFont typeface="Arial" panose="020B0604020202020204" pitchFamily="34" charset="0"/>
              <a:buChar char="•"/>
            </a:pPr>
            <a:r>
              <a:rPr lang="en-US" altLang="en-US" sz="2400" dirty="0"/>
              <a:t>Shared living is a residential support in which a person</a:t>
            </a:r>
          </a:p>
          <a:p>
            <a:pPr>
              <a:lnSpc>
                <a:spcPct val="80000"/>
              </a:lnSpc>
            </a:pPr>
            <a:r>
              <a:rPr lang="en-US" altLang="en-US" sz="2400" dirty="0"/>
              <a:t>    resides with a non-family member (host family) in their     </a:t>
            </a:r>
          </a:p>
          <a:p>
            <a:pPr>
              <a:lnSpc>
                <a:spcPct val="80000"/>
              </a:lnSpc>
            </a:pPr>
            <a:r>
              <a:rPr lang="en-US" altLang="en-US" sz="2400" dirty="0"/>
              <a:t>    home. </a:t>
            </a:r>
          </a:p>
          <a:p>
            <a:pPr marL="342900" indent="-342900">
              <a:lnSpc>
                <a:spcPct val="80000"/>
              </a:lnSpc>
              <a:buFont typeface="Arial" panose="020B0604020202020204" pitchFamily="34" charset="0"/>
              <a:buChar char="•"/>
            </a:pPr>
            <a:endParaRPr lang="en-US" altLang="en-US" sz="2400" dirty="0"/>
          </a:p>
          <a:p>
            <a:pPr marL="342900" indent="-342900">
              <a:lnSpc>
                <a:spcPct val="80000"/>
              </a:lnSpc>
              <a:buFont typeface="Arial" panose="020B0604020202020204" pitchFamily="34" charset="0"/>
              <a:buChar char="•"/>
            </a:pPr>
            <a:r>
              <a:rPr lang="en-US" altLang="en-US" sz="2400" dirty="0"/>
              <a:t>Provider agencies who offer shared living services recruit</a:t>
            </a:r>
          </a:p>
          <a:p>
            <a:pPr>
              <a:lnSpc>
                <a:spcPct val="80000"/>
              </a:lnSpc>
            </a:pPr>
            <a:r>
              <a:rPr lang="en-US" altLang="en-US" sz="2400" dirty="0"/>
              <a:t>    host families and work to match a person with an optimal</a:t>
            </a:r>
          </a:p>
          <a:p>
            <a:pPr>
              <a:lnSpc>
                <a:spcPct val="80000"/>
              </a:lnSpc>
            </a:pPr>
            <a:r>
              <a:rPr lang="en-US" altLang="en-US" sz="2400" dirty="0"/>
              <a:t>    living situation that offers an appropriate level of support   </a:t>
            </a:r>
          </a:p>
          <a:p>
            <a:pPr>
              <a:lnSpc>
                <a:spcPct val="80000"/>
              </a:lnSpc>
            </a:pPr>
            <a:r>
              <a:rPr lang="en-US" altLang="en-US" sz="2400" dirty="0"/>
              <a:t>    and supervision.</a:t>
            </a:r>
          </a:p>
          <a:p>
            <a:pPr marL="342900" indent="-342900">
              <a:lnSpc>
                <a:spcPct val="80000"/>
              </a:lnSpc>
              <a:buFont typeface="Arial" panose="020B0604020202020204" pitchFamily="34" charset="0"/>
              <a:buChar char="•"/>
            </a:pPr>
            <a:endParaRPr lang="en-US" altLang="en-US" sz="2400" dirty="0"/>
          </a:p>
          <a:p>
            <a:pPr marL="342900" indent="-342900">
              <a:lnSpc>
                <a:spcPct val="80000"/>
              </a:lnSpc>
              <a:buFont typeface="Arial" panose="020B0604020202020204" pitchFamily="34" charset="0"/>
              <a:buChar char="•"/>
            </a:pPr>
            <a:r>
              <a:rPr lang="en-US" altLang="en-US" sz="2400" dirty="0"/>
              <a:t>These agencies are responsible for providing oversight,</a:t>
            </a:r>
          </a:p>
          <a:p>
            <a:pPr>
              <a:lnSpc>
                <a:spcPct val="80000"/>
              </a:lnSpc>
            </a:pPr>
            <a:r>
              <a:rPr lang="en-US" altLang="en-US" sz="2400" dirty="0"/>
              <a:t>     training, and assistance to the host families.</a:t>
            </a:r>
          </a:p>
          <a:p>
            <a:pPr marL="285750" indent="-285750">
              <a:lnSpc>
                <a:spcPct val="80000"/>
              </a:lnSpc>
              <a:buFont typeface="Arial" panose="020B0604020202020204" pitchFamily="34" charset="0"/>
              <a:buChar char="•"/>
            </a:pPr>
            <a:endParaRPr lang="en-US" altLang="en-US" dirty="0"/>
          </a:p>
        </p:txBody>
      </p:sp>
    </p:spTree>
    <p:extLst>
      <p:ext uri="{BB962C8B-B14F-4D97-AF65-F5344CB8AC3E}">
        <p14:creationId xmlns:p14="http://schemas.microsoft.com/office/powerpoint/2010/main" val="332738189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8226" name="Rectangle 2"/>
          <p:cNvSpPr>
            <a:spLocks noGrp="1" noChangeArrowheads="1"/>
          </p:cNvSpPr>
          <p:nvPr>
            <p:ph type="title"/>
          </p:nvPr>
        </p:nvSpPr>
        <p:spPr/>
        <p:txBody>
          <a:bodyPr/>
          <a:lstStyle/>
          <a:p>
            <a:r>
              <a:rPr lang="en-US" altLang="en-US"/>
              <a:t>DDS Adult Services - Residential</a:t>
            </a:r>
          </a:p>
        </p:txBody>
      </p:sp>
      <p:sp>
        <p:nvSpPr>
          <p:cNvPr id="3508227" name="Rectangle 3"/>
          <p:cNvSpPr>
            <a:spLocks noGrp="1" noChangeArrowheads="1"/>
          </p:cNvSpPr>
          <p:nvPr>
            <p:ph type="body" idx="1"/>
          </p:nvPr>
        </p:nvSpPr>
        <p:spPr>
          <a:xfrm>
            <a:off x="304800" y="1066800"/>
            <a:ext cx="8382000" cy="5334000"/>
          </a:xfrm>
        </p:spPr>
        <p:txBody>
          <a:bodyPr/>
          <a:lstStyle/>
          <a:p>
            <a:pPr algn="ctr"/>
            <a:r>
              <a:rPr lang="en-US" altLang="en-US" sz="2000" b="1"/>
              <a:t>INDIVIDUAL/COMMUNITY SUPPORTS</a:t>
            </a:r>
          </a:p>
          <a:p>
            <a:endParaRPr lang="en-US" altLang="en-US" sz="2000"/>
          </a:p>
          <a:p>
            <a:pPr>
              <a:buFont typeface="Wingdings" pitchFamily="2" charset="2"/>
              <a:buChar char="Ø"/>
            </a:pPr>
            <a:r>
              <a:rPr lang="en-US" altLang="en-US" sz="2000"/>
              <a:t>On-going services and supports by paid staff designed to assist individuals to acquire, maintain or improve the skills necessary to live in a non-institutional setting.</a:t>
            </a:r>
          </a:p>
          <a:p>
            <a:pPr>
              <a:buFont typeface="Wingdings" pitchFamily="2" charset="2"/>
              <a:buNone/>
            </a:pPr>
            <a:r>
              <a:rPr lang="en-US" altLang="en-US" sz="2000"/>
              <a:t>  </a:t>
            </a:r>
          </a:p>
          <a:p>
            <a:pPr>
              <a:buFont typeface="Wingdings" pitchFamily="2" charset="2"/>
              <a:buChar char="Ø"/>
            </a:pPr>
            <a:r>
              <a:rPr lang="en-US" altLang="en-US" sz="2000"/>
              <a:t>Individual/Community Supports are provided to individuals who require less than 24 hours per day of assistance by paid staff. </a:t>
            </a:r>
          </a:p>
          <a:p>
            <a:pPr>
              <a:buFont typeface="Wingdings" pitchFamily="2" charset="2"/>
              <a:buChar char="Ø"/>
            </a:pPr>
            <a:endParaRPr lang="en-US" altLang="en-US" sz="2000"/>
          </a:p>
          <a:p>
            <a:pPr>
              <a:buFont typeface="Wingdings" pitchFamily="2" charset="2"/>
              <a:buChar char="Ø"/>
            </a:pPr>
            <a:r>
              <a:rPr lang="en-US" altLang="en-US" sz="2000"/>
              <a:t>This service provides supports necessary for individuals to develop the skills that enable them to become more independent, integrated, and productive in their communities. </a:t>
            </a:r>
          </a:p>
          <a:p>
            <a:pPr>
              <a:buFont typeface="Wingdings" pitchFamily="2" charset="2"/>
              <a:buChar char="Ø"/>
            </a:pPr>
            <a:endParaRPr lang="en-US" altLang="en-US" sz="2000"/>
          </a:p>
          <a:p>
            <a:pPr>
              <a:buFont typeface="Wingdings" pitchFamily="2" charset="2"/>
              <a:buChar char="Ø"/>
            </a:pPr>
            <a:r>
              <a:rPr lang="en-US" altLang="en-US" sz="2000"/>
              <a:t>The service enables adults to retain or improve skills related to personal finance, health, shopping, use of community resources, community safety, and other adaptive skills needed to live in the community.</a:t>
            </a:r>
          </a:p>
          <a:p>
            <a:endParaRPr lang="en-US" altLang="en-US" sz="200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9250" name="Rectangle 2"/>
          <p:cNvSpPr>
            <a:spLocks noGrp="1" noChangeArrowheads="1"/>
          </p:cNvSpPr>
          <p:nvPr>
            <p:ph type="title"/>
          </p:nvPr>
        </p:nvSpPr>
        <p:spPr/>
        <p:txBody>
          <a:bodyPr/>
          <a:lstStyle/>
          <a:p>
            <a:r>
              <a:rPr lang="en-US" altLang="en-US"/>
              <a:t>   DDS Adult Services – Day/Employment</a:t>
            </a:r>
          </a:p>
        </p:txBody>
      </p:sp>
      <p:sp>
        <p:nvSpPr>
          <p:cNvPr id="3509251" name="Rectangle 3"/>
          <p:cNvSpPr>
            <a:spLocks noGrp="1" noChangeArrowheads="1"/>
          </p:cNvSpPr>
          <p:nvPr>
            <p:ph type="body" idx="1"/>
          </p:nvPr>
        </p:nvSpPr>
        <p:spPr>
          <a:xfrm>
            <a:off x="381000" y="838200"/>
            <a:ext cx="8382000" cy="5562600"/>
          </a:xfrm>
        </p:spPr>
        <p:txBody>
          <a:bodyPr/>
          <a:lstStyle/>
          <a:p>
            <a:pPr algn="ctr"/>
            <a:r>
              <a:rPr lang="en-US" altLang="en-US" sz="1800" b="1" dirty="0"/>
              <a:t>Community Based Day Supports</a:t>
            </a:r>
            <a:r>
              <a:rPr lang="en-US" altLang="en-US" sz="1800" dirty="0"/>
              <a:t>	</a:t>
            </a:r>
          </a:p>
          <a:p>
            <a:r>
              <a:rPr lang="en-US" altLang="en-US" sz="1800" dirty="0"/>
              <a:t>Provide opportunities for individuals who may choose to have work take a less important role in their lives to develop, enhance, and maintain competency in personal, social and community activities during the workday hours in center-based programs with a strong focus on community involvement and integration.</a:t>
            </a:r>
          </a:p>
          <a:p>
            <a:endParaRPr lang="en-US" altLang="en-US" sz="1800" dirty="0"/>
          </a:p>
          <a:p>
            <a:pPr algn="ctr"/>
            <a:r>
              <a:rPr lang="en-US" altLang="en-US" sz="1800" b="1" dirty="0"/>
              <a:t>Individual Supported Employment</a:t>
            </a:r>
          </a:p>
          <a:p>
            <a:r>
              <a:rPr lang="en-US" altLang="en-US" sz="1800" dirty="0"/>
              <a:t>Services and supports to assist individuals whose goal is to work less than 20 hours/week to obtain and maintain paid employment in a work place where individuals without disabilities are employed.  The services may involve: assisting the participant to locate a job, developing a job on behalf of the participant, or providing customized employment, e.g. assisting participants to establish their own business. </a:t>
            </a:r>
          </a:p>
          <a:p>
            <a:endParaRPr lang="en-US" altLang="en-US" sz="1800" dirty="0"/>
          </a:p>
          <a:p>
            <a:pPr algn="ctr"/>
            <a:r>
              <a:rPr lang="en-US" altLang="en-US" sz="1800" b="1" dirty="0"/>
              <a:t>Group Supported Employment</a:t>
            </a:r>
          </a:p>
          <a:p>
            <a:r>
              <a:rPr lang="en-US" altLang="en-US" sz="1800" dirty="0"/>
              <a:t>Provide employment services to small groups of individuals, (typically 2 to 8), often working as employees of a provider agency in the community under the supervision of a provider agency.  Emphasis is on work in an integrated environment, with the opportunity for individuals to have contact with co-workers, customers, supervisors, and others without disabilities. </a:t>
            </a:r>
          </a:p>
          <a:p>
            <a:endParaRPr lang="en-US" altLang="en-US" sz="1800" dirty="0"/>
          </a:p>
          <a:p>
            <a:endParaRPr lang="en-US" altLang="en-US" sz="2000" dirty="0"/>
          </a:p>
          <a:p>
            <a:endParaRPr lang="en-US" altLang="en-US"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1298" name="Rectangle 2"/>
          <p:cNvSpPr>
            <a:spLocks noGrp="1" noChangeArrowheads="1"/>
          </p:cNvSpPr>
          <p:nvPr>
            <p:ph type="title"/>
          </p:nvPr>
        </p:nvSpPr>
        <p:spPr/>
        <p:txBody>
          <a:bodyPr/>
          <a:lstStyle/>
          <a:p>
            <a:r>
              <a:rPr lang="en-US" altLang="en-US"/>
              <a:t>DDS Adult Services - Support</a:t>
            </a:r>
          </a:p>
        </p:txBody>
      </p:sp>
      <p:sp>
        <p:nvSpPr>
          <p:cNvPr id="3511299" name="Rectangle 3"/>
          <p:cNvSpPr>
            <a:spLocks noGrp="1" noChangeArrowheads="1"/>
          </p:cNvSpPr>
          <p:nvPr>
            <p:ph type="body" idx="1"/>
          </p:nvPr>
        </p:nvSpPr>
        <p:spPr>
          <a:xfrm>
            <a:off x="304800" y="914400"/>
            <a:ext cx="8382000" cy="5486400"/>
          </a:xfrm>
        </p:spPr>
        <p:txBody>
          <a:bodyPr/>
          <a:lstStyle/>
          <a:p>
            <a:pPr algn="ctr"/>
            <a:r>
              <a:rPr lang="en-US" altLang="en-US" sz="2000" b="1" dirty="0"/>
              <a:t>Family Support </a:t>
            </a:r>
            <a:endParaRPr lang="en-US" altLang="en-US" sz="2000" dirty="0"/>
          </a:p>
          <a:p>
            <a:pPr>
              <a:buFont typeface="Wingdings" pitchFamily="2" charset="2"/>
              <a:buChar char="Ø"/>
            </a:pPr>
            <a:r>
              <a:rPr lang="en-US" altLang="en-US" sz="2000" dirty="0"/>
              <a:t>Services for Children ~ up to age 22</a:t>
            </a:r>
          </a:p>
          <a:p>
            <a:pPr>
              <a:buFont typeface="Wingdings" pitchFamily="2" charset="2"/>
              <a:buChar char="Ø"/>
            </a:pPr>
            <a:endParaRPr lang="en-US" altLang="en-US" sz="2000" dirty="0"/>
          </a:p>
          <a:p>
            <a:pPr>
              <a:buFont typeface="Wingdings" pitchFamily="2" charset="2"/>
              <a:buChar char="Ø"/>
            </a:pPr>
            <a:r>
              <a:rPr lang="en-US" altLang="en-US" sz="2000" dirty="0"/>
              <a:t>Children’s Service Coordinator at local Area Office</a:t>
            </a:r>
          </a:p>
          <a:p>
            <a:pPr>
              <a:buFont typeface="Wingdings" pitchFamily="2" charset="2"/>
              <a:buChar char="Ø"/>
            </a:pPr>
            <a:endParaRPr lang="en-US" altLang="en-US" sz="2000" dirty="0"/>
          </a:p>
          <a:p>
            <a:pPr>
              <a:buFont typeface="Wingdings" pitchFamily="2" charset="2"/>
              <a:buChar char="Ø"/>
            </a:pPr>
            <a:r>
              <a:rPr lang="en-US" altLang="en-US" sz="2000" dirty="0"/>
              <a:t> Family Support Services consist of supplemental supports that help a        family to care for their family member at home.</a:t>
            </a:r>
          </a:p>
          <a:p>
            <a:pPr>
              <a:buFont typeface="Wingdings" pitchFamily="2" charset="2"/>
              <a:buNone/>
            </a:pPr>
            <a:r>
              <a:rPr lang="en-US" altLang="en-US" sz="2000" dirty="0"/>
              <a:t> </a:t>
            </a:r>
          </a:p>
          <a:p>
            <a:pPr>
              <a:buFont typeface="Wingdings" pitchFamily="2" charset="2"/>
              <a:buChar char="Ø"/>
            </a:pPr>
            <a:r>
              <a:rPr lang="en-US" altLang="en-US" sz="2000" dirty="0"/>
              <a:t> Types of family support services include individual and/or family education and training, support groups, family support coordination, supports planning, supports for community participation, outreach and   education, and respite. </a:t>
            </a:r>
          </a:p>
          <a:p>
            <a:pPr algn="ctr"/>
            <a:r>
              <a:rPr lang="en-US" altLang="en-US" sz="2000" b="1" dirty="0"/>
              <a:t>  Respite</a:t>
            </a:r>
          </a:p>
          <a:p>
            <a:pPr>
              <a:buFont typeface="Wingdings" pitchFamily="2" charset="2"/>
              <a:buChar char="Ø"/>
            </a:pPr>
            <a:r>
              <a:rPr lang="en-US" altLang="en-US" sz="2000" dirty="0"/>
              <a:t>  Respite provides short term out of home care for the individual with  intellectual disability. </a:t>
            </a:r>
          </a:p>
          <a:p>
            <a:pPr>
              <a:buFont typeface="Wingdings" pitchFamily="2" charset="2"/>
              <a:buChar char="Ø"/>
            </a:pPr>
            <a:r>
              <a:rPr lang="en-US" altLang="en-US" sz="2000" dirty="0"/>
              <a:t> It allows parents and other primary   caregivers to handle personal matters, emergencies, or take a break.</a:t>
            </a:r>
            <a:r>
              <a:rPr lang="en-US" altLang="en-US" dirty="0"/>
              <a:t> </a:t>
            </a:r>
          </a:p>
          <a:p>
            <a:endParaRPr lang="en-US" altLang="en-US"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22" name="Rectangle 2"/>
          <p:cNvSpPr>
            <a:spLocks noGrp="1" noChangeArrowheads="1"/>
          </p:cNvSpPr>
          <p:nvPr>
            <p:ph type="title"/>
          </p:nvPr>
        </p:nvSpPr>
        <p:spPr/>
        <p:txBody>
          <a:bodyPr/>
          <a:lstStyle/>
          <a:p>
            <a:r>
              <a:rPr lang="en-US" altLang="en-US"/>
              <a:t>  DDS Adult Services - Support</a:t>
            </a:r>
          </a:p>
        </p:txBody>
      </p:sp>
      <p:sp>
        <p:nvSpPr>
          <p:cNvPr id="3512323" name="Rectangle 3"/>
          <p:cNvSpPr>
            <a:spLocks noGrp="1" noChangeArrowheads="1"/>
          </p:cNvSpPr>
          <p:nvPr>
            <p:ph type="body" idx="1"/>
          </p:nvPr>
        </p:nvSpPr>
        <p:spPr>
          <a:xfrm>
            <a:off x="533400" y="838200"/>
            <a:ext cx="7772400" cy="5943600"/>
          </a:xfrm>
        </p:spPr>
        <p:txBody>
          <a:bodyPr/>
          <a:lstStyle/>
          <a:p>
            <a:endParaRPr lang="en-US" altLang="en-US" sz="900" b="1" dirty="0"/>
          </a:p>
          <a:p>
            <a:pPr algn="ctr"/>
            <a:r>
              <a:rPr lang="en-US" altLang="en-US" sz="1800" b="1" dirty="0"/>
              <a:t>FAMILY SUPPORT CENTERS</a:t>
            </a:r>
          </a:p>
          <a:p>
            <a:pPr algn="ctr"/>
            <a:endParaRPr lang="en-US" altLang="en-US" sz="1800" b="1" dirty="0"/>
          </a:p>
          <a:p>
            <a:pPr>
              <a:buFont typeface="Wingdings" pitchFamily="2" charset="2"/>
              <a:buChar char="Ø"/>
            </a:pPr>
            <a:r>
              <a:rPr lang="en-US" altLang="en-US" sz="1800" dirty="0"/>
              <a:t>Family Support Centers act as a hub for offering a wide range of general family support services and activities to families of children and adults who are eligible for DDS services.</a:t>
            </a:r>
          </a:p>
          <a:p>
            <a:pPr>
              <a:buFont typeface="Wingdings" pitchFamily="2" charset="2"/>
              <a:buChar char="Ø"/>
            </a:pPr>
            <a:endParaRPr lang="en-US" altLang="en-US" sz="1800" dirty="0"/>
          </a:p>
          <a:p>
            <a:pPr>
              <a:buFont typeface="Wingdings" pitchFamily="2" charset="2"/>
              <a:buChar char="Ø"/>
            </a:pPr>
            <a:r>
              <a:rPr lang="en-US" altLang="en-US" sz="1800" dirty="0"/>
              <a:t>Family Support Centers conduct broad outreach and provide services to families from diverse cultural, ethnic and linguistic communities in the geographic area they are serving.</a:t>
            </a:r>
          </a:p>
          <a:p>
            <a:pPr>
              <a:buFont typeface="Wingdings" pitchFamily="2" charset="2"/>
              <a:buNone/>
            </a:pPr>
            <a:r>
              <a:rPr lang="en-US" altLang="en-US" sz="1800" dirty="0"/>
              <a:t>  </a:t>
            </a:r>
          </a:p>
          <a:p>
            <a:pPr>
              <a:buFont typeface="Wingdings" pitchFamily="2" charset="2"/>
              <a:buChar char="Ø"/>
            </a:pPr>
            <a:r>
              <a:rPr lang="en-US" altLang="en-US" sz="1800" dirty="0"/>
              <a:t>This may involve creating partnerships with community organizations and other resources in order to provide culturally responsive services.</a:t>
            </a:r>
          </a:p>
          <a:p>
            <a:pPr>
              <a:buFont typeface="Wingdings" pitchFamily="2" charset="2"/>
              <a:buChar char="Ø"/>
            </a:pPr>
            <a:endParaRPr lang="en-US" altLang="en-US" sz="1800" dirty="0"/>
          </a:p>
          <a:p>
            <a:pPr>
              <a:buFont typeface="Wingdings" pitchFamily="2" charset="2"/>
              <a:buChar char="Ø"/>
            </a:pPr>
            <a:r>
              <a:rPr lang="en-US" sz="1800" dirty="0">
                <a:solidFill>
                  <a:schemeClr val="tx1"/>
                </a:solidFill>
              </a:rPr>
              <a:t>The Center staff are expected to be experts in generic resources and services in their respective areas and work with families to maximize natural supports. </a:t>
            </a:r>
          </a:p>
          <a:p>
            <a:pPr>
              <a:buFont typeface="Wingdings" pitchFamily="2" charset="2"/>
              <a:buChar char="Ø"/>
            </a:pPr>
            <a:endParaRPr lang="en-US" sz="1800" dirty="0">
              <a:solidFill>
                <a:schemeClr val="tx1"/>
              </a:solidFill>
            </a:endParaRPr>
          </a:p>
          <a:p>
            <a:pPr>
              <a:buFont typeface="Wingdings" pitchFamily="2" charset="2"/>
              <a:buChar char="Ø"/>
            </a:pPr>
            <a:r>
              <a:rPr lang="en-US" sz="1800" dirty="0">
                <a:solidFill>
                  <a:schemeClr val="tx1"/>
                </a:solidFill>
              </a:rPr>
              <a:t>The Center is expected to encourage active family involvement and consultation to identify interests and needs in developing activities and service options.</a:t>
            </a:r>
            <a:endParaRPr lang="en-US" altLang="en-US" sz="1800" dirty="0"/>
          </a:p>
          <a:p>
            <a:br>
              <a:rPr lang="en-US" altLang="en-US" dirty="0"/>
            </a:br>
            <a:endParaRPr lang="en-US"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Autism Support Centers</a:t>
            </a:r>
          </a:p>
        </p:txBody>
      </p:sp>
      <p:sp>
        <p:nvSpPr>
          <p:cNvPr id="3" name="Content Placeholder 2"/>
          <p:cNvSpPr>
            <a:spLocks noGrp="1"/>
          </p:cNvSpPr>
          <p:nvPr>
            <p:ph idx="1"/>
          </p:nvPr>
        </p:nvSpPr>
        <p:spPr>
          <a:xfrm>
            <a:off x="304800" y="990600"/>
            <a:ext cx="8382000" cy="5410200"/>
          </a:xfrm>
        </p:spPr>
        <p:txBody>
          <a:bodyPr/>
          <a:lstStyle/>
          <a:p>
            <a:pPr marL="285750" indent="-285750">
              <a:buFont typeface="Arial" panose="020B0604020202020204" pitchFamily="34" charset="0"/>
              <a:buChar char="•"/>
            </a:pPr>
            <a:r>
              <a:rPr lang="en-US" sz="1800" dirty="0"/>
              <a:t>There are seven Autism Support Centers throughout the state that provide an array of information and referral services, resources, and supports to children and young adults with autism spectrum disorders.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These Centers conduct broad outreach and provide services to families from diverse cultural, ethnic and linguistic communities in the geographic area they are serving and may create partnerships with community organizations and other resources in order to provide culturally responsive services.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The array of services and supports to families includes:</a:t>
            </a:r>
          </a:p>
          <a:p>
            <a:pPr lvl="2"/>
            <a:r>
              <a:rPr lang="en-US" sz="1800" dirty="0"/>
              <a:t> Information and Referral</a:t>
            </a:r>
          </a:p>
          <a:p>
            <a:pPr lvl="2"/>
            <a:r>
              <a:rPr lang="en-US" sz="1800" dirty="0"/>
              <a:t> Family Clinics</a:t>
            </a:r>
          </a:p>
          <a:p>
            <a:pPr lvl="2"/>
            <a:r>
              <a:rPr lang="en-US" sz="1800" dirty="0"/>
              <a:t> Support Groups</a:t>
            </a:r>
          </a:p>
          <a:p>
            <a:pPr lvl="2"/>
            <a:r>
              <a:rPr lang="en-US" sz="1800" dirty="0"/>
              <a:t> Access to the latest information on autism</a:t>
            </a:r>
          </a:p>
          <a:p>
            <a:pPr lvl="2"/>
            <a:r>
              <a:rPr lang="en-US" sz="1800" dirty="0"/>
              <a:t> Family Trainings</a:t>
            </a:r>
          </a:p>
          <a:p>
            <a:pPr lvl="2"/>
            <a:r>
              <a:rPr lang="en-US" sz="1800" dirty="0"/>
              <a:t> Parent Networking and Mentoring, and</a:t>
            </a:r>
          </a:p>
          <a:p>
            <a:pPr lvl="2"/>
            <a:r>
              <a:rPr lang="en-US" sz="1800" dirty="0"/>
              <a:t> Social/recreational events, among other activities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6811649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4370" name="Rectangle 2"/>
          <p:cNvSpPr>
            <a:spLocks noGrp="1" noChangeArrowheads="1"/>
          </p:cNvSpPr>
          <p:nvPr>
            <p:ph type="title"/>
          </p:nvPr>
        </p:nvSpPr>
        <p:spPr/>
        <p:txBody>
          <a:bodyPr/>
          <a:lstStyle/>
          <a:p>
            <a:endParaRPr lang="en-US" altLang="en-US"/>
          </a:p>
        </p:txBody>
      </p:sp>
      <p:sp>
        <p:nvSpPr>
          <p:cNvPr id="3514371" name="Rectangle 3"/>
          <p:cNvSpPr>
            <a:spLocks noGrp="1" noChangeArrowheads="1"/>
          </p:cNvSpPr>
          <p:nvPr>
            <p:ph type="body" idx="1"/>
          </p:nvPr>
        </p:nvSpPr>
        <p:spPr/>
        <p:txBody>
          <a:bodyPr/>
          <a:lstStyle/>
          <a:p>
            <a:pPr algn="ctr"/>
            <a:r>
              <a:rPr lang="en-US" altLang="en-US" sz="5400" dirty="0">
                <a:solidFill>
                  <a:schemeClr val="accent2"/>
                </a:solidFill>
              </a:rPr>
              <a:t>Transition</a:t>
            </a:r>
          </a:p>
          <a:p>
            <a:endParaRPr lang="en-US" altLang="en-US" sz="5400" dirty="0">
              <a:solidFill>
                <a:schemeClr val="accent2"/>
              </a:solidFill>
            </a:endParaRPr>
          </a:p>
          <a:p>
            <a:endParaRPr lang="en-US" altLang="en-US" sz="5400" dirty="0">
              <a:solidFill>
                <a:schemeClr val="accent2"/>
              </a:solidFill>
            </a:endParaRPr>
          </a:p>
        </p:txBody>
      </p:sp>
      <p:pic>
        <p:nvPicPr>
          <p:cNvPr id="4" name="Picture 1027" descr="K:\WORD\OH 1 MVG HARD DECIS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09800"/>
            <a:ext cx="6477000" cy="438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Referral Process</a:t>
            </a:r>
          </a:p>
        </p:txBody>
      </p:sp>
      <p:sp>
        <p:nvSpPr>
          <p:cNvPr id="3" name="Content Placeholder 2"/>
          <p:cNvSpPr>
            <a:spLocks noGrp="1"/>
          </p:cNvSpPr>
          <p:nvPr>
            <p:ph idx="1"/>
          </p:nvPr>
        </p:nvSpPr>
        <p:spPr>
          <a:xfrm>
            <a:off x="304800" y="1143000"/>
            <a:ext cx="8382000" cy="5257800"/>
          </a:xfrm>
        </p:spPr>
        <p:txBody>
          <a:bodyPr/>
          <a:lstStyle/>
          <a:p>
            <a:pPr marL="285750" indent="-285750">
              <a:buFont typeface="Wingdings" panose="05000000000000000000" pitchFamily="2" charset="2"/>
              <a:buChar char="Ø"/>
            </a:pPr>
            <a:r>
              <a:rPr lang="en-US" sz="2200" dirty="0"/>
              <a:t>Opportunities provided to visit and explore different agency program services- word of mouth from other families can be helpful</a:t>
            </a:r>
          </a:p>
          <a:p>
            <a:pPr marL="285750" indent="-285750">
              <a:buFont typeface="Wingdings" panose="05000000000000000000" pitchFamily="2" charset="2"/>
              <a:buChar char="Ø"/>
            </a:pPr>
            <a:endParaRPr lang="en-US" sz="2200" dirty="0"/>
          </a:p>
          <a:p>
            <a:pPr marL="285750" indent="-285750">
              <a:buFont typeface="Wingdings" panose="05000000000000000000" pitchFamily="2" charset="2"/>
              <a:buChar char="Ø"/>
            </a:pPr>
            <a:r>
              <a:rPr lang="en-US" sz="2200" dirty="0"/>
              <a:t>Referral for services is made by DDS to the agency that provides the model of DDS funded support the individual will benefit from</a:t>
            </a:r>
          </a:p>
          <a:p>
            <a:pPr marL="285750" indent="-285750">
              <a:buFont typeface="Wingdings" panose="05000000000000000000" pitchFamily="2" charset="2"/>
              <a:buChar char="Ø"/>
            </a:pPr>
            <a:endParaRPr lang="en-US" sz="2200" dirty="0"/>
          </a:p>
          <a:p>
            <a:pPr marL="285750" indent="-285750">
              <a:buFont typeface="Wingdings" panose="05000000000000000000" pitchFamily="2" charset="2"/>
              <a:buChar char="Ø"/>
            </a:pPr>
            <a:r>
              <a:rPr lang="en-US" sz="2200" dirty="0"/>
              <a:t>Adult provider agencies have their own process/timelines for completing an intake &amp; assessing needs</a:t>
            </a:r>
          </a:p>
          <a:p>
            <a:pPr marL="285750" indent="-285750">
              <a:buFont typeface="Wingdings" panose="05000000000000000000" pitchFamily="2" charset="2"/>
              <a:buChar char="Ø"/>
            </a:pPr>
            <a:endParaRPr lang="en-US" sz="2200" dirty="0"/>
          </a:p>
          <a:p>
            <a:pPr marL="285750" indent="-285750">
              <a:buFont typeface="Wingdings" panose="05000000000000000000" pitchFamily="2" charset="2"/>
              <a:buChar char="Ø"/>
            </a:pPr>
            <a:r>
              <a:rPr lang="en-US" sz="2200" dirty="0"/>
              <a:t>Provider agency may accept individual for services, or determine that their needs cannot be well met in their model</a:t>
            </a:r>
          </a:p>
          <a:p>
            <a:endParaRPr lang="en-US" dirty="0"/>
          </a:p>
        </p:txBody>
      </p:sp>
    </p:spTree>
    <p:extLst>
      <p:ext uri="{BB962C8B-B14F-4D97-AF65-F5344CB8AC3E}">
        <p14:creationId xmlns:p14="http://schemas.microsoft.com/office/powerpoint/2010/main" val="121483726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6482" name="Rectangle 2"/>
          <p:cNvSpPr>
            <a:spLocks noGrp="1" noChangeArrowheads="1"/>
          </p:cNvSpPr>
          <p:nvPr>
            <p:ph type="title"/>
          </p:nvPr>
        </p:nvSpPr>
        <p:spPr/>
        <p:txBody>
          <a:bodyPr/>
          <a:lstStyle/>
          <a:p>
            <a:r>
              <a:rPr lang="en-US" altLang="en-US" sz="2000">
                <a:effectLst>
                  <a:outerShdw blurRad="38100" dist="38100" dir="2700000" algn="tl">
                    <a:srgbClr val="C0C0C0"/>
                  </a:outerShdw>
                </a:effectLst>
              </a:rPr>
              <a:t>What are the bumps in the road?</a:t>
            </a:r>
          </a:p>
        </p:txBody>
      </p:sp>
      <p:sp>
        <p:nvSpPr>
          <p:cNvPr id="3476483" name="Rectangle 3"/>
          <p:cNvSpPr>
            <a:spLocks noGrp="1" noChangeArrowheads="1"/>
          </p:cNvSpPr>
          <p:nvPr>
            <p:ph type="body" idx="1"/>
          </p:nvPr>
        </p:nvSpPr>
        <p:spPr/>
        <p:txBody>
          <a:bodyPr/>
          <a:lstStyle/>
          <a:p>
            <a:pPr eaLnBrk="1" hangingPunct="1"/>
            <a:endParaRPr lang="en-US" altLang="en-US" sz="2000" dirty="0">
              <a:effectLst>
                <a:outerShdw blurRad="38100" dist="38100" dir="2700000" algn="tl">
                  <a:srgbClr val="C0C0C0"/>
                </a:outerShdw>
              </a:effectLst>
            </a:endParaRPr>
          </a:p>
          <a:p>
            <a:pPr eaLnBrk="1" hangingPunct="1"/>
            <a:endParaRPr lang="en-US" altLang="en-US" sz="2000" dirty="0">
              <a:effectLst>
                <a:outerShdw blurRad="38100" dist="38100" dir="2700000" algn="tl">
                  <a:srgbClr val="C0C0C0"/>
                </a:outerShdw>
              </a:effectLst>
            </a:endParaRPr>
          </a:p>
          <a:p>
            <a:pPr eaLnBrk="1" hangingPunct="1">
              <a:buFont typeface="Wingdings" pitchFamily="2" charset="2"/>
              <a:buChar char="Ø"/>
            </a:pPr>
            <a:r>
              <a:rPr lang="en-US" altLang="en-US" sz="2000" dirty="0">
                <a:effectLst>
                  <a:outerShdw blurRad="38100" dist="38100" dir="2700000" algn="tl">
                    <a:srgbClr val="C0C0C0"/>
                  </a:outerShdw>
                </a:effectLst>
              </a:rPr>
              <a:t> Adult services are is not an entitlement service</a:t>
            </a:r>
          </a:p>
          <a:p>
            <a:pPr eaLnBrk="1" hangingPunct="1">
              <a:buFont typeface="Wingdings" pitchFamily="2" charset="2"/>
              <a:buChar char="Ø"/>
            </a:pPr>
            <a:endParaRPr lang="en-US" altLang="en-US" sz="2000" dirty="0">
              <a:effectLst>
                <a:outerShdw blurRad="38100" dist="38100" dir="2700000" algn="tl">
                  <a:srgbClr val="C0C0C0"/>
                </a:outerShdw>
              </a:effectLst>
            </a:endParaRPr>
          </a:p>
          <a:p>
            <a:pPr eaLnBrk="1" hangingPunct="1">
              <a:buFont typeface="Wingdings" pitchFamily="2" charset="2"/>
              <a:buChar char="Ø"/>
            </a:pPr>
            <a:r>
              <a:rPr lang="en-US" altLang="en-US" sz="2000" dirty="0">
                <a:effectLst>
                  <a:outerShdw blurRad="38100" dist="38100" dir="2700000" algn="tl">
                    <a:srgbClr val="C0C0C0"/>
                  </a:outerShdw>
                </a:effectLst>
              </a:rPr>
              <a:t> Resources can be limited and an area often will rely on existing    </a:t>
            </a:r>
          </a:p>
          <a:p>
            <a:pPr eaLnBrk="1" hangingPunct="1">
              <a:buFont typeface="Wingdings" pitchFamily="2" charset="2"/>
              <a:buNone/>
            </a:pPr>
            <a:r>
              <a:rPr lang="en-US" altLang="en-US" sz="2000" dirty="0">
                <a:effectLst>
                  <a:outerShdw blurRad="38100" dist="38100" dir="2700000" algn="tl">
                    <a:srgbClr val="C0C0C0"/>
                  </a:outerShdw>
                </a:effectLst>
              </a:rPr>
              <a:t>    resources to meet someone’s needs</a:t>
            </a:r>
          </a:p>
          <a:p>
            <a:pPr eaLnBrk="1" hangingPunct="1">
              <a:buFont typeface="Wingdings" pitchFamily="2" charset="2"/>
              <a:buNone/>
            </a:pPr>
            <a:endParaRPr lang="en-US" altLang="en-US" sz="2000" dirty="0">
              <a:effectLst>
                <a:outerShdw blurRad="38100" dist="38100" dir="2700000" algn="tl">
                  <a:srgbClr val="C0C0C0"/>
                </a:outerShdw>
              </a:effectLst>
            </a:endParaRPr>
          </a:p>
          <a:p>
            <a:pPr>
              <a:buFont typeface="Wingdings" pitchFamily="2" charset="2"/>
              <a:buChar char="Ø"/>
            </a:pPr>
            <a:r>
              <a:rPr lang="en-US" altLang="en-US" sz="2000" dirty="0"/>
              <a:t>Families are frustrated and disappointed that DDS cannot address their  </a:t>
            </a:r>
          </a:p>
          <a:p>
            <a:pPr>
              <a:buFont typeface="Wingdings" pitchFamily="2" charset="2"/>
              <a:buNone/>
            </a:pPr>
            <a:r>
              <a:rPr lang="en-US" altLang="en-US" sz="2000" dirty="0"/>
              <a:t>    needs and wants.</a:t>
            </a:r>
          </a:p>
          <a:p>
            <a:pPr eaLnBrk="1" hangingPunct="1">
              <a:buFont typeface="Wingdings" pitchFamily="2" charset="2"/>
              <a:buNone/>
            </a:pPr>
            <a:endParaRPr lang="en-US" altLang="en-US" sz="2000" dirty="0">
              <a:effectLst>
                <a:outerShdw blurRad="38100" dist="38100" dir="2700000" algn="tl">
                  <a:srgbClr val="C0C0C0"/>
                </a:outerShdw>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9554" name="Rectangle 2"/>
          <p:cNvSpPr>
            <a:spLocks noGrp="1" noChangeArrowheads="1"/>
          </p:cNvSpPr>
          <p:nvPr>
            <p:ph type="title"/>
          </p:nvPr>
        </p:nvSpPr>
        <p:spPr/>
        <p:txBody>
          <a:bodyPr/>
          <a:lstStyle/>
          <a:p>
            <a:r>
              <a:rPr lang="en-US" altLang="en-US">
                <a:effectLst>
                  <a:outerShdw blurRad="38100" dist="38100" dir="2700000" algn="tl">
                    <a:srgbClr val="C0C0C0"/>
                  </a:outerShdw>
                </a:effectLst>
              </a:rPr>
              <a:t>      What do we hope to achieve?</a:t>
            </a:r>
          </a:p>
        </p:txBody>
      </p:sp>
      <p:sp>
        <p:nvSpPr>
          <p:cNvPr id="3479555" name="Rectangle 3"/>
          <p:cNvSpPr>
            <a:spLocks noGrp="1" noChangeArrowheads="1"/>
          </p:cNvSpPr>
          <p:nvPr>
            <p:ph type="body" idx="1"/>
          </p:nvPr>
        </p:nvSpPr>
        <p:spPr>
          <a:xfrm>
            <a:off x="228600" y="1219200"/>
            <a:ext cx="8382000" cy="4953000"/>
          </a:xfrm>
        </p:spPr>
        <p:txBody>
          <a:bodyPr/>
          <a:lstStyle/>
          <a:p>
            <a:endParaRPr lang="en-US" altLang="en-US" sz="2000" dirty="0"/>
          </a:p>
          <a:p>
            <a:pPr>
              <a:buFont typeface="Wingdings" pitchFamily="2" charset="2"/>
              <a:buChar char="Ø"/>
            </a:pPr>
            <a:r>
              <a:rPr lang="en-US" altLang="en-US" sz="2000" dirty="0"/>
              <a:t> Families have access to information that includes critical timelines,  </a:t>
            </a:r>
          </a:p>
          <a:p>
            <a:pPr>
              <a:buFont typeface="Wingdings" pitchFamily="2" charset="2"/>
              <a:buNone/>
            </a:pPr>
            <a:r>
              <a:rPr lang="en-US" altLang="en-US" sz="2000" dirty="0"/>
              <a:t>    essential contacts, and a summary of the transition planning process</a:t>
            </a:r>
          </a:p>
          <a:p>
            <a:pPr eaLnBrk="1" hangingPunct="1">
              <a:buFont typeface="Wingdings" pitchFamily="2" charset="2"/>
              <a:buChar char="Ø"/>
            </a:pPr>
            <a:endParaRPr lang="en-US" altLang="en-US" sz="2000" dirty="0">
              <a:effectLst>
                <a:outerShdw blurRad="38100" dist="38100" dir="2700000" algn="tl">
                  <a:srgbClr val="C0C0C0"/>
                </a:outerShdw>
              </a:effectLst>
            </a:endParaRPr>
          </a:p>
          <a:p>
            <a:pPr eaLnBrk="1" hangingPunct="1">
              <a:buFont typeface="Wingdings" pitchFamily="2" charset="2"/>
              <a:buChar char="Ø"/>
            </a:pPr>
            <a:r>
              <a:rPr lang="en-US" altLang="en-US" sz="2000" dirty="0">
                <a:effectLst>
                  <a:outerShdw blurRad="38100" dist="38100" dir="2700000" algn="tl">
                    <a:srgbClr val="C0C0C0"/>
                  </a:outerShdw>
                </a:effectLst>
              </a:rPr>
              <a:t> A choice/array of service opportunities</a:t>
            </a:r>
          </a:p>
          <a:p>
            <a:pPr eaLnBrk="1" hangingPunct="1">
              <a:buFont typeface="Wingdings" pitchFamily="2" charset="2"/>
              <a:buChar char="Ø"/>
            </a:pPr>
            <a:endParaRPr lang="en-US" altLang="en-US" sz="2000" dirty="0">
              <a:effectLst>
                <a:outerShdw blurRad="38100" dist="38100" dir="2700000" algn="tl">
                  <a:srgbClr val="C0C0C0"/>
                </a:outerShdw>
              </a:effectLst>
            </a:endParaRPr>
          </a:p>
          <a:p>
            <a:pPr eaLnBrk="1" hangingPunct="1">
              <a:buFont typeface="Wingdings" pitchFamily="2" charset="2"/>
              <a:buChar char="Ø"/>
            </a:pPr>
            <a:r>
              <a:rPr lang="en-US" altLang="en-US" sz="2000" dirty="0">
                <a:effectLst>
                  <a:outerShdw blurRad="38100" dist="38100" dir="2700000" algn="tl">
                    <a:srgbClr val="C0C0C0"/>
                  </a:outerShdw>
                </a:effectLst>
              </a:rPr>
              <a:t> Positive and constructive working relationships (long term)</a:t>
            </a:r>
          </a:p>
          <a:p>
            <a:pPr eaLnBrk="1" hangingPunct="1">
              <a:buFont typeface="Wingdings" pitchFamily="2" charset="2"/>
              <a:buChar char="Ø"/>
            </a:pPr>
            <a:endParaRPr lang="en-US" altLang="en-US" sz="2000" dirty="0">
              <a:effectLst>
                <a:outerShdw blurRad="38100" dist="38100" dir="2700000" algn="tl">
                  <a:srgbClr val="C0C0C0"/>
                </a:outerShdw>
              </a:effectLst>
            </a:endParaRPr>
          </a:p>
          <a:p>
            <a:pPr eaLnBrk="1" hangingPunct="1">
              <a:buFont typeface="Wingdings" pitchFamily="2" charset="2"/>
              <a:buChar char="Ø"/>
            </a:pPr>
            <a:r>
              <a:rPr lang="en-US" altLang="en-US" sz="2000" dirty="0">
                <a:effectLst>
                  <a:outerShdw blurRad="38100" dist="38100" dir="2700000" algn="tl">
                    <a:srgbClr val="C0C0C0"/>
                  </a:outerShdw>
                </a:effectLst>
              </a:rPr>
              <a:t>A successful transition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was that guy???</a:t>
            </a:r>
          </a:p>
        </p:txBody>
      </p:sp>
      <p:pic>
        <p:nvPicPr>
          <p:cNvPr id="34969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2057400"/>
            <a:ext cx="5862519" cy="3427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765749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2170" y="1447800"/>
            <a:ext cx="6887259"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885525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Developing A Vision for a Good Life </a:t>
            </a:r>
          </a:p>
        </p:txBody>
      </p:sp>
      <p:sp>
        <p:nvSpPr>
          <p:cNvPr id="3" name="Content Placeholder 2"/>
          <p:cNvSpPr>
            <a:spLocks noGrp="1"/>
          </p:cNvSpPr>
          <p:nvPr>
            <p:ph idx="1"/>
          </p:nvPr>
        </p:nvSpPr>
        <p:spPr>
          <a:xfrm>
            <a:off x="304800" y="838200"/>
            <a:ext cx="8382000" cy="5562600"/>
          </a:xfrm>
        </p:spPr>
        <p:txBody>
          <a:bodyPr/>
          <a:lstStyle/>
          <a:p>
            <a:pPr algn="ctr"/>
            <a:r>
              <a:rPr lang="en-US" sz="2400" dirty="0"/>
              <a:t>High Expectations &amp; Expanding Possibilities!</a:t>
            </a:r>
          </a:p>
          <a:p>
            <a:r>
              <a:rPr lang="en-US" sz="2000" dirty="0"/>
              <a:t>Consider the following areas:</a:t>
            </a:r>
          </a:p>
          <a:p>
            <a:endParaRPr lang="en-US" sz="2000" dirty="0"/>
          </a:p>
          <a:p>
            <a:pPr marL="285750" indent="-285750">
              <a:buFont typeface="Wingdings" panose="05000000000000000000" pitchFamily="2" charset="2"/>
              <a:buChar char="Ø"/>
            </a:pPr>
            <a:r>
              <a:rPr lang="en-US" sz="2000" dirty="0"/>
              <a:t>Work/career</a:t>
            </a:r>
          </a:p>
          <a:p>
            <a:pPr marL="285750" indent="-285750">
              <a:buFont typeface="Wingdings" panose="05000000000000000000" pitchFamily="2" charset="2"/>
              <a:buChar char="Ø"/>
            </a:pPr>
            <a:r>
              <a:rPr lang="en-US" sz="2000" dirty="0"/>
              <a:t>Housing</a:t>
            </a:r>
          </a:p>
          <a:p>
            <a:pPr marL="285750" indent="-285750">
              <a:buFont typeface="Wingdings" panose="05000000000000000000" pitchFamily="2" charset="2"/>
              <a:buChar char="Ø"/>
            </a:pPr>
            <a:r>
              <a:rPr lang="en-US" sz="2000" dirty="0"/>
              <a:t>Social relationships</a:t>
            </a:r>
          </a:p>
          <a:p>
            <a:pPr marL="285750" indent="-285750">
              <a:buFont typeface="Wingdings" panose="05000000000000000000" pitchFamily="2" charset="2"/>
              <a:buChar char="Ø"/>
            </a:pPr>
            <a:r>
              <a:rPr lang="en-US" sz="2000" dirty="0"/>
              <a:t>Recreation/fun</a:t>
            </a:r>
          </a:p>
          <a:p>
            <a:pPr marL="285750" indent="-285750">
              <a:buFont typeface="Wingdings" panose="05000000000000000000" pitchFamily="2" charset="2"/>
              <a:buChar char="Ø"/>
            </a:pPr>
            <a:r>
              <a:rPr lang="en-US" sz="2000" dirty="0"/>
              <a:t>Family connections</a:t>
            </a:r>
          </a:p>
          <a:p>
            <a:pPr marL="285750" indent="-285750">
              <a:buFont typeface="Wingdings" panose="05000000000000000000" pitchFamily="2" charset="2"/>
              <a:buChar char="Ø"/>
            </a:pPr>
            <a:r>
              <a:rPr lang="en-US" sz="2000" dirty="0"/>
              <a:t>Community Connections</a:t>
            </a:r>
          </a:p>
          <a:p>
            <a:pPr marL="285750" indent="-285750">
              <a:buFont typeface="Wingdings" panose="05000000000000000000" pitchFamily="2" charset="2"/>
              <a:buChar char="Ø"/>
            </a:pPr>
            <a:r>
              <a:rPr lang="en-US" sz="2000" dirty="0"/>
              <a:t>Spiritual Life</a:t>
            </a:r>
          </a:p>
          <a:p>
            <a:pPr marL="285750" indent="-285750">
              <a:buFont typeface="Wingdings" panose="05000000000000000000" pitchFamily="2" charset="2"/>
              <a:buChar char="Ø"/>
            </a:pPr>
            <a:r>
              <a:rPr lang="en-US" sz="2000" dirty="0"/>
              <a:t>Transportation</a:t>
            </a:r>
          </a:p>
          <a:p>
            <a:endParaRPr lang="en-US" dirty="0"/>
          </a:p>
        </p:txBody>
      </p:sp>
    </p:spTree>
    <p:extLst>
      <p:ext uri="{BB962C8B-B14F-4D97-AF65-F5344CB8AC3E}">
        <p14:creationId xmlns:p14="http://schemas.microsoft.com/office/powerpoint/2010/main" val="49163472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6002" name="Rectangle 2"/>
          <p:cNvSpPr>
            <a:spLocks noGrp="1" noChangeArrowheads="1"/>
          </p:cNvSpPr>
          <p:nvPr>
            <p:ph type="title"/>
          </p:nvPr>
        </p:nvSpPr>
        <p:spPr/>
        <p:txBody>
          <a:bodyPr/>
          <a:lstStyle/>
          <a:p>
            <a:r>
              <a:rPr lang="en-US" altLang="en-US"/>
              <a:t>                The School and Transition</a:t>
            </a:r>
          </a:p>
        </p:txBody>
      </p:sp>
      <p:sp>
        <p:nvSpPr>
          <p:cNvPr id="3456003" name="Rectangle 3"/>
          <p:cNvSpPr>
            <a:spLocks noGrp="1" noChangeArrowheads="1"/>
          </p:cNvSpPr>
          <p:nvPr>
            <p:ph type="body" idx="1"/>
          </p:nvPr>
        </p:nvSpPr>
        <p:spPr/>
        <p:txBody>
          <a:bodyPr/>
          <a:lstStyle/>
          <a:p>
            <a:endParaRPr lang="en-US" altLang="en-US" sz="2000" dirty="0"/>
          </a:p>
          <a:p>
            <a:pPr>
              <a:buFont typeface="Wingdings" pitchFamily="2" charset="2"/>
              <a:buChar char="Ø"/>
            </a:pPr>
            <a:r>
              <a:rPr lang="en-US" altLang="en-US" sz="2000" dirty="0"/>
              <a:t> </a:t>
            </a:r>
            <a:r>
              <a:rPr lang="en-US" altLang="en-US" sz="2400" dirty="0"/>
              <a:t>There are two laws that provide two very different types of</a:t>
            </a:r>
          </a:p>
          <a:p>
            <a:r>
              <a:rPr lang="en-US" altLang="en-US" sz="2400" dirty="0"/>
              <a:t>    transition requirements for youth with disabilities. </a:t>
            </a:r>
          </a:p>
          <a:p>
            <a:pPr>
              <a:buFont typeface="Wingdings" pitchFamily="2" charset="2"/>
              <a:buChar char="Ø"/>
            </a:pPr>
            <a:endParaRPr lang="en-US" altLang="en-US" sz="2400" dirty="0"/>
          </a:p>
          <a:p>
            <a:pPr>
              <a:buFont typeface="Wingdings" pitchFamily="2" charset="2"/>
              <a:buChar char="Ø"/>
            </a:pPr>
            <a:r>
              <a:rPr lang="en-US" altLang="en-US" sz="2400" dirty="0"/>
              <a:t> They can  be confusing because although they both are</a:t>
            </a:r>
          </a:p>
          <a:p>
            <a:r>
              <a:rPr lang="en-US" altLang="en-US" sz="2400" dirty="0"/>
              <a:t>    called “transition” (and they involve many of the same</a:t>
            </a:r>
          </a:p>
          <a:p>
            <a:r>
              <a:rPr lang="en-US" altLang="en-US" sz="2400" dirty="0"/>
              <a:t>    players), but the two transition processes do very different    </a:t>
            </a:r>
          </a:p>
          <a:p>
            <a:r>
              <a:rPr lang="en-US" altLang="en-US" sz="2400" dirty="0"/>
              <a:t>    things.</a:t>
            </a:r>
            <a:r>
              <a:rPr lang="en-US" altLang="en-US" sz="2400" b="1" dirty="0"/>
              <a:t>  </a:t>
            </a:r>
          </a:p>
          <a:p>
            <a:endParaRPr lang="en-US" alt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7026" name="Rectangle 2"/>
          <p:cNvSpPr>
            <a:spLocks noGrp="1" noChangeArrowheads="1"/>
          </p:cNvSpPr>
          <p:nvPr>
            <p:ph type="title"/>
          </p:nvPr>
        </p:nvSpPr>
        <p:spPr/>
        <p:txBody>
          <a:bodyPr/>
          <a:lstStyle/>
          <a:p>
            <a:r>
              <a:rPr lang="en-US" altLang="en-US" dirty="0"/>
              <a:t>         IDEA: The School and Transition</a:t>
            </a:r>
          </a:p>
        </p:txBody>
      </p:sp>
      <p:sp>
        <p:nvSpPr>
          <p:cNvPr id="3457027" name="Rectangle 3"/>
          <p:cNvSpPr>
            <a:spLocks noGrp="1" noChangeArrowheads="1"/>
          </p:cNvSpPr>
          <p:nvPr>
            <p:ph type="body" idx="1"/>
          </p:nvPr>
        </p:nvSpPr>
        <p:spPr>
          <a:xfrm>
            <a:off x="304800" y="990600"/>
            <a:ext cx="8382000" cy="5410200"/>
          </a:xfrm>
        </p:spPr>
        <p:txBody>
          <a:bodyPr/>
          <a:lstStyle/>
          <a:p>
            <a:pPr marL="342900" indent="-342900">
              <a:lnSpc>
                <a:spcPct val="80000"/>
              </a:lnSpc>
              <a:buFont typeface="Wingdings" panose="05000000000000000000" pitchFamily="2" charset="2"/>
              <a:buChar char="Ø"/>
            </a:pPr>
            <a:r>
              <a:rPr lang="en-US" altLang="en-US" sz="2000" b="1" dirty="0"/>
              <a:t>IDEA--- </a:t>
            </a:r>
            <a:r>
              <a:rPr lang="en-US" altLang="en-US" sz="2000" dirty="0"/>
              <a:t>The federal special education law, Individuals with Disabilities  </a:t>
            </a:r>
          </a:p>
          <a:p>
            <a:pPr>
              <a:lnSpc>
                <a:spcPct val="80000"/>
              </a:lnSpc>
            </a:pPr>
            <a:r>
              <a:rPr lang="en-US" altLang="en-US" sz="2000" dirty="0"/>
              <a:t>     Education Act (IDEA) contains a number of requirements related to  </a:t>
            </a:r>
          </a:p>
          <a:p>
            <a:pPr>
              <a:lnSpc>
                <a:spcPct val="80000"/>
              </a:lnSpc>
            </a:pPr>
            <a:r>
              <a:rPr lang="en-US" altLang="en-US" sz="2000" dirty="0"/>
              <a:t>     transition, which focus on the school district’s obligation to provide  </a:t>
            </a:r>
          </a:p>
          <a:p>
            <a:pPr>
              <a:lnSpc>
                <a:spcPct val="80000"/>
              </a:lnSpc>
            </a:pPr>
            <a:r>
              <a:rPr lang="en-US" altLang="en-US" sz="2000" dirty="0"/>
              <a:t>     transition services before a young adult graduates or turns 22 and       </a:t>
            </a:r>
          </a:p>
          <a:p>
            <a:pPr>
              <a:lnSpc>
                <a:spcPct val="80000"/>
              </a:lnSpc>
            </a:pPr>
            <a:r>
              <a:rPr lang="en-US" altLang="en-US" sz="2000" dirty="0"/>
              <a:t>     exits SPED.</a:t>
            </a:r>
          </a:p>
          <a:p>
            <a:pPr marL="342900" indent="-342900">
              <a:lnSpc>
                <a:spcPct val="80000"/>
              </a:lnSpc>
              <a:buFont typeface="Wingdings" panose="05000000000000000000" pitchFamily="2" charset="2"/>
              <a:buChar char="Ø"/>
            </a:pPr>
            <a:endParaRPr lang="en-US" altLang="en-US" sz="2000" dirty="0"/>
          </a:p>
          <a:p>
            <a:pPr marL="342900" indent="-342900">
              <a:lnSpc>
                <a:spcPct val="80000"/>
              </a:lnSpc>
              <a:buFont typeface="Wingdings" panose="05000000000000000000" pitchFamily="2" charset="2"/>
              <a:buChar char="Ø"/>
            </a:pPr>
            <a:r>
              <a:rPr lang="en-US" altLang="en-US" sz="2000" dirty="0"/>
              <a:t>The school and related services are designed to meet the student’s unique needs and help to prepare them for further education, employment, and independent living.</a:t>
            </a:r>
          </a:p>
          <a:p>
            <a:pPr>
              <a:lnSpc>
                <a:spcPct val="80000"/>
              </a:lnSpc>
            </a:pPr>
            <a:r>
              <a:rPr lang="en-US" altLang="en-US" sz="2000" dirty="0"/>
              <a:t> </a:t>
            </a:r>
          </a:p>
          <a:p>
            <a:pPr marL="342900" indent="-342900">
              <a:lnSpc>
                <a:spcPct val="80000"/>
              </a:lnSpc>
              <a:buFont typeface="Wingdings" panose="05000000000000000000" pitchFamily="2" charset="2"/>
              <a:buChar char="Ø"/>
            </a:pPr>
            <a:r>
              <a:rPr lang="en-US" altLang="en-US" sz="2000" dirty="0"/>
              <a:t>What supports and services will be necessary for the student to make progress towards achieving his/her postsecondary goals?</a:t>
            </a:r>
          </a:p>
          <a:p>
            <a:pPr marL="342900" indent="-342900">
              <a:lnSpc>
                <a:spcPct val="80000"/>
              </a:lnSpc>
              <a:buFont typeface="Wingdings" panose="05000000000000000000" pitchFamily="2" charset="2"/>
              <a:buChar char="Ø"/>
            </a:pPr>
            <a:endParaRPr lang="en-US" altLang="en-US" sz="2000" dirty="0"/>
          </a:p>
          <a:p>
            <a:pPr marL="342900" indent="-342900">
              <a:lnSpc>
                <a:spcPct val="80000"/>
              </a:lnSpc>
              <a:buFont typeface="Wingdings" panose="05000000000000000000" pitchFamily="2" charset="2"/>
              <a:buChar char="Ø"/>
            </a:pPr>
            <a:r>
              <a:rPr lang="en-US" altLang="en-US" sz="2000" dirty="0"/>
              <a:t>How can the student develop self-determination skills and be prepared both academically and functionally transition to post-school activities to achieve his/her post-secondary vision. </a:t>
            </a:r>
          </a:p>
          <a:p>
            <a:pPr>
              <a:lnSpc>
                <a:spcPct val="80000"/>
              </a:lnSpc>
              <a:buFont typeface="Wingdings" pitchFamily="2" charset="2"/>
              <a:buChar char="Ø"/>
            </a:pPr>
            <a:endParaRPr lang="en-US" altLang="en-US" sz="2000" b="1" dirty="0"/>
          </a:p>
          <a:p>
            <a:pPr>
              <a:lnSpc>
                <a:spcPct val="80000"/>
              </a:lnSpc>
              <a:buFont typeface="Wingdings" pitchFamily="2" charset="2"/>
              <a:buChar char="Ø"/>
            </a:pPr>
            <a:endParaRPr lang="en-US" altLang="en-US" sz="2000" dirty="0"/>
          </a:p>
          <a:p>
            <a:pPr>
              <a:lnSpc>
                <a:spcPct val="80000"/>
              </a:lnSpc>
            </a:pPr>
            <a:endParaRPr lang="en-US" alt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8050" name="Rectangle 2"/>
          <p:cNvSpPr>
            <a:spLocks noGrp="1" noChangeArrowheads="1"/>
          </p:cNvSpPr>
          <p:nvPr>
            <p:ph type="title"/>
          </p:nvPr>
        </p:nvSpPr>
        <p:spPr/>
        <p:txBody>
          <a:bodyPr/>
          <a:lstStyle/>
          <a:p>
            <a:r>
              <a:rPr lang="en-US" altLang="en-US"/>
              <a:t>      Massachusetts Chapter 688</a:t>
            </a:r>
          </a:p>
        </p:txBody>
      </p:sp>
      <p:sp>
        <p:nvSpPr>
          <p:cNvPr id="3458051" name="Rectangle 3"/>
          <p:cNvSpPr>
            <a:spLocks noGrp="1" noChangeArrowheads="1"/>
          </p:cNvSpPr>
          <p:nvPr>
            <p:ph type="body" idx="1"/>
          </p:nvPr>
        </p:nvSpPr>
        <p:spPr>
          <a:xfrm>
            <a:off x="304800" y="914400"/>
            <a:ext cx="8382000" cy="5486400"/>
          </a:xfrm>
        </p:spPr>
        <p:txBody>
          <a:bodyPr/>
          <a:lstStyle/>
          <a:p>
            <a:pPr marL="171450" indent="-171450">
              <a:buFont typeface="Wingdings" panose="05000000000000000000" pitchFamily="2" charset="2"/>
              <a:buChar char="Ø"/>
            </a:pPr>
            <a:r>
              <a:rPr lang="en-US" altLang="en-US" sz="2000" dirty="0"/>
              <a:t>Chapter 688, a MA state law, establishes a process which helps to determine which state human service agency will be responsible for adult services and begins the transition process when they graduate or turns 22. </a:t>
            </a:r>
          </a:p>
          <a:p>
            <a:pPr marL="171450" indent="-171450">
              <a:buFont typeface="Wingdings" panose="05000000000000000000" pitchFamily="2" charset="2"/>
              <a:buChar char="Ø"/>
            </a:pPr>
            <a:endParaRPr lang="en-US" altLang="en-US" sz="2000" dirty="0"/>
          </a:p>
          <a:p>
            <a:pPr marL="171450" indent="-171450">
              <a:buFont typeface="Wingdings" panose="05000000000000000000" pitchFamily="2" charset="2"/>
              <a:buChar char="Ø"/>
            </a:pPr>
            <a:r>
              <a:rPr lang="en-US" altLang="en-US" sz="2000" dirty="0"/>
              <a:t>A law to highlight the needs of students who will lose their SPED entitlement</a:t>
            </a:r>
          </a:p>
          <a:p>
            <a:pPr marL="171450" indent="-171450">
              <a:buFont typeface="Wingdings" panose="05000000000000000000" pitchFamily="2" charset="2"/>
              <a:buChar char="Ø"/>
            </a:pPr>
            <a:endParaRPr lang="en-US" altLang="en-US" sz="2000" dirty="0"/>
          </a:p>
          <a:p>
            <a:pPr marL="171450" indent="-171450">
              <a:buFont typeface="Wingdings" panose="05000000000000000000" pitchFamily="2" charset="2"/>
              <a:buChar char="Ø"/>
            </a:pPr>
            <a:r>
              <a:rPr lang="en-US" altLang="en-US" sz="2000" dirty="0"/>
              <a:t>Provides a two year planning process</a:t>
            </a:r>
          </a:p>
          <a:p>
            <a:pPr marL="171450" indent="-171450">
              <a:buFont typeface="Wingdings" panose="05000000000000000000" pitchFamily="2" charset="2"/>
              <a:buChar char="Ø"/>
            </a:pPr>
            <a:endParaRPr lang="en-US" altLang="en-US" sz="2000" dirty="0"/>
          </a:p>
          <a:p>
            <a:pPr marL="171450" indent="-171450">
              <a:buFont typeface="Wingdings" panose="05000000000000000000" pitchFamily="2" charset="2"/>
              <a:buChar char="Ø"/>
            </a:pPr>
            <a:r>
              <a:rPr lang="en-US" altLang="en-US" sz="2000" dirty="0"/>
              <a:t>A process for accessing appropriate the adult service agency for student after SPED</a:t>
            </a:r>
          </a:p>
          <a:p>
            <a:pPr marL="342900" indent="-342900">
              <a:buFont typeface="Wingdings" panose="05000000000000000000" pitchFamily="2" charset="2"/>
              <a:buChar char="Ø"/>
            </a:pPr>
            <a:endParaRPr lang="en-US" altLang="en-US" sz="2000" dirty="0"/>
          </a:p>
          <a:p>
            <a:pPr marL="171450" indent="-171450">
              <a:buFont typeface="Wingdings" panose="05000000000000000000" pitchFamily="2" charset="2"/>
              <a:buChar char="Ø"/>
            </a:pPr>
            <a:r>
              <a:rPr lang="en-US" altLang="en-US" sz="2000" dirty="0"/>
              <a:t>Transitional Agency will develop an Individual Transition Plan (ITP)</a:t>
            </a:r>
          </a:p>
          <a:p>
            <a:pPr marL="171450" indent="-171450">
              <a:buFont typeface="Wingdings" panose="05000000000000000000" pitchFamily="2" charset="2"/>
              <a:buChar char="Ø"/>
            </a:pPr>
            <a:endParaRPr lang="en-US" altLang="en-US" sz="2000" dirty="0"/>
          </a:p>
          <a:p>
            <a:pPr marL="171450" indent="-171450">
              <a:buFont typeface="Wingdings" panose="05000000000000000000" pitchFamily="2" charset="2"/>
              <a:buChar char="Ø"/>
            </a:pPr>
            <a:r>
              <a:rPr lang="en-US" altLang="en-US" sz="2000" dirty="0"/>
              <a:t>Is not a continuation of SPED services nor is an entitlement for services after SPED</a:t>
            </a:r>
          </a:p>
          <a:p>
            <a:pPr marL="342900" indent="-342900">
              <a:buFont typeface="Wingdings" panose="05000000000000000000" pitchFamily="2" charset="2"/>
              <a:buChar char="Ø"/>
            </a:pPr>
            <a:endParaRPr lang="en-US" alt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Eligible for Chapter 688?</a:t>
            </a:r>
          </a:p>
        </p:txBody>
      </p:sp>
      <p:sp>
        <p:nvSpPr>
          <p:cNvPr id="3" name="Content Placeholder 2"/>
          <p:cNvSpPr>
            <a:spLocks noGrp="1"/>
          </p:cNvSpPr>
          <p:nvPr>
            <p:ph idx="1"/>
          </p:nvPr>
        </p:nvSpPr>
        <p:spPr>
          <a:xfrm>
            <a:off x="304800" y="990600"/>
            <a:ext cx="8382000" cy="5410200"/>
          </a:xfrm>
        </p:spPr>
        <p:txBody>
          <a:bodyPr/>
          <a:lstStyle/>
          <a:p>
            <a:r>
              <a:rPr lang="en-US" sz="2000" dirty="0"/>
              <a:t>To be eligible for Chapter 688 services, a person must:</a:t>
            </a:r>
          </a:p>
          <a:p>
            <a:pPr marL="342900" indent="-342900">
              <a:buFont typeface="Arial" panose="020B0604020202020204" pitchFamily="34" charset="0"/>
              <a:buChar char="•"/>
            </a:pPr>
            <a:r>
              <a:rPr lang="en-US" sz="2000" dirty="0"/>
              <a:t>Be receiving special education paid for by the Commonwealth of Massachusetts;</a:t>
            </a:r>
          </a:p>
          <a:p>
            <a:pPr marL="342900" indent="-342900">
              <a:buFont typeface="Arial" panose="020B0604020202020204" pitchFamily="34" charset="0"/>
              <a:buChar char="•"/>
            </a:pPr>
            <a:r>
              <a:rPr lang="en-US" sz="2000" dirty="0"/>
              <a:t>Need continuing </a:t>
            </a:r>
            <a:r>
              <a:rPr lang="en-US" sz="2000" dirty="0" err="1"/>
              <a:t>habilitative</a:t>
            </a:r>
            <a:r>
              <a:rPr lang="en-US" sz="2000" dirty="0"/>
              <a:t> services at the time of turning 22 or graduating from special education; and</a:t>
            </a:r>
          </a:p>
          <a:p>
            <a:pPr marL="342900" indent="-342900">
              <a:buFont typeface="Arial" panose="020B0604020202020204" pitchFamily="34" charset="0"/>
              <a:buChar char="•"/>
            </a:pPr>
            <a:r>
              <a:rPr lang="en-US" sz="2000" dirty="0"/>
              <a:t>Be unable to work competitively (without specialized supports) for more than 20 hours per week at the time of leaving school.</a:t>
            </a:r>
          </a:p>
          <a:p>
            <a:endParaRPr lang="en-US" sz="2000" dirty="0"/>
          </a:p>
          <a:p>
            <a:r>
              <a:rPr lang="en-US" sz="2000" dirty="0"/>
              <a:t>Note: An individual is automatically eligible for Chapter 688 if receiving SSI, receiving SSDI, or registered with the Massachusetts Commission for the Blind.</a:t>
            </a:r>
          </a:p>
          <a:p>
            <a:endParaRPr lang="en-US" sz="2000" dirty="0"/>
          </a:p>
        </p:txBody>
      </p:sp>
    </p:spTree>
    <p:extLst>
      <p:ext uri="{BB962C8B-B14F-4D97-AF65-F5344CB8AC3E}">
        <p14:creationId xmlns:p14="http://schemas.microsoft.com/office/powerpoint/2010/main" val="4273245611"/>
      </p:ext>
    </p:extLst>
  </p:cSld>
  <p:clrMapOvr>
    <a:masterClrMapping/>
  </p:clrMapOvr>
  <p:transition/>
</p:sld>
</file>

<file path=ppt/theme/theme1.xml><?xml version="1.0" encoding="utf-8"?>
<a:theme xmlns:a="http://schemas.openxmlformats.org/drawingml/2006/main" name="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charset="0"/>
          </a:defRPr>
        </a:defPPr>
      </a:lstStyle>
    </a:lnDef>
  </a:objectDefaults>
  <a:extraClrSchemeLst>
    <a:extraClrScheme>
      <a:clrScheme name="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Settings\gdebor.CSINET\Application Data\Microsoft\Templates\Blue Presentation Template - MA HHS - small logos.pot</Template>
  <TotalTime>86567</TotalTime>
  <Words>3337</Words>
  <Application>Microsoft Office PowerPoint</Application>
  <PresentationFormat>On-screen Show (4:3)</PresentationFormat>
  <Paragraphs>421</Paragraphs>
  <Slides>44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Courier New</vt:lpstr>
      <vt:lpstr>Times New Roman</vt:lpstr>
      <vt:lpstr>Wingdings</vt:lpstr>
      <vt:lpstr>Blue Presentation Template - MA HHS - small logos</vt:lpstr>
      <vt:lpstr>      Department of Developmental Services        2017 MASC/MASS     Joint Conference    November 3, 2017   </vt:lpstr>
      <vt:lpstr> Parental Concerns</vt:lpstr>
      <vt:lpstr>PowerPoint Presentation</vt:lpstr>
      <vt:lpstr>PowerPoint Presentation</vt:lpstr>
      <vt:lpstr> Developing A Vision for a Good Life </vt:lpstr>
      <vt:lpstr>                The School and Transition</vt:lpstr>
      <vt:lpstr>         IDEA: The School and Transition</vt:lpstr>
      <vt:lpstr>      Massachusetts Chapter 688</vt:lpstr>
      <vt:lpstr>Who is Eligible for Chapter 688?</vt:lpstr>
      <vt:lpstr>How is a Chapter 688 Referral made? </vt:lpstr>
      <vt:lpstr>  New Chapter 688 Referral Process</vt:lpstr>
      <vt:lpstr>       The Role of the Parent/Student</vt:lpstr>
      <vt:lpstr>         DDS Transition Coordinator (688TC)</vt:lpstr>
      <vt:lpstr>       The ITP</vt:lpstr>
      <vt:lpstr>          Benefits of the 688 Process</vt:lpstr>
      <vt:lpstr> Key Points to Remember Regarding the 688 Process</vt:lpstr>
      <vt:lpstr>PowerPoint Presentation</vt:lpstr>
      <vt:lpstr> DDS Eligibility</vt:lpstr>
      <vt:lpstr>DDS Eligibility 115 CMR 2.01</vt:lpstr>
      <vt:lpstr>DDS Eligibility 115 CMR 2.01 (cont.)</vt:lpstr>
      <vt:lpstr>DDS Eligibility 115 CMR 2.01 (cont.)</vt:lpstr>
      <vt:lpstr>Eligibility Update </vt:lpstr>
      <vt:lpstr>PowerPoint Presentation</vt:lpstr>
      <vt:lpstr>                     MASSCAP</vt:lpstr>
      <vt:lpstr>                       MASSCAP</vt:lpstr>
      <vt:lpstr>   MASSCAP</vt:lpstr>
      <vt:lpstr>PowerPoint Presentation</vt:lpstr>
      <vt:lpstr>Medicaid Home and Community-Based Services</vt:lpstr>
      <vt:lpstr>Medicaid Home and Community-Based Services</vt:lpstr>
      <vt:lpstr>PowerPoint Presentation</vt:lpstr>
      <vt:lpstr>DDS Adult Services </vt:lpstr>
      <vt:lpstr>DDS Adult Services </vt:lpstr>
      <vt:lpstr>      DDS Adult Services - Residential</vt:lpstr>
      <vt:lpstr>DDS Adult Services - Residential</vt:lpstr>
      <vt:lpstr>DDS Adult Services - Residential</vt:lpstr>
      <vt:lpstr>   DDS Adult Services – Day/Employment</vt:lpstr>
      <vt:lpstr>DDS Adult Services - Support</vt:lpstr>
      <vt:lpstr>  DDS Adult Services - Support</vt:lpstr>
      <vt:lpstr>Autism Support Centers</vt:lpstr>
      <vt:lpstr> Referral Process</vt:lpstr>
      <vt:lpstr>What are the bumps in the road?</vt:lpstr>
      <vt:lpstr>      What do we hope to achieve?</vt:lpstr>
      <vt:lpstr>Who was that guy???</vt:lpstr>
      <vt:lpstr>PowerPoint Presentation</vt:lpstr>
    </vt:vector>
  </TitlesOfParts>
  <Company>Computer Sciences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dc:title>
  <dc:creator>CSC User</dc:creator>
  <cp:lastModifiedBy>Sam Cheesman</cp:lastModifiedBy>
  <cp:revision>837</cp:revision>
  <cp:lastPrinted>2016-02-09T18:37:51Z</cp:lastPrinted>
  <dcterms:created xsi:type="dcterms:W3CDTF">2003-06-17T01:17:20Z</dcterms:created>
  <dcterms:modified xsi:type="dcterms:W3CDTF">2017-10-30T18:31:33Z</dcterms:modified>
</cp:coreProperties>
</file>