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21" r:id="rId2"/>
    <p:sldId id="329" r:id="rId3"/>
    <p:sldId id="315" r:id="rId4"/>
    <p:sldId id="310" r:id="rId5"/>
    <p:sldId id="303" r:id="rId6"/>
    <p:sldId id="327" r:id="rId7"/>
    <p:sldId id="328" r:id="rId8"/>
    <p:sldId id="313" r:id="rId9"/>
    <p:sldId id="314" r:id="rId10"/>
    <p:sldId id="326" r:id="rId11"/>
    <p:sldId id="311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2D5F8-8CFE-4C58-B8F9-E4A36772E7D9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AC3C3E-45B7-487E-92B4-AF3953AA10AC}">
      <dgm:prSet phldrT="[Text]" custT="1"/>
      <dgm:spPr/>
      <dgm:t>
        <a:bodyPr/>
        <a:lstStyle/>
        <a:p>
          <a:r>
            <a:rPr lang="en-US" sz="2400" b="1" dirty="0"/>
            <a:t>Interdisciplinary</a:t>
          </a:r>
        </a:p>
        <a:p>
          <a:r>
            <a:rPr lang="en-US" sz="2400" b="1" dirty="0"/>
            <a:t>Learning  </a:t>
          </a:r>
        </a:p>
      </dgm:t>
    </dgm:pt>
    <dgm:pt modelId="{846980E2-66F8-412F-ACA2-8DFA124F6291}" type="parTrans" cxnId="{72A7901B-346A-4423-B433-C0256BA59D7B}">
      <dgm:prSet/>
      <dgm:spPr/>
      <dgm:t>
        <a:bodyPr/>
        <a:lstStyle/>
        <a:p>
          <a:endParaRPr lang="en-US"/>
        </a:p>
      </dgm:t>
    </dgm:pt>
    <dgm:pt modelId="{8D32B0E4-264D-42D8-BA9A-6531105BAB86}" type="sibTrans" cxnId="{72A7901B-346A-4423-B433-C0256BA59D7B}">
      <dgm:prSet/>
      <dgm:spPr/>
      <dgm:t>
        <a:bodyPr/>
        <a:lstStyle/>
        <a:p>
          <a:endParaRPr lang="en-US"/>
        </a:p>
      </dgm:t>
    </dgm:pt>
    <dgm:pt modelId="{99A18A08-F0D7-4CFF-8E8C-F064C748CED1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400" b="1" dirty="0"/>
            <a:t>Work-Based Learning</a:t>
          </a:r>
        </a:p>
      </dgm:t>
    </dgm:pt>
    <dgm:pt modelId="{461CC9A0-9E54-4A34-B04C-F1E3CC0C76D0}" type="parTrans" cxnId="{C9EC54B3-FB21-41B1-938D-ECD4434BDFE4}">
      <dgm:prSet/>
      <dgm:spPr/>
      <dgm:t>
        <a:bodyPr/>
        <a:lstStyle/>
        <a:p>
          <a:endParaRPr lang="en-US"/>
        </a:p>
      </dgm:t>
    </dgm:pt>
    <dgm:pt modelId="{0240D495-8918-48C6-95C1-90D04285CD65}" type="sibTrans" cxnId="{C9EC54B3-FB21-41B1-938D-ECD4434BDFE4}">
      <dgm:prSet/>
      <dgm:spPr/>
      <dgm:t>
        <a:bodyPr/>
        <a:lstStyle/>
        <a:p>
          <a:endParaRPr lang="en-US"/>
        </a:p>
      </dgm:t>
    </dgm:pt>
    <dgm:pt modelId="{D15DFAF1-A4E8-4BF8-90C9-2DD515C03AE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1" dirty="0"/>
            <a:t>High-Level Curriculum Framework</a:t>
          </a:r>
        </a:p>
      </dgm:t>
    </dgm:pt>
    <dgm:pt modelId="{0D50D332-AC3F-4BA5-B38F-55D05CF8D2BA}" type="parTrans" cxnId="{68790A93-1982-4FDC-B15C-C9D831916C71}">
      <dgm:prSet/>
      <dgm:spPr/>
      <dgm:t>
        <a:bodyPr/>
        <a:lstStyle/>
        <a:p>
          <a:endParaRPr lang="en-US"/>
        </a:p>
      </dgm:t>
    </dgm:pt>
    <dgm:pt modelId="{2E088177-A0A2-488C-96C5-49BBD3F6C898}" type="sibTrans" cxnId="{68790A93-1982-4FDC-B15C-C9D831916C71}">
      <dgm:prSet/>
      <dgm:spPr/>
      <dgm:t>
        <a:bodyPr/>
        <a:lstStyle/>
        <a:p>
          <a:endParaRPr lang="en-US"/>
        </a:p>
      </dgm:t>
    </dgm:pt>
    <dgm:pt modelId="{58E23F95-D5DD-4811-A106-8E2275DF5327}">
      <dgm:prSet phldrT="[Text]" custT="1"/>
      <dgm:spPr/>
      <dgm:t>
        <a:bodyPr/>
        <a:lstStyle/>
        <a:p>
          <a:endParaRPr lang="en-US" sz="3600" b="1" dirty="0"/>
        </a:p>
      </dgm:t>
    </dgm:pt>
    <dgm:pt modelId="{09939CB2-489C-4361-80C1-B081DDFF00C1}" type="sibTrans" cxnId="{8677CC94-2273-46A0-98C6-B05A7C1E9977}">
      <dgm:prSet/>
      <dgm:spPr/>
      <dgm:t>
        <a:bodyPr/>
        <a:lstStyle/>
        <a:p>
          <a:endParaRPr lang="en-US"/>
        </a:p>
      </dgm:t>
    </dgm:pt>
    <dgm:pt modelId="{22D86E8A-B905-4EB3-9582-3AD13C77D9E2}" type="parTrans" cxnId="{8677CC94-2273-46A0-98C6-B05A7C1E9977}">
      <dgm:prSet/>
      <dgm:spPr/>
      <dgm:t>
        <a:bodyPr/>
        <a:lstStyle/>
        <a:p>
          <a:endParaRPr lang="en-US"/>
        </a:p>
      </dgm:t>
    </dgm:pt>
    <dgm:pt modelId="{5C22E7BD-9DAE-49D0-A083-2DE34EBCC93C}" type="pres">
      <dgm:prSet presAssocID="{A4D2D5F8-8CFE-4C58-B8F9-E4A36772E7D9}" presName="Name0" presStyleCnt="0">
        <dgm:presLayoutVars>
          <dgm:chMax val="4"/>
          <dgm:resizeHandles val="exact"/>
        </dgm:presLayoutVars>
      </dgm:prSet>
      <dgm:spPr/>
    </dgm:pt>
    <dgm:pt modelId="{795CFF45-477D-4695-B0A8-CB0D36F99312}" type="pres">
      <dgm:prSet presAssocID="{A4D2D5F8-8CFE-4C58-B8F9-E4A36772E7D9}" presName="ellipse" presStyleLbl="trBgShp" presStyleIdx="0" presStyleCnt="1" custFlipVert="1" custScaleX="46193" custScaleY="26588" custLinFactY="100000" custLinFactNeighborX="16610" custLinFactNeighborY="133143"/>
      <dgm:spPr/>
    </dgm:pt>
    <dgm:pt modelId="{8DEFE6E9-2109-47DD-BB52-D7B3D871D96C}" type="pres">
      <dgm:prSet presAssocID="{A4D2D5F8-8CFE-4C58-B8F9-E4A36772E7D9}" presName="arrow1" presStyleLbl="fgShp" presStyleIdx="0" presStyleCnt="1" custFlipHor="1" custScaleX="5140" custScaleY="8032" custLinFactX="200000" custLinFactNeighborX="245285" custLinFactNeighborY="59439"/>
      <dgm:spPr/>
    </dgm:pt>
    <dgm:pt modelId="{7E19C8E1-9AB1-4260-BB00-D2747B18B4CF}" type="pres">
      <dgm:prSet presAssocID="{A4D2D5F8-8CFE-4C58-B8F9-E4A36772E7D9}" presName="rectangle" presStyleLbl="revTx" presStyleIdx="0" presStyleCnt="1" custScaleY="71342" custLinFactNeighborX="-87440" custLinFactNeighborY="-31277">
        <dgm:presLayoutVars>
          <dgm:bulletEnabled val="1"/>
        </dgm:presLayoutVars>
      </dgm:prSet>
      <dgm:spPr/>
    </dgm:pt>
    <dgm:pt modelId="{CA714F35-AD01-46E7-AF87-8895DCBE24DC}" type="pres">
      <dgm:prSet presAssocID="{99A18A08-F0D7-4CFF-8E8C-F064C748CED1}" presName="item1" presStyleLbl="node1" presStyleIdx="0" presStyleCnt="3" custScaleX="175293" custScaleY="129236" custLinFactX="35945" custLinFactNeighborX="100000" custLinFactNeighborY="-22274">
        <dgm:presLayoutVars>
          <dgm:bulletEnabled val="1"/>
        </dgm:presLayoutVars>
      </dgm:prSet>
      <dgm:spPr/>
    </dgm:pt>
    <dgm:pt modelId="{BC6C9097-78E8-404C-A632-9DBE96F54F55}" type="pres">
      <dgm:prSet presAssocID="{D15DFAF1-A4E8-4BF8-90C9-2DD515C03AE2}" presName="item2" presStyleLbl="node1" presStyleIdx="1" presStyleCnt="3" custScaleX="177959" custScaleY="131403" custLinFactNeighborX="212" custLinFactNeighborY="62296">
        <dgm:presLayoutVars>
          <dgm:bulletEnabled val="1"/>
        </dgm:presLayoutVars>
      </dgm:prSet>
      <dgm:spPr/>
    </dgm:pt>
    <dgm:pt modelId="{6B8FB2FE-6EBC-43BB-BEFE-D2F39BAFA520}" type="pres">
      <dgm:prSet presAssocID="{58E23F95-D5DD-4811-A106-8E2275DF5327}" presName="item3" presStyleLbl="node1" presStyleIdx="2" presStyleCnt="3" custScaleX="195630" custScaleY="129408" custLinFactY="61676" custLinFactNeighborX="10740" custLinFactNeighborY="100000">
        <dgm:presLayoutVars>
          <dgm:bulletEnabled val="1"/>
        </dgm:presLayoutVars>
      </dgm:prSet>
      <dgm:spPr/>
    </dgm:pt>
    <dgm:pt modelId="{F362E747-4E3B-4A90-9006-1D0769310CDD}" type="pres">
      <dgm:prSet presAssocID="{A4D2D5F8-8CFE-4C58-B8F9-E4A36772E7D9}" presName="funnel" presStyleLbl="trAlignAcc1" presStyleIdx="0" presStyleCnt="1" custScaleX="212024" custScaleY="135869" custLinFactNeighborX="19175" custLinFactNeighborY="5625"/>
      <dgm:spPr/>
    </dgm:pt>
  </dgm:ptLst>
  <dgm:cxnLst>
    <dgm:cxn modelId="{148BB50A-220B-4481-A46E-60D8157725DE}" type="presOf" srcId="{99A18A08-F0D7-4CFF-8E8C-F064C748CED1}" destId="{BC6C9097-78E8-404C-A632-9DBE96F54F55}" srcOrd="0" destOrd="0" presId="urn:microsoft.com/office/officeart/2005/8/layout/funnel1"/>
    <dgm:cxn modelId="{72A7901B-346A-4423-B433-C0256BA59D7B}" srcId="{A4D2D5F8-8CFE-4C58-B8F9-E4A36772E7D9}" destId="{95AC3C3E-45B7-487E-92B4-AF3953AA10AC}" srcOrd="0" destOrd="0" parTransId="{846980E2-66F8-412F-ACA2-8DFA124F6291}" sibTransId="{8D32B0E4-264D-42D8-BA9A-6531105BAB86}"/>
    <dgm:cxn modelId="{F65AA367-73C6-4331-A789-341C3069B7F1}" type="presOf" srcId="{A4D2D5F8-8CFE-4C58-B8F9-E4A36772E7D9}" destId="{5C22E7BD-9DAE-49D0-A083-2DE34EBCC93C}" srcOrd="0" destOrd="0" presId="urn:microsoft.com/office/officeart/2005/8/layout/funnel1"/>
    <dgm:cxn modelId="{68790A93-1982-4FDC-B15C-C9D831916C71}" srcId="{A4D2D5F8-8CFE-4C58-B8F9-E4A36772E7D9}" destId="{D15DFAF1-A4E8-4BF8-90C9-2DD515C03AE2}" srcOrd="2" destOrd="0" parTransId="{0D50D332-AC3F-4BA5-B38F-55D05CF8D2BA}" sibTransId="{2E088177-A0A2-488C-96C5-49BBD3F6C898}"/>
    <dgm:cxn modelId="{8677CC94-2273-46A0-98C6-B05A7C1E9977}" srcId="{A4D2D5F8-8CFE-4C58-B8F9-E4A36772E7D9}" destId="{58E23F95-D5DD-4811-A106-8E2275DF5327}" srcOrd="3" destOrd="0" parTransId="{22D86E8A-B905-4EB3-9582-3AD13C77D9E2}" sibTransId="{09939CB2-489C-4361-80C1-B081DDFF00C1}"/>
    <dgm:cxn modelId="{C9EC54B3-FB21-41B1-938D-ECD4434BDFE4}" srcId="{A4D2D5F8-8CFE-4C58-B8F9-E4A36772E7D9}" destId="{99A18A08-F0D7-4CFF-8E8C-F064C748CED1}" srcOrd="1" destOrd="0" parTransId="{461CC9A0-9E54-4A34-B04C-F1E3CC0C76D0}" sibTransId="{0240D495-8918-48C6-95C1-90D04285CD65}"/>
    <dgm:cxn modelId="{46993DE9-B834-4EE8-B375-9D8BF6E37339}" type="presOf" srcId="{95AC3C3E-45B7-487E-92B4-AF3953AA10AC}" destId="{6B8FB2FE-6EBC-43BB-BEFE-D2F39BAFA520}" srcOrd="0" destOrd="0" presId="urn:microsoft.com/office/officeart/2005/8/layout/funnel1"/>
    <dgm:cxn modelId="{B39560EB-2639-4E87-A924-7734A5F6F3B7}" type="presOf" srcId="{58E23F95-D5DD-4811-A106-8E2275DF5327}" destId="{7E19C8E1-9AB1-4260-BB00-D2747B18B4CF}" srcOrd="0" destOrd="0" presId="urn:microsoft.com/office/officeart/2005/8/layout/funnel1"/>
    <dgm:cxn modelId="{78E191F4-355D-486E-8775-B069EEA6A34B}" type="presOf" srcId="{D15DFAF1-A4E8-4BF8-90C9-2DD515C03AE2}" destId="{CA714F35-AD01-46E7-AF87-8895DCBE24DC}" srcOrd="0" destOrd="0" presId="urn:microsoft.com/office/officeart/2005/8/layout/funnel1"/>
    <dgm:cxn modelId="{6AAFE270-4E0F-4EF9-A94B-4E06539D6509}" type="presParOf" srcId="{5C22E7BD-9DAE-49D0-A083-2DE34EBCC93C}" destId="{795CFF45-477D-4695-B0A8-CB0D36F99312}" srcOrd="0" destOrd="0" presId="urn:microsoft.com/office/officeart/2005/8/layout/funnel1"/>
    <dgm:cxn modelId="{45E292BF-D9F3-4756-853F-F71657237D0C}" type="presParOf" srcId="{5C22E7BD-9DAE-49D0-A083-2DE34EBCC93C}" destId="{8DEFE6E9-2109-47DD-BB52-D7B3D871D96C}" srcOrd="1" destOrd="0" presId="urn:microsoft.com/office/officeart/2005/8/layout/funnel1"/>
    <dgm:cxn modelId="{11CF5C61-C06E-46D7-8044-ADED8B52D728}" type="presParOf" srcId="{5C22E7BD-9DAE-49D0-A083-2DE34EBCC93C}" destId="{7E19C8E1-9AB1-4260-BB00-D2747B18B4CF}" srcOrd="2" destOrd="0" presId="urn:microsoft.com/office/officeart/2005/8/layout/funnel1"/>
    <dgm:cxn modelId="{8495F1E2-B8B1-4188-BF19-68BFF678F076}" type="presParOf" srcId="{5C22E7BD-9DAE-49D0-A083-2DE34EBCC93C}" destId="{CA714F35-AD01-46E7-AF87-8895DCBE24DC}" srcOrd="3" destOrd="0" presId="urn:microsoft.com/office/officeart/2005/8/layout/funnel1"/>
    <dgm:cxn modelId="{B531241D-8FD9-4B9B-8907-804279D0B7F5}" type="presParOf" srcId="{5C22E7BD-9DAE-49D0-A083-2DE34EBCC93C}" destId="{BC6C9097-78E8-404C-A632-9DBE96F54F55}" srcOrd="4" destOrd="0" presId="urn:microsoft.com/office/officeart/2005/8/layout/funnel1"/>
    <dgm:cxn modelId="{A39A7E0C-D382-45BC-8575-E655F7683797}" type="presParOf" srcId="{5C22E7BD-9DAE-49D0-A083-2DE34EBCC93C}" destId="{6B8FB2FE-6EBC-43BB-BEFE-D2F39BAFA520}" srcOrd="5" destOrd="0" presId="urn:microsoft.com/office/officeart/2005/8/layout/funnel1"/>
    <dgm:cxn modelId="{F95FE642-A4A1-495F-A354-A75B20C7BBFA}" type="presParOf" srcId="{5C22E7BD-9DAE-49D0-A083-2DE34EBCC93C}" destId="{F362E747-4E3B-4A90-9006-1D0769310CD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8E08A1-86ED-4A5C-BB31-DF9E8DE019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96CBE89-19B4-40A2-8BBF-DAC97A237D76}">
      <dgm:prSet phldrT="[Text]" custT="1"/>
      <dgm:spPr>
        <a:solidFill>
          <a:srgbClr val="FFC000"/>
        </a:solidFill>
      </dgm:spPr>
      <dgm:t>
        <a:bodyPr/>
        <a:lstStyle/>
        <a:p>
          <a:pPr algn="ctr"/>
          <a:endParaRPr lang="en-US" sz="2000" b="1" u="sng" dirty="0"/>
        </a:p>
        <a:p>
          <a:pPr algn="ctr"/>
          <a:r>
            <a:rPr lang="en-US" sz="2000" b="1" u="sng" dirty="0">
              <a:solidFill>
                <a:schemeClr val="tx1"/>
              </a:solidFill>
            </a:rPr>
            <a:t>FSU Writing Courses (2013-2015)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Taught by visiting lecturer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Offered twice per week for 15 weeks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100% Completion Rate</a:t>
          </a:r>
        </a:p>
        <a:p>
          <a:pPr algn="l"/>
          <a:r>
            <a:rPr lang="en-US" sz="2000" b="1" u="sng" dirty="0">
              <a:solidFill>
                <a:schemeClr val="tx1"/>
              </a:solidFill>
            </a:rPr>
            <a:t>Deltas:</a:t>
          </a:r>
        </a:p>
        <a:p>
          <a:pPr algn="l"/>
          <a:r>
            <a:rPr lang="en-US" sz="2000" u="none" dirty="0">
              <a:solidFill>
                <a:schemeClr val="tx1"/>
              </a:solidFill>
            </a:rPr>
            <a:t>Too much downtime for students</a:t>
          </a:r>
        </a:p>
        <a:p>
          <a:pPr algn="l"/>
          <a:r>
            <a:rPr lang="en-US" sz="2000" u="none" dirty="0">
              <a:solidFill>
                <a:schemeClr val="tx1"/>
              </a:solidFill>
            </a:rPr>
            <a:t>Course occupied two periods per day</a:t>
          </a:r>
        </a:p>
        <a:p>
          <a:pPr algn="l"/>
          <a:r>
            <a:rPr lang="en-US" sz="2000" u="none" dirty="0">
              <a:solidFill>
                <a:schemeClr val="tx1"/>
              </a:solidFill>
            </a:rPr>
            <a:t>Students need a full year of English each year of high school</a:t>
          </a:r>
        </a:p>
        <a:p>
          <a:pPr algn="l"/>
          <a:r>
            <a:rPr lang="en-US" sz="2000" u="none" dirty="0">
              <a:solidFill>
                <a:schemeClr val="tx1"/>
              </a:solidFill>
            </a:rPr>
            <a:t>Cost</a:t>
          </a:r>
        </a:p>
        <a:p>
          <a:pPr algn="l"/>
          <a:endParaRPr lang="en-US" sz="2000" u="none" dirty="0"/>
        </a:p>
      </dgm:t>
    </dgm:pt>
    <dgm:pt modelId="{E984B9D9-085E-4332-BFD2-85D2CEC489C3}" type="parTrans" cxnId="{8A837839-4265-4B97-83CC-BB52E2BCF8A8}">
      <dgm:prSet/>
      <dgm:spPr/>
      <dgm:t>
        <a:bodyPr/>
        <a:lstStyle/>
        <a:p>
          <a:endParaRPr lang="en-US"/>
        </a:p>
      </dgm:t>
    </dgm:pt>
    <dgm:pt modelId="{F5CFAF5C-048F-45F0-BD9A-B610D71E448D}" type="sibTrans" cxnId="{8A837839-4265-4B97-83CC-BB52E2BCF8A8}">
      <dgm:prSet/>
      <dgm:spPr/>
      <dgm:t>
        <a:bodyPr/>
        <a:lstStyle/>
        <a:p>
          <a:endParaRPr lang="en-US" dirty="0"/>
        </a:p>
      </dgm:t>
    </dgm:pt>
    <dgm:pt modelId="{98EE8426-AA6A-467F-9576-37438913DF07}">
      <dgm:prSet phldrT="[Text]"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2000" b="1" u="sng" dirty="0">
              <a:solidFill>
                <a:schemeClr val="tx1"/>
              </a:solidFill>
            </a:rPr>
            <a:t>QCC Online Course (2015 Spring &amp; Fall)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Offered through Blackboard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Variety of offerings in core-readiness and CTE areas</a:t>
          </a:r>
        </a:p>
        <a:p>
          <a:pPr algn="l"/>
          <a:r>
            <a:rPr lang="en-US" sz="2000" b="1" u="sng" dirty="0">
              <a:solidFill>
                <a:schemeClr val="tx1"/>
              </a:solidFill>
            </a:rPr>
            <a:t>Deltas: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Coursework is above and beyond student’s schedule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50% Completion Rate</a:t>
          </a:r>
        </a:p>
        <a:p>
          <a:pPr algn="l"/>
          <a:endParaRPr lang="en-US" sz="2000" dirty="0"/>
        </a:p>
        <a:p>
          <a:pPr algn="l"/>
          <a:endParaRPr lang="en-US" sz="2000" dirty="0"/>
        </a:p>
        <a:p>
          <a:pPr algn="l"/>
          <a:r>
            <a:rPr lang="en-US" sz="2000" dirty="0"/>
            <a:t> </a:t>
          </a:r>
          <a:endParaRPr lang="en-US" sz="1800" dirty="0"/>
        </a:p>
      </dgm:t>
    </dgm:pt>
    <dgm:pt modelId="{C35AFB07-6E72-4E85-AD9D-03E5FDF56F28}" type="parTrans" cxnId="{D9E60548-CFC4-42B9-BC5F-68A19B9F21A0}">
      <dgm:prSet/>
      <dgm:spPr/>
      <dgm:t>
        <a:bodyPr/>
        <a:lstStyle/>
        <a:p>
          <a:endParaRPr lang="en-US"/>
        </a:p>
      </dgm:t>
    </dgm:pt>
    <dgm:pt modelId="{3C633EE5-B848-48AD-B8AF-A37D3EF35CBF}" type="sibTrans" cxnId="{D9E60548-CFC4-42B9-BC5F-68A19B9F21A0}">
      <dgm:prSet/>
      <dgm:spPr/>
      <dgm:t>
        <a:bodyPr/>
        <a:lstStyle/>
        <a:p>
          <a:endParaRPr lang="en-US" dirty="0"/>
        </a:p>
      </dgm:t>
    </dgm:pt>
    <dgm:pt modelId="{5A4F1E74-D900-4868-B62F-549E19D27CAA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endParaRPr lang="en-US" sz="2000" b="1" u="sng" dirty="0"/>
        </a:p>
        <a:p>
          <a:pPr algn="ctr"/>
          <a:r>
            <a:rPr lang="en-US" sz="2000" b="1" u="sng" dirty="0">
              <a:solidFill>
                <a:schemeClr val="tx1"/>
              </a:solidFill>
            </a:rPr>
            <a:t>New QCC Model         (Fall 2016) 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Some courses taught by approved MHS teachers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Training program for selected high school faculty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MHS college courses offered throughout 15-week college calendar every school day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Variety of offerings in  core-readiness and CTE areas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Pathways linked to MassTransfer/Associate’s Programs</a:t>
          </a:r>
        </a:p>
        <a:p>
          <a:pPr algn="l"/>
          <a:r>
            <a:rPr lang="en-US" sz="2000" dirty="0">
              <a:solidFill>
                <a:schemeClr val="tx1"/>
              </a:solidFill>
            </a:rPr>
            <a:t>Reduced Tuition Cost</a:t>
          </a:r>
        </a:p>
        <a:p>
          <a:pPr algn="l"/>
          <a:endParaRPr lang="en-US" sz="2000" dirty="0"/>
        </a:p>
      </dgm:t>
    </dgm:pt>
    <dgm:pt modelId="{2F6CB753-BA73-4957-83E3-7DA8D9B3BADD}" type="parTrans" cxnId="{280A72F1-B4A9-43B9-9618-87DD0E426789}">
      <dgm:prSet/>
      <dgm:spPr/>
      <dgm:t>
        <a:bodyPr/>
        <a:lstStyle/>
        <a:p>
          <a:endParaRPr lang="en-US"/>
        </a:p>
      </dgm:t>
    </dgm:pt>
    <dgm:pt modelId="{88DD7FB2-0F9E-43F1-B0BC-2FCFEEF52335}" type="sibTrans" cxnId="{280A72F1-B4A9-43B9-9618-87DD0E426789}">
      <dgm:prSet/>
      <dgm:spPr/>
      <dgm:t>
        <a:bodyPr/>
        <a:lstStyle/>
        <a:p>
          <a:endParaRPr lang="en-US"/>
        </a:p>
      </dgm:t>
    </dgm:pt>
    <dgm:pt modelId="{BED262D5-2F88-477B-9F62-205F06579095}" type="pres">
      <dgm:prSet presAssocID="{6C8E08A1-86ED-4A5C-BB31-DF9E8DE01914}" presName="Name0" presStyleCnt="0">
        <dgm:presLayoutVars>
          <dgm:dir/>
          <dgm:resizeHandles val="exact"/>
        </dgm:presLayoutVars>
      </dgm:prSet>
      <dgm:spPr/>
    </dgm:pt>
    <dgm:pt modelId="{F0ABA88A-C1BB-4F88-90B1-E65F0441C18B}" type="pres">
      <dgm:prSet presAssocID="{A96CBE89-19B4-40A2-8BBF-DAC97A237D76}" presName="node" presStyleLbl="node1" presStyleIdx="0" presStyleCnt="3" custScaleY="190284">
        <dgm:presLayoutVars>
          <dgm:bulletEnabled val="1"/>
        </dgm:presLayoutVars>
      </dgm:prSet>
      <dgm:spPr/>
    </dgm:pt>
    <dgm:pt modelId="{DE3D8853-DE53-42C5-A56D-48134D778947}" type="pres">
      <dgm:prSet presAssocID="{F5CFAF5C-048F-45F0-BD9A-B610D71E448D}" presName="sibTrans" presStyleLbl="sibTrans2D1" presStyleIdx="0" presStyleCnt="2"/>
      <dgm:spPr/>
    </dgm:pt>
    <dgm:pt modelId="{F2E5B655-1366-4DD2-88AA-B16339360334}" type="pres">
      <dgm:prSet presAssocID="{F5CFAF5C-048F-45F0-BD9A-B610D71E448D}" presName="connectorText" presStyleLbl="sibTrans2D1" presStyleIdx="0" presStyleCnt="2"/>
      <dgm:spPr/>
    </dgm:pt>
    <dgm:pt modelId="{F9F427D7-E88D-4EA8-B03A-AA5AC5EF524D}" type="pres">
      <dgm:prSet presAssocID="{98EE8426-AA6A-467F-9576-37438913DF07}" presName="node" presStyleLbl="node1" presStyleIdx="1" presStyleCnt="3" custScaleY="192709">
        <dgm:presLayoutVars>
          <dgm:bulletEnabled val="1"/>
        </dgm:presLayoutVars>
      </dgm:prSet>
      <dgm:spPr/>
    </dgm:pt>
    <dgm:pt modelId="{7476C6E8-CB59-44AA-9939-CF0665264DFD}" type="pres">
      <dgm:prSet presAssocID="{3C633EE5-B848-48AD-B8AF-A37D3EF35CBF}" presName="sibTrans" presStyleLbl="sibTrans2D1" presStyleIdx="1" presStyleCnt="2"/>
      <dgm:spPr/>
    </dgm:pt>
    <dgm:pt modelId="{8AED0E33-8181-49F0-B3F5-DF2F31B4275C}" type="pres">
      <dgm:prSet presAssocID="{3C633EE5-B848-48AD-B8AF-A37D3EF35CBF}" presName="connectorText" presStyleLbl="sibTrans2D1" presStyleIdx="1" presStyleCnt="2"/>
      <dgm:spPr/>
    </dgm:pt>
    <dgm:pt modelId="{AC028A58-1438-40BC-91A8-88455696915B}" type="pres">
      <dgm:prSet presAssocID="{5A4F1E74-D900-4868-B62F-549E19D27CAA}" presName="node" presStyleLbl="node1" presStyleIdx="2" presStyleCnt="3" custScaleY="190284">
        <dgm:presLayoutVars>
          <dgm:bulletEnabled val="1"/>
        </dgm:presLayoutVars>
      </dgm:prSet>
      <dgm:spPr/>
    </dgm:pt>
  </dgm:ptLst>
  <dgm:cxnLst>
    <dgm:cxn modelId="{A7A5221B-30C0-462D-B70F-C359B9F884FC}" type="presOf" srcId="{3C633EE5-B848-48AD-B8AF-A37D3EF35CBF}" destId="{7476C6E8-CB59-44AA-9939-CF0665264DFD}" srcOrd="0" destOrd="0" presId="urn:microsoft.com/office/officeart/2005/8/layout/process1"/>
    <dgm:cxn modelId="{817F851B-3A69-4990-8807-52190F724765}" type="presOf" srcId="{98EE8426-AA6A-467F-9576-37438913DF07}" destId="{F9F427D7-E88D-4EA8-B03A-AA5AC5EF524D}" srcOrd="0" destOrd="0" presId="urn:microsoft.com/office/officeart/2005/8/layout/process1"/>
    <dgm:cxn modelId="{A689E523-9E38-41FA-8FD7-1FACF3CCF486}" type="presOf" srcId="{A96CBE89-19B4-40A2-8BBF-DAC97A237D76}" destId="{F0ABA88A-C1BB-4F88-90B1-E65F0441C18B}" srcOrd="0" destOrd="0" presId="urn:microsoft.com/office/officeart/2005/8/layout/process1"/>
    <dgm:cxn modelId="{A5141E2B-6402-4591-9D26-D44B5DD129A7}" type="presOf" srcId="{5A4F1E74-D900-4868-B62F-549E19D27CAA}" destId="{AC028A58-1438-40BC-91A8-88455696915B}" srcOrd="0" destOrd="0" presId="urn:microsoft.com/office/officeart/2005/8/layout/process1"/>
    <dgm:cxn modelId="{8A837839-4265-4B97-83CC-BB52E2BCF8A8}" srcId="{6C8E08A1-86ED-4A5C-BB31-DF9E8DE01914}" destId="{A96CBE89-19B4-40A2-8BBF-DAC97A237D76}" srcOrd="0" destOrd="0" parTransId="{E984B9D9-085E-4332-BFD2-85D2CEC489C3}" sibTransId="{F5CFAF5C-048F-45F0-BD9A-B610D71E448D}"/>
    <dgm:cxn modelId="{D9E60548-CFC4-42B9-BC5F-68A19B9F21A0}" srcId="{6C8E08A1-86ED-4A5C-BB31-DF9E8DE01914}" destId="{98EE8426-AA6A-467F-9576-37438913DF07}" srcOrd="1" destOrd="0" parTransId="{C35AFB07-6E72-4E85-AD9D-03E5FDF56F28}" sibTransId="{3C633EE5-B848-48AD-B8AF-A37D3EF35CBF}"/>
    <dgm:cxn modelId="{A655DE69-4D2D-4D53-AC03-8E8478BD847E}" type="presOf" srcId="{F5CFAF5C-048F-45F0-BD9A-B610D71E448D}" destId="{F2E5B655-1366-4DD2-88AA-B16339360334}" srcOrd="1" destOrd="0" presId="urn:microsoft.com/office/officeart/2005/8/layout/process1"/>
    <dgm:cxn modelId="{B3A52E8D-7BB1-4E3B-84CB-A36E804E58BE}" type="presOf" srcId="{3C633EE5-B848-48AD-B8AF-A37D3EF35CBF}" destId="{8AED0E33-8181-49F0-B3F5-DF2F31B4275C}" srcOrd="1" destOrd="0" presId="urn:microsoft.com/office/officeart/2005/8/layout/process1"/>
    <dgm:cxn modelId="{55EAF3B0-FF4F-4062-9F3D-BC33C58B14FE}" type="presOf" srcId="{F5CFAF5C-048F-45F0-BD9A-B610D71E448D}" destId="{DE3D8853-DE53-42C5-A56D-48134D778947}" srcOrd="0" destOrd="0" presId="urn:microsoft.com/office/officeart/2005/8/layout/process1"/>
    <dgm:cxn modelId="{280A72F1-B4A9-43B9-9618-87DD0E426789}" srcId="{6C8E08A1-86ED-4A5C-BB31-DF9E8DE01914}" destId="{5A4F1E74-D900-4868-B62F-549E19D27CAA}" srcOrd="2" destOrd="0" parTransId="{2F6CB753-BA73-4957-83E3-7DA8D9B3BADD}" sibTransId="{88DD7FB2-0F9E-43F1-B0BC-2FCFEEF52335}"/>
    <dgm:cxn modelId="{B729B0F9-BFF2-4767-8915-7FF4D53E9522}" type="presOf" srcId="{6C8E08A1-86ED-4A5C-BB31-DF9E8DE01914}" destId="{BED262D5-2F88-477B-9F62-205F06579095}" srcOrd="0" destOrd="0" presId="urn:microsoft.com/office/officeart/2005/8/layout/process1"/>
    <dgm:cxn modelId="{2523D6E2-AB80-43A6-90B1-552FF9C9CA86}" type="presParOf" srcId="{BED262D5-2F88-477B-9F62-205F06579095}" destId="{F0ABA88A-C1BB-4F88-90B1-E65F0441C18B}" srcOrd="0" destOrd="0" presId="urn:microsoft.com/office/officeart/2005/8/layout/process1"/>
    <dgm:cxn modelId="{040C18B3-5369-4D72-8BCA-499F1551A66A}" type="presParOf" srcId="{BED262D5-2F88-477B-9F62-205F06579095}" destId="{DE3D8853-DE53-42C5-A56D-48134D778947}" srcOrd="1" destOrd="0" presId="urn:microsoft.com/office/officeart/2005/8/layout/process1"/>
    <dgm:cxn modelId="{37B0F069-3594-4CAC-A75D-B3DC5E4F210E}" type="presParOf" srcId="{DE3D8853-DE53-42C5-A56D-48134D778947}" destId="{F2E5B655-1366-4DD2-88AA-B16339360334}" srcOrd="0" destOrd="0" presId="urn:microsoft.com/office/officeart/2005/8/layout/process1"/>
    <dgm:cxn modelId="{CF7E7FB0-EB5C-44F9-B10A-4D4199986082}" type="presParOf" srcId="{BED262D5-2F88-477B-9F62-205F06579095}" destId="{F9F427D7-E88D-4EA8-B03A-AA5AC5EF524D}" srcOrd="2" destOrd="0" presId="urn:microsoft.com/office/officeart/2005/8/layout/process1"/>
    <dgm:cxn modelId="{AFC7C7C6-2A5D-4CF3-88BE-325AFD01A343}" type="presParOf" srcId="{BED262D5-2F88-477B-9F62-205F06579095}" destId="{7476C6E8-CB59-44AA-9939-CF0665264DFD}" srcOrd="3" destOrd="0" presId="urn:microsoft.com/office/officeart/2005/8/layout/process1"/>
    <dgm:cxn modelId="{43F38544-D8E1-4476-84E4-E9A63EA01396}" type="presParOf" srcId="{7476C6E8-CB59-44AA-9939-CF0665264DFD}" destId="{8AED0E33-8181-49F0-B3F5-DF2F31B4275C}" srcOrd="0" destOrd="0" presId="urn:microsoft.com/office/officeart/2005/8/layout/process1"/>
    <dgm:cxn modelId="{556C17BE-5B00-4BF9-BC08-E63D3CE6FA5E}" type="presParOf" srcId="{BED262D5-2F88-477B-9F62-205F06579095}" destId="{AC028A58-1438-40BC-91A8-88455696915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D9133A-5F9B-45A5-B4A3-24F9D55DF6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F551D0-9618-4C66-8477-A191A01E97B7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Computer Science</a:t>
          </a:r>
        </a:p>
      </dgm:t>
    </dgm:pt>
    <dgm:pt modelId="{D988E4AF-22B8-4837-BCCF-B60400D0396A}" type="parTrans" cxnId="{1DB84F28-47E9-48F8-B58B-3E4C0A071625}">
      <dgm:prSet/>
      <dgm:spPr/>
      <dgm:t>
        <a:bodyPr/>
        <a:lstStyle/>
        <a:p>
          <a:endParaRPr lang="en-US"/>
        </a:p>
      </dgm:t>
    </dgm:pt>
    <dgm:pt modelId="{9DCF4C9B-EFDB-4AA6-A5F7-4134A6B46496}" type="sibTrans" cxnId="{1DB84F28-47E9-48F8-B58B-3E4C0A071625}">
      <dgm:prSet/>
      <dgm:spPr/>
      <dgm:t>
        <a:bodyPr/>
        <a:lstStyle/>
        <a:p>
          <a:endParaRPr lang="en-US"/>
        </a:p>
      </dgm:t>
    </dgm:pt>
    <dgm:pt modelId="{26BDC6B7-2FA5-4CDE-B58A-84EF497DE142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Engineering</a:t>
          </a:r>
        </a:p>
      </dgm:t>
    </dgm:pt>
    <dgm:pt modelId="{7F1EE0BD-7F0D-4D83-B9E4-50CFE2457875}" type="parTrans" cxnId="{3D88DDFD-95D0-43E9-9626-6B64F6AF7053}">
      <dgm:prSet/>
      <dgm:spPr/>
      <dgm:t>
        <a:bodyPr/>
        <a:lstStyle/>
        <a:p>
          <a:endParaRPr lang="en-US"/>
        </a:p>
      </dgm:t>
    </dgm:pt>
    <dgm:pt modelId="{017C139D-B276-42FC-BB74-36456DF63094}" type="sibTrans" cxnId="{3D88DDFD-95D0-43E9-9626-6B64F6AF7053}">
      <dgm:prSet/>
      <dgm:spPr/>
      <dgm:t>
        <a:bodyPr/>
        <a:lstStyle/>
        <a:p>
          <a:endParaRPr lang="en-US"/>
        </a:p>
      </dgm:t>
    </dgm:pt>
    <dgm:pt modelId="{BAC7A616-A6D5-475E-9F71-398156BBAF97}">
      <dgm:prSet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Healthcare (Nursing)</a:t>
          </a:r>
        </a:p>
      </dgm:t>
    </dgm:pt>
    <dgm:pt modelId="{F7A76D81-7229-4BBA-8F16-06B082354809}" type="parTrans" cxnId="{8B9FADD1-86FD-47BB-8E7F-BEB640C03C59}">
      <dgm:prSet/>
      <dgm:spPr/>
      <dgm:t>
        <a:bodyPr/>
        <a:lstStyle/>
        <a:p>
          <a:endParaRPr lang="en-US"/>
        </a:p>
      </dgm:t>
    </dgm:pt>
    <dgm:pt modelId="{6134A6EB-5CB8-4441-8C2F-1D2C7157383C}" type="sibTrans" cxnId="{8B9FADD1-86FD-47BB-8E7F-BEB640C03C59}">
      <dgm:prSet/>
      <dgm:spPr/>
      <dgm:t>
        <a:bodyPr/>
        <a:lstStyle/>
        <a:p>
          <a:endParaRPr lang="en-US"/>
        </a:p>
      </dgm:t>
    </dgm:pt>
    <dgm:pt modelId="{97988008-D0E6-46D8-B947-B8B77EDCC3CE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Biotechnology</a:t>
          </a:r>
        </a:p>
      </dgm:t>
    </dgm:pt>
    <dgm:pt modelId="{26EBEBA6-7C63-4B78-BEFC-E938C2AD375E}" type="parTrans" cxnId="{84FF68BC-6A0D-48DE-ABAF-277E3BCD8198}">
      <dgm:prSet/>
      <dgm:spPr/>
      <dgm:t>
        <a:bodyPr/>
        <a:lstStyle/>
        <a:p>
          <a:endParaRPr lang="en-US"/>
        </a:p>
      </dgm:t>
    </dgm:pt>
    <dgm:pt modelId="{676BF3C0-8B3A-476E-9855-89DEE871C019}" type="sibTrans" cxnId="{84FF68BC-6A0D-48DE-ABAF-277E3BCD8198}">
      <dgm:prSet/>
      <dgm:spPr/>
      <dgm:t>
        <a:bodyPr/>
        <a:lstStyle/>
        <a:p>
          <a:endParaRPr lang="en-US"/>
        </a:p>
      </dgm:t>
    </dgm:pt>
    <dgm:pt modelId="{7ED77261-5C63-443E-8D67-9B9EE0D839A6}" type="pres">
      <dgm:prSet presAssocID="{61D9133A-5F9B-45A5-B4A3-24F9D55DF62B}" presName="Name0" presStyleCnt="0">
        <dgm:presLayoutVars>
          <dgm:dir/>
          <dgm:animLvl val="lvl"/>
          <dgm:resizeHandles val="exact"/>
        </dgm:presLayoutVars>
      </dgm:prSet>
      <dgm:spPr/>
    </dgm:pt>
    <dgm:pt modelId="{3E4D9936-BAEA-4FDD-897F-F15DCA65E4CE}" type="pres">
      <dgm:prSet presAssocID="{19F551D0-9618-4C66-8477-A191A01E97B7}" presName="linNode" presStyleCnt="0"/>
      <dgm:spPr/>
    </dgm:pt>
    <dgm:pt modelId="{FB4A6CEE-730B-42B6-A3FB-4F3B834EADE7}" type="pres">
      <dgm:prSet presAssocID="{19F551D0-9618-4C66-8477-A191A01E97B7}" presName="parentText" presStyleLbl="node1" presStyleIdx="0" presStyleCnt="4" custScaleX="206743" custScaleY="88508" custLinFactNeighborX="-17793" custLinFactNeighborY="-772">
        <dgm:presLayoutVars>
          <dgm:chMax val="1"/>
          <dgm:bulletEnabled val="1"/>
        </dgm:presLayoutVars>
      </dgm:prSet>
      <dgm:spPr/>
    </dgm:pt>
    <dgm:pt modelId="{F6CAAB18-1B77-4D6E-8A38-240DE6E4EB8C}" type="pres">
      <dgm:prSet presAssocID="{9DCF4C9B-EFDB-4AA6-A5F7-4134A6B46496}" presName="sp" presStyleCnt="0"/>
      <dgm:spPr/>
    </dgm:pt>
    <dgm:pt modelId="{0BD8F701-FD0E-474B-A4B5-7E6816C72855}" type="pres">
      <dgm:prSet presAssocID="{97988008-D0E6-46D8-B947-B8B77EDCC3CE}" presName="linNode" presStyleCnt="0"/>
      <dgm:spPr/>
    </dgm:pt>
    <dgm:pt modelId="{64582DA2-A66A-4687-9736-EF1B89DA8C79}" type="pres">
      <dgm:prSet presAssocID="{97988008-D0E6-46D8-B947-B8B77EDCC3CE}" presName="parentText" presStyleLbl="node1" presStyleIdx="1" presStyleCnt="4" custScaleX="207989" custScaleY="89416" custLinFactNeighborX="-19039" custLinFactNeighborY="2317">
        <dgm:presLayoutVars>
          <dgm:chMax val="1"/>
          <dgm:bulletEnabled val="1"/>
        </dgm:presLayoutVars>
      </dgm:prSet>
      <dgm:spPr/>
    </dgm:pt>
    <dgm:pt modelId="{DAE93D76-7CA9-4664-9D7D-86595A7FF52B}" type="pres">
      <dgm:prSet presAssocID="{676BF3C0-8B3A-476E-9855-89DEE871C019}" presName="sp" presStyleCnt="0"/>
      <dgm:spPr/>
    </dgm:pt>
    <dgm:pt modelId="{A30E5A38-9BAD-4470-81BD-5982359359A1}" type="pres">
      <dgm:prSet presAssocID="{BAC7A616-A6D5-475E-9F71-398156BBAF97}" presName="linNode" presStyleCnt="0"/>
      <dgm:spPr/>
    </dgm:pt>
    <dgm:pt modelId="{74A8D814-5147-4BD3-9620-09A8DAB6A638}" type="pres">
      <dgm:prSet presAssocID="{BAC7A616-A6D5-475E-9F71-398156BBAF97}" presName="parentText" presStyleLbl="node1" presStyleIdx="2" presStyleCnt="4" custScaleX="210466" custScaleY="76180" custLinFactNeighborX="-21516" custLinFactNeighborY="-123">
        <dgm:presLayoutVars>
          <dgm:chMax val="1"/>
          <dgm:bulletEnabled val="1"/>
        </dgm:presLayoutVars>
      </dgm:prSet>
      <dgm:spPr/>
    </dgm:pt>
    <dgm:pt modelId="{09C56C5F-97B9-4EFC-B7AF-E28C30C66357}" type="pres">
      <dgm:prSet presAssocID="{6134A6EB-5CB8-4441-8C2F-1D2C7157383C}" presName="sp" presStyleCnt="0"/>
      <dgm:spPr/>
    </dgm:pt>
    <dgm:pt modelId="{B457F16F-2718-464B-9DFF-E56C62316BFC}" type="pres">
      <dgm:prSet presAssocID="{26BDC6B7-2FA5-4CDE-B58A-84EF497DE142}" presName="linNode" presStyleCnt="0"/>
      <dgm:spPr/>
    </dgm:pt>
    <dgm:pt modelId="{A60B6760-8655-4F7F-8356-45EFE8F0E598}" type="pres">
      <dgm:prSet presAssocID="{26BDC6B7-2FA5-4CDE-B58A-84EF497DE142}" presName="parentText" presStyleLbl="node1" presStyleIdx="3" presStyleCnt="4" custScaleX="210466" custScaleY="83591" custLinFactNeighborX="-21516" custLinFactNeighborY="-1184">
        <dgm:presLayoutVars>
          <dgm:chMax val="1"/>
          <dgm:bulletEnabled val="1"/>
        </dgm:presLayoutVars>
      </dgm:prSet>
      <dgm:spPr/>
    </dgm:pt>
  </dgm:ptLst>
  <dgm:cxnLst>
    <dgm:cxn modelId="{1DB84F28-47E9-48F8-B58B-3E4C0A071625}" srcId="{61D9133A-5F9B-45A5-B4A3-24F9D55DF62B}" destId="{19F551D0-9618-4C66-8477-A191A01E97B7}" srcOrd="0" destOrd="0" parTransId="{D988E4AF-22B8-4837-BCCF-B60400D0396A}" sibTransId="{9DCF4C9B-EFDB-4AA6-A5F7-4134A6B46496}"/>
    <dgm:cxn modelId="{F6414F2F-3E34-4978-BD45-90FD06167182}" type="presOf" srcId="{97988008-D0E6-46D8-B947-B8B77EDCC3CE}" destId="{64582DA2-A66A-4687-9736-EF1B89DA8C79}" srcOrd="0" destOrd="0" presId="urn:microsoft.com/office/officeart/2005/8/layout/vList5"/>
    <dgm:cxn modelId="{68F2638A-D5DD-4FF6-BF01-6503C602CE56}" type="presOf" srcId="{26BDC6B7-2FA5-4CDE-B58A-84EF497DE142}" destId="{A60B6760-8655-4F7F-8356-45EFE8F0E598}" srcOrd="0" destOrd="0" presId="urn:microsoft.com/office/officeart/2005/8/layout/vList5"/>
    <dgm:cxn modelId="{D231EEAD-21BD-4B4D-B4EC-F336C508D968}" type="presOf" srcId="{BAC7A616-A6D5-475E-9F71-398156BBAF97}" destId="{74A8D814-5147-4BD3-9620-09A8DAB6A638}" srcOrd="0" destOrd="0" presId="urn:microsoft.com/office/officeart/2005/8/layout/vList5"/>
    <dgm:cxn modelId="{84FF68BC-6A0D-48DE-ABAF-277E3BCD8198}" srcId="{61D9133A-5F9B-45A5-B4A3-24F9D55DF62B}" destId="{97988008-D0E6-46D8-B947-B8B77EDCC3CE}" srcOrd="1" destOrd="0" parTransId="{26EBEBA6-7C63-4B78-BEFC-E938C2AD375E}" sibTransId="{676BF3C0-8B3A-476E-9855-89DEE871C019}"/>
    <dgm:cxn modelId="{8B9FADD1-86FD-47BB-8E7F-BEB640C03C59}" srcId="{61D9133A-5F9B-45A5-B4A3-24F9D55DF62B}" destId="{BAC7A616-A6D5-475E-9F71-398156BBAF97}" srcOrd="2" destOrd="0" parTransId="{F7A76D81-7229-4BBA-8F16-06B082354809}" sibTransId="{6134A6EB-5CB8-4441-8C2F-1D2C7157383C}"/>
    <dgm:cxn modelId="{028009E6-30B3-4DB0-B39A-C465525A50E9}" type="presOf" srcId="{61D9133A-5F9B-45A5-B4A3-24F9D55DF62B}" destId="{7ED77261-5C63-443E-8D67-9B9EE0D839A6}" srcOrd="0" destOrd="0" presId="urn:microsoft.com/office/officeart/2005/8/layout/vList5"/>
    <dgm:cxn modelId="{8A4838F6-762F-4DE3-84AD-C7C89B000C08}" type="presOf" srcId="{19F551D0-9618-4C66-8477-A191A01E97B7}" destId="{FB4A6CEE-730B-42B6-A3FB-4F3B834EADE7}" srcOrd="0" destOrd="0" presId="urn:microsoft.com/office/officeart/2005/8/layout/vList5"/>
    <dgm:cxn modelId="{3D88DDFD-95D0-43E9-9626-6B64F6AF7053}" srcId="{61D9133A-5F9B-45A5-B4A3-24F9D55DF62B}" destId="{26BDC6B7-2FA5-4CDE-B58A-84EF497DE142}" srcOrd="3" destOrd="0" parTransId="{7F1EE0BD-7F0D-4D83-B9E4-50CFE2457875}" sibTransId="{017C139D-B276-42FC-BB74-36456DF63094}"/>
    <dgm:cxn modelId="{457B9833-FEA7-4A30-98C8-6064B8EEA5CD}" type="presParOf" srcId="{7ED77261-5C63-443E-8D67-9B9EE0D839A6}" destId="{3E4D9936-BAEA-4FDD-897F-F15DCA65E4CE}" srcOrd="0" destOrd="0" presId="urn:microsoft.com/office/officeart/2005/8/layout/vList5"/>
    <dgm:cxn modelId="{8E650DCA-6F33-484D-9F33-5936C00CF737}" type="presParOf" srcId="{3E4D9936-BAEA-4FDD-897F-F15DCA65E4CE}" destId="{FB4A6CEE-730B-42B6-A3FB-4F3B834EADE7}" srcOrd="0" destOrd="0" presId="urn:microsoft.com/office/officeart/2005/8/layout/vList5"/>
    <dgm:cxn modelId="{B07AD691-8201-4FBB-B298-98DAF3D196D5}" type="presParOf" srcId="{7ED77261-5C63-443E-8D67-9B9EE0D839A6}" destId="{F6CAAB18-1B77-4D6E-8A38-240DE6E4EB8C}" srcOrd="1" destOrd="0" presId="urn:microsoft.com/office/officeart/2005/8/layout/vList5"/>
    <dgm:cxn modelId="{361F751E-6EB1-4784-8248-12C0765F31B1}" type="presParOf" srcId="{7ED77261-5C63-443E-8D67-9B9EE0D839A6}" destId="{0BD8F701-FD0E-474B-A4B5-7E6816C72855}" srcOrd="2" destOrd="0" presId="urn:microsoft.com/office/officeart/2005/8/layout/vList5"/>
    <dgm:cxn modelId="{B3AFF5BF-BD1E-4CA0-B797-F3CC7E7B8C04}" type="presParOf" srcId="{0BD8F701-FD0E-474B-A4B5-7E6816C72855}" destId="{64582DA2-A66A-4687-9736-EF1B89DA8C79}" srcOrd="0" destOrd="0" presId="urn:microsoft.com/office/officeart/2005/8/layout/vList5"/>
    <dgm:cxn modelId="{F446C5CD-E269-45DC-BFF2-0EFD15038A83}" type="presParOf" srcId="{7ED77261-5C63-443E-8D67-9B9EE0D839A6}" destId="{DAE93D76-7CA9-4664-9D7D-86595A7FF52B}" srcOrd="3" destOrd="0" presId="urn:microsoft.com/office/officeart/2005/8/layout/vList5"/>
    <dgm:cxn modelId="{1ED2A56D-1D49-4DAB-A683-844F00F5A2EE}" type="presParOf" srcId="{7ED77261-5C63-443E-8D67-9B9EE0D839A6}" destId="{A30E5A38-9BAD-4470-81BD-5982359359A1}" srcOrd="4" destOrd="0" presId="urn:microsoft.com/office/officeart/2005/8/layout/vList5"/>
    <dgm:cxn modelId="{C457D61B-F9B7-4596-A666-1C0B80F03305}" type="presParOf" srcId="{A30E5A38-9BAD-4470-81BD-5982359359A1}" destId="{74A8D814-5147-4BD3-9620-09A8DAB6A638}" srcOrd="0" destOrd="0" presId="urn:microsoft.com/office/officeart/2005/8/layout/vList5"/>
    <dgm:cxn modelId="{B9F06BBF-01ED-417B-A1B1-D83BBBDE4755}" type="presParOf" srcId="{7ED77261-5C63-443E-8D67-9B9EE0D839A6}" destId="{09C56C5F-97B9-4EFC-B7AF-E28C30C66357}" srcOrd="5" destOrd="0" presId="urn:microsoft.com/office/officeart/2005/8/layout/vList5"/>
    <dgm:cxn modelId="{4889C79D-B47E-433F-B163-A76B79029717}" type="presParOf" srcId="{7ED77261-5C63-443E-8D67-9B9EE0D839A6}" destId="{B457F16F-2718-464B-9DFF-E56C62316BFC}" srcOrd="6" destOrd="0" presId="urn:microsoft.com/office/officeart/2005/8/layout/vList5"/>
    <dgm:cxn modelId="{33AEBA6E-81BB-4517-B5AA-4426DFF87B83}" type="presParOf" srcId="{B457F16F-2718-464B-9DFF-E56C62316BFC}" destId="{A60B6760-8655-4F7F-8356-45EFE8F0E59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CFF45-477D-4695-B0A8-CB0D36F99312}">
      <dsp:nvSpPr>
        <dsp:cNvPr id="0" name=""/>
        <dsp:cNvSpPr/>
      </dsp:nvSpPr>
      <dsp:spPr>
        <a:xfrm flipV="1">
          <a:off x="5718611" y="4966140"/>
          <a:ext cx="2120049" cy="42378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FE6E9-2109-47DD-BB52-D7B3D871D96C}">
      <dsp:nvSpPr>
        <dsp:cNvPr id="0" name=""/>
        <dsp:cNvSpPr/>
      </dsp:nvSpPr>
      <dsp:spPr>
        <a:xfrm flipH="1">
          <a:off x="9961144" y="5168056"/>
          <a:ext cx="45717" cy="4572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9C8E1-9AB1-4260-BB00-D2747B18B4CF}">
      <dsp:nvSpPr>
        <dsp:cNvPr id="0" name=""/>
        <dsp:cNvSpPr/>
      </dsp:nvSpPr>
      <dsp:spPr>
        <a:xfrm>
          <a:off x="155638" y="4842444"/>
          <a:ext cx="4269346" cy="761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</dsp:txBody>
      <dsp:txXfrm>
        <a:off x="155638" y="4842444"/>
        <a:ext cx="4269346" cy="761459"/>
      </dsp:txXfrm>
    </dsp:sp>
    <dsp:sp modelId="{CA714F35-AD01-46E7-AF87-8895DCBE24DC}">
      <dsp:nvSpPr>
        <dsp:cNvPr id="0" name=""/>
        <dsp:cNvSpPr/>
      </dsp:nvSpPr>
      <dsp:spPr>
        <a:xfrm>
          <a:off x="6963905" y="1791391"/>
          <a:ext cx="2806449" cy="2069074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High-Level Curriculum Framework</a:t>
          </a:r>
        </a:p>
      </dsp:txBody>
      <dsp:txXfrm>
        <a:off x="7374900" y="2094400"/>
        <a:ext cx="1984459" cy="1463056"/>
      </dsp:txXfrm>
    </dsp:sp>
    <dsp:sp modelId="{BC6C9097-78E8-404C-A632-9DBE96F54F55}">
      <dsp:nvSpPr>
        <dsp:cNvPr id="0" name=""/>
        <dsp:cNvSpPr/>
      </dsp:nvSpPr>
      <dsp:spPr>
        <a:xfrm>
          <a:off x="3623864" y="1926905"/>
          <a:ext cx="2849132" cy="2103768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Work-Based Learning</a:t>
          </a:r>
        </a:p>
      </dsp:txBody>
      <dsp:txXfrm>
        <a:off x="4041110" y="2234995"/>
        <a:ext cx="2014640" cy="1487588"/>
      </dsp:txXfrm>
    </dsp:sp>
    <dsp:sp modelId="{6B8FB2FE-6EBC-43BB-BEFE-D2F39BAFA520}">
      <dsp:nvSpPr>
        <dsp:cNvPr id="0" name=""/>
        <dsp:cNvSpPr/>
      </dsp:nvSpPr>
      <dsp:spPr>
        <a:xfrm>
          <a:off x="5287543" y="3146866"/>
          <a:ext cx="3132045" cy="2071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Interdisciplinary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Learning  </a:t>
          </a:r>
        </a:p>
      </dsp:txBody>
      <dsp:txXfrm>
        <a:off x="5746220" y="3450278"/>
        <a:ext cx="2214691" cy="1465004"/>
      </dsp:txXfrm>
    </dsp:sp>
    <dsp:sp modelId="{F362E747-4E3B-4A90-9006-1D0769310CDD}">
      <dsp:nvSpPr>
        <dsp:cNvPr id="0" name=""/>
        <dsp:cNvSpPr/>
      </dsp:nvSpPr>
      <dsp:spPr>
        <a:xfrm>
          <a:off x="1486143" y="-21132"/>
          <a:ext cx="10560712" cy="541400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BA88A-C1BB-4F88-90B1-E65F0441C18B}">
      <dsp:nvSpPr>
        <dsp:cNvPr id="0" name=""/>
        <dsp:cNvSpPr/>
      </dsp:nvSpPr>
      <dsp:spPr>
        <a:xfrm>
          <a:off x="15147" y="0"/>
          <a:ext cx="2909452" cy="5794743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u="sng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tx1"/>
              </a:solidFill>
            </a:rPr>
            <a:t>FSU Writing Courses (2013-2015)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Taught by visiting lecturer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Offered twice per week for 15 weeks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100% Completion Rate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tx1"/>
              </a:solidFill>
            </a:rPr>
            <a:t>Deltas: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kern="1200" dirty="0">
              <a:solidFill>
                <a:schemeClr val="tx1"/>
              </a:solidFill>
            </a:rPr>
            <a:t>Too much downtime for students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kern="1200" dirty="0">
              <a:solidFill>
                <a:schemeClr val="tx1"/>
              </a:solidFill>
            </a:rPr>
            <a:t>Course occupied two periods per day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kern="1200" dirty="0">
              <a:solidFill>
                <a:schemeClr val="tx1"/>
              </a:solidFill>
            </a:rPr>
            <a:t>Students need a full year of English each year of high school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none" kern="1200" dirty="0">
              <a:solidFill>
                <a:schemeClr val="tx1"/>
              </a:solidFill>
            </a:rPr>
            <a:t>Cost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none" kern="1200" dirty="0"/>
        </a:p>
      </dsp:txBody>
      <dsp:txXfrm>
        <a:off x="100362" y="85215"/>
        <a:ext cx="2739022" cy="5624313"/>
      </dsp:txXfrm>
    </dsp:sp>
    <dsp:sp modelId="{DE3D8853-DE53-42C5-A56D-48134D778947}">
      <dsp:nvSpPr>
        <dsp:cNvPr id="0" name=""/>
        <dsp:cNvSpPr/>
      </dsp:nvSpPr>
      <dsp:spPr>
        <a:xfrm>
          <a:off x="3215545" y="2536599"/>
          <a:ext cx="616803" cy="721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3215545" y="2680908"/>
        <a:ext cx="431762" cy="432926"/>
      </dsp:txXfrm>
    </dsp:sp>
    <dsp:sp modelId="{F9F427D7-E88D-4EA8-B03A-AA5AC5EF524D}">
      <dsp:nvSpPr>
        <dsp:cNvPr id="0" name=""/>
        <dsp:cNvSpPr/>
      </dsp:nvSpPr>
      <dsp:spPr>
        <a:xfrm>
          <a:off x="4088380" y="-36924"/>
          <a:ext cx="2909452" cy="586859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tx1"/>
              </a:solidFill>
            </a:rPr>
            <a:t>QCC Online Course (2015 Spring &amp; Fall)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Offered through Blackboard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Variety of offerings in core-readiness and CTE areas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tx1"/>
              </a:solidFill>
            </a:rPr>
            <a:t>Deltas: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Coursework is above and beyond student’s schedule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50% Completion Rate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endParaRPr lang="en-US" sz="1800" kern="1200" dirty="0"/>
        </a:p>
      </dsp:txBody>
      <dsp:txXfrm>
        <a:off x="4173595" y="48291"/>
        <a:ext cx="2739022" cy="5698162"/>
      </dsp:txXfrm>
    </dsp:sp>
    <dsp:sp modelId="{7476C6E8-CB59-44AA-9939-CF0665264DFD}">
      <dsp:nvSpPr>
        <dsp:cNvPr id="0" name=""/>
        <dsp:cNvSpPr/>
      </dsp:nvSpPr>
      <dsp:spPr>
        <a:xfrm>
          <a:off x="7288778" y="2536599"/>
          <a:ext cx="616803" cy="721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7288778" y="2680908"/>
        <a:ext cx="431762" cy="432926"/>
      </dsp:txXfrm>
    </dsp:sp>
    <dsp:sp modelId="{AC028A58-1438-40BC-91A8-88455696915B}">
      <dsp:nvSpPr>
        <dsp:cNvPr id="0" name=""/>
        <dsp:cNvSpPr/>
      </dsp:nvSpPr>
      <dsp:spPr>
        <a:xfrm>
          <a:off x="8161614" y="0"/>
          <a:ext cx="2909452" cy="5794743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u="sng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>
              <a:solidFill>
                <a:schemeClr val="tx1"/>
              </a:solidFill>
            </a:rPr>
            <a:t>New QCC Model         (Fall 2016)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Some courses taught by approved MHS teachers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Training program for selected high school faculty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MHS college courses offered throughout 15-week college calendar every school day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Variety of offerings in  core-readiness and CTE areas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Pathways linked to MassTransfer/Associate’s Programs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Reduced Tuition Cost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8246829" y="85215"/>
        <a:ext cx="2739022" cy="5624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A6CEE-730B-42B6-A3FB-4F3B834EADE7}">
      <dsp:nvSpPr>
        <dsp:cNvPr id="0" name=""/>
        <dsp:cNvSpPr/>
      </dsp:nvSpPr>
      <dsp:spPr>
        <a:xfrm>
          <a:off x="254448" y="0"/>
          <a:ext cx="3316261" cy="1218386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/>
              </a:solidFill>
            </a:rPr>
            <a:t>Computer Science</a:t>
          </a:r>
        </a:p>
      </dsp:txBody>
      <dsp:txXfrm>
        <a:off x="313925" y="59477"/>
        <a:ext cx="3197307" cy="1099432"/>
      </dsp:txXfrm>
    </dsp:sp>
    <dsp:sp modelId="{64582DA2-A66A-4687-9736-EF1B89DA8C79}">
      <dsp:nvSpPr>
        <dsp:cNvPr id="0" name=""/>
        <dsp:cNvSpPr/>
      </dsp:nvSpPr>
      <dsp:spPr>
        <a:xfrm>
          <a:off x="234462" y="1321921"/>
          <a:ext cx="3336247" cy="1230885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Biotechnology</a:t>
          </a:r>
        </a:p>
      </dsp:txBody>
      <dsp:txXfrm>
        <a:off x="294549" y="1382008"/>
        <a:ext cx="3216073" cy="1110711"/>
      </dsp:txXfrm>
    </dsp:sp>
    <dsp:sp modelId="{74A8D814-5147-4BD3-9620-09A8DAB6A638}">
      <dsp:nvSpPr>
        <dsp:cNvPr id="0" name=""/>
        <dsp:cNvSpPr/>
      </dsp:nvSpPr>
      <dsp:spPr>
        <a:xfrm>
          <a:off x="194729" y="2588047"/>
          <a:ext cx="3375980" cy="104868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Healthcare (Nursing)</a:t>
          </a:r>
        </a:p>
      </dsp:txBody>
      <dsp:txXfrm>
        <a:off x="245921" y="2639239"/>
        <a:ext cx="3273596" cy="946296"/>
      </dsp:txXfrm>
    </dsp:sp>
    <dsp:sp modelId="{A60B6760-8655-4F7F-8356-45EFE8F0E598}">
      <dsp:nvSpPr>
        <dsp:cNvPr id="0" name=""/>
        <dsp:cNvSpPr/>
      </dsp:nvSpPr>
      <dsp:spPr>
        <a:xfrm>
          <a:off x="194729" y="3690952"/>
          <a:ext cx="3375980" cy="1150699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Engineering</a:t>
          </a:r>
        </a:p>
      </dsp:txBody>
      <dsp:txXfrm>
        <a:off x="250901" y="3747124"/>
        <a:ext cx="3263636" cy="1038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FD491-A087-4302-A596-9F32BB7F4809}" type="datetimeFigureOut">
              <a:rPr lang="en-US" smtClean="0"/>
              <a:t>11/06/2017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B4436-18F5-49D1-B856-54BB9C2C3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9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40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187252"/>
            <a:ext cx="10363200" cy="1362075"/>
          </a:xfrm>
        </p:spPr>
        <p:txBody>
          <a:bodyPr anchor="t">
            <a:normAutofit/>
          </a:bodyPr>
          <a:lstStyle>
            <a:lvl1pPr algn="l">
              <a:defRPr sz="1400" b="0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Clicks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233413"/>
            <a:ext cx="10363200" cy="95383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2100"/>
            <a:ext cx="12192000" cy="9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1400" b="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Clicks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554164"/>
            <a:ext cx="54864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8000" y="6082784"/>
            <a:ext cx="548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00" dirty="0">
                <a:solidFill>
                  <a:prstClr val="black"/>
                </a:solidFill>
                <a:latin typeface="Arial"/>
                <a:cs typeface="Arial"/>
              </a:rPr>
              <a:t>PHOTOGRAPH</a:t>
            </a:r>
            <a:r>
              <a:rPr lang="en-US" sz="600" dirty="0">
                <a:solidFill>
                  <a:prstClr val="black"/>
                </a:solidFill>
                <a:latin typeface="Arial"/>
                <a:cs typeface="Arial"/>
              </a:rPr>
              <a:t> South Texas College</a:t>
            </a:r>
          </a:p>
        </p:txBody>
      </p:sp>
    </p:spTree>
    <p:extLst>
      <p:ext uri="{BB962C8B-B14F-4D97-AF65-F5344CB8AC3E}">
        <p14:creationId xmlns:p14="http://schemas.microsoft.com/office/powerpoint/2010/main" val="118693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554163"/>
            <a:ext cx="54864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8000" y="6145213"/>
            <a:ext cx="548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00" dirty="0">
                <a:solidFill>
                  <a:prstClr val="black"/>
                </a:solidFill>
                <a:latin typeface="Arial"/>
                <a:cs typeface="Arial"/>
              </a:rPr>
              <a:t>PHOTOGRAPH</a:t>
            </a:r>
            <a:r>
              <a:rPr lang="en-US" sz="600" dirty="0">
                <a:solidFill>
                  <a:prstClr val="black"/>
                </a:solidFill>
                <a:latin typeface="Arial"/>
                <a:cs typeface="Arial"/>
              </a:rPr>
              <a:t> Metro Early College High School</a:t>
            </a:r>
          </a:p>
        </p:txBody>
      </p:sp>
    </p:spTree>
    <p:extLst>
      <p:ext uri="{BB962C8B-B14F-4D97-AF65-F5344CB8AC3E}">
        <p14:creationId xmlns:p14="http://schemas.microsoft.com/office/powerpoint/2010/main" val="296355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333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197600" y="6082784"/>
            <a:ext cx="548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500" dirty="0">
                <a:solidFill>
                  <a:prstClr val="black"/>
                </a:solidFill>
                <a:latin typeface="Arial"/>
                <a:cs typeface="Arial"/>
              </a:rPr>
              <a:t>PHOTOGRAPH</a:t>
            </a:r>
            <a:r>
              <a:rPr lang="en-US" sz="600" dirty="0">
                <a:solidFill>
                  <a:prstClr val="black"/>
                </a:solidFill>
                <a:latin typeface="Arial"/>
                <a:cs typeface="Arial"/>
              </a:rPr>
              <a:t> Metro Early College High School</a:t>
            </a:r>
          </a:p>
        </p:txBody>
      </p:sp>
      <p:pic>
        <p:nvPicPr>
          <p:cNvPr id="3" name="Picture 2" descr="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554164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6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50333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197600" y="6082784"/>
            <a:ext cx="5486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00" dirty="0">
                <a:solidFill>
                  <a:prstClr val="black"/>
                </a:solidFill>
                <a:latin typeface="Arial"/>
                <a:cs typeface="Arial"/>
              </a:rPr>
              <a:t>PHOTOGRAPH</a:t>
            </a:r>
            <a:r>
              <a:rPr lang="en-US" sz="600" dirty="0">
                <a:solidFill>
                  <a:prstClr val="black"/>
                </a:solidFill>
                <a:latin typeface="Arial"/>
                <a:cs typeface="Arial"/>
              </a:rPr>
              <a:t> © 2005 David Binder</a:t>
            </a:r>
          </a:p>
        </p:txBody>
      </p:sp>
      <p:pic>
        <p:nvPicPr>
          <p:cNvPr id="8" name="Picture 7" descr="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554164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74638"/>
            <a:ext cx="728133" cy="703544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F535CF6-78E6-204E-AB98-C09B348E1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395545" y="274638"/>
            <a:ext cx="8703733" cy="7035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59201" y="274638"/>
            <a:ext cx="7823199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PTPN_Logo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" y="76201"/>
            <a:ext cx="2931052" cy="9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4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1775" indent="-231775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574675" indent="-236538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19163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28600" algn="l" defTabSz="457200" rtl="0" eaLnBrk="1" latinLnBrk="0" hangingPunct="1">
        <a:spcBef>
          <a:spcPts val="300"/>
        </a:spcBef>
        <a:spcAft>
          <a:spcPts val="300"/>
        </a:spcAft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VDW9BVIX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44949" y="274638"/>
            <a:ext cx="8665535" cy="703544"/>
          </a:xfrm>
        </p:spPr>
        <p:txBody>
          <a:bodyPr>
            <a:noAutofit/>
          </a:bodyPr>
          <a:lstStyle/>
          <a:p>
            <a:pPr marL="0" indent="0"/>
            <a:r>
              <a:rPr lang="en-US" dirty="0"/>
              <a:t>Marlborough Public Schools</a:t>
            </a:r>
            <a:br>
              <a:rPr lang="en-US" dirty="0"/>
            </a:br>
            <a:r>
              <a:rPr lang="en-US" dirty="0"/>
              <a:t>STEM Early College High School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i="1" dirty="0">
              <a:latin typeface="+mn-lt"/>
            </a:endParaRPr>
          </a:p>
          <a:p>
            <a:pPr marL="0" indent="0" algn="ctr">
              <a:buNone/>
            </a:pPr>
            <a:endParaRPr lang="en-US" sz="6000" dirty="0">
              <a:latin typeface="+mn-lt"/>
            </a:endParaRPr>
          </a:p>
          <a:p>
            <a:pPr marL="0" indent="0" algn="ctr">
              <a:buNone/>
            </a:pPr>
            <a:endParaRPr lang="en-US" sz="4400" dirty="0">
              <a:latin typeface="+mn-lt"/>
            </a:endParaRPr>
          </a:p>
          <a:p>
            <a:pPr marL="0" indent="0" algn="ctr">
              <a:buNone/>
            </a:pPr>
            <a:endParaRPr lang="en-US" sz="4400" dirty="0">
              <a:latin typeface="+mn-lt"/>
            </a:endParaRPr>
          </a:p>
          <a:p>
            <a:pPr marL="0" indent="0" algn="ctr">
              <a:buNone/>
            </a:pPr>
            <a:endParaRPr lang="en-US" sz="4400" b="1" dirty="0">
              <a:latin typeface="+mn-lt"/>
            </a:endParaRPr>
          </a:p>
          <a:p>
            <a:pPr marL="0" indent="0" algn="ctr">
              <a:buNone/>
            </a:pPr>
            <a:endParaRPr lang="en-US" sz="4400" b="1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09091" y="5059648"/>
            <a:ext cx="11642501" cy="1409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latin typeface="Arial Rounded MT Bold" panose="020F0704030504030204" pitchFamily="34" charset="0"/>
              </a:rPr>
              <a:t>“In times of drastic change it is the learners who inherit the future. The learned usually find themselves beautifully equipped to live in a world that no longer exists.” 		</a:t>
            </a:r>
            <a:r>
              <a:rPr lang="en-US" sz="1800" i="1" dirty="0">
                <a:latin typeface="Arial Rounded MT Bold" panose="020F0704030504030204" pitchFamily="34" charset="0"/>
              </a:rPr>
              <a:t>- Eric Hoffer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1" y="1600200"/>
            <a:ext cx="4371527" cy="311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93" y="1403931"/>
            <a:ext cx="3623726" cy="1102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05" y="3009200"/>
            <a:ext cx="2582202" cy="2050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874" y="2934586"/>
            <a:ext cx="4542644" cy="11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3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04937" y="274638"/>
            <a:ext cx="8650705" cy="703544"/>
          </a:xfrm>
        </p:spPr>
        <p:txBody>
          <a:bodyPr>
            <a:normAutofit/>
          </a:bodyPr>
          <a:lstStyle/>
          <a:p>
            <a:r>
              <a:rPr lang="en-US" sz="1800" dirty="0"/>
              <a:t>2018 Associate’s Degree in </a:t>
            </a:r>
            <a:br>
              <a:rPr lang="en-US" sz="1800" dirty="0"/>
            </a:br>
            <a:r>
              <a:rPr lang="en-US" sz="1800" dirty="0"/>
              <a:t>Computer Systems Engineering Technology – </a:t>
            </a:r>
            <a:r>
              <a:rPr lang="en-US" sz="1800" i="1" dirty="0"/>
              <a:t>Computer Support Option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421105" y="1299410"/>
          <a:ext cx="11526252" cy="5282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563">
                  <a:extLst>
                    <a:ext uri="{9D8B030D-6E8A-4147-A177-3AD203B41FA5}">
                      <a16:colId xmlns:a16="http://schemas.microsoft.com/office/drawing/2014/main" val="1825595969"/>
                    </a:ext>
                  </a:extLst>
                </a:gridCol>
                <a:gridCol w="2881563">
                  <a:extLst>
                    <a:ext uri="{9D8B030D-6E8A-4147-A177-3AD203B41FA5}">
                      <a16:colId xmlns:a16="http://schemas.microsoft.com/office/drawing/2014/main" val="2507816580"/>
                    </a:ext>
                  </a:extLst>
                </a:gridCol>
                <a:gridCol w="2881563">
                  <a:extLst>
                    <a:ext uri="{9D8B030D-6E8A-4147-A177-3AD203B41FA5}">
                      <a16:colId xmlns:a16="http://schemas.microsoft.com/office/drawing/2014/main" val="3460169529"/>
                    </a:ext>
                  </a:extLst>
                </a:gridCol>
                <a:gridCol w="2881563">
                  <a:extLst>
                    <a:ext uri="{9D8B030D-6E8A-4147-A177-3AD203B41FA5}">
                      <a16:colId xmlns:a16="http://schemas.microsoft.com/office/drawing/2014/main" val="4197143286"/>
                    </a:ext>
                  </a:extLst>
                </a:gridCol>
              </a:tblGrid>
              <a:tr h="465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Summer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baseline="0" dirty="0"/>
                        <a:t> Grade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Summer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80979"/>
                  </a:ext>
                </a:extLst>
              </a:tr>
              <a:tr h="614351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 to Microcomputer Applications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Waiver Exam)</a:t>
                      </a:r>
                      <a:endParaRPr lang="en-US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 I (Fall)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Microcomputer Applications</a:t>
                      </a:r>
                      <a:endParaRPr lang="en-US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Introductory Sociology (Principles)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59327"/>
                  </a:ext>
                </a:extLst>
              </a:tr>
              <a:tr h="541263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Help Desk Concepts</a:t>
                      </a:r>
                      <a:endParaRPr lang="en-US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 II (Spring)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Introduction to Psychology</a:t>
                      </a: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80208"/>
                  </a:ext>
                </a:extLst>
              </a:tr>
              <a:tr h="465289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Algebra (Fall)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Speech Communication Skills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566836"/>
                  </a:ext>
                </a:extLst>
              </a:tr>
              <a:tr h="541263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to Programming with C++ (Spring)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and Workplace Writing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00429"/>
                  </a:ext>
                </a:extLst>
              </a:tr>
              <a:tr h="465289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Mobile Operating Systems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 Security Foundations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191824"/>
                  </a:ext>
                </a:extLst>
              </a:tr>
              <a:tr h="541263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Windows Client Operating Systems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Hardware and Support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90543"/>
                  </a:ext>
                </a:extLst>
              </a:tr>
              <a:tr h="541263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Networking Technologies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Windows Server Operating Systems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620301"/>
                  </a:ext>
                </a:extLst>
              </a:tr>
              <a:tr h="541263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Internetworking Principals and Protocols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Unix Operating Systems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9906"/>
                  </a:ext>
                </a:extLst>
              </a:tr>
              <a:tr h="565610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Cooperative Work Experience &amp; Seminar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23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9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Proficient</a:t>
            </a:r>
            <a:r>
              <a:rPr lang="en-US" sz="2400" dirty="0"/>
              <a:t>/Advanced MCAS Outcomes</a:t>
            </a:r>
            <a:endParaRPr lang="en-US" sz="2400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706027"/>
              </p:ext>
            </p:extLst>
          </p:nvPr>
        </p:nvGraphicFramePr>
        <p:xfrm>
          <a:off x="592533" y="1360969"/>
          <a:ext cx="11252136" cy="455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7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49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0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Year</a:t>
                      </a:r>
                    </a:p>
                  </a:txBody>
                  <a:tcPr marL="44496" marR="4449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2015</a:t>
                      </a:r>
                    </a:p>
                  </a:txBody>
                  <a:tcPr marL="44496" marR="44496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2016</a:t>
                      </a:r>
                    </a:p>
                  </a:txBody>
                  <a:tcPr marL="44496" marR="44496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2017</a:t>
                      </a:r>
                    </a:p>
                  </a:txBody>
                  <a:tcPr marL="44496" marR="44496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47">
                <a:tc>
                  <a:txBody>
                    <a:bodyPr/>
                    <a:lstStyle/>
                    <a:p>
                      <a:r>
                        <a:rPr lang="en-US" sz="2200" b="1" u="sng" dirty="0"/>
                        <a:t>SUBJECT</a:t>
                      </a:r>
                    </a:p>
                  </a:txBody>
                  <a:tcPr marL="44496" marR="444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STEM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Non-STEM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STEM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Non-STEM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STEM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Non-STEM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47">
                <a:tc>
                  <a:txBody>
                    <a:bodyPr/>
                    <a:lstStyle/>
                    <a:p>
                      <a:r>
                        <a:rPr lang="en-US" sz="2200" b="1" dirty="0"/>
                        <a:t>Math</a:t>
                      </a:r>
                    </a:p>
                  </a:txBody>
                  <a:tcPr marL="44496" marR="444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95%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72%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92%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57%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97%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63%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147">
                <a:tc>
                  <a:txBody>
                    <a:bodyPr/>
                    <a:lstStyle/>
                    <a:p>
                      <a:r>
                        <a:rPr lang="en-US" sz="2200" b="1" dirty="0"/>
                        <a:t>ELA</a:t>
                      </a:r>
                    </a:p>
                  </a:txBody>
                  <a:tcPr marL="44496" marR="444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88%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79%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79%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147">
                <a:tc>
                  <a:txBody>
                    <a:bodyPr/>
                    <a:lstStyle/>
                    <a:p>
                      <a:r>
                        <a:rPr lang="en-US" sz="2200" b="1" dirty="0"/>
                        <a:t>Science (Grade</a:t>
                      </a:r>
                      <a:r>
                        <a:rPr lang="en-US" sz="2200" b="1" baseline="0" dirty="0"/>
                        <a:t> 9)</a:t>
                      </a:r>
                      <a:endParaRPr lang="en-US" sz="2200" b="1" dirty="0"/>
                    </a:p>
                  </a:txBody>
                  <a:tcPr marL="44496" marR="444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93%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67%</a:t>
                      </a:r>
                    </a:p>
                  </a:txBody>
                  <a:tcPr marL="44496" marR="4449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84%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64%</a:t>
                      </a:r>
                    </a:p>
                  </a:txBody>
                  <a:tcPr marL="44496" marR="4449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88%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65%</a:t>
                      </a:r>
                    </a:p>
                  </a:txBody>
                  <a:tcPr marL="44496" marR="4449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70401" y="6109825"/>
            <a:ext cx="8977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MCAS Data provided by Massachusetts Department of Elementary and 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556761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College Readiness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741" y="1722315"/>
            <a:ext cx="4632251" cy="4525963"/>
          </a:xfrm>
        </p:spPr>
        <p:txBody>
          <a:bodyPr>
            <a:noAutofit/>
          </a:bodyPr>
          <a:lstStyle/>
          <a:p>
            <a:r>
              <a:rPr lang="en-US" sz="2200" b="1" dirty="0"/>
              <a:t>52% of graduating students in 2015 matriculate into          post-secondary STEM pathways</a:t>
            </a:r>
            <a:endParaRPr lang="en-US" sz="2200" b="1" dirty="0">
              <a:sym typeface="Wingdings" panose="05000000000000000000" pitchFamily="2" charset="2"/>
            </a:endParaRPr>
          </a:p>
          <a:p>
            <a:r>
              <a:rPr lang="en-US" sz="2200" b="1" dirty="0">
                <a:sym typeface="Wingdings" panose="05000000000000000000" pitchFamily="2" charset="2"/>
              </a:rPr>
              <a:t>63% </a:t>
            </a:r>
            <a:r>
              <a:rPr lang="en-US" sz="2200" b="1" dirty="0"/>
              <a:t>of graduating students in 2016 matriculate into          post-secondary STEM pathways</a:t>
            </a:r>
          </a:p>
          <a:p>
            <a:r>
              <a:rPr lang="en-US" sz="2200" b="1" dirty="0">
                <a:sym typeface="Wingdings" panose="05000000000000000000" pitchFamily="2" charset="2"/>
              </a:rPr>
              <a:t>67% </a:t>
            </a:r>
            <a:r>
              <a:rPr lang="en-US" sz="2200" b="1" dirty="0"/>
              <a:t>of graduating students in 2017 matriculate into          post-secondary STEM pathways</a:t>
            </a:r>
            <a:endParaRPr lang="en-US" sz="2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9570521"/>
              </p:ext>
            </p:extLst>
          </p:nvPr>
        </p:nvGraphicFramePr>
        <p:xfrm>
          <a:off x="5092996" y="1299131"/>
          <a:ext cx="6698511" cy="447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579">
                  <a:extLst>
                    <a:ext uri="{9D8B030D-6E8A-4147-A177-3AD203B41FA5}">
                      <a16:colId xmlns:a16="http://schemas.microsoft.com/office/drawing/2014/main" val="3196422500"/>
                    </a:ext>
                  </a:extLst>
                </a:gridCol>
                <a:gridCol w="947192">
                  <a:extLst>
                    <a:ext uri="{9D8B030D-6E8A-4147-A177-3AD203B41FA5}">
                      <a16:colId xmlns:a16="http://schemas.microsoft.com/office/drawing/2014/main" val="3329801813"/>
                    </a:ext>
                  </a:extLst>
                </a:gridCol>
                <a:gridCol w="1541259">
                  <a:extLst>
                    <a:ext uri="{9D8B030D-6E8A-4147-A177-3AD203B41FA5}">
                      <a16:colId xmlns:a16="http://schemas.microsoft.com/office/drawing/2014/main" val="1792342328"/>
                    </a:ext>
                  </a:extLst>
                </a:gridCol>
                <a:gridCol w="1021188">
                  <a:extLst>
                    <a:ext uri="{9D8B030D-6E8A-4147-A177-3AD203B41FA5}">
                      <a16:colId xmlns:a16="http://schemas.microsoft.com/office/drawing/2014/main" val="210810691"/>
                    </a:ext>
                  </a:extLst>
                </a:gridCol>
                <a:gridCol w="1467293">
                  <a:extLst>
                    <a:ext uri="{9D8B030D-6E8A-4147-A177-3AD203B41FA5}">
                      <a16:colId xmlns:a16="http://schemas.microsoft.com/office/drawing/2014/main" val="2808197161"/>
                    </a:ext>
                  </a:extLst>
                </a:gridCol>
              </a:tblGrid>
              <a:tr h="11314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Year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2016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2017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721786"/>
                  </a:ext>
                </a:extLst>
              </a:tr>
              <a:tr h="89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STEM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Non-STEM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STEM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/>
                        <a:t>Non-STEM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19946"/>
                  </a:ext>
                </a:extLst>
              </a:tr>
              <a:tr h="1131491">
                <a:tc>
                  <a:txBody>
                    <a:bodyPr/>
                    <a:lstStyle/>
                    <a:p>
                      <a:r>
                        <a:rPr lang="en-US" sz="2000" b="1" dirty="0"/>
                        <a:t>Graduation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89%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96% (only for this year)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45404"/>
                  </a:ext>
                </a:extLst>
              </a:tr>
              <a:tr h="1131491">
                <a:tc>
                  <a:txBody>
                    <a:bodyPr/>
                    <a:lstStyle/>
                    <a:p>
                      <a:r>
                        <a:rPr lang="en-US" sz="2000" b="1" dirty="0"/>
                        <a:t>Post-secondary Matriculation</a:t>
                      </a:r>
                      <a:r>
                        <a:rPr lang="en-US" sz="2000" b="1" baseline="0" dirty="0"/>
                        <a:t> Rate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97%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86%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100%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85%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23835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90" y="6093302"/>
            <a:ext cx="4932504" cy="4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65DA-0BB1-447F-A4D3-398A39B0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Recent Awards and Visit from Governor Baker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03459-F0A3-40A5-AB6A-B5E5DC67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39" y="1855304"/>
            <a:ext cx="5694480" cy="427086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58404749-21FE-4942-9402-60FC2271A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29" y="1281775"/>
            <a:ext cx="4603384" cy="53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Breakdown of STEM Student Population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047675"/>
              </p:ext>
            </p:extLst>
          </p:nvPr>
        </p:nvGraphicFramePr>
        <p:xfrm>
          <a:off x="609599" y="1174035"/>
          <a:ext cx="10972801" cy="4828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1">
                  <a:extLst>
                    <a:ext uri="{9D8B030D-6E8A-4147-A177-3AD203B41FA5}">
                      <a16:colId xmlns:a16="http://schemas.microsoft.com/office/drawing/2014/main" val="1659209355"/>
                    </a:ext>
                  </a:extLst>
                </a:gridCol>
                <a:gridCol w="1106311">
                  <a:extLst>
                    <a:ext uri="{9D8B030D-6E8A-4147-A177-3AD203B41FA5}">
                      <a16:colId xmlns:a16="http://schemas.microsoft.com/office/drawing/2014/main" val="1446134008"/>
                    </a:ext>
                  </a:extLst>
                </a:gridCol>
                <a:gridCol w="4120445">
                  <a:extLst>
                    <a:ext uri="{9D8B030D-6E8A-4147-A177-3AD203B41FA5}">
                      <a16:colId xmlns:a16="http://schemas.microsoft.com/office/drawing/2014/main" val="3968224933"/>
                    </a:ext>
                  </a:extLst>
                </a:gridCol>
                <a:gridCol w="2393244">
                  <a:extLst>
                    <a:ext uri="{9D8B030D-6E8A-4147-A177-3AD203B41FA5}">
                      <a16:colId xmlns:a16="http://schemas.microsoft.com/office/drawing/2014/main" val="596654501"/>
                    </a:ext>
                  </a:extLst>
                </a:gridCol>
              </a:tblGrid>
              <a:tr h="475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Category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 of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587296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 Enrolled </a:t>
                      </a:r>
                      <a:r>
                        <a:rPr lang="en-US" sz="2000" b="1" baseline="0" dirty="0"/>
                        <a:t> (</a:t>
                      </a:r>
                      <a:r>
                        <a:rPr lang="en-US" sz="2000" b="1" dirty="0"/>
                        <a:t>Grades</a:t>
                      </a:r>
                      <a:r>
                        <a:rPr lang="en-US" sz="2000" b="1" baseline="0" dirty="0"/>
                        <a:t> 9 – 12)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1051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051057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084349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47.3%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30815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Hispanic</a:t>
                      </a:r>
                      <a:r>
                        <a:rPr lang="en-US" sz="2000" b="1" baseline="0" dirty="0"/>
                        <a:t>/Latino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998698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African</a:t>
                      </a:r>
                      <a:r>
                        <a:rPr lang="en-US" sz="2000" b="1" baseline="0" dirty="0"/>
                        <a:t> American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550413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Special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15209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English</a:t>
                      </a:r>
                      <a:r>
                        <a:rPr lang="en-US" sz="2000" b="1" baseline="0" dirty="0"/>
                        <a:t> Language Learner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04887"/>
                  </a:ext>
                </a:extLst>
              </a:tr>
              <a:tr h="445114">
                <a:tc>
                  <a:txBody>
                    <a:bodyPr/>
                    <a:lstStyle/>
                    <a:p>
                      <a:r>
                        <a:rPr lang="en-US" sz="2000" b="1" dirty="0"/>
                        <a:t>Low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888641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r>
                        <a:rPr lang="en-US" sz="2000" b="1" dirty="0"/>
                        <a:t>Program Attendance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97.7%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8867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r>
                        <a:rPr lang="en-US" sz="2000" b="1" dirty="0"/>
                        <a:t>Program Retention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5067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1" y="6431243"/>
            <a:ext cx="9371476" cy="426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5F7A24-5083-4A96-A243-BC41B4FEB24C}"/>
              </a:ext>
            </a:extLst>
          </p:cNvPr>
          <p:cNvSpPr/>
          <p:nvPr/>
        </p:nvSpPr>
        <p:spPr>
          <a:xfrm>
            <a:off x="488141" y="6097762"/>
            <a:ext cx="10736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STEM Student Population Data extracted from October 2017 YCC Participant Tracking System Quarterly Report</a:t>
            </a:r>
          </a:p>
        </p:txBody>
      </p:sp>
    </p:spTree>
    <p:extLst>
      <p:ext uri="{BB962C8B-B14F-4D97-AF65-F5344CB8AC3E}">
        <p14:creationId xmlns:p14="http://schemas.microsoft.com/office/powerpoint/2010/main" val="386053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89" y="2720073"/>
            <a:ext cx="4059184" cy="35354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0327" y="274638"/>
            <a:ext cx="8371267" cy="703544"/>
          </a:xfrm>
        </p:spPr>
        <p:txBody>
          <a:bodyPr>
            <a:normAutofit/>
          </a:bodyPr>
          <a:lstStyle/>
          <a:p>
            <a:r>
              <a:rPr lang="en-US" sz="2400" dirty="0"/>
              <a:t>What Are the Key Ingredients That </a:t>
            </a:r>
            <a:r>
              <a:rPr lang="en-US" sz="2400" u="sng" dirty="0"/>
              <a:t>ALL</a:t>
            </a:r>
            <a:r>
              <a:rPr lang="en-US" sz="2400" dirty="0"/>
              <a:t> Students Need?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416108"/>
              </p:ext>
            </p:extLst>
          </p:nvPr>
        </p:nvGraphicFramePr>
        <p:xfrm>
          <a:off x="145144" y="1068946"/>
          <a:ext cx="12046856" cy="569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26341" y="1369588"/>
            <a:ext cx="2979798" cy="2140303"/>
            <a:chOff x="2171579" y="721215"/>
            <a:chExt cx="2636535" cy="1893775"/>
          </a:xfrm>
        </p:grpSpPr>
        <p:sp>
          <p:nvSpPr>
            <p:cNvPr id="7" name="Oval 6"/>
            <p:cNvSpPr/>
            <p:nvPr/>
          </p:nvSpPr>
          <p:spPr>
            <a:xfrm>
              <a:off x="2171579" y="721215"/>
              <a:ext cx="2636535" cy="1893775"/>
            </a:xfrm>
            <a:prstGeom prst="ellipse">
              <a:avLst/>
            </a:prstGeom>
            <a:solidFill>
              <a:srgbClr val="00863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2557690" y="998552"/>
              <a:ext cx="1977154" cy="1507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Small Learning Communities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87771" y="1192814"/>
            <a:ext cx="2982215" cy="2112382"/>
            <a:chOff x="2171579" y="721215"/>
            <a:chExt cx="2636535" cy="1893775"/>
          </a:xfrm>
          <a:solidFill>
            <a:srgbClr val="FFC000"/>
          </a:solidFill>
        </p:grpSpPr>
        <p:sp>
          <p:nvSpPr>
            <p:cNvPr id="10" name="Oval 9"/>
            <p:cNvSpPr/>
            <p:nvPr/>
          </p:nvSpPr>
          <p:spPr>
            <a:xfrm>
              <a:off x="2171579" y="721215"/>
              <a:ext cx="2636535" cy="189377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2557691" y="998552"/>
              <a:ext cx="1864311" cy="13391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Early College Opportunities</a:t>
              </a:r>
            </a:p>
          </p:txBody>
        </p:sp>
      </p:grpSp>
      <p:sp>
        <p:nvSpPr>
          <p:cNvPr id="15" name="Content Placeholder 6"/>
          <p:cNvSpPr txBox="1">
            <a:spLocks/>
          </p:cNvSpPr>
          <p:nvPr/>
        </p:nvSpPr>
        <p:spPr>
          <a:xfrm>
            <a:off x="403026" y="5341256"/>
            <a:ext cx="2742754" cy="1393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33542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 Foundation is Extremely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5819"/>
            <a:ext cx="10972800" cy="4984124"/>
          </a:xfrm>
        </p:spPr>
        <p:txBody>
          <a:bodyPr>
            <a:noAutofit/>
          </a:bodyPr>
          <a:lstStyle/>
          <a:p>
            <a:pPr marL="795337" lvl="1" indent="-457200">
              <a:buFont typeface="+mj-lt"/>
              <a:buAutoNum type="alphaUcPeriod"/>
            </a:pPr>
            <a:r>
              <a:rPr lang="en-US" sz="2800" dirty="0"/>
              <a:t>Integrated STEAM model 5 – 8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PLC across three areas</a:t>
            </a:r>
          </a:p>
          <a:p>
            <a:pPr marL="795337" lvl="1" indent="-457200">
              <a:buFont typeface="+mj-lt"/>
              <a:buAutoNum type="alphaUcPeriod"/>
            </a:pPr>
            <a:r>
              <a:rPr lang="en-US" sz="2800" dirty="0"/>
              <a:t>Work-based Learning Model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Explore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Mentor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On-site</a:t>
            </a:r>
          </a:p>
          <a:p>
            <a:pPr marL="795337" lvl="1" indent="-457200">
              <a:buFont typeface="+mj-lt"/>
              <a:buAutoNum type="alphaUcPeriod"/>
            </a:pPr>
            <a:r>
              <a:rPr lang="en-US" sz="2800" dirty="0"/>
              <a:t>Individual Development Plans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Reflect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Predict</a:t>
            </a:r>
          </a:p>
          <a:p>
            <a:pPr marL="1139825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Vision</a:t>
            </a:r>
          </a:p>
          <a:p>
            <a:pPr marL="79533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18" y="1445819"/>
            <a:ext cx="3606083" cy="468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Leadership Steering Committee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9" y="1316722"/>
            <a:ext cx="3699990" cy="954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569" y="1366158"/>
            <a:ext cx="2416906" cy="813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997" y="2524662"/>
            <a:ext cx="3285735" cy="1186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84" y="2848823"/>
            <a:ext cx="3600450" cy="1266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366" y="5103367"/>
            <a:ext cx="3791894" cy="725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05" y="5957090"/>
            <a:ext cx="4862238" cy="814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443" y="3710689"/>
            <a:ext cx="3313289" cy="119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1766" y="2439877"/>
            <a:ext cx="3698912" cy="1098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0034" y="3748304"/>
            <a:ext cx="4057650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080" y="6032372"/>
            <a:ext cx="4800600" cy="75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421" y="4115648"/>
            <a:ext cx="1733808" cy="1733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1860" y="1247194"/>
            <a:ext cx="3069055" cy="1093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4713" y="4415497"/>
            <a:ext cx="1533153" cy="1533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45BA9-1D9F-43B5-AC1B-30770A49B0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7540" y="5187904"/>
            <a:ext cx="4042152" cy="7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7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Evolution of MPS Early College Design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063256"/>
          <a:ext cx="11086214" cy="579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442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Early College Pathways Launched in 2016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6187709"/>
              </p:ext>
            </p:extLst>
          </p:nvPr>
        </p:nvGraphicFramePr>
        <p:xfrm>
          <a:off x="188495" y="1636296"/>
          <a:ext cx="4455695" cy="486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4304785"/>
              </p:ext>
            </p:extLst>
          </p:nvPr>
        </p:nvGraphicFramePr>
        <p:xfrm>
          <a:off x="4210494" y="1239247"/>
          <a:ext cx="7744655" cy="528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2930">
                  <a:extLst>
                    <a:ext uri="{9D8B030D-6E8A-4147-A177-3AD203B41FA5}">
                      <a16:colId xmlns:a16="http://schemas.microsoft.com/office/drawing/2014/main" val="284476542"/>
                    </a:ext>
                  </a:extLst>
                </a:gridCol>
                <a:gridCol w="4501725">
                  <a:extLst>
                    <a:ext uri="{9D8B030D-6E8A-4147-A177-3AD203B41FA5}">
                      <a16:colId xmlns:a16="http://schemas.microsoft.com/office/drawing/2014/main" val="3188554251"/>
                    </a:ext>
                  </a:extLst>
                </a:gridCol>
              </a:tblGrid>
              <a:tr h="40444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</a:t>
                      </a:r>
                      <a:r>
                        <a:rPr lang="en-US" sz="2200" baseline="30000" dirty="0"/>
                        <a:t>th</a:t>
                      </a:r>
                      <a:r>
                        <a:rPr lang="en-US" sz="2200" dirty="0"/>
                        <a:t>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12</a:t>
                      </a:r>
                      <a:r>
                        <a:rPr lang="en-US" sz="2200" baseline="30000" dirty="0"/>
                        <a:t>th</a:t>
                      </a:r>
                      <a:r>
                        <a:rPr lang="en-US" sz="2200" dirty="0"/>
                        <a:t>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431565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l (Fall)</a:t>
                      </a:r>
                      <a:endParaRPr lang="en-US" sz="18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Mathematics I: Pre-Calculus (Fall)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09652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II (Spring)</a:t>
                      </a:r>
                      <a:endParaRPr lang="en-US" sz="18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College Mathematics II: Trigonometry (Spring)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069389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dirty="0"/>
                        <a:t>AP Computer Science Principles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 Computer Science 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53328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l (Fall)</a:t>
                      </a:r>
                      <a:endParaRPr lang="en-US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Mathematics I: Pre-Calculus (Fall)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996410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II (Spring)</a:t>
                      </a:r>
                      <a:endParaRPr lang="en-US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College Mathematics II: Trigonometry (Spring)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113074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dirty="0"/>
                        <a:t>AP Biology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Biotechnology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274360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l (Fall)</a:t>
                      </a:r>
                      <a:endParaRPr lang="en-US" sz="1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to Psychology (Fall)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563412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II (Spring)</a:t>
                      </a:r>
                      <a:endParaRPr lang="en-US" sz="1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Introductory Sociology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Principles (Spring)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19235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dirty="0"/>
                        <a:t>AP Biology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Anatomy &amp; Physiology I &amp; II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478614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l (Fall)</a:t>
                      </a:r>
                      <a:endParaRPr 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Mathematics I: Pre-Calculus (Fall)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758988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 II (Spring)</a:t>
                      </a:r>
                      <a:endParaRPr 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College Mathematics II: Trigonometry (Spring)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692969"/>
                  </a:ext>
                </a:extLst>
              </a:tr>
              <a:tr h="404447">
                <a:tc>
                  <a:txBody>
                    <a:bodyPr/>
                    <a:lstStyle/>
                    <a:p>
                      <a:r>
                        <a:rPr lang="en-US" dirty="0"/>
                        <a:t>Engineering Course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Course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202340"/>
                  </a:ext>
                </a:extLst>
              </a:tr>
            </a:tbl>
          </a:graphicData>
        </a:graphic>
      </p:graphicFrame>
      <p:sp>
        <p:nvSpPr>
          <p:cNvPr id="13" name="Right Arrow 12"/>
          <p:cNvSpPr/>
          <p:nvPr/>
        </p:nvSpPr>
        <p:spPr>
          <a:xfrm>
            <a:off x="3812667" y="2125967"/>
            <a:ext cx="372979" cy="402890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3824699" y="4552335"/>
            <a:ext cx="372979" cy="372979"/>
          </a:xfrm>
          <a:prstGeom prst="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844081" y="5598525"/>
            <a:ext cx="353597" cy="37075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3812667" y="3327896"/>
            <a:ext cx="385011" cy="365851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1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04937" y="274638"/>
            <a:ext cx="8650705" cy="703544"/>
          </a:xfrm>
        </p:spPr>
        <p:txBody>
          <a:bodyPr>
            <a:normAutofit/>
          </a:bodyPr>
          <a:lstStyle/>
          <a:p>
            <a:r>
              <a:rPr lang="en-US" sz="2400" dirty="0"/>
              <a:t>2017 IT Help Desk Certificate Program – Senior Year</a:t>
            </a:r>
            <a:endParaRPr lang="en-US" sz="24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937959"/>
              </p:ext>
            </p:extLst>
          </p:nvPr>
        </p:nvGraphicFramePr>
        <p:xfrm>
          <a:off x="421104" y="1299409"/>
          <a:ext cx="7344670" cy="513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335">
                  <a:extLst>
                    <a:ext uri="{9D8B030D-6E8A-4147-A177-3AD203B41FA5}">
                      <a16:colId xmlns:a16="http://schemas.microsoft.com/office/drawing/2014/main" val="2507816580"/>
                    </a:ext>
                  </a:extLst>
                </a:gridCol>
                <a:gridCol w="3672335">
                  <a:extLst>
                    <a:ext uri="{9D8B030D-6E8A-4147-A177-3AD203B41FA5}">
                      <a16:colId xmlns:a16="http://schemas.microsoft.com/office/drawing/2014/main" val="4197143286"/>
                    </a:ext>
                  </a:extLst>
                </a:gridCol>
              </a:tblGrid>
              <a:tr h="6200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Spring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80979"/>
                  </a:ext>
                </a:extLst>
              </a:tr>
              <a:tr h="154001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Mobile Operating Systems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CompTIA’s Mobility+)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Hardware and Support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(CompTIA’s A+)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59327"/>
                  </a:ext>
                </a:extLst>
              </a:tr>
              <a:tr h="1560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Windows Client Operating Systems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(Microsoft Solutions Associate)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Network Technology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(CompTIA’s Network+)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566836"/>
                  </a:ext>
                </a:extLst>
              </a:tr>
              <a:tr h="1341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 Help Desk Concepts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(Online)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Cooperative Work Experience &amp; Seminar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19182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BB914E-79C9-4F3C-A7CB-7AEBAA22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88" y="1299410"/>
            <a:ext cx="3731044" cy="50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49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772</Words>
  <Application>Microsoft Office PowerPoint</Application>
  <PresentationFormat>Widescreen</PresentationFormat>
  <Paragraphs>228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Times New Roman</vt:lpstr>
      <vt:lpstr>Wingdings</vt:lpstr>
      <vt:lpstr>1_Office Theme</vt:lpstr>
      <vt:lpstr>Marlborough Public Schools STEM Early College High School Program</vt:lpstr>
      <vt:lpstr>Recent Awards and Visit from Governor Baker</vt:lpstr>
      <vt:lpstr>Breakdown of STEM Student Population</vt:lpstr>
      <vt:lpstr>What Are the Key Ingredients That ALL Students Need? </vt:lpstr>
      <vt:lpstr> Foundation is Extremely Important</vt:lpstr>
      <vt:lpstr>Leadership Steering Committee</vt:lpstr>
      <vt:lpstr>Evolution of MPS Early College Design</vt:lpstr>
      <vt:lpstr>Early College Pathways Launched in 2016</vt:lpstr>
      <vt:lpstr>2017 IT Help Desk Certificate Program – Senior Year</vt:lpstr>
      <vt:lpstr>2018 Associate’s Degree in  Computer Systems Engineering Technology – Computer Support Option</vt:lpstr>
      <vt:lpstr>Proficient/Advanced MCAS Outcomes</vt:lpstr>
      <vt:lpstr>College Readiness Data</vt:lpstr>
    </vt:vector>
  </TitlesOfParts>
  <Company>City of Marlborough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MPS STEM Early College High School</dc:title>
  <dc:creator>Dan Riley</dc:creator>
  <cp:lastModifiedBy>Sam Cheesman</cp:lastModifiedBy>
  <cp:revision>291</cp:revision>
  <dcterms:created xsi:type="dcterms:W3CDTF">2015-03-25T14:06:46Z</dcterms:created>
  <dcterms:modified xsi:type="dcterms:W3CDTF">2017-11-06T15:29:51Z</dcterms:modified>
</cp:coreProperties>
</file>