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comments/comment4.xml" ContentType="application/vnd.openxmlformats-officedocument.presentationml.comments+xml"/>
  <Override PartName="/ppt/notesSlides/notesSlide13.xml" ContentType="application/vnd.openxmlformats-officedocument.presentationml.notesSlide+xml"/>
  <Override PartName="/ppt/comments/comment5.xml" ContentType="application/vnd.openxmlformats-officedocument.presentationml.comments+xml"/>
  <Override PartName="/ppt/notesSlides/notesSlide14.xml" ContentType="application/vnd.openxmlformats-officedocument.presentationml.notesSlide+xml"/>
  <Override PartName="/ppt/comments/comment6.xml" ContentType="application/vnd.openxmlformats-officedocument.presentationml.comments+xml"/>
  <Override PartName="/ppt/notesSlides/notesSlide15.xml" ContentType="application/vnd.openxmlformats-officedocument.presentationml.notesSlide+xml"/>
  <Override PartName="/ppt/comments/comment7.xml" ContentType="application/vnd.openxmlformats-officedocument.presentationml.comments+xml"/>
  <Override PartName="/ppt/notesSlides/notesSlide16.xml" ContentType="application/vnd.openxmlformats-officedocument.presentationml.notesSlide+xml"/>
  <Override PartName="/ppt/comments/comment8.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9.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0.xml" ContentType="application/vnd.openxmlformats-officedocument.presentationml.comments+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61" r:id="rId5"/>
    <p:sldId id="304" r:id="rId6"/>
    <p:sldId id="285" r:id="rId7"/>
    <p:sldId id="307" r:id="rId8"/>
    <p:sldId id="308" r:id="rId9"/>
    <p:sldId id="263" r:id="rId10"/>
    <p:sldId id="262" r:id="rId11"/>
    <p:sldId id="270" r:id="rId12"/>
    <p:sldId id="300" r:id="rId13"/>
    <p:sldId id="283" r:id="rId14"/>
    <p:sldId id="289" r:id="rId15"/>
    <p:sldId id="272" r:id="rId16"/>
    <p:sldId id="302" r:id="rId17"/>
    <p:sldId id="306" r:id="rId18"/>
    <p:sldId id="301" r:id="rId19"/>
    <p:sldId id="303" r:id="rId20"/>
    <p:sldId id="310" r:id="rId21"/>
    <p:sldId id="312" r:id="rId22"/>
    <p:sldId id="313" r:id="rId23"/>
    <p:sldId id="311" r:id="rId24"/>
    <p:sldId id="284" r:id="rId25"/>
    <p:sldId id="286"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na Martinez-Keddy" initials="GM" lastIdx="10" clrIdx="0"/>
  <p:cmAuthor id="1" name="Merrimack College" initials="MC" lastIdx="0" clrIdx="1"/>
  <p:cmAuthor id="2" name="Regina Martinez" initials="RM" lastIdx="1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8000"/>
    <a:srgbClr val="34959D"/>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6" autoAdjust="0"/>
    <p:restoredTop sz="99625" autoAdjust="0"/>
  </p:normalViewPr>
  <p:slideViewPr>
    <p:cSldViewPr snapToGrid="0">
      <p:cViewPr varScale="1">
        <p:scale>
          <a:sx n="108" d="100"/>
          <a:sy n="108" d="100"/>
        </p:scale>
        <p:origin x="636" y="8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81" d="100"/>
          <a:sy n="81" d="100"/>
        </p:scale>
        <p:origin x="-3168" y="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5-25T15:21:56.549" idx="1">
    <p:pos x="10" y="10"/>
    <p:text>For this slide, I would very briefly talk about the history in Sacramento, and really highlight more the power of the collaboration. The fact that these partners come together has propelled our growth from one community to  hundreds of communities across the country.</p:text>
  </p:cm>
</p:cmLst>
</file>

<file path=ppt/comments/comment10.xml><?xml version="1.0" encoding="utf-8"?>
<p:cmLst xmlns:a="http://schemas.openxmlformats.org/drawingml/2006/main" xmlns:r="http://schemas.openxmlformats.org/officeDocument/2006/relationships" xmlns:p="http://schemas.openxmlformats.org/presentationml/2006/main">
  <p:cm authorId="2" dt="2017-08-11T09:19:46.260" idx="4">
    <p:pos x="4224" y="2723"/>
    <p:text>We actually removed PICO as a listed partner from our website (frankly because we really aren't getting anything from them).</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05-25T15:23:50.948" idx="4">
    <p:pos x="10" y="10"/>
    <p:text>To begin this slide, I would use the language that you had on another slide that I deleted - something about how the training prepares/certifies teachers to go out and do home visits </p:text>
  </p:cm>
  <p:cm authorId="2" dt="2017-08-11T09:14:50.556" idx="8">
    <p:pos x="4003" y="4241"/>
    <p:text>Need to make some fonts on this slide smaller to fit everything in...</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7-05-25T15:23:50.948" idx="2">
    <p:pos x="10" y="10"/>
    <p:text>To begin this slide, I would use the language that you had on another slide that I deleted - something about how the training prepares/certifies teachers to go out and do home visits </p:text>
  </p:cm>
  <p:cm authorId="2" dt="2017-08-11T09:14:50.556" idx="1">
    <p:pos x="4003" y="4241"/>
    <p:text>Need to make some fonts on this slide smaller to fit everything in...</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7-05-25T15:27:04.331" idx="3">
    <p:pos x="10" y="10"/>
    <p:text>Definitely let folks know that we have begun a national evaluation of our work - studying four sites (Denver, DC, Reno, Sacramento) to look at shifts in teacher and parent mindsets, best practices of our model, and student outcomes (academic and social &amp; emotional). Results of mindset study will be available at our conference in October.</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7-05-25T15:23:50.948" idx="6">
    <p:pos x="10" y="10"/>
    <p:text>To begin this slide, I would use the language that you had on another slide that I deleted - something about how the training prepares/certifies teachers to go out and do home visits </p:text>
  </p:cm>
  <p:cm authorId="2" dt="2017-08-11T09:14:50.556" idx="10">
    <p:pos x="4003" y="4241"/>
    <p:text>Need to make some fonts on this slide smaller to fit everything in...</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7-05-25T15:23:50.948" idx="8">
    <p:pos x="10" y="10"/>
    <p:text>To begin this slide, I would use the language that you had on another slide that I deleted - something about how the training prepares/certifies teachers to go out and do home visits </p:text>
  </p:cm>
  <p:cm authorId="2" dt="2017-08-11T09:14:50.556" idx="12">
    <p:pos x="4003" y="4241"/>
    <p:text>Need to make some fonts on this slide smaller to fit everything in...</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7-05-25T15:23:50.948" idx="5">
    <p:pos x="10" y="10"/>
    <p:text>To begin this slide, I would use the language that you had on another slide that I deleted - something about how the training prepares/certifies teachers to go out and do home visits </p:text>
  </p:cm>
  <p:cm authorId="2" dt="2017-08-11T09:14:50.556" idx="9">
    <p:pos x="4003" y="4241"/>
    <p:text>Need to make some fonts on this slide smaller to fit everything in...</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7-05-25T15:23:50.948" idx="7">
    <p:pos x="10" y="10"/>
    <p:text>To begin this slide, I would use the language that you had on another slide that I deleted - something about how the training prepares/certifies teachers to go out and do home visits </p:text>
  </p:cm>
  <p:cm authorId="2" dt="2017-08-11T09:14:50.556" idx="11">
    <p:pos x="4003" y="4241"/>
    <p:text>Need to make some fonts on this slide smaller to fit everything in...</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7-05-25T15:23:50.948" idx="10">
    <p:pos x="10" y="10"/>
    <p:text>To begin this slide, I would use the language that you had on another slide that I deleted - something about how the training prepares/certifies teachers to go out and do home visits </p:text>
  </p:cm>
  <p:cm authorId="2" dt="2017-08-11T09:14:50.556" idx="14">
    <p:pos x="4003" y="4241"/>
    <p:text>Need to make some fonts on this slide smaller to fit everything in...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B4511B-B535-0446-B9DE-414C5A36446E}" type="datetimeFigureOut">
              <a:rPr lang="en-US" smtClean="0"/>
              <a:t>11/03/2017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D1AA90-AFB4-5542-BFA8-8FCE850BC8E4}"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C9022F-1F5E-8849-A690-AB2EB1CEC48A}" type="slidenum">
              <a:rPr lang="en-US" smtClean="0"/>
              <a:pPr>
                <a:defRPr/>
              </a:pPr>
              <a:t>1</a:t>
            </a:fld>
            <a:endParaRPr lang="en-US"/>
          </a:p>
        </p:txBody>
      </p:sp>
    </p:spTree>
    <p:extLst>
      <p:ext uri="{BB962C8B-B14F-4D97-AF65-F5344CB8AC3E}">
        <p14:creationId xmlns:p14="http://schemas.microsoft.com/office/powerpoint/2010/main" val="904137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D1AA90-AFB4-5542-BFA8-8FCE850BC8E4}" type="slidenum">
              <a:rPr lang="en-US" smtClean="0"/>
              <a:t>10</a:t>
            </a:fld>
            <a:endParaRPr lang="en-US"/>
          </a:p>
        </p:txBody>
      </p:sp>
    </p:spTree>
    <p:extLst>
      <p:ext uri="{BB962C8B-B14F-4D97-AF65-F5344CB8AC3E}">
        <p14:creationId xmlns:p14="http://schemas.microsoft.com/office/powerpoint/2010/main" val="236957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C9022F-1F5E-8849-A690-AB2EB1CEC48A}" type="slidenum">
              <a:rPr lang="en-US" smtClean="0"/>
              <a:pPr>
                <a:defRPr/>
              </a:pPr>
              <a:t>11</a:t>
            </a:fld>
            <a:endParaRPr lang="en-US"/>
          </a:p>
        </p:txBody>
      </p:sp>
    </p:spTree>
    <p:extLst>
      <p:ext uri="{BB962C8B-B14F-4D97-AF65-F5344CB8AC3E}">
        <p14:creationId xmlns:p14="http://schemas.microsoft.com/office/powerpoint/2010/main" val="904137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itchFamily="34" charset="-128"/>
              </a:rPr>
              <a:t>We are currently  in the midst of a national evaluation of our work studying four locations where parent teacher home visits are in process:  Reno, DC, Sacramento, and Denver </a:t>
            </a:r>
            <a:r>
              <a:rPr lang="mr-IN" altLang="en-US" dirty="0">
                <a:ea typeface="ＭＳ Ｐゴシック" pitchFamily="34" charset="-128"/>
              </a:rPr>
              <a:t>–</a:t>
            </a:r>
            <a:r>
              <a:rPr lang="en-US" altLang="en-US" dirty="0">
                <a:ea typeface="ＭＳ Ｐゴシック" pitchFamily="34" charset="-128"/>
              </a:rPr>
              <a:t> to  study shifts in parent and teacher mindsets, best practices of our model, and student outcomes </a:t>
            </a:r>
            <a:r>
              <a:rPr lang="mr-IN" altLang="en-US" dirty="0">
                <a:ea typeface="ＭＳ Ｐゴシック" pitchFamily="34" charset="-128"/>
              </a:rPr>
              <a:t>–</a:t>
            </a:r>
            <a:r>
              <a:rPr lang="en-US" altLang="en-US" dirty="0">
                <a:ea typeface="ＭＳ Ｐゴシック" pitchFamily="34" charset="-128"/>
              </a:rPr>
              <a:t> including academic, social, and emotional.  Results of the mindset study will be available at the PTHVP National Conference in October.</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CB07C67-D697-46BB-9510-1A3D69EEB89D}" type="slidenum">
              <a:rPr lang="en-US" altLang="en-US" sz="1200"/>
              <a:pPr eaLnBrk="1" hangingPunct="1"/>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C9022F-1F5E-8849-A690-AB2EB1CEC48A}" type="slidenum">
              <a:rPr lang="en-US" smtClean="0"/>
              <a:pPr>
                <a:defRPr/>
              </a:pPr>
              <a:t>13</a:t>
            </a:fld>
            <a:endParaRPr lang="en-US"/>
          </a:p>
        </p:txBody>
      </p:sp>
    </p:spTree>
    <p:extLst>
      <p:ext uri="{BB962C8B-B14F-4D97-AF65-F5344CB8AC3E}">
        <p14:creationId xmlns:p14="http://schemas.microsoft.com/office/powerpoint/2010/main" val="904137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C9022F-1F5E-8849-A690-AB2EB1CEC48A}" type="slidenum">
              <a:rPr lang="en-US" smtClean="0"/>
              <a:pPr>
                <a:defRPr/>
              </a:pPr>
              <a:t>14</a:t>
            </a:fld>
            <a:endParaRPr lang="en-US"/>
          </a:p>
        </p:txBody>
      </p:sp>
    </p:spTree>
    <p:extLst>
      <p:ext uri="{BB962C8B-B14F-4D97-AF65-F5344CB8AC3E}">
        <p14:creationId xmlns:p14="http://schemas.microsoft.com/office/powerpoint/2010/main" val="904137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C9022F-1F5E-8849-A690-AB2EB1CEC48A}" type="slidenum">
              <a:rPr lang="en-US" smtClean="0"/>
              <a:pPr>
                <a:defRPr/>
              </a:pPr>
              <a:t>15</a:t>
            </a:fld>
            <a:endParaRPr lang="en-US"/>
          </a:p>
        </p:txBody>
      </p:sp>
    </p:spTree>
    <p:extLst>
      <p:ext uri="{BB962C8B-B14F-4D97-AF65-F5344CB8AC3E}">
        <p14:creationId xmlns:p14="http://schemas.microsoft.com/office/powerpoint/2010/main" val="904137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C9022F-1F5E-8849-A690-AB2EB1CEC48A}" type="slidenum">
              <a:rPr lang="en-US" smtClean="0"/>
              <a:pPr>
                <a:defRPr/>
              </a:pPr>
              <a:t>16</a:t>
            </a:fld>
            <a:endParaRPr lang="en-US"/>
          </a:p>
        </p:txBody>
      </p:sp>
    </p:spTree>
    <p:extLst>
      <p:ext uri="{BB962C8B-B14F-4D97-AF65-F5344CB8AC3E}">
        <p14:creationId xmlns:p14="http://schemas.microsoft.com/office/powerpoint/2010/main" val="904137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896938"/>
            <a:r>
              <a:rPr lang="en-US" altLang="en-US" b="1" dirty="0">
                <a:solidFill>
                  <a:srgbClr val="000000"/>
                </a:solidFill>
                <a:ea typeface="ＭＳ Ｐゴシック" pitchFamily="34" charset="-128"/>
              </a:rPr>
              <a:t>This Slide</a:t>
            </a:r>
            <a:r>
              <a:rPr lang="en-US" altLang="en-US" b="1" baseline="0" dirty="0">
                <a:solidFill>
                  <a:srgbClr val="000000"/>
                </a:solidFill>
                <a:ea typeface="ＭＳ Ｐゴシック" pitchFamily="34" charset="-128"/>
              </a:rPr>
              <a:t> and Next:  </a:t>
            </a:r>
            <a:r>
              <a:rPr lang="en-US" altLang="en-US" b="1" dirty="0">
                <a:solidFill>
                  <a:srgbClr val="000000"/>
                </a:solidFill>
                <a:ea typeface="ＭＳ Ｐゴシック" pitchFamily="34" charset="-128"/>
              </a:rPr>
              <a:t>8:40-8:50; 11:55-12:05</a:t>
            </a:r>
          </a:p>
          <a:p>
            <a:pPr defTabSz="896938"/>
            <a:r>
              <a:rPr lang="en-US" altLang="en-US" dirty="0">
                <a:solidFill>
                  <a:srgbClr val="000000"/>
                </a:solidFill>
                <a:ea typeface="ＭＳ Ｐゴシック" pitchFamily="34" charset="-128"/>
              </a:rPr>
              <a:t>Kelly = Point them to Page 5 of their manuals.  Ask them to pair up.  Give them a specific time limit to discuss. </a:t>
            </a:r>
          </a:p>
          <a:p>
            <a:pPr defTabSz="896938"/>
            <a:r>
              <a:rPr lang="en-US" altLang="en-US" dirty="0">
                <a:solidFill>
                  <a:srgbClr val="000000"/>
                </a:solidFill>
                <a:ea typeface="ＭＳ Ｐゴシック" pitchFamily="34" charset="-128"/>
              </a:rPr>
              <a:t> Ask:  What do you notice about the activities on the higher impact side of the chart? What do they have in common?</a:t>
            </a:r>
          </a:p>
          <a:p>
            <a:pPr defTabSz="896938"/>
            <a:r>
              <a:rPr lang="en-US" altLang="en-US" dirty="0">
                <a:solidFill>
                  <a:srgbClr val="000000"/>
                </a:solidFill>
                <a:ea typeface="ＭＳ Ｐゴシック" pitchFamily="34" charset="-128"/>
              </a:rPr>
              <a:t>(Prompt if they don</a:t>
            </a:r>
            <a:r>
              <a:rPr lang="ja-JP" altLang="en-US" dirty="0">
                <a:solidFill>
                  <a:srgbClr val="000000"/>
                </a:solidFill>
                <a:ea typeface="ＭＳ Ｐゴシック" pitchFamily="34" charset="-128"/>
              </a:rPr>
              <a:t>’</a:t>
            </a:r>
            <a:r>
              <a:rPr lang="en-US" altLang="ja-JP" dirty="0">
                <a:solidFill>
                  <a:srgbClr val="000000"/>
                </a:solidFill>
                <a:ea typeface="ＭＳ Ｐゴシック" pitchFamily="34" charset="-128"/>
              </a:rPr>
              <a:t>t say: 1) teacher-led; 2) learning-focused; 3) individualized; 4) they either build relationships or support academic partnering; 5) most of them don</a:t>
            </a:r>
            <a:r>
              <a:rPr lang="ja-JP" altLang="en-US" dirty="0">
                <a:solidFill>
                  <a:srgbClr val="000000"/>
                </a:solidFill>
                <a:ea typeface="ＭＳ Ｐゴシック" pitchFamily="34" charset="-128"/>
              </a:rPr>
              <a:t>’</a:t>
            </a:r>
            <a:r>
              <a:rPr lang="en-US" altLang="ja-JP" dirty="0">
                <a:solidFill>
                  <a:srgbClr val="000000"/>
                </a:solidFill>
                <a:ea typeface="ＭＳ Ｐゴシック" pitchFamily="34" charset="-128"/>
              </a:rPr>
              <a:t>t require the family to come to the school</a:t>
            </a:r>
          </a:p>
          <a:p>
            <a:pPr defTabSz="896938"/>
            <a:r>
              <a:rPr lang="en-US" altLang="ja-JP" dirty="0">
                <a:solidFill>
                  <a:srgbClr val="000000"/>
                </a:solidFill>
                <a:ea typeface="ＭＳ Ｐゴシック" pitchFamily="34" charset="-128"/>
              </a:rPr>
              <a:t>For More on Research</a:t>
            </a:r>
            <a:r>
              <a:rPr lang="en-US" altLang="ja-JP" baseline="0" dirty="0">
                <a:solidFill>
                  <a:srgbClr val="000000"/>
                </a:solidFill>
                <a:ea typeface="ＭＳ Ｐゴシック" pitchFamily="34" charset="-128"/>
              </a:rPr>
              <a:t> and evaluation resources,</a:t>
            </a:r>
            <a:r>
              <a:rPr lang="en-US" altLang="ja-JP" dirty="0">
                <a:solidFill>
                  <a:srgbClr val="000000"/>
                </a:solidFill>
                <a:ea typeface="ＭＳ Ｐゴシック" pitchFamily="34" charset="-128"/>
              </a:rPr>
              <a:t> point them to </a:t>
            </a:r>
            <a:r>
              <a:rPr lang="en-US" altLang="ja-JP" dirty="0" err="1">
                <a:solidFill>
                  <a:srgbClr val="000000"/>
                </a:solidFill>
                <a:ea typeface="ＭＳ Ｐゴシック" pitchFamily="34" charset="-128"/>
              </a:rPr>
              <a:t>pthvp.org</a:t>
            </a:r>
            <a:r>
              <a:rPr lang="en-US" altLang="ja-JP" dirty="0">
                <a:solidFill>
                  <a:srgbClr val="000000"/>
                </a:solidFill>
                <a:ea typeface="ＭＳ Ｐゴシック" pitchFamily="34" charset="-128"/>
              </a:rPr>
              <a:t> website.</a:t>
            </a:r>
          </a:p>
          <a:p>
            <a:pPr defTabSz="896938"/>
            <a:endParaRPr lang="en-US" altLang="en-US" dirty="0">
              <a:solidFill>
                <a:srgbClr val="000000"/>
              </a:solidFill>
              <a:ea typeface="ＭＳ Ｐゴシック" pitchFamily="34" charset="-128"/>
            </a:endParaRPr>
          </a:p>
          <a:p>
            <a:pPr defTabSz="896938"/>
            <a:r>
              <a:rPr lang="en-US" altLang="en-US" dirty="0">
                <a:solidFill>
                  <a:srgbClr val="000000"/>
                </a:solidFill>
                <a:ea typeface="ＭＳ Ｐゴシック" pitchFamily="34" charset="-128"/>
              </a:rPr>
              <a:t>The family engagement activities that schools often engage in are school-wide, not learning-focused, and require families to come to the school. </a:t>
            </a:r>
            <a:r>
              <a:rPr lang="ja-JP" altLang="en-US" dirty="0">
                <a:solidFill>
                  <a:srgbClr val="000000"/>
                </a:solidFill>
                <a:ea typeface="ＭＳ Ｐゴシック" pitchFamily="34" charset="-128"/>
              </a:rPr>
              <a:t>“</a:t>
            </a:r>
            <a:r>
              <a:rPr lang="en-US" altLang="ja-JP" dirty="0">
                <a:solidFill>
                  <a:srgbClr val="000000"/>
                </a:solidFill>
                <a:ea typeface="ＭＳ Ｐゴシック" pitchFamily="34" charset="-128"/>
              </a:rPr>
              <a:t>Numbers of participants</a:t>
            </a:r>
            <a:r>
              <a:rPr lang="ja-JP" altLang="en-US" dirty="0">
                <a:solidFill>
                  <a:srgbClr val="000000"/>
                </a:solidFill>
                <a:ea typeface="ＭＳ Ｐゴシック" pitchFamily="34" charset="-128"/>
              </a:rPr>
              <a:t>”</a:t>
            </a:r>
            <a:r>
              <a:rPr lang="en-US" altLang="ja-JP" dirty="0">
                <a:solidFill>
                  <a:srgbClr val="000000"/>
                </a:solidFill>
                <a:ea typeface="ＭＳ Ｐゴシック" pitchFamily="34" charset="-128"/>
              </a:rPr>
              <a:t> is what gets recognized – rather than the increase in a parent</a:t>
            </a:r>
            <a:r>
              <a:rPr lang="ja-JP" altLang="en-US" dirty="0">
                <a:solidFill>
                  <a:srgbClr val="000000"/>
                </a:solidFill>
                <a:ea typeface="ＭＳ Ｐゴシック" pitchFamily="34" charset="-128"/>
              </a:rPr>
              <a:t>’</a:t>
            </a:r>
            <a:r>
              <a:rPr lang="en-US" altLang="ja-JP" dirty="0">
                <a:solidFill>
                  <a:srgbClr val="000000"/>
                </a:solidFill>
                <a:ea typeface="ＭＳ Ｐゴシック" pitchFamily="34" charset="-128"/>
              </a:rPr>
              <a:t>s ability to play the five roles.  If families are being asked repeatedly to come to school but are not getting anything that will help them with what they most care about – educating their individual child, then schools often see the undesired effect of families choosing NOT to attend school events because they feel like their time is wasted.</a:t>
            </a:r>
          </a:p>
          <a:p>
            <a:pPr defTabSz="896938"/>
            <a:endParaRPr lang="en-US" altLang="en-US" dirty="0">
              <a:solidFill>
                <a:srgbClr val="000000"/>
              </a:solidFill>
              <a:ea typeface="ＭＳ Ｐゴシック" pitchFamily="34" charset="-128"/>
            </a:endParaRPr>
          </a:p>
          <a:p>
            <a:pPr defTabSz="896938"/>
            <a:r>
              <a:rPr lang="ja-JP" altLang="en-US" dirty="0">
                <a:solidFill>
                  <a:srgbClr val="000000"/>
                </a:solidFill>
                <a:ea typeface="ＭＳ Ｐゴシック" pitchFamily="34" charset="-128"/>
              </a:rPr>
              <a:t>“</a:t>
            </a:r>
            <a:r>
              <a:rPr lang="en-US" altLang="ja-JP" dirty="0">
                <a:solidFill>
                  <a:srgbClr val="000000"/>
                </a:solidFill>
                <a:ea typeface="ＭＳ Ｐゴシック" pitchFamily="34" charset="-128"/>
              </a:rPr>
              <a:t>High impact</a:t>
            </a:r>
            <a:r>
              <a:rPr lang="ja-JP" altLang="en-US" dirty="0">
                <a:solidFill>
                  <a:srgbClr val="000000"/>
                </a:solidFill>
                <a:ea typeface="ＭＳ Ｐゴシック" pitchFamily="34" charset="-128"/>
              </a:rPr>
              <a:t>”</a:t>
            </a:r>
            <a:r>
              <a:rPr lang="en-US" altLang="ja-JP" dirty="0">
                <a:solidFill>
                  <a:srgbClr val="000000"/>
                </a:solidFill>
                <a:ea typeface="ＭＳ Ｐゴシック" pitchFamily="34" charset="-128"/>
              </a:rPr>
              <a:t> family engagement activities may or may not bring families to your buildings, because many of the highest impact family engagement happens at home. When families do need to come to the school, proactively encourage their continued participation by only inviting them to high quality/high impact offerings. </a:t>
            </a:r>
          </a:p>
          <a:p>
            <a:pPr defTabSz="896938"/>
            <a:endParaRPr lang="en-US" altLang="en-US" dirty="0">
              <a:solidFill>
                <a:srgbClr val="000000"/>
              </a:solidFill>
              <a:ea typeface="ＭＳ Ｐゴシック" pitchFamily="34" charset="-128"/>
            </a:endParaRPr>
          </a:p>
          <a:p>
            <a:pPr defTabSz="896938"/>
            <a:endParaRPr lang="en-US" altLang="en-US" dirty="0">
              <a:solidFill>
                <a:srgbClr val="000000"/>
              </a:solidFill>
              <a:ea typeface="ＭＳ Ｐゴシック" pitchFamily="34" charset="-128"/>
            </a:endParaRPr>
          </a:p>
          <a:p>
            <a:pPr defTabSz="896938">
              <a:spcBef>
                <a:spcPct val="0"/>
              </a:spcBef>
            </a:pPr>
            <a:endParaRPr lang="en-US" altLang="en-US" sz="1000" dirty="0">
              <a:ea typeface="ＭＳ Ｐゴシック" pitchFamily="34" charset="-128"/>
            </a:endParaRPr>
          </a:p>
          <a:p>
            <a:pPr defTabSz="896938">
              <a:spcBef>
                <a:spcPct val="0"/>
              </a:spcBef>
            </a:pPr>
            <a:endParaRPr lang="en-US" altLang="en-US" sz="1000" dirty="0">
              <a:ea typeface="ＭＳ Ｐゴシック" pitchFamily="34" charset="-128"/>
            </a:endParaRPr>
          </a:p>
          <a:p>
            <a:pPr defTabSz="896938">
              <a:spcBef>
                <a:spcPct val="0"/>
              </a:spcBef>
            </a:pPr>
            <a:endParaRPr lang="en-US" altLang="en-US" sz="1000" dirty="0">
              <a:ea typeface="ＭＳ Ｐゴシック" pitchFamily="34" charset="-128"/>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4335765-60AF-4CA7-9805-FF54075984EF}" type="slidenum">
              <a:rPr lang="en-US" altLang="en-US" sz="1200"/>
              <a:pPr eaLnBrk="1" hangingPunct="1"/>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C9022F-1F5E-8849-A690-AB2EB1CEC48A}" type="slidenum">
              <a:rPr lang="en-US" smtClean="0"/>
              <a:pPr>
                <a:defRPr/>
              </a:pPr>
              <a:t>20</a:t>
            </a:fld>
            <a:endParaRPr lang="en-US"/>
          </a:p>
        </p:txBody>
      </p:sp>
    </p:spTree>
    <p:extLst>
      <p:ext uri="{BB962C8B-B14F-4D97-AF65-F5344CB8AC3E}">
        <p14:creationId xmlns:p14="http://schemas.microsoft.com/office/powerpoint/2010/main" val="904137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C9022F-1F5E-8849-A690-AB2EB1CEC48A}" type="slidenum">
              <a:rPr lang="en-US" smtClean="0"/>
              <a:pPr>
                <a:defRPr/>
              </a:pPr>
              <a:t>21</a:t>
            </a:fld>
            <a:endParaRPr lang="en-US"/>
          </a:p>
        </p:txBody>
      </p:sp>
    </p:spTree>
    <p:extLst>
      <p:ext uri="{BB962C8B-B14F-4D97-AF65-F5344CB8AC3E}">
        <p14:creationId xmlns:p14="http://schemas.microsoft.com/office/powerpoint/2010/main" val="90413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1C9022F-1F5E-8849-A690-AB2EB1CEC48A}" type="slidenum">
              <a:rPr lang="en-US" smtClean="0"/>
              <a:pPr>
                <a:defRPr/>
              </a:pPr>
              <a:t>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04137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8800" y="4343400"/>
            <a:ext cx="5486400" cy="411480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C9022F-1F5E-8849-A690-AB2EB1CEC48A}" type="slidenum">
              <a:rPr lang="en-US" smtClean="0"/>
              <a:pPr>
                <a:defRPr/>
              </a:pPr>
              <a:t>22</a:t>
            </a:fld>
            <a:endParaRPr lang="en-US"/>
          </a:p>
        </p:txBody>
      </p:sp>
    </p:spTree>
    <p:extLst>
      <p:ext uri="{BB962C8B-B14F-4D97-AF65-F5344CB8AC3E}">
        <p14:creationId xmlns:p14="http://schemas.microsoft.com/office/powerpoint/2010/main" val="904137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D1AA90-AFB4-5542-BFA8-8FCE850BC8E4}" type="slidenum">
              <a:rPr lang="en-US" smtClean="0"/>
              <a:t>23</a:t>
            </a:fld>
            <a:endParaRPr lang="en-US"/>
          </a:p>
        </p:txBody>
      </p:sp>
    </p:spTree>
    <p:extLst>
      <p:ext uri="{BB962C8B-B14F-4D97-AF65-F5344CB8AC3E}">
        <p14:creationId xmlns:p14="http://schemas.microsoft.com/office/powerpoint/2010/main" val="2135693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1C9022F-1F5E-8849-A690-AB2EB1CEC48A}" type="slidenum">
              <a:rPr lang="en-US" smtClean="0"/>
              <a:pPr>
                <a:defRPr/>
              </a:pPr>
              <a:t>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04137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1C9022F-1F5E-8849-A690-AB2EB1CEC48A}" type="slidenum">
              <a:rPr lang="en-US" smtClean="0"/>
              <a:pPr>
                <a:defRPr/>
              </a:pPr>
              <a:t>4</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04137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1C9022F-1F5E-8849-A690-AB2EB1CEC48A}" type="slidenum">
              <a:rPr lang="en-US" smtClean="0"/>
              <a:pPr>
                <a:defRPr/>
              </a:pPr>
              <a:t>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04137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itchFamily="34" charset="-128"/>
              </a:rPr>
              <a:t>The key behind our model’s success and growth from 8 schools in a a single community to hundreds of communities throughout the country has been the power of this 3-part collaboration:  union, district, and community. It has propelled</a:t>
            </a:r>
            <a:r>
              <a:rPr lang="en-US" altLang="en-US" baseline="0" dirty="0">
                <a:ea typeface="ＭＳ Ｐゴシック" pitchFamily="34" charset="-128"/>
              </a:rPr>
              <a:t> us from a grassroots organization to a national movement.</a:t>
            </a:r>
            <a:endParaRPr lang="en-US" altLang="en-US" dirty="0">
              <a:ea typeface="ＭＳ Ｐゴシック" pitchFamily="34"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9150119-FDA3-4438-A52C-19D6DE7C907A}" type="slidenum">
              <a:rPr lang="en-US" altLang="en-US" sz="1200"/>
              <a:pPr eaLnBrk="1" hangingPunct="1"/>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D1AA90-AFB4-5542-BFA8-8FCE850BC8E4}" type="slidenum">
              <a:rPr lang="en-US" smtClean="0"/>
              <a:t>7</a:t>
            </a:fld>
            <a:endParaRPr lang="en-US"/>
          </a:p>
        </p:txBody>
      </p:sp>
    </p:spTree>
    <p:extLst>
      <p:ext uri="{BB962C8B-B14F-4D97-AF65-F5344CB8AC3E}">
        <p14:creationId xmlns:p14="http://schemas.microsoft.com/office/powerpoint/2010/main" val="4002836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D1AA90-AFB4-5542-BFA8-8FCE850BC8E4}" type="slidenum">
              <a:rPr lang="en-US" smtClean="0"/>
              <a:t>8</a:t>
            </a:fld>
            <a:endParaRPr lang="en-US"/>
          </a:p>
        </p:txBody>
      </p:sp>
    </p:spTree>
    <p:extLst>
      <p:ext uri="{BB962C8B-B14F-4D97-AF65-F5344CB8AC3E}">
        <p14:creationId xmlns:p14="http://schemas.microsoft.com/office/powerpoint/2010/main" val="1959815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C9022F-1F5E-8849-A690-AB2EB1CEC48A}" type="slidenum">
              <a:rPr lang="en-US" smtClean="0"/>
              <a:pPr>
                <a:defRPr/>
              </a:pPr>
              <a:t>9</a:t>
            </a:fld>
            <a:endParaRPr lang="en-US"/>
          </a:p>
        </p:txBody>
      </p:sp>
    </p:spTree>
    <p:extLst>
      <p:ext uri="{BB962C8B-B14F-4D97-AF65-F5344CB8AC3E}">
        <p14:creationId xmlns:p14="http://schemas.microsoft.com/office/powerpoint/2010/main" val="904137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29F052-28B2-4A6D-BD07-A9F883FAE9FA}" type="datetimeFigureOut">
              <a:rPr lang="en-US" smtClean="0"/>
              <a:t>11/03/2017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9D6B2-CB45-4CB7-9342-B78BA6EB21EC}" type="slidenum">
              <a:rPr lang="en-US" smtClean="0"/>
              <a:t>‹#›</a:t>
            </a:fld>
            <a:endParaRPr lang="en-US"/>
          </a:p>
        </p:txBody>
      </p:sp>
    </p:spTree>
    <p:extLst>
      <p:ext uri="{BB962C8B-B14F-4D97-AF65-F5344CB8AC3E}">
        <p14:creationId xmlns:p14="http://schemas.microsoft.com/office/powerpoint/2010/main" val="3888529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29F052-28B2-4A6D-BD07-A9F883FAE9FA}" type="datetimeFigureOut">
              <a:rPr lang="en-US" smtClean="0"/>
              <a:t>11/03/2017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9D6B2-CB45-4CB7-9342-B78BA6EB21EC}" type="slidenum">
              <a:rPr lang="en-US" smtClean="0"/>
              <a:t>‹#›</a:t>
            </a:fld>
            <a:endParaRPr lang="en-US"/>
          </a:p>
        </p:txBody>
      </p:sp>
    </p:spTree>
    <p:extLst>
      <p:ext uri="{BB962C8B-B14F-4D97-AF65-F5344CB8AC3E}">
        <p14:creationId xmlns:p14="http://schemas.microsoft.com/office/powerpoint/2010/main" val="2762708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29F052-28B2-4A6D-BD07-A9F883FAE9FA}" type="datetimeFigureOut">
              <a:rPr lang="en-US" smtClean="0"/>
              <a:t>11/03/2017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9D6B2-CB45-4CB7-9342-B78BA6EB21EC}" type="slidenum">
              <a:rPr lang="en-US" smtClean="0"/>
              <a:t>‹#›</a:t>
            </a:fld>
            <a:endParaRPr lang="en-US"/>
          </a:p>
        </p:txBody>
      </p:sp>
    </p:spTree>
    <p:extLst>
      <p:ext uri="{BB962C8B-B14F-4D97-AF65-F5344CB8AC3E}">
        <p14:creationId xmlns:p14="http://schemas.microsoft.com/office/powerpoint/2010/main" val="556425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29F052-28B2-4A6D-BD07-A9F883FAE9FA}" type="datetimeFigureOut">
              <a:rPr lang="en-US" smtClean="0"/>
              <a:t>11/03/2017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9D6B2-CB45-4CB7-9342-B78BA6EB21EC}" type="slidenum">
              <a:rPr lang="en-US" smtClean="0"/>
              <a:t>‹#›</a:t>
            </a:fld>
            <a:endParaRPr lang="en-US"/>
          </a:p>
        </p:txBody>
      </p:sp>
    </p:spTree>
    <p:extLst>
      <p:ext uri="{BB962C8B-B14F-4D97-AF65-F5344CB8AC3E}">
        <p14:creationId xmlns:p14="http://schemas.microsoft.com/office/powerpoint/2010/main" val="306939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29F052-28B2-4A6D-BD07-A9F883FAE9FA}" type="datetimeFigureOut">
              <a:rPr lang="en-US" smtClean="0"/>
              <a:t>11/03/2017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9D6B2-CB45-4CB7-9342-B78BA6EB21EC}" type="slidenum">
              <a:rPr lang="en-US" smtClean="0"/>
              <a:t>‹#›</a:t>
            </a:fld>
            <a:endParaRPr lang="en-US"/>
          </a:p>
        </p:txBody>
      </p:sp>
    </p:spTree>
    <p:extLst>
      <p:ext uri="{BB962C8B-B14F-4D97-AF65-F5344CB8AC3E}">
        <p14:creationId xmlns:p14="http://schemas.microsoft.com/office/powerpoint/2010/main" val="913106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29F052-28B2-4A6D-BD07-A9F883FAE9FA}" type="datetimeFigureOut">
              <a:rPr lang="en-US" smtClean="0"/>
              <a:t>11/03/2017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9D6B2-CB45-4CB7-9342-B78BA6EB21EC}" type="slidenum">
              <a:rPr lang="en-US" smtClean="0"/>
              <a:t>‹#›</a:t>
            </a:fld>
            <a:endParaRPr lang="en-US"/>
          </a:p>
        </p:txBody>
      </p:sp>
    </p:spTree>
    <p:extLst>
      <p:ext uri="{BB962C8B-B14F-4D97-AF65-F5344CB8AC3E}">
        <p14:creationId xmlns:p14="http://schemas.microsoft.com/office/powerpoint/2010/main" val="3675993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29F052-28B2-4A6D-BD07-A9F883FAE9FA}" type="datetimeFigureOut">
              <a:rPr lang="en-US" smtClean="0"/>
              <a:t>11/03/2017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9D6B2-CB45-4CB7-9342-B78BA6EB21EC}" type="slidenum">
              <a:rPr lang="en-US" smtClean="0"/>
              <a:t>‹#›</a:t>
            </a:fld>
            <a:endParaRPr lang="en-US"/>
          </a:p>
        </p:txBody>
      </p:sp>
    </p:spTree>
    <p:extLst>
      <p:ext uri="{BB962C8B-B14F-4D97-AF65-F5344CB8AC3E}">
        <p14:creationId xmlns:p14="http://schemas.microsoft.com/office/powerpoint/2010/main" val="18129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29F052-28B2-4A6D-BD07-A9F883FAE9FA}" type="datetimeFigureOut">
              <a:rPr lang="en-US" smtClean="0"/>
              <a:t>11/03/2017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9D6B2-CB45-4CB7-9342-B78BA6EB21EC}" type="slidenum">
              <a:rPr lang="en-US" smtClean="0"/>
              <a:t>‹#›</a:t>
            </a:fld>
            <a:endParaRPr lang="en-US"/>
          </a:p>
        </p:txBody>
      </p:sp>
    </p:spTree>
    <p:extLst>
      <p:ext uri="{BB962C8B-B14F-4D97-AF65-F5344CB8AC3E}">
        <p14:creationId xmlns:p14="http://schemas.microsoft.com/office/powerpoint/2010/main" val="124558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9F052-28B2-4A6D-BD07-A9F883FAE9FA}" type="datetimeFigureOut">
              <a:rPr lang="en-US" smtClean="0"/>
              <a:t>11/03/2017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9D6B2-CB45-4CB7-9342-B78BA6EB21EC}" type="slidenum">
              <a:rPr lang="en-US" smtClean="0"/>
              <a:t>‹#›</a:t>
            </a:fld>
            <a:endParaRPr lang="en-US"/>
          </a:p>
        </p:txBody>
      </p:sp>
    </p:spTree>
    <p:extLst>
      <p:ext uri="{BB962C8B-B14F-4D97-AF65-F5344CB8AC3E}">
        <p14:creationId xmlns:p14="http://schemas.microsoft.com/office/powerpoint/2010/main" val="3318757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29F052-28B2-4A6D-BD07-A9F883FAE9FA}" type="datetimeFigureOut">
              <a:rPr lang="en-US" smtClean="0"/>
              <a:t>11/03/2017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9D6B2-CB45-4CB7-9342-B78BA6EB21EC}" type="slidenum">
              <a:rPr lang="en-US" smtClean="0"/>
              <a:t>‹#›</a:t>
            </a:fld>
            <a:endParaRPr lang="en-US"/>
          </a:p>
        </p:txBody>
      </p:sp>
    </p:spTree>
    <p:extLst>
      <p:ext uri="{BB962C8B-B14F-4D97-AF65-F5344CB8AC3E}">
        <p14:creationId xmlns:p14="http://schemas.microsoft.com/office/powerpoint/2010/main" val="240731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29F052-28B2-4A6D-BD07-A9F883FAE9FA}" type="datetimeFigureOut">
              <a:rPr lang="en-US" smtClean="0"/>
              <a:t>11/03/2017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9D6B2-CB45-4CB7-9342-B78BA6EB21EC}" type="slidenum">
              <a:rPr lang="en-US" smtClean="0"/>
              <a:t>‹#›</a:t>
            </a:fld>
            <a:endParaRPr lang="en-US"/>
          </a:p>
        </p:txBody>
      </p:sp>
    </p:spTree>
    <p:extLst>
      <p:ext uri="{BB962C8B-B14F-4D97-AF65-F5344CB8AC3E}">
        <p14:creationId xmlns:p14="http://schemas.microsoft.com/office/powerpoint/2010/main" val="1584940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9F052-28B2-4A6D-BD07-A9F883FAE9FA}" type="datetimeFigureOut">
              <a:rPr lang="en-US" smtClean="0"/>
              <a:t>11/03/2017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9D6B2-CB45-4CB7-9342-B78BA6EB21EC}" type="slidenum">
              <a:rPr lang="en-US" smtClean="0"/>
              <a:t>‹#›</a:t>
            </a:fld>
            <a:endParaRPr lang="en-US"/>
          </a:p>
        </p:txBody>
      </p:sp>
    </p:spTree>
    <p:extLst>
      <p:ext uri="{BB962C8B-B14F-4D97-AF65-F5344CB8AC3E}">
        <p14:creationId xmlns:p14="http://schemas.microsoft.com/office/powerpoint/2010/main" val="146076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omments" Target="../comments/commen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omments" Target="../comments/comment9.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omments" Target="../comments/comment10.xml"/></Relationships>
</file>

<file path=ppt/slides/_rels/slide23.xml.rels><?xml version="1.0" encoding="UTF-8" standalone="yes"?>
<Relationships xmlns="http://schemas.openxmlformats.org/package/2006/relationships"><Relationship Id="rId3" Type="http://schemas.openxmlformats.org/officeDocument/2006/relationships/hyperlink" Target="mailto:yesenia@pthvp.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39" name="AutoShape 4"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0" name="AutoShape 6"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1" name="AutoShape 8"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2" name="Rectangle 9"/>
          <p:cNvSpPr>
            <a:spLocks noChangeArrowheads="1"/>
          </p:cNvSpPr>
          <p:nvPr/>
        </p:nvSpPr>
        <p:spPr bwMode="auto">
          <a:xfrm>
            <a:off x="0" y="-369332"/>
            <a:ext cx="184666" cy="73866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600">
                <a:cs typeface="Times New Roman" charset="0"/>
              </a:rPr>
              <a:t>  </a:t>
            </a:r>
            <a:r>
              <a:rPr lang="en-US" sz="4200">
                <a:cs typeface="Times New Roman" charset="0"/>
              </a:rPr>
              <a:t> </a:t>
            </a:r>
            <a:endParaRPr lang="en-US">
              <a:cs typeface="Times New Roman" charset="0"/>
            </a:endParaRPr>
          </a:p>
        </p:txBody>
      </p:sp>
      <p:sp>
        <p:nvSpPr>
          <p:cNvPr id="14343" name="AutoShape 10" descr="https://mg.mail.yahoo.com/ya/download?mid=2%5f0%5f0%5f1%5f642799%5fAHXVimIAAMZmUvJhcQOj0GPvqYQ&amp;pid=1.2.2&amp;fid=Inbox&amp;inline=1&amp;appid=YahooMailNeo"/>
          <p:cNvSpPr>
            <a:spLocks noChangeAspect="1" noChangeArrowheads="1"/>
          </p:cNvSpPr>
          <p:nvPr/>
        </p:nvSpPr>
        <p:spPr bwMode="auto">
          <a:xfrm>
            <a:off x="112713" y="-136525"/>
            <a:ext cx="85725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4" name="Title 1"/>
          <p:cNvSpPr>
            <a:spLocks noGrp="1"/>
          </p:cNvSpPr>
          <p:nvPr>
            <p:ph type="title"/>
          </p:nvPr>
        </p:nvSpPr>
        <p:spPr>
          <a:xfrm>
            <a:off x="457200" y="1485900"/>
            <a:ext cx="8229600" cy="975360"/>
          </a:xfrm>
        </p:spPr>
        <p:txBody>
          <a:bodyPr>
            <a:normAutofit fontScale="90000"/>
          </a:bodyPr>
          <a:lstStyle/>
          <a:p>
            <a:r>
              <a:rPr lang="en-US" sz="3600" dirty="0">
                <a:solidFill>
                  <a:srgbClr val="008000"/>
                </a:solidFill>
                <a:latin typeface="Georgia" charset="0"/>
              </a:rPr>
              <a:t>Creating Inclusive Schools through</a:t>
            </a:r>
            <a:br>
              <a:rPr lang="en-US" sz="3600" dirty="0">
                <a:solidFill>
                  <a:srgbClr val="008000"/>
                </a:solidFill>
                <a:latin typeface="Georgia" charset="0"/>
              </a:rPr>
            </a:br>
            <a:r>
              <a:rPr lang="en-US" sz="3600" dirty="0">
                <a:solidFill>
                  <a:srgbClr val="008000"/>
                </a:solidFill>
                <a:latin typeface="Georgia" charset="0"/>
              </a:rPr>
              <a:t>High Impact Relational Home Visits</a:t>
            </a:r>
          </a:p>
        </p:txBody>
      </p:sp>
      <p:pic>
        <p:nvPicPr>
          <p:cNvPr id="2" name="Picture 1"/>
          <p:cNvPicPr>
            <a:picLocks noChangeAspect="1"/>
          </p:cNvPicPr>
          <p:nvPr/>
        </p:nvPicPr>
        <p:blipFill>
          <a:blip r:embed="rId3"/>
          <a:stretch>
            <a:fillRect/>
          </a:stretch>
        </p:blipFill>
        <p:spPr>
          <a:xfrm>
            <a:off x="2667000" y="2877959"/>
            <a:ext cx="3810000" cy="28575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114" y="-213845"/>
            <a:ext cx="4507769" cy="1980686"/>
          </a:xfrm>
          <a:prstGeom prst="rect">
            <a:avLst/>
          </a:prstGeom>
        </p:spPr>
      </p:pic>
    </p:spTree>
    <p:extLst>
      <p:ext uri="{BB962C8B-B14F-4D97-AF65-F5344CB8AC3E}">
        <p14:creationId xmlns:p14="http://schemas.microsoft.com/office/powerpoint/2010/main" val="1301123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nnegotiable 4 Hop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008962"/>
            <a:ext cx="2827433" cy="2819400"/>
          </a:xfrm>
          <a:prstGeom prst="rect">
            <a:avLst/>
          </a:prstGeom>
        </p:spPr>
      </p:pic>
      <p:pic>
        <p:nvPicPr>
          <p:cNvPr id="3" name="Picture 2" descr="Nonnegotiable 3 No Targ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219200"/>
            <a:ext cx="2751015" cy="2743200"/>
          </a:xfrm>
          <a:prstGeom prst="rect">
            <a:avLst/>
          </a:prstGeom>
        </p:spPr>
      </p:pic>
      <p:pic>
        <p:nvPicPr>
          <p:cNvPr id="4" name="Picture 3" descr="Nonnegotiable 2 Train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1219200"/>
            <a:ext cx="2827432" cy="2819400"/>
          </a:xfrm>
          <a:prstGeom prst="rect">
            <a:avLst/>
          </a:prstGeom>
        </p:spPr>
      </p:pic>
      <p:pic>
        <p:nvPicPr>
          <p:cNvPr id="5" name="Picture 4" descr="Nonnegotiable 1 Voluntar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1295400"/>
            <a:ext cx="2751016" cy="2743200"/>
          </a:xfrm>
          <a:prstGeom prst="rect">
            <a:avLst/>
          </a:prstGeom>
        </p:spPr>
      </p:pic>
      <p:pic>
        <p:nvPicPr>
          <p:cNvPr id="6" name="Picture 5" descr="Nonnegotiable 5 Pair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4400" y="4038600"/>
            <a:ext cx="2751016" cy="2743200"/>
          </a:xfrm>
          <a:prstGeom prst="rect">
            <a:avLst/>
          </a:prstGeom>
        </p:spPr>
      </p:pic>
      <p:sp>
        <p:nvSpPr>
          <p:cNvPr id="7" name="Title 6"/>
          <p:cNvSpPr>
            <a:spLocks noGrp="1"/>
          </p:cNvSpPr>
          <p:nvPr>
            <p:ph type="title"/>
          </p:nvPr>
        </p:nvSpPr>
        <p:spPr>
          <a:xfrm>
            <a:off x="685800" y="533400"/>
            <a:ext cx="7848600" cy="639762"/>
          </a:xfrm>
        </p:spPr>
        <p:txBody>
          <a:bodyPr>
            <a:noAutofit/>
          </a:bodyPr>
          <a:lstStyle/>
          <a:p>
            <a:r>
              <a:rPr lang="en-US" sz="3600" dirty="0">
                <a:solidFill>
                  <a:srgbClr val="008000"/>
                </a:solidFill>
                <a:latin typeface="Georgia"/>
                <a:cs typeface="Georgia"/>
              </a:rPr>
              <a:t>Non-Negotiable Core Practices</a:t>
            </a:r>
            <a:endParaRPr lang="en-US" sz="3600" dirty="0"/>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 y="-152400"/>
            <a:ext cx="2572515" cy="1130347"/>
          </a:xfrm>
          <a:prstGeom prst="rect">
            <a:avLst/>
          </a:prstGeom>
        </p:spPr>
      </p:pic>
    </p:spTree>
    <p:extLst>
      <p:ext uri="{BB962C8B-B14F-4D97-AF65-F5344CB8AC3E}">
        <p14:creationId xmlns:p14="http://schemas.microsoft.com/office/powerpoint/2010/main" val="263029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39" name="AutoShape 4"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0" name="AutoShape 6"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1" name="AutoShape 8"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2" name="Rectangle 9"/>
          <p:cNvSpPr>
            <a:spLocks noChangeArrowheads="1"/>
          </p:cNvSpPr>
          <p:nvPr/>
        </p:nvSpPr>
        <p:spPr bwMode="auto">
          <a:xfrm>
            <a:off x="0" y="-369332"/>
            <a:ext cx="184666" cy="73866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600">
                <a:cs typeface="Times New Roman" charset="0"/>
              </a:rPr>
              <a:t>  </a:t>
            </a:r>
            <a:r>
              <a:rPr lang="en-US" sz="4200">
                <a:cs typeface="Times New Roman" charset="0"/>
              </a:rPr>
              <a:t> </a:t>
            </a:r>
            <a:endParaRPr lang="en-US">
              <a:cs typeface="Times New Roman" charset="0"/>
            </a:endParaRPr>
          </a:p>
        </p:txBody>
      </p:sp>
      <p:sp>
        <p:nvSpPr>
          <p:cNvPr id="14343" name="AutoShape 10" descr="https://mg.mail.yahoo.com/ya/download?mid=2%5f0%5f0%5f1%5f642799%5fAHXVimIAAMZmUvJhcQOj0GPvqYQ&amp;pid=1.2.2&amp;fid=Inbox&amp;inline=1&amp;appid=YahooMailNeo"/>
          <p:cNvSpPr>
            <a:spLocks noChangeAspect="1" noChangeArrowheads="1"/>
          </p:cNvSpPr>
          <p:nvPr/>
        </p:nvSpPr>
        <p:spPr bwMode="auto">
          <a:xfrm>
            <a:off x="112713" y="-136525"/>
            <a:ext cx="85725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4" name="Title 1"/>
          <p:cNvSpPr>
            <a:spLocks noGrp="1"/>
          </p:cNvSpPr>
          <p:nvPr>
            <p:ph type="title"/>
          </p:nvPr>
        </p:nvSpPr>
        <p:spPr>
          <a:xfrm>
            <a:off x="460375" y="739708"/>
            <a:ext cx="8229600" cy="1062152"/>
          </a:xfrm>
        </p:spPr>
        <p:txBody>
          <a:bodyPr>
            <a:normAutofit fontScale="90000"/>
          </a:bodyPr>
          <a:lstStyle/>
          <a:p>
            <a:br>
              <a:rPr lang="en-US" sz="3600" dirty="0">
                <a:solidFill>
                  <a:srgbClr val="008000"/>
                </a:solidFill>
                <a:latin typeface="Georgia" charset="0"/>
              </a:rPr>
            </a:br>
            <a:br>
              <a:rPr lang="en-US" sz="3600" dirty="0">
                <a:solidFill>
                  <a:srgbClr val="008000"/>
                </a:solidFill>
                <a:latin typeface="Georgia" charset="0"/>
              </a:rPr>
            </a:br>
            <a:br>
              <a:rPr lang="en-US" dirty="0">
                <a:solidFill>
                  <a:srgbClr val="17598D"/>
                </a:solidFill>
                <a:latin typeface="Bitter-Regular"/>
              </a:rPr>
            </a:br>
            <a:r>
              <a:rPr lang="en-US" sz="4000" dirty="0">
                <a:solidFill>
                  <a:srgbClr val="008000"/>
                </a:solidFill>
                <a:latin typeface="Georgia" panose="02040502050405020303" pitchFamily="18" charset="0"/>
              </a:rPr>
              <a:t>Training: Introduction to Home Visits </a:t>
            </a:r>
            <a:br>
              <a:rPr lang="en-US" sz="3600" dirty="0">
                <a:solidFill>
                  <a:srgbClr val="10100F"/>
                </a:solidFill>
                <a:latin typeface="PTSans-Narrow"/>
              </a:rPr>
            </a:br>
            <a:br>
              <a:rPr lang="en-US" sz="3600" dirty="0">
                <a:solidFill>
                  <a:srgbClr val="10100F"/>
                </a:solidFill>
                <a:latin typeface="PTSans-Narrow"/>
              </a:rPr>
            </a:br>
            <a:br>
              <a:rPr lang="en-US" sz="3600" dirty="0">
                <a:solidFill>
                  <a:srgbClr val="008000"/>
                </a:solidFill>
                <a:latin typeface="Georgia" charset="0"/>
              </a:rPr>
            </a:br>
            <a:endParaRPr lang="en-US" sz="3200" dirty="0">
              <a:solidFill>
                <a:srgbClr val="34959D"/>
              </a:solidFill>
              <a:latin typeface="Georgia" charset="0"/>
            </a:endParaRPr>
          </a:p>
        </p:txBody>
      </p:sp>
      <p:sp>
        <p:nvSpPr>
          <p:cNvPr id="3" name="Content Placeholder 2"/>
          <p:cNvSpPr>
            <a:spLocks noGrp="1"/>
          </p:cNvSpPr>
          <p:nvPr>
            <p:ph idx="1"/>
          </p:nvPr>
        </p:nvSpPr>
        <p:spPr>
          <a:xfrm>
            <a:off x="274855" y="1693514"/>
            <a:ext cx="8229600" cy="4698962"/>
          </a:xfrm>
        </p:spPr>
        <p:txBody>
          <a:bodyPr>
            <a:normAutofit/>
          </a:bodyPr>
          <a:lstStyle/>
          <a:p>
            <a:pPr marL="0" indent="0">
              <a:buNone/>
            </a:pPr>
            <a:endParaRPr lang="en-US" sz="2400" dirty="0">
              <a:solidFill>
                <a:srgbClr val="1F497D"/>
              </a:solidFill>
              <a:latin typeface="PTSans-NarrowBold"/>
            </a:endParaRPr>
          </a:p>
          <a:p>
            <a:pPr marL="0" indent="0">
              <a:buNone/>
            </a:pPr>
            <a:r>
              <a:rPr lang="en-US" sz="2400" dirty="0">
                <a:solidFill>
                  <a:srgbClr val="1F497D"/>
                </a:solidFill>
                <a:latin typeface="PTSans-NarrowBold"/>
              </a:rPr>
              <a:t>The core of our 3-hour training program </a:t>
            </a:r>
            <a:r>
              <a:rPr lang="en-US" sz="2400" b="1" dirty="0">
                <a:solidFill>
                  <a:srgbClr val="1F497D"/>
                </a:solidFill>
                <a:latin typeface="PTSans-NarrowBold"/>
              </a:rPr>
              <a:t>prepares and certifies educators for Parent Teacher Home Visits</a:t>
            </a:r>
            <a:r>
              <a:rPr lang="en-US" sz="2400" i="1" dirty="0">
                <a:solidFill>
                  <a:srgbClr val="1F497D"/>
                </a:solidFill>
                <a:latin typeface="PTSans-NarrowBold"/>
              </a:rPr>
              <a:t>, including:</a:t>
            </a:r>
            <a:endParaRPr lang="en-US" sz="2400" b="1" i="1" dirty="0">
              <a:solidFill>
                <a:srgbClr val="1F497D"/>
              </a:solidFill>
              <a:latin typeface="PTSans-Narrow"/>
            </a:endParaRPr>
          </a:p>
          <a:p>
            <a:pPr lvl="1">
              <a:buFont typeface="Wingdings" charset="2"/>
              <a:buChar char="§"/>
            </a:pPr>
            <a:r>
              <a:rPr lang="en-US" sz="2400" dirty="0">
                <a:solidFill>
                  <a:srgbClr val="1F497D"/>
                </a:solidFill>
                <a:latin typeface="PTSans-Narrow"/>
              </a:rPr>
              <a:t>Building skills, knowledge, and confidence to conduct relational home visits</a:t>
            </a:r>
          </a:p>
          <a:p>
            <a:pPr lvl="1">
              <a:buChar char="▪"/>
            </a:pPr>
            <a:r>
              <a:rPr lang="en-US" sz="2400" dirty="0">
                <a:solidFill>
                  <a:srgbClr val="1F497D"/>
                </a:solidFill>
                <a:latin typeface="PTSans-Narrow"/>
              </a:rPr>
              <a:t>Providing rehearsal/practice in engaging families</a:t>
            </a:r>
          </a:p>
          <a:p>
            <a:pPr lvl="1">
              <a:buChar char="▪"/>
            </a:pPr>
            <a:r>
              <a:rPr lang="en-US" sz="2400" dirty="0">
                <a:solidFill>
                  <a:srgbClr val="1F497D"/>
                </a:solidFill>
                <a:latin typeface="PTSans-Narrow"/>
              </a:rPr>
              <a:t>Discussing potential fears (time, safety, mandated reporting)</a:t>
            </a:r>
          </a:p>
          <a:p>
            <a:pPr lvl="1">
              <a:buChar char="▪"/>
            </a:pPr>
            <a:r>
              <a:rPr lang="en-US" sz="2400" dirty="0">
                <a:solidFill>
                  <a:srgbClr val="1F497D"/>
                </a:solidFill>
                <a:latin typeface="PTSans-Narrow"/>
              </a:rPr>
              <a:t>Examining culture and cross-cultural connection</a:t>
            </a:r>
          </a:p>
          <a:p>
            <a:pPr lvl="1">
              <a:buChar char="▪"/>
            </a:pPr>
            <a:r>
              <a:rPr lang="en-US" sz="2400" dirty="0">
                <a:solidFill>
                  <a:srgbClr val="1F497D"/>
                </a:solidFill>
                <a:latin typeface="PTSans-Narrow"/>
              </a:rPr>
              <a:t>Taking it back to the classroom</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63" y="-136525"/>
            <a:ext cx="3604761" cy="1583909"/>
          </a:xfrm>
          <a:prstGeom prst="rect">
            <a:avLst/>
          </a:prstGeom>
        </p:spPr>
      </p:pic>
    </p:spTree>
    <p:extLst>
      <p:ext uri="{BB962C8B-B14F-4D97-AF65-F5344CB8AC3E}">
        <p14:creationId xmlns:p14="http://schemas.microsoft.com/office/powerpoint/2010/main" val="2890947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05525"/>
            <a:ext cx="8229600" cy="762000"/>
          </a:xfrm>
        </p:spPr>
        <p:txBody>
          <a:bodyPr>
            <a:normAutofit fontScale="90000"/>
          </a:bodyPr>
          <a:lstStyle/>
          <a:p>
            <a:pPr>
              <a:defRPr/>
            </a:pPr>
            <a:r>
              <a:rPr lang="en-US" sz="3600" dirty="0">
                <a:solidFill>
                  <a:srgbClr val="008000"/>
                </a:solidFill>
                <a:latin typeface="Georgia"/>
                <a:cs typeface="Georgia"/>
              </a:rPr>
              <a:t>Research-Based Participation Outcomes</a:t>
            </a:r>
          </a:p>
        </p:txBody>
      </p:sp>
      <p:sp>
        <p:nvSpPr>
          <p:cNvPr id="3" name="Content Placeholder 2"/>
          <p:cNvSpPr>
            <a:spLocks noGrp="1"/>
          </p:cNvSpPr>
          <p:nvPr>
            <p:ph sz="quarter" idx="1"/>
          </p:nvPr>
        </p:nvSpPr>
        <p:spPr>
          <a:xfrm>
            <a:off x="152401" y="1745106"/>
            <a:ext cx="5714999" cy="4648200"/>
          </a:xfrm>
        </p:spPr>
        <p:txBody>
          <a:bodyPr>
            <a:normAutofit/>
          </a:bodyPr>
          <a:lstStyle/>
          <a:p>
            <a:pPr marL="274638" lvl="1" indent="0">
              <a:buFont typeface="Wingdings" charset="0"/>
              <a:buNone/>
              <a:defRPr/>
            </a:pPr>
            <a:endParaRPr lang="en-US" sz="2000" dirty="0"/>
          </a:p>
          <a:p>
            <a:pPr>
              <a:defRPr/>
            </a:pPr>
            <a:endParaRPr lang="en-US" dirty="0">
              <a:solidFill>
                <a:srgbClr val="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403" y="2219947"/>
            <a:ext cx="5124528" cy="384339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52400"/>
            <a:ext cx="3346554" cy="1470455"/>
          </a:xfrm>
          <a:prstGeom prst="rect">
            <a:avLst/>
          </a:prstGeom>
        </p:spPr>
      </p:pic>
    </p:spTree>
    <p:extLst>
      <p:ext uri="{BB962C8B-B14F-4D97-AF65-F5344CB8AC3E}">
        <p14:creationId xmlns:p14="http://schemas.microsoft.com/office/powerpoint/2010/main" val="28778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39" name="AutoShape 4"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0" name="AutoShape 6"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1" name="AutoShape 8"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2" name="Rectangle 9"/>
          <p:cNvSpPr>
            <a:spLocks noChangeArrowheads="1"/>
          </p:cNvSpPr>
          <p:nvPr/>
        </p:nvSpPr>
        <p:spPr bwMode="auto">
          <a:xfrm>
            <a:off x="0" y="-369332"/>
            <a:ext cx="184666" cy="73866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600">
                <a:cs typeface="Times New Roman" charset="0"/>
              </a:rPr>
              <a:t>  </a:t>
            </a:r>
            <a:r>
              <a:rPr lang="en-US" sz="4200">
                <a:cs typeface="Times New Roman" charset="0"/>
              </a:rPr>
              <a:t> </a:t>
            </a:r>
            <a:endParaRPr lang="en-US">
              <a:cs typeface="Times New Roman" charset="0"/>
            </a:endParaRPr>
          </a:p>
        </p:txBody>
      </p:sp>
      <p:sp>
        <p:nvSpPr>
          <p:cNvPr id="14343" name="AutoShape 10" descr="https://mg.mail.yahoo.com/ya/download?mid=2%5f0%5f0%5f1%5f642799%5fAHXVimIAAMZmUvJhcQOj0GPvqYQ&amp;pid=1.2.2&amp;fid=Inbox&amp;inline=1&amp;appid=YahooMailNeo"/>
          <p:cNvSpPr>
            <a:spLocks noChangeAspect="1" noChangeArrowheads="1"/>
          </p:cNvSpPr>
          <p:nvPr/>
        </p:nvSpPr>
        <p:spPr bwMode="auto">
          <a:xfrm>
            <a:off x="112713" y="-136525"/>
            <a:ext cx="85725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4" name="Title 1"/>
          <p:cNvSpPr>
            <a:spLocks noGrp="1"/>
          </p:cNvSpPr>
          <p:nvPr>
            <p:ph type="title"/>
          </p:nvPr>
        </p:nvSpPr>
        <p:spPr>
          <a:xfrm>
            <a:off x="445776" y="1109542"/>
            <a:ext cx="8229600" cy="809111"/>
          </a:xfrm>
        </p:spPr>
        <p:txBody>
          <a:bodyPr>
            <a:normAutofit fontScale="90000"/>
          </a:bodyPr>
          <a:lstStyle/>
          <a:p>
            <a:br>
              <a:rPr lang="en-US" sz="3600" dirty="0">
                <a:solidFill>
                  <a:srgbClr val="008000"/>
                </a:solidFill>
                <a:latin typeface="Georgia" charset="0"/>
              </a:rPr>
            </a:br>
            <a:br>
              <a:rPr lang="en-US" sz="3600" dirty="0">
                <a:solidFill>
                  <a:srgbClr val="008000"/>
                </a:solidFill>
                <a:latin typeface="Georgia" charset="0"/>
              </a:rPr>
            </a:br>
            <a:br>
              <a:rPr lang="en-US" dirty="0">
                <a:solidFill>
                  <a:srgbClr val="17598D"/>
                </a:solidFill>
                <a:latin typeface="Bitter-Regular"/>
              </a:rPr>
            </a:br>
            <a:r>
              <a:rPr lang="en-US" sz="4000" dirty="0">
                <a:solidFill>
                  <a:srgbClr val="008000"/>
                </a:solidFill>
                <a:latin typeface="Georgia" panose="02040502050405020303" pitchFamily="18" charset="0"/>
              </a:rPr>
              <a:t>Benefits for Students:</a:t>
            </a:r>
            <a:br>
              <a:rPr lang="en-US" sz="3600" dirty="0">
                <a:solidFill>
                  <a:srgbClr val="10100F"/>
                </a:solidFill>
                <a:latin typeface="PTSans-Narrow"/>
              </a:rPr>
            </a:br>
            <a:br>
              <a:rPr lang="en-US" sz="3600" dirty="0">
                <a:solidFill>
                  <a:srgbClr val="10100F"/>
                </a:solidFill>
                <a:latin typeface="PTSans-Narrow"/>
              </a:rPr>
            </a:br>
            <a:br>
              <a:rPr lang="en-US" sz="3600" dirty="0">
                <a:solidFill>
                  <a:srgbClr val="008000"/>
                </a:solidFill>
                <a:latin typeface="Georgia" charset="0"/>
              </a:rPr>
            </a:br>
            <a:endParaRPr lang="en-US" sz="3200" dirty="0">
              <a:solidFill>
                <a:srgbClr val="34959D"/>
              </a:solidFill>
              <a:latin typeface="Georgia" charset="0"/>
            </a:endParaRPr>
          </a:p>
        </p:txBody>
      </p:sp>
      <p:sp>
        <p:nvSpPr>
          <p:cNvPr id="3" name="Content Placeholder 2"/>
          <p:cNvSpPr>
            <a:spLocks noGrp="1"/>
          </p:cNvSpPr>
          <p:nvPr>
            <p:ph idx="1"/>
          </p:nvPr>
        </p:nvSpPr>
        <p:spPr>
          <a:xfrm>
            <a:off x="274855" y="1897904"/>
            <a:ext cx="8229600" cy="4494572"/>
          </a:xfrm>
        </p:spPr>
        <p:txBody>
          <a:bodyPr>
            <a:normAutofit fontScale="85000" lnSpcReduction="20000"/>
          </a:bodyPr>
          <a:lstStyle/>
          <a:p>
            <a:pPr marL="0" indent="0" algn="ctr">
              <a:buNone/>
            </a:pPr>
            <a:r>
              <a:rPr lang="en-US" sz="2800" b="1" dirty="0">
                <a:solidFill>
                  <a:srgbClr val="008000"/>
                </a:solidFill>
                <a:latin typeface="PTSans-Narrow"/>
              </a:rPr>
              <a:t>2015 Johns Hopkins University Study</a:t>
            </a:r>
          </a:p>
          <a:p>
            <a:pPr marL="0" indent="0">
              <a:buNone/>
            </a:pPr>
            <a:endParaRPr lang="en-US" dirty="0">
              <a:solidFill>
                <a:srgbClr val="34959D"/>
              </a:solidFill>
              <a:latin typeface="PTSans-Narrow"/>
            </a:endParaRPr>
          </a:p>
          <a:p>
            <a:pPr marL="0" indent="0">
              <a:buNone/>
            </a:pPr>
            <a:r>
              <a:rPr lang="en-US" dirty="0">
                <a:solidFill>
                  <a:srgbClr val="34959D"/>
                </a:solidFill>
                <a:latin typeface="PTSans-Narrow"/>
              </a:rPr>
              <a:t>Students who received a home visit--</a:t>
            </a:r>
          </a:p>
          <a:p>
            <a:r>
              <a:rPr lang="en-US" sz="3600" dirty="0">
                <a:solidFill>
                  <a:srgbClr val="34959D"/>
                </a:solidFill>
                <a:latin typeface="PTSans-Narrow"/>
              </a:rPr>
              <a:t>Had 24% fewer absences in school</a:t>
            </a:r>
          </a:p>
          <a:p>
            <a:r>
              <a:rPr lang="en-US" sz="3600" dirty="0">
                <a:solidFill>
                  <a:srgbClr val="34959D"/>
                </a:solidFill>
                <a:latin typeface="PTSans-Narrow"/>
              </a:rPr>
              <a:t>Were more likely to read at or above grade level</a:t>
            </a:r>
          </a:p>
          <a:p>
            <a:r>
              <a:rPr lang="en-US" sz="3600" dirty="0">
                <a:solidFill>
                  <a:srgbClr val="34959D"/>
                </a:solidFill>
                <a:latin typeface="PTSans-Narrow"/>
              </a:rPr>
              <a:t>Had more positive attitudes toward school</a:t>
            </a:r>
          </a:p>
          <a:p>
            <a:r>
              <a:rPr lang="en-US" sz="3600" dirty="0">
                <a:solidFill>
                  <a:srgbClr val="34959D"/>
                </a:solidFill>
                <a:latin typeface="PTSans-Narrow"/>
              </a:rPr>
              <a:t>Decreased suspensions</a:t>
            </a:r>
          </a:p>
          <a:p>
            <a:r>
              <a:rPr lang="en-US" sz="3600" dirty="0">
                <a:solidFill>
                  <a:srgbClr val="34959D"/>
                </a:solidFill>
                <a:latin typeface="PTSans-Narrow"/>
              </a:rPr>
              <a:t>Increased applications to 2 &amp; 4 year colleges</a:t>
            </a:r>
          </a:p>
          <a:p>
            <a:pPr marL="0" indent="0">
              <a:buNone/>
            </a:pPr>
            <a:endParaRPr lang="en-US" sz="3600" dirty="0">
              <a:solidFill>
                <a:srgbClr val="34959D"/>
              </a:solidFill>
              <a:latin typeface="PTSans-Narrow"/>
            </a:endParaRPr>
          </a:p>
          <a:p>
            <a:pPr marL="0" indent="0">
              <a:buNone/>
            </a:pPr>
            <a:endParaRPr lang="en-US" dirty="0">
              <a:solidFill>
                <a:srgbClr val="34959D"/>
              </a:solidFill>
              <a:latin typeface="PTSans-Narrow"/>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63" y="-136525"/>
            <a:ext cx="3604761" cy="1583909"/>
          </a:xfrm>
          <a:prstGeom prst="rect">
            <a:avLst/>
          </a:prstGeom>
        </p:spPr>
      </p:pic>
    </p:spTree>
    <p:extLst>
      <p:ext uri="{BB962C8B-B14F-4D97-AF65-F5344CB8AC3E}">
        <p14:creationId xmlns:p14="http://schemas.microsoft.com/office/powerpoint/2010/main" val="17835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39" name="AutoShape 4"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0" name="AutoShape 6"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1" name="AutoShape 8"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2" name="Rectangle 9"/>
          <p:cNvSpPr>
            <a:spLocks noChangeArrowheads="1"/>
          </p:cNvSpPr>
          <p:nvPr/>
        </p:nvSpPr>
        <p:spPr bwMode="auto">
          <a:xfrm>
            <a:off x="0" y="-369332"/>
            <a:ext cx="184666" cy="73866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600">
                <a:cs typeface="Times New Roman" charset="0"/>
              </a:rPr>
              <a:t>  </a:t>
            </a:r>
            <a:r>
              <a:rPr lang="en-US" sz="4200">
                <a:cs typeface="Times New Roman" charset="0"/>
              </a:rPr>
              <a:t> </a:t>
            </a:r>
            <a:endParaRPr lang="en-US">
              <a:cs typeface="Times New Roman" charset="0"/>
            </a:endParaRPr>
          </a:p>
        </p:txBody>
      </p:sp>
      <p:sp>
        <p:nvSpPr>
          <p:cNvPr id="14343" name="AutoShape 10" descr="https://mg.mail.yahoo.com/ya/download?mid=2%5f0%5f0%5f1%5f642799%5fAHXVimIAAMZmUvJhcQOj0GPvqYQ&amp;pid=1.2.2&amp;fid=Inbox&amp;inline=1&amp;appid=YahooMailNeo"/>
          <p:cNvSpPr>
            <a:spLocks noChangeAspect="1" noChangeArrowheads="1"/>
          </p:cNvSpPr>
          <p:nvPr/>
        </p:nvSpPr>
        <p:spPr bwMode="auto">
          <a:xfrm>
            <a:off x="112713" y="-136525"/>
            <a:ext cx="85725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4" name="Title 1"/>
          <p:cNvSpPr>
            <a:spLocks noGrp="1"/>
          </p:cNvSpPr>
          <p:nvPr>
            <p:ph type="title"/>
          </p:nvPr>
        </p:nvSpPr>
        <p:spPr>
          <a:xfrm>
            <a:off x="445776" y="1109542"/>
            <a:ext cx="8229600" cy="809111"/>
          </a:xfrm>
        </p:spPr>
        <p:txBody>
          <a:bodyPr>
            <a:normAutofit fontScale="90000"/>
          </a:bodyPr>
          <a:lstStyle/>
          <a:p>
            <a:br>
              <a:rPr lang="en-US" sz="3600" dirty="0">
                <a:solidFill>
                  <a:srgbClr val="008000"/>
                </a:solidFill>
                <a:latin typeface="Georgia" charset="0"/>
              </a:rPr>
            </a:br>
            <a:br>
              <a:rPr lang="en-US" sz="3600" dirty="0">
                <a:solidFill>
                  <a:srgbClr val="008000"/>
                </a:solidFill>
                <a:latin typeface="Georgia" charset="0"/>
              </a:rPr>
            </a:br>
            <a:br>
              <a:rPr lang="en-US" dirty="0">
                <a:solidFill>
                  <a:srgbClr val="17598D"/>
                </a:solidFill>
                <a:latin typeface="Bitter-Regular"/>
              </a:rPr>
            </a:br>
            <a:r>
              <a:rPr lang="en-US" sz="4000" dirty="0">
                <a:solidFill>
                  <a:srgbClr val="008000"/>
                </a:solidFill>
                <a:latin typeface="Georgia" panose="02040502050405020303" pitchFamily="18" charset="0"/>
              </a:rPr>
              <a:t>Benefits for Parents:</a:t>
            </a:r>
            <a:br>
              <a:rPr lang="en-US" sz="3600" dirty="0">
                <a:solidFill>
                  <a:srgbClr val="10100F"/>
                </a:solidFill>
                <a:latin typeface="PTSans-Narrow"/>
              </a:rPr>
            </a:br>
            <a:br>
              <a:rPr lang="en-US" sz="3600" dirty="0">
                <a:solidFill>
                  <a:srgbClr val="10100F"/>
                </a:solidFill>
                <a:latin typeface="PTSans-Narrow"/>
              </a:rPr>
            </a:br>
            <a:br>
              <a:rPr lang="en-US" sz="3600" dirty="0">
                <a:solidFill>
                  <a:srgbClr val="008000"/>
                </a:solidFill>
                <a:latin typeface="Georgia" charset="0"/>
              </a:rPr>
            </a:br>
            <a:endParaRPr lang="en-US" sz="3200" dirty="0">
              <a:solidFill>
                <a:srgbClr val="34959D"/>
              </a:solidFill>
              <a:latin typeface="Georgia" charset="0"/>
            </a:endParaRPr>
          </a:p>
        </p:txBody>
      </p:sp>
      <p:sp>
        <p:nvSpPr>
          <p:cNvPr id="3" name="Content Placeholder 2"/>
          <p:cNvSpPr>
            <a:spLocks noGrp="1"/>
          </p:cNvSpPr>
          <p:nvPr>
            <p:ph idx="1"/>
          </p:nvPr>
        </p:nvSpPr>
        <p:spPr>
          <a:xfrm>
            <a:off x="274855" y="1897904"/>
            <a:ext cx="8229600" cy="4494572"/>
          </a:xfrm>
        </p:spPr>
        <p:txBody>
          <a:bodyPr>
            <a:normAutofit fontScale="92500"/>
          </a:bodyPr>
          <a:lstStyle/>
          <a:p>
            <a:pPr marL="0" indent="0" algn="ctr">
              <a:buNone/>
            </a:pPr>
            <a:r>
              <a:rPr lang="en-US" sz="2400" b="1" dirty="0">
                <a:solidFill>
                  <a:srgbClr val="008000"/>
                </a:solidFill>
              </a:rPr>
              <a:t>2014 Landscape Evaluation of PTHVP Model Across the US </a:t>
            </a:r>
            <a:r>
              <a:rPr lang="en-US" sz="2400" b="1" dirty="0" err="1">
                <a:solidFill>
                  <a:srgbClr val="008000"/>
                </a:solidFill>
              </a:rPr>
              <a:t>Hueling</a:t>
            </a:r>
            <a:r>
              <a:rPr lang="en-US" sz="2400" b="1" dirty="0">
                <a:solidFill>
                  <a:srgbClr val="008000"/>
                </a:solidFill>
              </a:rPr>
              <a:t> M. Lee, ED. L.D.</a:t>
            </a:r>
            <a:endParaRPr lang="en-US" b="1" dirty="0"/>
          </a:p>
          <a:p>
            <a:pPr marL="0" lvl="0" indent="0">
              <a:buNone/>
            </a:pPr>
            <a:r>
              <a:rPr lang="en-US" dirty="0">
                <a:solidFill>
                  <a:srgbClr val="34959D"/>
                </a:solidFill>
              </a:rPr>
              <a:t>Home Visits:</a:t>
            </a:r>
          </a:p>
          <a:p>
            <a:pPr lvl="0"/>
            <a:r>
              <a:rPr lang="en-US" dirty="0">
                <a:solidFill>
                  <a:srgbClr val="34959D"/>
                </a:solidFill>
              </a:rPr>
              <a:t>Increase parent involvement</a:t>
            </a:r>
          </a:p>
          <a:p>
            <a:pPr lvl="0"/>
            <a:r>
              <a:rPr lang="en-US" dirty="0">
                <a:solidFill>
                  <a:srgbClr val="34959D"/>
                </a:solidFill>
              </a:rPr>
              <a:t>Facilitate use of culturally responsive strategies</a:t>
            </a:r>
          </a:p>
          <a:p>
            <a:pPr lvl="0"/>
            <a:r>
              <a:rPr lang="en-US" dirty="0">
                <a:solidFill>
                  <a:srgbClr val="34959D"/>
                </a:solidFill>
              </a:rPr>
              <a:t>Bridge teacher-parent relationships, contact and communication as co-educators</a:t>
            </a:r>
          </a:p>
          <a:p>
            <a:pPr lvl="0"/>
            <a:r>
              <a:rPr lang="en-US" dirty="0">
                <a:solidFill>
                  <a:srgbClr val="34959D"/>
                </a:solidFill>
              </a:rPr>
              <a:t>Promote trust and sense of self-efficacy for teachers, parents and students</a:t>
            </a:r>
          </a:p>
          <a:p>
            <a:pPr marL="0" indent="0" algn="ctr">
              <a:buNone/>
            </a:pPr>
            <a:endParaRPr lang="en-US" dirty="0"/>
          </a:p>
          <a:p>
            <a:pPr marL="0" indent="0">
              <a:buNone/>
            </a:pPr>
            <a:endParaRPr lang="en-US" dirty="0">
              <a:solidFill>
                <a:srgbClr val="34959D"/>
              </a:solidFill>
              <a:latin typeface="PTSans-Narrow"/>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63" y="-136525"/>
            <a:ext cx="3604761" cy="1583909"/>
          </a:xfrm>
          <a:prstGeom prst="rect">
            <a:avLst/>
          </a:prstGeom>
        </p:spPr>
      </p:pic>
    </p:spTree>
    <p:extLst>
      <p:ext uri="{BB962C8B-B14F-4D97-AF65-F5344CB8AC3E}">
        <p14:creationId xmlns:p14="http://schemas.microsoft.com/office/powerpoint/2010/main" val="298014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39" name="AutoShape 4"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0" name="AutoShape 6"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1" name="AutoShape 8"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2" name="Rectangle 9"/>
          <p:cNvSpPr>
            <a:spLocks noChangeArrowheads="1"/>
          </p:cNvSpPr>
          <p:nvPr/>
        </p:nvSpPr>
        <p:spPr bwMode="auto">
          <a:xfrm>
            <a:off x="0" y="-369332"/>
            <a:ext cx="184666" cy="73866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600">
                <a:cs typeface="Times New Roman" charset="0"/>
              </a:rPr>
              <a:t>  </a:t>
            </a:r>
            <a:r>
              <a:rPr lang="en-US" sz="4200">
                <a:cs typeface="Times New Roman" charset="0"/>
              </a:rPr>
              <a:t> </a:t>
            </a:r>
            <a:endParaRPr lang="en-US">
              <a:cs typeface="Times New Roman" charset="0"/>
            </a:endParaRPr>
          </a:p>
        </p:txBody>
      </p:sp>
      <p:sp>
        <p:nvSpPr>
          <p:cNvPr id="14343" name="AutoShape 10" descr="https://mg.mail.yahoo.com/ya/download?mid=2%5f0%5f0%5f1%5f642799%5fAHXVimIAAMZmUvJhcQOj0GPvqYQ&amp;pid=1.2.2&amp;fid=Inbox&amp;inline=1&amp;appid=YahooMailNeo"/>
          <p:cNvSpPr>
            <a:spLocks noChangeAspect="1" noChangeArrowheads="1"/>
          </p:cNvSpPr>
          <p:nvPr/>
        </p:nvSpPr>
        <p:spPr bwMode="auto">
          <a:xfrm>
            <a:off x="112713" y="-136525"/>
            <a:ext cx="85725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4" name="Title 1"/>
          <p:cNvSpPr>
            <a:spLocks noGrp="1"/>
          </p:cNvSpPr>
          <p:nvPr>
            <p:ph type="title"/>
          </p:nvPr>
        </p:nvSpPr>
        <p:spPr>
          <a:xfrm>
            <a:off x="445776" y="1109542"/>
            <a:ext cx="8229600" cy="809111"/>
          </a:xfrm>
        </p:spPr>
        <p:txBody>
          <a:bodyPr>
            <a:normAutofit fontScale="90000"/>
          </a:bodyPr>
          <a:lstStyle/>
          <a:p>
            <a:br>
              <a:rPr lang="en-US" sz="3600" dirty="0">
                <a:solidFill>
                  <a:srgbClr val="008000"/>
                </a:solidFill>
                <a:latin typeface="Georgia" charset="0"/>
              </a:rPr>
            </a:br>
            <a:br>
              <a:rPr lang="en-US" sz="3600" dirty="0">
                <a:solidFill>
                  <a:srgbClr val="008000"/>
                </a:solidFill>
                <a:latin typeface="Georgia" charset="0"/>
              </a:rPr>
            </a:br>
            <a:br>
              <a:rPr lang="en-US" dirty="0">
                <a:solidFill>
                  <a:srgbClr val="17598D"/>
                </a:solidFill>
                <a:latin typeface="Bitter-Regular"/>
              </a:rPr>
            </a:br>
            <a:r>
              <a:rPr lang="en-US" sz="4000" dirty="0">
                <a:solidFill>
                  <a:srgbClr val="008000"/>
                </a:solidFill>
                <a:latin typeface="Georgia" panose="02040502050405020303" pitchFamily="18" charset="0"/>
              </a:rPr>
              <a:t>Benefits for Teachers:</a:t>
            </a:r>
            <a:br>
              <a:rPr lang="en-US" sz="3600" dirty="0">
                <a:solidFill>
                  <a:srgbClr val="10100F"/>
                </a:solidFill>
                <a:latin typeface="PTSans-Narrow"/>
              </a:rPr>
            </a:br>
            <a:br>
              <a:rPr lang="en-US" sz="3600" dirty="0">
                <a:solidFill>
                  <a:srgbClr val="10100F"/>
                </a:solidFill>
                <a:latin typeface="PTSans-Narrow"/>
              </a:rPr>
            </a:br>
            <a:br>
              <a:rPr lang="en-US" sz="3600" dirty="0">
                <a:solidFill>
                  <a:srgbClr val="008000"/>
                </a:solidFill>
                <a:latin typeface="Georgia" charset="0"/>
              </a:rPr>
            </a:br>
            <a:endParaRPr lang="en-US" sz="3200" dirty="0">
              <a:solidFill>
                <a:srgbClr val="34959D"/>
              </a:solidFill>
              <a:latin typeface="Georgia" charset="0"/>
            </a:endParaRPr>
          </a:p>
        </p:txBody>
      </p:sp>
      <p:sp>
        <p:nvSpPr>
          <p:cNvPr id="3" name="Content Placeholder 2"/>
          <p:cNvSpPr>
            <a:spLocks noGrp="1"/>
          </p:cNvSpPr>
          <p:nvPr>
            <p:ph idx="1"/>
          </p:nvPr>
        </p:nvSpPr>
        <p:spPr>
          <a:xfrm>
            <a:off x="541339" y="1897904"/>
            <a:ext cx="8221662" cy="4494572"/>
          </a:xfrm>
        </p:spPr>
        <p:txBody>
          <a:bodyPr>
            <a:normAutofit/>
          </a:bodyPr>
          <a:lstStyle/>
          <a:p>
            <a:pPr marL="0" indent="0" algn="ctr">
              <a:buNone/>
            </a:pPr>
            <a:r>
              <a:rPr lang="en-US" dirty="0">
                <a:solidFill>
                  <a:srgbClr val="008000"/>
                </a:solidFill>
                <a:latin typeface="PTSans-Narrow"/>
              </a:rPr>
              <a:t>2014 Goff, </a:t>
            </a:r>
            <a:r>
              <a:rPr lang="en-US" dirty="0" err="1">
                <a:solidFill>
                  <a:srgbClr val="008000"/>
                </a:solidFill>
                <a:latin typeface="PTSans-Narrow"/>
              </a:rPr>
              <a:t>Pejsa</a:t>
            </a:r>
            <a:r>
              <a:rPr lang="en-US" dirty="0">
                <a:solidFill>
                  <a:srgbClr val="008000"/>
                </a:solidFill>
                <a:latin typeface="PTSans-Narrow"/>
              </a:rPr>
              <a:t> &amp; Associates</a:t>
            </a:r>
          </a:p>
          <a:p>
            <a:pPr marL="0" indent="0">
              <a:buNone/>
            </a:pPr>
            <a:r>
              <a:rPr lang="en-US" dirty="0">
                <a:solidFill>
                  <a:srgbClr val="34959D"/>
                </a:solidFill>
                <a:latin typeface="PTSans-Narrow"/>
              </a:rPr>
              <a:t>Teachers who conducted home visits reported:</a:t>
            </a:r>
          </a:p>
          <a:p>
            <a:pPr lvl="2"/>
            <a:r>
              <a:rPr lang="en-US" sz="3200" dirty="0">
                <a:solidFill>
                  <a:srgbClr val="34959D"/>
                </a:solidFill>
                <a:latin typeface="PTSans-Narrow"/>
              </a:rPr>
              <a:t>Increased job satisfaction</a:t>
            </a:r>
          </a:p>
          <a:p>
            <a:pPr lvl="2"/>
            <a:r>
              <a:rPr lang="en-US" sz="3200" dirty="0">
                <a:solidFill>
                  <a:srgbClr val="34959D"/>
                </a:solidFill>
                <a:latin typeface="PTSans-Narrow"/>
              </a:rPr>
              <a:t>Renewed energy for the profession</a:t>
            </a:r>
          </a:p>
          <a:p>
            <a:pPr lvl="2"/>
            <a:r>
              <a:rPr lang="en-US" sz="3200" dirty="0">
                <a:solidFill>
                  <a:srgbClr val="34959D"/>
                </a:solidFill>
                <a:latin typeface="PTSans-Narrow"/>
              </a:rPr>
              <a:t>Deeper connections with colleagues</a:t>
            </a:r>
          </a:p>
          <a:p>
            <a:pPr lvl="2"/>
            <a:r>
              <a:rPr lang="en-US" sz="3200" dirty="0">
                <a:solidFill>
                  <a:srgbClr val="34959D"/>
                </a:solidFill>
                <a:latin typeface="PTSans-Narrow"/>
              </a:rPr>
              <a:t>Increased capacity to better engage students in academics</a:t>
            </a:r>
          </a:p>
          <a:p>
            <a:pPr marL="0" indent="0">
              <a:buNone/>
            </a:pPr>
            <a:endParaRPr lang="en-US" sz="3600" dirty="0">
              <a:solidFill>
                <a:srgbClr val="34959D"/>
              </a:solidFill>
              <a:latin typeface="PTSans-Narrow"/>
            </a:endParaRPr>
          </a:p>
          <a:p>
            <a:pPr marL="0" indent="0">
              <a:buNone/>
            </a:pPr>
            <a:endParaRPr lang="en-US" dirty="0">
              <a:solidFill>
                <a:srgbClr val="34959D"/>
              </a:solidFill>
              <a:latin typeface="PTSans-Narrow"/>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63" y="-136525"/>
            <a:ext cx="3604761" cy="1583909"/>
          </a:xfrm>
          <a:prstGeom prst="rect">
            <a:avLst/>
          </a:prstGeom>
        </p:spPr>
      </p:pic>
    </p:spTree>
    <p:extLst>
      <p:ext uri="{BB962C8B-B14F-4D97-AF65-F5344CB8AC3E}">
        <p14:creationId xmlns:p14="http://schemas.microsoft.com/office/powerpoint/2010/main" val="1743003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39" name="AutoShape 4"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0" name="AutoShape 6"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1" name="AutoShape 8"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2" name="Rectangle 9"/>
          <p:cNvSpPr>
            <a:spLocks noChangeArrowheads="1"/>
          </p:cNvSpPr>
          <p:nvPr/>
        </p:nvSpPr>
        <p:spPr bwMode="auto">
          <a:xfrm>
            <a:off x="0" y="-369332"/>
            <a:ext cx="184666" cy="73866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600">
                <a:cs typeface="Times New Roman" charset="0"/>
              </a:rPr>
              <a:t>  </a:t>
            </a:r>
            <a:r>
              <a:rPr lang="en-US" sz="4200">
                <a:cs typeface="Times New Roman" charset="0"/>
              </a:rPr>
              <a:t> </a:t>
            </a:r>
            <a:endParaRPr lang="en-US">
              <a:cs typeface="Times New Roman" charset="0"/>
            </a:endParaRPr>
          </a:p>
        </p:txBody>
      </p:sp>
      <p:sp>
        <p:nvSpPr>
          <p:cNvPr id="14343" name="AutoShape 10" descr="https://mg.mail.yahoo.com/ya/download?mid=2%5f0%5f0%5f1%5f642799%5fAHXVimIAAMZmUvJhcQOj0GPvqYQ&amp;pid=1.2.2&amp;fid=Inbox&amp;inline=1&amp;appid=YahooMailNeo"/>
          <p:cNvSpPr>
            <a:spLocks noChangeAspect="1" noChangeArrowheads="1"/>
          </p:cNvSpPr>
          <p:nvPr/>
        </p:nvSpPr>
        <p:spPr bwMode="auto">
          <a:xfrm>
            <a:off x="112713" y="-136525"/>
            <a:ext cx="85725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4" name="Title 1"/>
          <p:cNvSpPr>
            <a:spLocks noGrp="1"/>
          </p:cNvSpPr>
          <p:nvPr>
            <p:ph type="title"/>
          </p:nvPr>
        </p:nvSpPr>
        <p:spPr>
          <a:xfrm>
            <a:off x="445776" y="1109542"/>
            <a:ext cx="8229600" cy="809111"/>
          </a:xfrm>
        </p:spPr>
        <p:txBody>
          <a:bodyPr>
            <a:normAutofit fontScale="90000"/>
          </a:bodyPr>
          <a:lstStyle/>
          <a:p>
            <a:br>
              <a:rPr lang="en-US" sz="3600" dirty="0">
                <a:solidFill>
                  <a:srgbClr val="008000"/>
                </a:solidFill>
                <a:latin typeface="Georgia" charset="0"/>
              </a:rPr>
            </a:br>
            <a:br>
              <a:rPr lang="en-US" sz="3600" dirty="0">
                <a:solidFill>
                  <a:srgbClr val="008000"/>
                </a:solidFill>
                <a:latin typeface="Georgia" charset="0"/>
              </a:rPr>
            </a:br>
            <a:br>
              <a:rPr lang="en-US" dirty="0">
                <a:solidFill>
                  <a:srgbClr val="17598D"/>
                </a:solidFill>
                <a:latin typeface="Bitter-Regular"/>
              </a:rPr>
            </a:br>
            <a:r>
              <a:rPr lang="en-US" sz="4000" dirty="0">
                <a:solidFill>
                  <a:srgbClr val="008000"/>
                </a:solidFill>
                <a:latin typeface="Georgia" panose="02040502050405020303" pitchFamily="18" charset="0"/>
              </a:rPr>
              <a:t>Benefits for the District</a:t>
            </a:r>
            <a:br>
              <a:rPr lang="en-US" sz="4000" dirty="0">
                <a:solidFill>
                  <a:srgbClr val="008000"/>
                </a:solidFill>
                <a:latin typeface="Georgia" panose="02040502050405020303" pitchFamily="18" charset="0"/>
              </a:rPr>
            </a:br>
            <a:br>
              <a:rPr lang="en-US" sz="3600" dirty="0">
                <a:solidFill>
                  <a:srgbClr val="10100F"/>
                </a:solidFill>
                <a:latin typeface="PTSans-Narrow"/>
              </a:rPr>
            </a:br>
            <a:br>
              <a:rPr lang="en-US" sz="3600" dirty="0">
                <a:solidFill>
                  <a:srgbClr val="008000"/>
                </a:solidFill>
                <a:latin typeface="Georgia" charset="0"/>
              </a:rPr>
            </a:br>
            <a:endParaRPr lang="en-US" sz="3200" dirty="0">
              <a:solidFill>
                <a:srgbClr val="34959D"/>
              </a:solidFill>
              <a:latin typeface="Georgia" charset="0"/>
            </a:endParaRPr>
          </a:p>
        </p:txBody>
      </p:sp>
      <p:sp>
        <p:nvSpPr>
          <p:cNvPr id="3" name="Content Placeholder 2"/>
          <p:cNvSpPr>
            <a:spLocks noGrp="1"/>
          </p:cNvSpPr>
          <p:nvPr>
            <p:ph idx="1"/>
          </p:nvPr>
        </p:nvSpPr>
        <p:spPr>
          <a:xfrm>
            <a:off x="274855" y="2082966"/>
            <a:ext cx="8586116" cy="4494572"/>
          </a:xfrm>
        </p:spPr>
        <p:txBody>
          <a:bodyPr>
            <a:normAutofit/>
          </a:bodyPr>
          <a:lstStyle/>
          <a:p>
            <a:r>
              <a:rPr lang="en-US" sz="2800" dirty="0">
                <a:solidFill>
                  <a:srgbClr val="34959D"/>
                </a:solidFill>
                <a:latin typeface="PTSans-Narrow"/>
              </a:rPr>
              <a:t>Helps ensure success of subsequent interventions to close achievement gaps </a:t>
            </a:r>
          </a:p>
          <a:p>
            <a:r>
              <a:rPr lang="en-US" sz="2800" dirty="0">
                <a:solidFill>
                  <a:srgbClr val="34959D"/>
                </a:solidFill>
                <a:latin typeface="PTSans-Narrow"/>
              </a:rPr>
              <a:t>Provides an opportunity for teachers to increase evidence for DESE Standard III:  family and community engagement</a:t>
            </a:r>
          </a:p>
          <a:p>
            <a:r>
              <a:rPr lang="en-US" sz="2800" dirty="0">
                <a:solidFill>
                  <a:srgbClr val="34959D"/>
                </a:solidFill>
                <a:latin typeface="PTSans-Narrow"/>
              </a:rPr>
              <a:t>Promotes cultural proficiency between schools and the communities they serve</a:t>
            </a:r>
          </a:p>
          <a:p>
            <a:r>
              <a:rPr lang="en-US" sz="2800" dirty="0">
                <a:solidFill>
                  <a:srgbClr val="34959D"/>
                </a:solidFill>
                <a:latin typeface="PTSans-Narrow"/>
              </a:rPr>
              <a:t>Strengthens positive parent engagement and advocacy</a:t>
            </a:r>
          </a:p>
          <a:p>
            <a:endParaRPr lang="en-US" dirty="0">
              <a:solidFill>
                <a:srgbClr val="34959D"/>
              </a:solidFill>
              <a:latin typeface="PTSans-Narrow"/>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63" y="-136525"/>
            <a:ext cx="3604761" cy="1583909"/>
          </a:xfrm>
          <a:prstGeom prst="rect">
            <a:avLst/>
          </a:prstGeom>
        </p:spPr>
      </p:pic>
    </p:spTree>
    <p:extLst>
      <p:ext uri="{BB962C8B-B14F-4D97-AF65-F5344CB8AC3E}">
        <p14:creationId xmlns:p14="http://schemas.microsoft.com/office/powerpoint/2010/main" val="319463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a:off x="4572000" y="2895600"/>
            <a:ext cx="3733800" cy="2667000"/>
          </a:xfrm>
          <a:prstGeom prst="ellipse">
            <a:avLst/>
          </a:prstGeom>
          <a:solidFill>
            <a:schemeClr val="accent5">
              <a:lumMod val="40000"/>
              <a:lumOff val="60000"/>
              <a:alpha val="52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1200"/>
          </a:p>
        </p:txBody>
      </p:sp>
      <p:sp>
        <p:nvSpPr>
          <p:cNvPr id="18435" name="Title 1"/>
          <p:cNvSpPr>
            <a:spLocks noGrp="1"/>
          </p:cNvSpPr>
          <p:nvPr>
            <p:ph type="title"/>
          </p:nvPr>
        </p:nvSpPr>
        <p:spPr>
          <a:xfrm>
            <a:off x="304800" y="228599"/>
            <a:ext cx="8534400" cy="968539"/>
          </a:xfrm>
        </p:spPr>
        <p:txBody>
          <a:bodyPr>
            <a:noAutofit/>
          </a:bodyPr>
          <a:lstStyle/>
          <a:p>
            <a:pPr>
              <a:defRPr/>
            </a:pPr>
            <a:r>
              <a:rPr lang="en-US" sz="2800" b="1" dirty="0">
                <a:solidFill>
                  <a:srgbClr val="34959D"/>
                </a:solidFill>
                <a:ea typeface="ＭＳ Ｐゴシック" pitchFamily="34" charset="-128"/>
                <a:cs typeface="Calibri"/>
              </a:rPr>
              <a:t>High Impact Family Engagement</a:t>
            </a:r>
            <a:br>
              <a:rPr lang="en-US" sz="2800" b="1" dirty="0">
                <a:solidFill>
                  <a:srgbClr val="34959D"/>
                </a:solidFill>
                <a:ea typeface="ＭＳ Ｐゴシック" pitchFamily="34" charset="-128"/>
                <a:cs typeface="Calibri"/>
              </a:rPr>
            </a:br>
            <a:r>
              <a:rPr lang="en-US" sz="2800" b="1" dirty="0">
                <a:solidFill>
                  <a:srgbClr val="34959D"/>
                </a:solidFill>
                <a:ea typeface="ＭＳ Ｐゴシック" pitchFamily="34" charset="-128"/>
                <a:cs typeface="Calibri"/>
              </a:rPr>
              <a:t> Dr. Karen </a:t>
            </a:r>
            <a:r>
              <a:rPr lang="en-US" sz="2800" b="1" dirty="0" err="1">
                <a:solidFill>
                  <a:srgbClr val="34959D"/>
                </a:solidFill>
                <a:ea typeface="ＭＳ Ｐゴシック" pitchFamily="34" charset="-128"/>
                <a:cs typeface="Calibri"/>
              </a:rPr>
              <a:t>Mapp</a:t>
            </a:r>
            <a:r>
              <a:rPr lang="en-US" sz="2800" b="1" dirty="0">
                <a:solidFill>
                  <a:srgbClr val="34959D"/>
                </a:solidFill>
                <a:ea typeface="ＭＳ Ｐゴシック" pitchFamily="34" charset="-128"/>
                <a:cs typeface="Calibri"/>
              </a:rPr>
              <a:t>, Harvard</a:t>
            </a:r>
          </a:p>
        </p:txBody>
      </p:sp>
      <p:sp>
        <p:nvSpPr>
          <p:cNvPr id="4" name="Right Arrow 3"/>
          <p:cNvSpPr/>
          <p:nvPr/>
        </p:nvSpPr>
        <p:spPr>
          <a:xfrm>
            <a:off x="1295400" y="2286000"/>
            <a:ext cx="6553200" cy="604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a:p>
        </p:txBody>
      </p:sp>
      <p:sp>
        <p:nvSpPr>
          <p:cNvPr id="20484" name="TextBox 4"/>
          <p:cNvSpPr txBox="1">
            <a:spLocks noChangeArrowheads="1"/>
          </p:cNvSpPr>
          <p:nvPr/>
        </p:nvSpPr>
        <p:spPr bwMode="auto">
          <a:xfrm>
            <a:off x="152400" y="2514600"/>
            <a:ext cx="1219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dirty="0">
                <a:solidFill>
                  <a:srgbClr val="008000"/>
                </a:solidFill>
                <a:latin typeface="Optima" charset="0"/>
              </a:rPr>
              <a:t>Lower Impact</a:t>
            </a:r>
          </a:p>
        </p:txBody>
      </p:sp>
      <p:sp>
        <p:nvSpPr>
          <p:cNvPr id="20485" name="TextBox 5"/>
          <p:cNvSpPr txBox="1">
            <a:spLocks noChangeArrowheads="1"/>
          </p:cNvSpPr>
          <p:nvPr/>
        </p:nvSpPr>
        <p:spPr bwMode="auto">
          <a:xfrm>
            <a:off x="7696200" y="2438400"/>
            <a:ext cx="12573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dirty="0">
                <a:solidFill>
                  <a:srgbClr val="008000"/>
                </a:solidFill>
                <a:latin typeface="Optima" charset="0"/>
              </a:rPr>
              <a:t>Higher Impact</a:t>
            </a:r>
          </a:p>
        </p:txBody>
      </p:sp>
      <p:sp>
        <p:nvSpPr>
          <p:cNvPr id="27" name="TextBox 26"/>
          <p:cNvSpPr txBox="1"/>
          <p:nvPr/>
        </p:nvSpPr>
        <p:spPr>
          <a:xfrm>
            <a:off x="1447800" y="3119438"/>
            <a:ext cx="990600" cy="254000"/>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050" dirty="0">
                <a:latin typeface="Optima"/>
                <a:ea typeface="ＭＳ Ｐゴシック" pitchFamily="-128" charset="-128"/>
              </a:rPr>
              <a:t>Celebrations</a:t>
            </a:r>
          </a:p>
        </p:txBody>
      </p:sp>
      <p:sp>
        <p:nvSpPr>
          <p:cNvPr id="28" name="TextBox 27"/>
          <p:cNvSpPr txBox="1"/>
          <p:nvPr/>
        </p:nvSpPr>
        <p:spPr>
          <a:xfrm>
            <a:off x="2133600" y="3581400"/>
            <a:ext cx="1219200" cy="415925"/>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050" dirty="0">
                <a:latin typeface="Optima"/>
                <a:ea typeface="ＭＳ Ｐゴシック" pitchFamily="-128" charset="-128"/>
              </a:rPr>
              <a:t>Parent resource rooms</a:t>
            </a:r>
          </a:p>
        </p:txBody>
      </p:sp>
      <p:sp>
        <p:nvSpPr>
          <p:cNvPr id="29" name="TextBox 28"/>
          <p:cNvSpPr txBox="1"/>
          <p:nvPr/>
        </p:nvSpPr>
        <p:spPr>
          <a:xfrm>
            <a:off x="4343400" y="3124200"/>
            <a:ext cx="1143000" cy="415925"/>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050" dirty="0">
                <a:latin typeface="Optima"/>
                <a:ea typeface="ＭＳ Ｐゴシック" pitchFamily="-128" charset="-128"/>
              </a:rPr>
              <a:t>Parent training events</a:t>
            </a:r>
          </a:p>
        </p:txBody>
      </p:sp>
      <p:sp>
        <p:nvSpPr>
          <p:cNvPr id="31" name="TextBox 30"/>
          <p:cNvSpPr txBox="1"/>
          <p:nvPr/>
        </p:nvSpPr>
        <p:spPr>
          <a:xfrm>
            <a:off x="2743200" y="3013075"/>
            <a:ext cx="1447800" cy="415925"/>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050" dirty="0">
                <a:latin typeface="Optima"/>
                <a:ea typeface="ＭＳ Ｐゴシック" pitchFamily="-128" charset="-128"/>
              </a:rPr>
              <a:t>Parent help on administrative tasks</a:t>
            </a:r>
          </a:p>
        </p:txBody>
      </p:sp>
      <p:sp>
        <p:nvSpPr>
          <p:cNvPr id="32" name="TextBox 31"/>
          <p:cNvSpPr txBox="1"/>
          <p:nvPr/>
        </p:nvSpPr>
        <p:spPr>
          <a:xfrm>
            <a:off x="3886200" y="4267200"/>
            <a:ext cx="1371600" cy="415925"/>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050" dirty="0">
                <a:latin typeface="Optima"/>
                <a:ea typeface="ＭＳ Ｐゴシック" pitchFamily="-128" charset="-128"/>
              </a:rPr>
              <a:t>Parent-teacher conferences</a:t>
            </a:r>
          </a:p>
        </p:txBody>
      </p:sp>
      <p:sp>
        <p:nvSpPr>
          <p:cNvPr id="33" name="TextBox 32"/>
          <p:cNvSpPr txBox="1"/>
          <p:nvPr/>
        </p:nvSpPr>
        <p:spPr>
          <a:xfrm>
            <a:off x="7086600" y="3810000"/>
            <a:ext cx="914400" cy="254000"/>
          </a:xfrm>
          <a:prstGeom prst="rect">
            <a:avLst/>
          </a:prstGeom>
          <a:noFill/>
          <a:ln>
            <a:solidFill>
              <a:schemeClr val="tx1">
                <a:lumMod val="50000"/>
                <a:lumOff val="50000"/>
              </a:schemeClr>
            </a:solidFill>
          </a:ln>
        </p:spPr>
        <p:txBody>
          <a:bodyPr>
            <a:spAutoFit/>
          </a:bodyPr>
          <a:lstStyle/>
          <a:p>
            <a:pPr eaLnBrk="0" fontAlgn="auto" hangingPunct="0">
              <a:spcBef>
                <a:spcPts val="0"/>
              </a:spcBef>
              <a:spcAft>
                <a:spcPts val="0"/>
              </a:spcAft>
              <a:defRPr/>
            </a:pPr>
            <a:r>
              <a:rPr lang="en-US" sz="1050" b="1" dirty="0">
                <a:solidFill>
                  <a:srgbClr val="008000"/>
                </a:solidFill>
                <a:latin typeface="Optima"/>
                <a:ea typeface="ＭＳ Ｐゴシック" pitchFamily="-128" charset="-128"/>
              </a:rPr>
              <a:t>Home visits</a:t>
            </a:r>
          </a:p>
        </p:txBody>
      </p:sp>
      <p:sp>
        <p:nvSpPr>
          <p:cNvPr id="34" name="TextBox 33"/>
          <p:cNvSpPr txBox="1"/>
          <p:nvPr/>
        </p:nvSpPr>
        <p:spPr>
          <a:xfrm>
            <a:off x="6781800" y="3221038"/>
            <a:ext cx="1219200" cy="415925"/>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050" dirty="0">
                <a:latin typeface="Optima"/>
                <a:ea typeface="ＭＳ Ｐゴシック" pitchFamily="-128" charset="-128"/>
              </a:rPr>
              <a:t>Weekly data-sharing folders</a:t>
            </a:r>
          </a:p>
        </p:txBody>
      </p:sp>
      <p:sp>
        <p:nvSpPr>
          <p:cNvPr id="35" name="TextBox 34"/>
          <p:cNvSpPr txBox="1"/>
          <p:nvPr/>
        </p:nvSpPr>
        <p:spPr>
          <a:xfrm>
            <a:off x="5562600" y="4876800"/>
            <a:ext cx="1066800" cy="415925"/>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050" dirty="0">
                <a:latin typeface="Optima"/>
                <a:ea typeface="ＭＳ Ｐゴシック" pitchFamily="-128" charset="-128"/>
              </a:rPr>
              <a:t>Classroom observations</a:t>
            </a:r>
          </a:p>
        </p:txBody>
      </p:sp>
      <p:sp>
        <p:nvSpPr>
          <p:cNvPr id="36" name="TextBox 35"/>
          <p:cNvSpPr txBox="1"/>
          <p:nvPr/>
        </p:nvSpPr>
        <p:spPr>
          <a:xfrm>
            <a:off x="3505200" y="3810000"/>
            <a:ext cx="1447800" cy="254000"/>
          </a:xfrm>
          <a:prstGeom prst="rect">
            <a:avLst/>
          </a:prstGeom>
          <a:noFill/>
          <a:ln>
            <a:solidFill>
              <a:schemeClr val="tx1">
                <a:lumMod val="50000"/>
                <a:lumOff val="50000"/>
              </a:schemeClr>
            </a:solidFill>
          </a:ln>
        </p:spPr>
        <p:txBody>
          <a:bodyPr>
            <a:spAutoFit/>
          </a:bodyPr>
          <a:lstStyle/>
          <a:p>
            <a:pPr eaLnBrk="0" fontAlgn="auto" hangingPunct="0">
              <a:spcBef>
                <a:spcPts val="0"/>
              </a:spcBef>
              <a:spcAft>
                <a:spcPts val="0"/>
              </a:spcAft>
              <a:defRPr/>
            </a:pPr>
            <a:r>
              <a:rPr lang="en-US" sz="1050" dirty="0">
                <a:latin typeface="Optima"/>
                <a:ea typeface="ＭＳ Ｐゴシック" pitchFamily="-128" charset="-128"/>
              </a:rPr>
              <a:t>Back to school night</a:t>
            </a:r>
          </a:p>
        </p:txBody>
      </p:sp>
      <p:sp>
        <p:nvSpPr>
          <p:cNvPr id="37" name="TextBox 36"/>
          <p:cNvSpPr txBox="1"/>
          <p:nvPr/>
        </p:nvSpPr>
        <p:spPr>
          <a:xfrm>
            <a:off x="4267200" y="4876800"/>
            <a:ext cx="1066800" cy="415925"/>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050" dirty="0">
                <a:latin typeface="Optima"/>
                <a:ea typeface="ＭＳ Ｐゴシック" pitchFamily="-128" charset="-128"/>
              </a:rPr>
              <a:t>Interactive homework</a:t>
            </a:r>
          </a:p>
        </p:txBody>
      </p:sp>
      <p:sp>
        <p:nvSpPr>
          <p:cNvPr id="38" name="TextBox 37"/>
          <p:cNvSpPr txBox="1"/>
          <p:nvPr/>
        </p:nvSpPr>
        <p:spPr>
          <a:xfrm>
            <a:off x="2895600" y="4800600"/>
            <a:ext cx="1143000" cy="415925"/>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050" dirty="0">
                <a:latin typeface="Optima"/>
                <a:ea typeface="ＭＳ Ｐゴシック" pitchFamily="-128" charset="-128"/>
              </a:rPr>
              <a:t>Generic school newsletters</a:t>
            </a:r>
          </a:p>
        </p:txBody>
      </p:sp>
      <p:sp>
        <p:nvSpPr>
          <p:cNvPr id="39" name="TextBox 38"/>
          <p:cNvSpPr txBox="1"/>
          <p:nvPr/>
        </p:nvSpPr>
        <p:spPr>
          <a:xfrm>
            <a:off x="914400" y="3733800"/>
            <a:ext cx="990600" cy="254000"/>
          </a:xfrm>
          <a:prstGeom prst="rect">
            <a:avLst/>
          </a:prstGeom>
          <a:noFill/>
          <a:ln>
            <a:solidFill>
              <a:schemeClr val="tx1">
                <a:lumMod val="50000"/>
                <a:lumOff val="50000"/>
              </a:schemeClr>
            </a:solidFill>
          </a:ln>
        </p:spPr>
        <p:txBody>
          <a:bodyPr>
            <a:spAutoFit/>
          </a:bodyPr>
          <a:lstStyle/>
          <a:p>
            <a:pPr eaLnBrk="0" fontAlgn="auto" hangingPunct="0">
              <a:spcBef>
                <a:spcPts val="0"/>
              </a:spcBef>
              <a:spcAft>
                <a:spcPts val="0"/>
              </a:spcAft>
              <a:defRPr/>
            </a:pPr>
            <a:r>
              <a:rPr lang="en-US" sz="1050" dirty="0">
                <a:latin typeface="Optima"/>
                <a:ea typeface="ＭＳ Ｐゴシック" pitchFamily="-128" charset="-128"/>
              </a:rPr>
              <a:t>Fundraisers</a:t>
            </a:r>
          </a:p>
        </p:txBody>
      </p:sp>
      <p:sp>
        <p:nvSpPr>
          <p:cNvPr id="40" name="TextBox 39"/>
          <p:cNvSpPr txBox="1"/>
          <p:nvPr/>
        </p:nvSpPr>
        <p:spPr>
          <a:xfrm>
            <a:off x="5638800" y="3013075"/>
            <a:ext cx="990600" cy="415925"/>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050" dirty="0">
                <a:latin typeface="Optima"/>
                <a:ea typeface="ＭＳ Ｐゴシック" pitchFamily="-128" charset="-128"/>
              </a:rPr>
              <a:t>Goal-setting talks</a:t>
            </a:r>
          </a:p>
        </p:txBody>
      </p:sp>
      <p:sp>
        <p:nvSpPr>
          <p:cNvPr id="41" name="TextBox 40"/>
          <p:cNvSpPr txBox="1"/>
          <p:nvPr/>
        </p:nvSpPr>
        <p:spPr>
          <a:xfrm>
            <a:off x="1524000" y="4876800"/>
            <a:ext cx="1143000" cy="415925"/>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050" dirty="0">
                <a:latin typeface="Optima"/>
                <a:ea typeface="ＭＳ Ｐゴシック" pitchFamily="-128" charset="-128"/>
              </a:rPr>
              <a:t>Performances and showcases</a:t>
            </a:r>
          </a:p>
        </p:txBody>
      </p:sp>
      <p:sp>
        <p:nvSpPr>
          <p:cNvPr id="42" name="TextBox 41"/>
          <p:cNvSpPr txBox="1"/>
          <p:nvPr/>
        </p:nvSpPr>
        <p:spPr>
          <a:xfrm>
            <a:off x="1219200" y="4343400"/>
            <a:ext cx="990600" cy="254000"/>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050" dirty="0">
                <a:latin typeface="Optima"/>
                <a:ea typeface="ＭＳ Ｐゴシック" pitchFamily="-128" charset="-128"/>
              </a:rPr>
              <a:t>Potlucks</a:t>
            </a:r>
          </a:p>
        </p:txBody>
      </p:sp>
      <p:sp>
        <p:nvSpPr>
          <p:cNvPr id="43" name="TextBox 42"/>
          <p:cNvSpPr txBox="1"/>
          <p:nvPr/>
        </p:nvSpPr>
        <p:spPr>
          <a:xfrm>
            <a:off x="2438400" y="4191000"/>
            <a:ext cx="1219200" cy="415925"/>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050" dirty="0">
                <a:latin typeface="Optima"/>
                <a:ea typeface="ＭＳ Ｐゴシック" pitchFamily="-128" charset="-128"/>
              </a:rPr>
              <a:t>Family support services</a:t>
            </a:r>
          </a:p>
        </p:txBody>
      </p:sp>
      <p:sp>
        <p:nvSpPr>
          <p:cNvPr id="44" name="TextBox 43"/>
          <p:cNvSpPr txBox="1"/>
          <p:nvPr/>
        </p:nvSpPr>
        <p:spPr>
          <a:xfrm>
            <a:off x="5257800" y="3657600"/>
            <a:ext cx="1524000" cy="415925"/>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050" dirty="0">
                <a:latin typeface="Optima"/>
                <a:ea typeface="ＭＳ Ｐゴシック" pitchFamily="-128" charset="-128"/>
              </a:rPr>
              <a:t>Regular, personalized communication</a:t>
            </a:r>
          </a:p>
        </p:txBody>
      </p:sp>
      <p:sp>
        <p:nvSpPr>
          <p:cNvPr id="45" name="TextBox 44"/>
          <p:cNvSpPr txBox="1"/>
          <p:nvPr/>
        </p:nvSpPr>
        <p:spPr>
          <a:xfrm>
            <a:off x="5486400" y="4267200"/>
            <a:ext cx="1143000" cy="415925"/>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050" dirty="0">
                <a:latin typeface="Optima"/>
                <a:ea typeface="ＭＳ Ｐゴシック" pitchFamily="-128" charset="-128"/>
              </a:rPr>
              <a:t>Positive phone calls home</a:t>
            </a:r>
          </a:p>
        </p:txBody>
      </p:sp>
      <p:sp>
        <p:nvSpPr>
          <p:cNvPr id="30" name="TextBox 29"/>
          <p:cNvSpPr txBox="1"/>
          <p:nvPr/>
        </p:nvSpPr>
        <p:spPr>
          <a:xfrm>
            <a:off x="6858000" y="4267200"/>
            <a:ext cx="1524000" cy="415925"/>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050" dirty="0">
                <a:latin typeface="Optima"/>
                <a:ea typeface="ＭＳ Ｐゴシック" pitchFamily="-128" charset="-128"/>
              </a:rPr>
              <a:t>Modeling of learning support strategies</a:t>
            </a:r>
          </a:p>
        </p:txBody>
      </p:sp>
      <p:sp>
        <p:nvSpPr>
          <p:cNvPr id="47" name="TextBox 46"/>
          <p:cNvSpPr txBox="1"/>
          <p:nvPr/>
        </p:nvSpPr>
        <p:spPr>
          <a:xfrm>
            <a:off x="6781800" y="4876800"/>
            <a:ext cx="1295400" cy="415925"/>
          </a:xfrm>
          <a:prstGeom prst="rect">
            <a:avLst/>
          </a:prstGeom>
          <a:noFill/>
          <a:ln>
            <a:solidFill>
              <a:schemeClr val="tx1">
                <a:lumMod val="50000"/>
                <a:lumOff val="50000"/>
              </a:schemeClr>
            </a:solidFill>
          </a:ln>
        </p:spPr>
        <p:txBody>
          <a:bodyPr>
            <a:spAutoFit/>
          </a:bodyPr>
          <a:lstStyle/>
          <a:p>
            <a:pPr algn="ctr" eaLnBrk="0" fontAlgn="auto" hangingPunct="0">
              <a:spcBef>
                <a:spcPts val="0"/>
              </a:spcBef>
              <a:spcAft>
                <a:spcPts val="0"/>
              </a:spcAft>
              <a:defRPr/>
            </a:pPr>
            <a:r>
              <a:rPr lang="en-US" sz="1050" dirty="0">
                <a:latin typeface="Optima"/>
                <a:ea typeface="ＭＳ Ｐゴシック" pitchFamily="-128" charset="-128"/>
              </a:rPr>
              <a:t>Parent help on learning projects</a:t>
            </a:r>
          </a:p>
        </p:txBody>
      </p:sp>
      <p:sp>
        <p:nvSpPr>
          <p:cNvPr id="20506" name="Rectangle 1"/>
          <p:cNvSpPr>
            <a:spLocks noChangeArrowheads="1"/>
          </p:cNvSpPr>
          <p:nvPr/>
        </p:nvSpPr>
        <p:spPr bwMode="auto">
          <a:xfrm>
            <a:off x="457200" y="1371600"/>
            <a:ext cx="8229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dirty="0">
                <a:solidFill>
                  <a:srgbClr val="1F497D"/>
                </a:solidFill>
                <a:latin typeface="Calibri" pitchFamily="34" charset="0"/>
              </a:rPr>
              <a:t>USDOE Framework:  Family Engagement Should Be Relational, Build Capacity Of Families </a:t>
            </a:r>
            <a:r>
              <a:rPr lang="en-US" altLang="en-US" b="1" u="sng" dirty="0">
                <a:solidFill>
                  <a:srgbClr val="1F497D"/>
                </a:solidFill>
                <a:latin typeface="Calibri" pitchFamily="34" charset="0"/>
              </a:rPr>
              <a:t>and</a:t>
            </a:r>
            <a:r>
              <a:rPr lang="en-US" altLang="en-US" dirty="0">
                <a:solidFill>
                  <a:srgbClr val="1F497D"/>
                </a:solidFill>
                <a:latin typeface="Calibri" pitchFamily="34" charset="0"/>
              </a:rPr>
              <a:t> Staff, and Be Linked to Learning</a:t>
            </a:r>
          </a:p>
        </p:txBody>
      </p:sp>
    </p:spTree>
    <p:extLst>
      <p:ext uri="{BB962C8B-B14F-4D97-AF65-F5344CB8AC3E}">
        <p14:creationId xmlns:p14="http://schemas.microsoft.com/office/powerpoint/2010/main" val="2099849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8000"/>
                </a:solidFill>
              </a:rPr>
              <a:t>PTHVP Framingham Team</a:t>
            </a:r>
          </a:p>
        </p:txBody>
      </p:sp>
      <p:pic>
        <p:nvPicPr>
          <p:cNvPr id="4" name="Content Placeholder 3" descr="IMG_5611 2.JPG"/>
          <p:cNvPicPr>
            <a:picLocks noGrp="1" noChangeAspect="1"/>
          </p:cNvPicPr>
          <p:nvPr>
            <p:ph idx="1"/>
          </p:nvPr>
        </p:nvPicPr>
        <p:blipFill>
          <a:blip r:embed="rId2" cstate="print">
            <a:extLst>
              <a:ext uri="{28A0092B-C50C-407E-A947-70E740481C1C}">
                <a14:useLocalDpi xmlns:a14="http://schemas.microsoft.com/office/drawing/2010/main" val="0"/>
              </a:ext>
            </a:extLst>
          </a:blip>
          <a:srcRect t="13336" b="13336"/>
          <a:stretch>
            <a:fillRect/>
          </a:stretch>
        </p:blipFill>
        <p:spPr>
          <a:xfrm>
            <a:off x="457200" y="1313933"/>
            <a:ext cx="8229600" cy="4505646"/>
          </a:xfrm>
        </p:spPr>
      </p:pic>
    </p:spTree>
    <p:extLst>
      <p:ext uri="{BB962C8B-B14F-4D97-AF65-F5344CB8AC3E}">
        <p14:creationId xmlns:p14="http://schemas.microsoft.com/office/powerpoint/2010/main" val="2484998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a:solidFill>
                  <a:srgbClr val="008000"/>
                </a:solidFill>
              </a:rPr>
              <a:t>Francedy</a:t>
            </a:r>
            <a:r>
              <a:rPr lang="en-US" sz="3200" b="1" dirty="0">
                <a:solidFill>
                  <a:srgbClr val="008000"/>
                </a:solidFill>
              </a:rPr>
              <a:t> Rodriguez, Framingham Parent</a:t>
            </a:r>
          </a:p>
        </p:txBody>
      </p:sp>
      <p:pic>
        <p:nvPicPr>
          <p:cNvPr id="10" name="Content Placeholder 9" descr="IMG_5558.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902" t="-323" r="-127540" b="323"/>
          <a:stretch/>
        </p:blipFill>
        <p:spPr>
          <a:xfrm>
            <a:off x="-1" y="1605919"/>
            <a:ext cx="8043655" cy="4555830"/>
          </a:xfrm>
        </p:spPr>
      </p:pic>
      <p:sp>
        <p:nvSpPr>
          <p:cNvPr id="12" name="TextBox 11"/>
          <p:cNvSpPr txBox="1"/>
          <p:nvPr/>
        </p:nvSpPr>
        <p:spPr>
          <a:xfrm flipH="1">
            <a:off x="3824748" y="1270135"/>
            <a:ext cx="4218905" cy="4154983"/>
          </a:xfrm>
          <a:prstGeom prst="rect">
            <a:avLst/>
          </a:prstGeom>
          <a:noFill/>
        </p:spPr>
        <p:txBody>
          <a:bodyPr wrap="square" rtlCol="0">
            <a:spAutoFit/>
          </a:bodyPr>
          <a:lstStyle/>
          <a:p>
            <a:endParaRPr lang="en-US" sz="2400" dirty="0">
              <a:solidFill>
                <a:srgbClr val="34959D"/>
              </a:solidFill>
            </a:endParaRPr>
          </a:p>
          <a:p>
            <a:r>
              <a:rPr lang="en-US" sz="2400" dirty="0">
                <a:solidFill>
                  <a:srgbClr val="34959D"/>
                </a:solidFill>
              </a:rPr>
              <a:t>“My 8</a:t>
            </a:r>
            <a:r>
              <a:rPr lang="en-US" sz="2400" baseline="30000" dirty="0">
                <a:solidFill>
                  <a:srgbClr val="34959D"/>
                </a:solidFill>
              </a:rPr>
              <a:t>th</a:t>
            </a:r>
            <a:r>
              <a:rPr lang="en-US" sz="2400" dirty="0">
                <a:solidFill>
                  <a:srgbClr val="34959D"/>
                </a:solidFill>
              </a:rPr>
              <a:t> grade daughter has changed since our home visit from Mr. Marin.  She’s talking about college and how to build her resume. I  want to  involve more immigrant families in the program and I’m sure the ‘Voice of the Community’ could be a huge bridge between us and the families.”</a:t>
            </a:r>
          </a:p>
        </p:txBody>
      </p:sp>
    </p:spTree>
    <p:extLst>
      <p:ext uri="{BB962C8B-B14F-4D97-AF65-F5344CB8AC3E}">
        <p14:creationId xmlns:p14="http://schemas.microsoft.com/office/powerpoint/2010/main" val="1607213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39" name="AutoShape 4"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0" name="AutoShape 6"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1" name="AutoShape 8"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2" name="Rectangle 9"/>
          <p:cNvSpPr>
            <a:spLocks noChangeArrowheads="1"/>
          </p:cNvSpPr>
          <p:nvPr/>
        </p:nvSpPr>
        <p:spPr bwMode="auto">
          <a:xfrm>
            <a:off x="0" y="-369332"/>
            <a:ext cx="184666" cy="73866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600">
                <a:cs typeface="Times New Roman" charset="0"/>
              </a:rPr>
              <a:t>  </a:t>
            </a:r>
            <a:r>
              <a:rPr lang="en-US" sz="4200">
                <a:cs typeface="Times New Roman" charset="0"/>
              </a:rPr>
              <a:t> </a:t>
            </a:r>
            <a:endParaRPr lang="en-US">
              <a:cs typeface="Times New Roman" charset="0"/>
            </a:endParaRPr>
          </a:p>
        </p:txBody>
      </p:sp>
      <p:sp>
        <p:nvSpPr>
          <p:cNvPr id="14343" name="AutoShape 10" descr="https://mg.mail.yahoo.com/ya/download?mid=2%5f0%5f0%5f1%5f642799%5fAHXVimIAAMZmUvJhcQOj0GPvqYQ&amp;pid=1.2.2&amp;fid=Inbox&amp;inline=1&amp;appid=YahooMailNeo"/>
          <p:cNvSpPr>
            <a:spLocks noChangeAspect="1" noChangeArrowheads="1"/>
          </p:cNvSpPr>
          <p:nvPr/>
        </p:nvSpPr>
        <p:spPr bwMode="auto">
          <a:xfrm>
            <a:off x="112713" y="-136525"/>
            <a:ext cx="85725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2" name="Content Placeholder 1"/>
          <p:cNvSpPr>
            <a:spLocks noGrp="1"/>
          </p:cNvSpPr>
          <p:nvPr>
            <p:ph idx="1"/>
          </p:nvPr>
        </p:nvSpPr>
        <p:spPr>
          <a:xfrm>
            <a:off x="460375" y="1708113"/>
            <a:ext cx="8229600" cy="4598765"/>
          </a:xfrm>
        </p:spPr>
        <p:txBody>
          <a:bodyPr>
            <a:normAutofit/>
          </a:bodyPr>
          <a:lstStyle/>
          <a:p>
            <a:pPr marL="457200" lvl="1" indent="0">
              <a:buNone/>
            </a:pPr>
            <a:r>
              <a:rPr lang="en-US" sz="4000" b="1" dirty="0">
                <a:solidFill>
                  <a:srgbClr val="34959D"/>
                </a:solidFill>
                <a:latin typeface="Georgia" charset="0"/>
              </a:rPr>
              <a:t>An </a:t>
            </a:r>
            <a:r>
              <a:rPr lang="en-US" sz="4000" b="1" dirty="0">
                <a:solidFill>
                  <a:srgbClr val="1F497D"/>
                </a:solidFill>
                <a:latin typeface="Georgia" charset="0"/>
              </a:rPr>
              <a:t>Inclusive School </a:t>
            </a:r>
            <a:r>
              <a:rPr lang="en-US" sz="4000" b="1" dirty="0">
                <a:solidFill>
                  <a:srgbClr val="34959D"/>
                </a:solidFill>
                <a:latin typeface="Georgia" charset="0"/>
              </a:rPr>
              <a:t>is one where parents feel invited to partner with educators in fulfilling their hopes and dreams for their children.</a:t>
            </a:r>
            <a:endParaRPr lang="en-US" sz="4000" dirty="0">
              <a:solidFill>
                <a:srgbClr val="008000"/>
              </a:solidFill>
              <a:latin typeface="Georgia" charset="0"/>
            </a:endParaRPr>
          </a:p>
          <a:p>
            <a:pPr marL="457200" lvl="1" indent="0">
              <a:buNone/>
            </a:pPr>
            <a:endParaRPr lang="en-US" sz="4000" b="1" dirty="0">
              <a:solidFill>
                <a:srgbClr val="008000"/>
              </a:solidFill>
              <a:latin typeface="Georgia"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83" y="-31072"/>
            <a:ext cx="4462535" cy="1960810"/>
          </a:xfrm>
          <a:prstGeom prst="rect">
            <a:avLst/>
          </a:prstGeom>
        </p:spPr>
      </p:pic>
    </p:spTree>
    <p:extLst>
      <p:ext uri="{BB962C8B-B14F-4D97-AF65-F5344CB8AC3E}">
        <p14:creationId xmlns:p14="http://schemas.microsoft.com/office/powerpoint/2010/main" val="1979293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39" name="AutoShape 4"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0" name="AutoShape 6"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1" name="AutoShape 8"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2" name="Rectangle 9"/>
          <p:cNvSpPr>
            <a:spLocks noChangeArrowheads="1"/>
          </p:cNvSpPr>
          <p:nvPr/>
        </p:nvSpPr>
        <p:spPr bwMode="auto">
          <a:xfrm>
            <a:off x="0" y="-369332"/>
            <a:ext cx="184666" cy="73866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600">
                <a:cs typeface="Times New Roman" charset="0"/>
              </a:rPr>
              <a:t>  </a:t>
            </a:r>
            <a:r>
              <a:rPr lang="en-US" sz="4200">
                <a:cs typeface="Times New Roman" charset="0"/>
              </a:rPr>
              <a:t> </a:t>
            </a:r>
            <a:endParaRPr lang="en-US">
              <a:cs typeface="Times New Roman" charset="0"/>
            </a:endParaRPr>
          </a:p>
        </p:txBody>
      </p:sp>
      <p:sp>
        <p:nvSpPr>
          <p:cNvPr id="14343" name="AutoShape 10" descr="https://mg.mail.yahoo.com/ya/download?mid=2%5f0%5f0%5f1%5f642799%5fAHXVimIAAMZmUvJhcQOj0GPvqYQ&amp;pid=1.2.2&amp;fid=Inbox&amp;inline=1&amp;appid=YahooMailNeo"/>
          <p:cNvSpPr>
            <a:spLocks noChangeAspect="1" noChangeArrowheads="1"/>
          </p:cNvSpPr>
          <p:nvPr/>
        </p:nvSpPr>
        <p:spPr bwMode="auto">
          <a:xfrm>
            <a:off x="112713" y="-136525"/>
            <a:ext cx="85725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4" name="Title 1"/>
          <p:cNvSpPr>
            <a:spLocks noGrp="1"/>
          </p:cNvSpPr>
          <p:nvPr>
            <p:ph type="title"/>
          </p:nvPr>
        </p:nvSpPr>
        <p:spPr>
          <a:xfrm>
            <a:off x="445776" y="875956"/>
            <a:ext cx="8229600" cy="832158"/>
          </a:xfrm>
        </p:spPr>
        <p:txBody>
          <a:bodyPr>
            <a:normAutofit fontScale="90000"/>
          </a:bodyPr>
          <a:lstStyle/>
          <a:p>
            <a:br>
              <a:rPr lang="en-US" sz="3600" dirty="0">
                <a:solidFill>
                  <a:srgbClr val="008000"/>
                </a:solidFill>
                <a:latin typeface="Georgia" charset="0"/>
              </a:rPr>
            </a:br>
            <a:r>
              <a:rPr lang="en-US" sz="3600" dirty="0">
                <a:solidFill>
                  <a:srgbClr val="008000"/>
                </a:solidFill>
                <a:latin typeface="Georgia" charset="0"/>
              </a:rPr>
              <a:t>How Can I?</a:t>
            </a:r>
            <a:br>
              <a:rPr lang="en-US" sz="3600" dirty="0">
                <a:solidFill>
                  <a:srgbClr val="008000"/>
                </a:solidFill>
                <a:latin typeface="Georgia" charset="0"/>
              </a:rPr>
            </a:br>
            <a:endParaRPr lang="en-US" sz="3200" dirty="0">
              <a:solidFill>
                <a:srgbClr val="34959D"/>
              </a:solidFill>
              <a:latin typeface="Georgia" charset="0"/>
            </a:endParaRPr>
          </a:p>
        </p:txBody>
      </p:sp>
      <p:sp>
        <p:nvSpPr>
          <p:cNvPr id="3" name="Content Placeholder 2"/>
          <p:cNvSpPr>
            <a:spLocks noGrp="1"/>
          </p:cNvSpPr>
          <p:nvPr>
            <p:ph idx="1"/>
          </p:nvPr>
        </p:nvSpPr>
        <p:spPr>
          <a:xfrm>
            <a:off x="274855" y="1532922"/>
            <a:ext cx="8586116" cy="5044616"/>
          </a:xfrm>
        </p:spPr>
        <p:txBody>
          <a:bodyPr>
            <a:normAutofit/>
          </a:bodyPr>
          <a:lstStyle/>
          <a:p>
            <a:pPr>
              <a:spcBef>
                <a:spcPts val="0"/>
              </a:spcBef>
              <a:buFont typeface="Arial"/>
              <a:buChar char="•"/>
            </a:pPr>
            <a:r>
              <a:rPr lang="en-US" sz="2400" dirty="0">
                <a:solidFill>
                  <a:srgbClr val="34959D"/>
                </a:solidFill>
                <a:latin typeface="PTSans-Narrow"/>
              </a:rPr>
              <a:t>Implement effective parent engagement that supports my district’s strategic plan and school improvement plans?</a:t>
            </a:r>
            <a:br>
              <a:rPr lang="en-US" sz="2400" dirty="0">
                <a:solidFill>
                  <a:srgbClr val="34959D"/>
                </a:solidFill>
                <a:latin typeface="PTSans-Narrow"/>
              </a:rPr>
            </a:br>
            <a:endParaRPr lang="en-US" sz="2400" dirty="0">
              <a:solidFill>
                <a:srgbClr val="34959D"/>
              </a:solidFill>
              <a:latin typeface="PTSans-Narrow"/>
            </a:endParaRPr>
          </a:p>
          <a:p>
            <a:pPr>
              <a:spcBef>
                <a:spcPts val="0"/>
              </a:spcBef>
              <a:buFont typeface="Arial"/>
              <a:buChar char="•"/>
            </a:pPr>
            <a:r>
              <a:rPr lang="en-US" sz="2400" dirty="0">
                <a:solidFill>
                  <a:srgbClr val="34959D"/>
                </a:solidFill>
                <a:latin typeface="PTSans-Narrow"/>
              </a:rPr>
              <a:t>Involve parents who use their voice to partner for their children and for my schools?</a:t>
            </a:r>
            <a:br>
              <a:rPr lang="en-US" sz="2400" dirty="0">
                <a:solidFill>
                  <a:srgbClr val="34959D"/>
                </a:solidFill>
                <a:latin typeface="PTSans-Narrow"/>
              </a:rPr>
            </a:br>
            <a:endParaRPr lang="en-US" sz="2400" dirty="0">
              <a:solidFill>
                <a:srgbClr val="34959D"/>
              </a:solidFill>
              <a:latin typeface="PTSans-Narrow"/>
            </a:endParaRPr>
          </a:p>
          <a:p>
            <a:pPr>
              <a:spcBef>
                <a:spcPts val="0"/>
              </a:spcBef>
              <a:buFont typeface="Arial"/>
              <a:buChar char="•"/>
            </a:pPr>
            <a:r>
              <a:rPr lang="en-US" sz="2400" dirty="0">
                <a:solidFill>
                  <a:srgbClr val="34959D"/>
                </a:solidFill>
                <a:latin typeface="PTSans-Narrow"/>
              </a:rPr>
              <a:t>Reinvigorate teachers with better and stronger connections to the families and communities they serve?</a:t>
            </a:r>
            <a:br>
              <a:rPr lang="en-US" sz="2400" dirty="0">
                <a:solidFill>
                  <a:srgbClr val="34959D"/>
                </a:solidFill>
                <a:latin typeface="PTSans-Narrow"/>
              </a:rPr>
            </a:br>
            <a:endParaRPr lang="en-US" sz="2400" dirty="0">
              <a:solidFill>
                <a:srgbClr val="34959D"/>
              </a:solidFill>
              <a:latin typeface="PTSans-Narrow"/>
            </a:endParaRPr>
          </a:p>
          <a:p>
            <a:pPr>
              <a:spcBef>
                <a:spcPts val="0"/>
              </a:spcBef>
              <a:buFont typeface="Arial"/>
              <a:buChar char="•"/>
            </a:pPr>
            <a:r>
              <a:rPr lang="en-US" sz="2400" dirty="0">
                <a:solidFill>
                  <a:srgbClr val="34959D"/>
                </a:solidFill>
                <a:latin typeface="PTSans-Narrow"/>
              </a:rPr>
              <a:t>Utilize relational strategies that support student achievement?</a:t>
            </a:r>
          </a:p>
          <a:p>
            <a:pPr>
              <a:spcBef>
                <a:spcPts val="0"/>
              </a:spcBef>
              <a:buFont typeface="Arial"/>
              <a:buChar char="•"/>
            </a:pPr>
            <a:endParaRPr lang="en-US" sz="2800" dirty="0">
              <a:solidFill>
                <a:srgbClr val="34959D"/>
              </a:solidFill>
              <a:latin typeface="PTSans-Narrow"/>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260" y="-165723"/>
            <a:ext cx="3604761" cy="1583909"/>
          </a:xfrm>
          <a:prstGeom prst="rect">
            <a:avLst/>
          </a:prstGeom>
        </p:spPr>
      </p:pic>
    </p:spTree>
    <p:extLst>
      <p:ext uri="{BB962C8B-B14F-4D97-AF65-F5344CB8AC3E}">
        <p14:creationId xmlns:p14="http://schemas.microsoft.com/office/powerpoint/2010/main" val="107742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39" name="AutoShape 4"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0" name="AutoShape 6"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1" name="AutoShape 8"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2" name="Rectangle 9"/>
          <p:cNvSpPr>
            <a:spLocks noChangeArrowheads="1"/>
          </p:cNvSpPr>
          <p:nvPr/>
        </p:nvSpPr>
        <p:spPr bwMode="auto">
          <a:xfrm>
            <a:off x="0" y="-369332"/>
            <a:ext cx="184666" cy="73866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600">
                <a:cs typeface="Times New Roman" charset="0"/>
              </a:rPr>
              <a:t>  </a:t>
            </a:r>
            <a:r>
              <a:rPr lang="en-US" sz="4200">
                <a:cs typeface="Times New Roman" charset="0"/>
              </a:rPr>
              <a:t> </a:t>
            </a:r>
            <a:endParaRPr lang="en-US">
              <a:cs typeface="Times New Roman" charset="0"/>
            </a:endParaRPr>
          </a:p>
        </p:txBody>
      </p:sp>
      <p:sp>
        <p:nvSpPr>
          <p:cNvPr id="14343" name="AutoShape 10" descr="https://mg.mail.yahoo.com/ya/download?mid=2%5f0%5f0%5f1%5f642799%5fAHXVimIAAMZmUvJhcQOj0GPvqYQ&amp;pid=1.2.2&amp;fid=Inbox&amp;inline=1&amp;appid=YahooMailNeo"/>
          <p:cNvSpPr>
            <a:spLocks noChangeAspect="1" noChangeArrowheads="1"/>
          </p:cNvSpPr>
          <p:nvPr/>
        </p:nvSpPr>
        <p:spPr bwMode="auto">
          <a:xfrm>
            <a:off x="112713" y="-136525"/>
            <a:ext cx="85725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4" name="Title 1"/>
          <p:cNvSpPr>
            <a:spLocks noGrp="1"/>
          </p:cNvSpPr>
          <p:nvPr>
            <p:ph type="title"/>
          </p:nvPr>
        </p:nvSpPr>
        <p:spPr>
          <a:xfrm>
            <a:off x="457200" y="369332"/>
            <a:ext cx="8229600" cy="6226340"/>
          </a:xfrm>
        </p:spPr>
        <p:txBody>
          <a:bodyPr>
            <a:normAutofit/>
          </a:bodyPr>
          <a:lstStyle/>
          <a:p>
            <a:r>
              <a:rPr lang="en-US" sz="3600" u="sng" dirty="0">
                <a:solidFill>
                  <a:srgbClr val="008000"/>
                </a:solidFill>
                <a:latin typeface="Georgia" charset="0"/>
              </a:rPr>
              <a:t>Our Statewide Partners</a:t>
            </a:r>
            <a:br>
              <a:rPr lang="en-US" sz="3600" dirty="0">
                <a:solidFill>
                  <a:srgbClr val="008000"/>
                </a:solidFill>
                <a:latin typeface="Georgia" charset="0"/>
              </a:rPr>
            </a:br>
            <a:r>
              <a:rPr lang="en-US" sz="2700" dirty="0">
                <a:solidFill>
                  <a:srgbClr val="1F497D"/>
                </a:solidFill>
                <a:latin typeface="Georgia" charset="0"/>
              </a:rPr>
              <a:t>Boston City Councilor at Large</a:t>
            </a:r>
            <a:br>
              <a:rPr lang="en-US" sz="2700" dirty="0">
                <a:solidFill>
                  <a:srgbClr val="1F497D"/>
                </a:solidFill>
                <a:latin typeface="Georgia" charset="0"/>
              </a:rPr>
            </a:br>
            <a:r>
              <a:rPr lang="en-US" sz="2700" dirty="0">
                <a:solidFill>
                  <a:srgbClr val="1F497D"/>
                </a:solidFill>
                <a:latin typeface="Georgia" charset="0"/>
              </a:rPr>
              <a:t>Boston Public Schools</a:t>
            </a:r>
            <a:br>
              <a:rPr lang="en-US" sz="2700" dirty="0">
                <a:solidFill>
                  <a:srgbClr val="1F497D"/>
                </a:solidFill>
                <a:latin typeface="Georgia" charset="0"/>
              </a:rPr>
            </a:br>
            <a:r>
              <a:rPr lang="en-US" sz="2700" dirty="0">
                <a:solidFill>
                  <a:srgbClr val="1F497D"/>
                </a:solidFill>
                <a:latin typeface="Georgia" charset="0"/>
              </a:rPr>
              <a:t>Boston Teachers Union</a:t>
            </a:r>
            <a:br>
              <a:rPr lang="en-US" sz="2700" dirty="0">
                <a:solidFill>
                  <a:srgbClr val="1F497D"/>
                </a:solidFill>
                <a:latin typeface="Georgia" charset="0"/>
              </a:rPr>
            </a:br>
            <a:r>
              <a:rPr lang="en-US" sz="2700" dirty="0">
                <a:solidFill>
                  <a:srgbClr val="1F497D"/>
                </a:solidFill>
                <a:latin typeface="Georgia" charset="0"/>
              </a:rPr>
              <a:t>Framingham Teachers Association </a:t>
            </a:r>
            <a:br>
              <a:rPr lang="en-US" sz="2700" dirty="0">
                <a:solidFill>
                  <a:srgbClr val="1F497D"/>
                </a:solidFill>
                <a:latin typeface="Georgia" charset="0"/>
              </a:rPr>
            </a:br>
            <a:r>
              <a:rPr lang="en-US" sz="2700" dirty="0">
                <a:solidFill>
                  <a:srgbClr val="1F497D"/>
                </a:solidFill>
                <a:latin typeface="Georgia" charset="0"/>
              </a:rPr>
              <a:t>Framingham Public Schools</a:t>
            </a:r>
            <a:br>
              <a:rPr lang="en-US" sz="2700" dirty="0">
                <a:solidFill>
                  <a:srgbClr val="1F497D"/>
                </a:solidFill>
                <a:latin typeface="Georgia" charset="0"/>
              </a:rPr>
            </a:br>
            <a:r>
              <a:rPr lang="en-US" sz="2700" dirty="0">
                <a:solidFill>
                  <a:srgbClr val="1F497D"/>
                </a:solidFill>
                <a:latin typeface="Georgia" charset="0"/>
              </a:rPr>
              <a:t>Jobs with Justice-Massachusetts</a:t>
            </a:r>
            <a:br>
              <a:rPr lang="en-US" sz="2700" dirty="0">
                <a:solidFill>
                  <a:srgbClr val="1F497D"/>
                </a:solidFill>
                <a:latin typeface="Georgia" charset="0"/>
              </a:rPr>
            </a:br>
            <a:r>
              <a:rPr lang="en-US" sz="2700" dirty="0">
                <a:solidFill>
                  <a:srgbClr val="1F497D"/>
                </a:solidFill>
                <a:latin typeface="Georgia" charset="0"/>
              </a:rPr>
              <a:t>Pioneer Valley Project</a:t>
            </a:r>
            <a:br>
              <a:rPr lang="en-US" sz="2700" dirty="0">
                <a:solidFill>
                  <a:srgbClr val="1F497D"/>
                </a:solidFill>
                <a:latin typeface="Georgia" charset="0"/>
              </a:rPr>
            </a:br>
            <a:r>
              <a:rPr lang="en-US" sz="2700" dirty="0">
                <a:solidFill>
                  <a:srgbClr val="1F497D"/>
                </a:solidFill>
                <a:latin typeface="Georgia" charset="0"/>
              </a:rPr>
              <a:t>1647</a:t>
            </a:r>
            <a:br>
              <a:rPr lang="en-US" sz="2700" dirty="0">
                <a:solidFill>
                  <a:srgbClr val="1F497D"/>
                </a:solidFill>
                <a:latin typeface="Georgia" charset="0"/>
              </a:rPr>
            </a:br>
            <a:r>
              <a:rPr lang="en-US" sz="2700" dirty="0">
                <a:solidFill>
                  <a:srgbClr val="1F497D"/>
                </a:solidFill>
                <a:latin typeface="Georgia" charset="0"/>
              </a:rPr>
              <a:t>Springfield Education Association</a:t>
            </a:r>
            <a:br>
              <a:rPr lang="en-US" sz="2700" dirty="0">
                <a:solidFill>
                  <a:srgbClr val="1F497D"/>
                </a:solidFill>
                <a:latin typeface="Georgia" charset="0"/>
              </a:rPr>
            </a:br>
            <a:r>
              <a:rPr lang="en-US" sz="2700" dirty="0">
                <a:solidFill>
                  <a:srgbClr val="1F497D"/>
                </a:solidFill>
                <a:latin typeface="Georgia" charset="0"/>
              </a:rPr>
              <a:t>Springfield Federation of Paraprofessionals</a:t>
            </a:r>
            <a:br>
              <a:rPr lang="en-US" sz="2700" dirty="0">
                <a:solidFill>
                  <a:srgbClr val="1F497D"/>
                </a:solidFill>
                <a:latin typeface="Georgia" charset="0"/>
              </a:rPr>
            </a:br>
            <a:r>
              <a:rPr lang="en-US" sz="2700" dirty="0">
                <a:solidFill>
                  <a:srgbClr val="1F497D"/>
                </a:solidFill>
                <a:latin typeface="Georgia" charset="0"/>
              </a:rPr>
              <a:t>Springfield Public Schools</a:t>
            </a:r>
            <a:br>
              <a:rPr lang="en-US" sz="2700" dirty="0">
                <a:solidFill>
                  <a:srgbClr val="1F497D"/>
                </a:solidFill>
                <a:latin typeface="Georgia" charset="0"/>
              </a:rPr>
            </a:br>
            <a:r>
              <a:rPr lang="en-US" sz="2700" dirty="0">
                <a:solidFill>
                  <a:srgbClr val="1F497D"/>
                </a:solidFill>
                <a:latin typeface="Georgia" charset="0"/>
              </a:rPr>
              <a:t>Westfield State University</a:t>
            </a:r>
            <a:br>
              <a:rPr lang="en-US" sz="2700" dirty="0">
                <a:solidFill>
                  <a:srgbClr val="1F497D"/>
                </a:solidFill>
                <a:latin typeface="Georgia" charset="0"/>
              </a:rPr>
            </a:br>
            <a:r>
              <a:rPr lang="en-US" sz="2700" dirty="0">
                <a:solidFill>
                  <a:srgbClr val="1F497D"/>
                </a:solidFill>
                <a:latin typeface="Georgia" charset="0"/>
              </a:rPr>
              <a:t>Teacher/Parent Representatives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715" y="-274589"/>
            <a:ext cx="2930953" cy="1287842"/>
          </a:xfrm>
          <a:prstGeom prst="rect">
            <a:avLst/>
          </a:prstGeom>
        </p:spPr>
      </p:pic>
    </p:spTree>
    <p:extLst>
      <p:ext uri="{BB962C8B-B14F-4D97-AF65-F5344CB8AC3E}">
        <p14:creationId xmlns:p14="http://schemas.microsoft.com/office/powerpoint/2010/main" val="471103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39" name="AutoShape 4"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0" name="AutoShape 6"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1" name="AutoShape 8"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2" name="Rectangle 9"/>
          <p:cNvSpPr>
            <a:spLocks noChangeArrowheads="1"/>
          </p:cNvSpPr>
          <p:nvPr/>
        </p:nvSpPr>
        <p:spPr bwMode="auto">
          <a:xfrm>
            <a:off x="0" y="-369332"/>
            <a:ext cx="184666" cy="73866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600">
                <a:cs typeface="Times New Roman" charset="0"/>
              </a:rPr>
              <a:t>  </a:t>
            </a:r>
            <a:r>
              <a:rPr lang="en-US" sz="4200">
                <a:cs typeface="Times New Roman" charset="0"/>
              </a:rPr>
              <a:t> </a:t>
            </a:r>
            <a:endParaRPr lang="en-US">
              <a:cs typeface="Times New Roman" charset="0"/>
            </a:endParaRPr>
          </a:p>
        </p:txBody>
      </p:sp>
      <p:sp>
        <p:nvSpPr>
          <p:cNvPr id="14343" name="AutoShape 10" descr="https://mg.mail.yahoo.com/ya/download?mid=2%5f0%5f0%5f1%5f642799%5fAHXVimIAAMZmUvJhcQOj0GPvqYQ&amp;pid=1.2.2&amp;fid=Inbox&amp;inline=1&amp;appid=YahooMailNeo"/>
          <p:cNvSpPr>
            <a:spLocks noChangeAspect="1" noChangeArrowheads="1"/>
          </p:cNvSpPr>
          <p:nvPr/>
        </p:nvSpPr>
        <p:spPr bwMode="auto">
          <a:xfrm>
            <a:off x="112713" y="-136525"/>
            <a:ext cx="85725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4" name="Title 1"/>
          <p:cNvSpPr>
            <a:spLocks noGrp="1"/>
          </p:cNvSpPr>
          <p:nvPr>
            <p:ph type="title"/>
          </p:nvPr>
        </p:nvSpPr>
        <p:spPr>
          <a:xfrm>
            <a:off x="460375" y="1099275"/>
            <a:ext cx="8229600" cy="1143000"/>
          </a:xfrm>
        </p:spPr>
        <p:txBody>
          <a:bodyPr>
            <a:normAutofit fontScale="90000"/>
          </a:bodyPr>
          <a:lstStyle/>
          <a:p>
            <a:br>
              <a:rPr lang="en-US" sz="3600" dirty="0">
                <a:solidFill>
                  <a:srgbClr val="008000"/>
                </a:solidFill>
                <a:latin typeface="Georgia" charset="0"/>
              </a:rPr>
            </a:br>
            <a:r>
              <a:rPr lang="en-US" sz="4000" u="sng" dirty="0">
                <a:solidFill>
                  <a:srgbClr val="008000"/>
                </a:solidFill>
                <a:latin typeface="Georgia" charset="0"/>
              </a:rPr>
              <a:t>Our National Partners</a:t>
            </a:r>
            <a:br>
              <a:rPr lang="en-US" sz="3200" u="sng" dirty="0">
                <a:solidFill>
                  <a:srgbClr val="34959D"/>
                </a:solidFill>
                <a:latin typeface="Georgia" charset="0"/>
              </a:rPr>
            </a:br>
            <a:endParaRPr lang="en-US" sz="3200" u="sng" dirty="0">
              <a:solidFill>
                <a:srgbClr val="34959D"/>
              </a:solidFill>
              <a:latin typeface="Georgia" charset="0"/>
            </a:endParaRPr>
          </a:p>
        </p:txBody>
      </p:sp>
      <p:sp>
        <p:nvSpPr>
          <p:cNvPr id="2" name="Content Placeholder 1"/>
          <p:cNvSpPr>
            <a:spLocks noGrp="1"/>
          </p:cNvSpPr>
          <p:nvPr>
            <p:ph idx="1"/>
          </p:nvPr>
        </p:nvSpPr>
        <p:spPr>
          <a:xfrm>
            <a:off x="460375" y="2332037"/>
            <a:ext cx="8229600" cy="4525963"/>
          </a:xfrm>
        </p:spPr>
        <p:txBody>
          <a:bodyPr/>
          <a:lstStyle/>
          <a:p>
            <a:pPr marL="0" indent="0" algn="ctr">
              <a:buNone/>
            </a:pPr>
            <a:r>
              <a:rPr lang="en-US" dirty="0">
                <a:solidFill>
                  <a:srgbClr val="1F497D"/>
                </a:solidFill>
                <a:latin typeface="Georgia" charset="0"/>
              </a:rPr>
              <a:t>National Education Association</a:t>
            </a:r>
            <a:br>
              <a:rPr lang="en-US" dirty="0">
                <a:solidFill>
                  <a:srgbClr val="1F497D"/>
                </a:solidFill>
                <a:latin typeface="Georgia" charset="0"/>
              </a:rPr>
            </a:br>
            <a:r>
              <a:rPr lang="en-US" dirty="0">
                <a:solidFill>
                  <a:srgbClr val="1F497D"/>
                </a:solidFill>
                <a:latin typeface="Georgia" charset="0"/>
              </a:rPr>
              <a:t>American Federation of Teachers</a:t>
            </a:r>
            <a:br>
              <a:rPr lang="en-US" dirty="0">
                <a:solidFill>
                  <a:srgbClr val="1F497D"/>
                </a:solidFill>
                <a:latin typeface="Georgia" charset="0"/>
              </a:rPr>
            </a:br>
            <a:r>
              <a:rPr lang="en-US" dirty="0">
                <a:solidFill>
                  <a:srgbClr val="1F497D"/>
                </a:solidFill>
                <a:latin typeface="Georgia" charset="0"/>
              </a:rPr>
              <a:t>Scholastic</a:t>
            </a:r>
            <a:br>
              <a:rPr lang="en-US" dirty="0">
                <a:solidFill>
                  <a:srgbClr val="1F497D"/>
                </a:solidFill>
                <a:latin typeface="Georgia" charset="0"/>
              </a:rPr>
            </a:br>
            <a:r>
              <a:rPr lang="en-US" dirty="0">
                <a:solidFill>
                  <a:srgbClr val="1F497D"/>
                </a:solidFill>
                <a:latin typeface="Georgia" charset="0"/>
              </a:rPr>
              <a:t>Institute for Educational Leadership</a:t>
            </a:r>
            <a:br>
              <a:rPr lang="en-US" dirty="0">
                <a:solidFill>
                  <a:srgbClr val="1F497D"/>
                </a:solidFill>
                <a:latin typeface="Georgia" charset="0"/>
              </a:rPr>
            </a:br>
            <a:r>
              <a:rPr lang="en-US" dirty="0">
                <a:solidFill>
                  <a:srgbClr val="1F497D"/>
                </a:solidFill>
                <a:latin typeface="Georgia" charset="0"/>
              </a:rPr>
              <a:t>National Association for Family, School, and Community Engagement</a:t>
            </a:r>
            <a:endParaRPr lang="en-US" dirty="0">
              <a:solidFill>
                <a:srgbClr val="1F497D"/>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83" y="-31072"/>
            <a:ext cx="3320698" cy="1459094"/>
          </a:xfrm>
          <a:prstGeom prst="rect">
            <a:avLst/>
          </a:prstGeom>
        </p:spPr>
      </p:pic>
    </p:spTree>
    <p:extLst>
      <p:ext uri="{BB962C8B-B14F-4D97-AF65-F5344CB8AC3E}">
        <p14:creationId xmlns:p14="http://schemas.microsoft.com/office/powerpoint/2010/main" val="1196015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914400"/>
            <a:ext cx="8229600" cy="1143000"/>
          </a:xfrm>
        </p:spPr>
        <p:txBody>
          <a:bodyPr>
            <a:normAutofit/>
          </a:bodyPr>
          <a:lstStyle/>
          <a:p>
            <a:pPr eaLnBrk="1" hangingPunct="1"/>
            <a:r>
              <a:rPr lang="en-US" altLang="en-US" sz="3600">
                <a:solidFill>
                  <a:srgbClr val="008000"/>
                </a:solidFill>
                <a:latin typeface="Georgia"/>
                <a:ea typeface="ＭＳ Ｐゴシック" pitchFamily="34" charset="-128"/>
                <a:cs typeface="Georgia"/>
              </a:rPr>
              <a:t>Thank You!</a:t>
            </a:r>
          </a:p>
        </p:txBody>
      </p:sp>
      <p:sp>
        <p:nvSpPr>
          <p:cNvPr id="37890" name="Content Placeholder 2"/>
          <p:cNvSpPr>
            <a:spLocks noGrp="1"/>
          </p:cNvSpPr>
          <p:nvPr>
            <p:ph sz="quarter" idx="1"/>
          </p:nvPr>
        </p:nvSpPr>
        <p:spPr>
          <a:xfrm>
            <a:off x="304800" y="2133600"/>
            <a:ext cx="4270375" cy="4724400"/>
          </a:xfrm>
        </p:spPr>
        <p:txBody>
          <a:bodyPr>
            <a:normAutofit/>
          </a:bodyPr>
          <a:lstStyle/>
          <a:p>
            <a:pPr marL="0" indent="0" eaLnBrk="1" hangingPunct="1">
              <a:buFont typeface="Wingdings 2" pitchFamily="18" charset="2"/>
              <a:buNone/>
            </a:pPr>
            <a:r>
              <a:rPr lang="en-US" altLang="en-US" sz="3600" b="1" dirty="0">
                <a:solidFill>
                  <a:schemeClr val="tx2"/>
                </a:solidFill>
                <a:latin typeface="Calibri" pitchFamily="34" charset="0"/>
                <a:ea typeface="ＭＳ Ｐゴシック" pitchFamily="34" charset="-128"/>
              </a:rPr>
              <a:t>Stay In Touch…</a:t>
            </a:r>
          </a:p>
          <a:p>
            <a:pPr marL="0" indent="0" eaLnBrk="1" hangingPunct="1">
              <a:buFont typeface="Wingdings 2" pitchFamily="18" charset="2"/>
              <a:buNone/>
            </a:pPr>
            <a:endParaRPr lang="en-US" altLang="en-US" sz="2800" dirty="0">
              <a:latin typeface="Calibri" pitchFamily="34" charset="0"/>
              <a:ea typeface="ＭＳ Ｐゴシック" pitchFamily="34" charset="-128"/>
              <a:hlinkClick r:id="" action="ppaction://noaction"/>
            </a:endParaRPr>
          </a:p>
          <a:p>
            <a:pPr marL="0" indent="0" eaLnBrk="1" hangingPunct="1">
              <a:buFont typeface="Wingdings 2" pitchFamily="18" charset="2"/>
              <a:buNone/>
            </a:pPr>
            <a:r>
              <a:rPr lang="en-US" altLang="en-US" sz="2800" dirty="0">
                <a:latin typeface="Calibri" pitchFamily="34" charset="0"/>
                <a:ea typeface="ＭＳ Ｐゴシック" pitchFamily="34" charset="-128"/>
                <a:hlinkClick r:id="" action="ppaction://noaction"/>
              </a:rPr>
              <a:t>www.pthvp.org</a:t>
            </a:r>
            <a:endParaRPr lang="en-US" altLang="en-US" sz="2800" dirty="0">
              <a:latin typeface="Calibri" pitchFamily="34" charset="0"/>
              <a:ea typeface="ＭＳ Ｐゴシック" pitchFamily="34" charset="-128"/>
            </a:endParaRPr>
          </a:p>
          <a:p>
            <a:pPr marL="0" indent="0" eaLnBrk="1" hangingPunct="1">
              <a:buFont typeface="Wingdings 2" pitchFamily="18" charset="2"/>
              <a:buNone/>
            </a:pPr>
            <a:endParaRPr lang="en-US" altLang="en-US" sz="2800" dirty="0">
              <a:latin typeface="Calibri" pitchFamily="34" charset="0"/>
              <a:ea typeface="ＭＳ Ｐゴシック" pitchFamily="34" charset="-128"/>
            </a:endParaRPr>
          </a:p>
          <a:p>
            <a:pPr marL="0" indent="0" eaLnBrk="1" hangingPunct="1">
              <a:buFont typeface="Wingdings 2" pitchFamily="18" charset="2"/>
              <a:buNone/>
            </a:pPr>
            <a:r>
              <a:rPr lang="en-US" altLang="en-US" sz="2800" dirty="0">
                <a:latin typeface="Calibri" pitchFamily="34" charset="0"/>
                <a:ea typeface="ＭＳ Ｐゴシック" pitchFamily="34" charset="-128"/>
                <a:hlinkClick r:id="rId3"/>
              </a:rPr>
              <a:t>roberta@pthvp.org</a:t>
            </a:r>
            <a:endParaRPr lang="en-US" altLang="en-US" sz="2800" dirty="0">
              <a:latin typeface="Calibri" pitchFamily="34" charset="0"/>
              <a:ea typeface="ＭＳ Ｐゴシック" pitchFamily="34" charset="-128"/>
            </a:endParaRPr>
          </a:p>
          <a:p>
            <a:pPr marL="0" indent="0" eaLnBrk="1" hangingPunct="1">
              <a:buFont typeface="Wingdings 2" pitchFamily="18" charset="2"/>
              <a:buNone/>
            </a:pPr>
            <a:endParaRPr lang="en-US" altLang="en-US" sz="2800" dirty="0">
              <a:latin typeface="Calibri" pitchFamily="34" charset="0"/>
              <a:ea typeface="ＭＳ Ｐゴシック" pitchFamily="34" charset="-128"/>
            </a:endParaRPr>
          </a:p>
          <a:p>
            <a:pPr marL="0" indent="0" eaLnBrk="1" hangingPunct="1">
              <a:buFont typeface="Wingdings 2" pitchFamily="18" charset="2"/>
              <a:buNone/>
            </a:pPr>
            <a:r>
              <a:rPr lang="en-US" altLang="en-US" sz="2800" dirty="0">
                <a:latin typeface="Calibri" pitchFamily="34" charset="0"/>
                <a:ea typeface="ＭＳ Ｐゴシック" pitchFamily="34" charset="-128"/>
              </a:rPr>
              <a:t>(202) 669-4870</a:t>
            </a:r>
          </a:p>
          <a:p>
            <a:pPr marL="0" indent="0" eaLnBrk="1" hangingPunct="1">
              <a:buFont typeface="Wingdings 2" pitchFamily="18" charset="2"/>
              <a:buNone/>
            </a:pPr>
            <a:endParaRPr lang="en-US" altLang="en-US" sz="2600" dirty="0">
              <a:latin typeface="Calibri" pitchFamily="34" charset="0"/>
              <a:ea typeface="ＭＳ Ｐゴシック" pitchFamily="34" charset="-128"/>
            </a:endParaRPr>
          </a:p>
          <a:p>
            <a:pPr lvl="1" eaLnBrk="1" hangingPunct="1"/>
            <a:endParaRPr lang="en-US" altLang="en-US" sz="2600" dirty="0">
              <a:solidFill>
                <a:schemeClr val="tx1"/>
              </a:solidFill>
              <a:latin typeface="Calibri" pitchFamily="34" charset="0"/>
              <a:ea typeface="ＭＳ Ｐゴシック" pitchFamily="34" charset="-128"/>
            </a:endParaRPr>
          </a:p>
          <a:p>
            <a:pPr marL="593725" lvl="2" indent="0" eaLnBrk="1" hangingPunct="1">
              <a:buFont typeface="Wingdings 2" pitchFamily="18" charset="2"/>
              <a:buNone/>
            </a:pPr>
            <a:endParaRPr lang="en-US" altLang="en-US" sz="2600" dirty="0">
              <a:latin typeface="Calibri" pitchFamily="34" charset="0"/>
              <a:ea typeface="ＭＳ Ｐゴシック" pitchFamily="34" charset="-128"/>
            </a:endParaRPr>
          </a:p>
          <a:p>
            <a:pPr lvl="1" eaLnBrk="1" hangingPunct="1"/>
            <a:endParaRPr lang="en-US" altLang="en-US" sz="2800" dirty="0">
              <a:solidFill>
                <a:schemeClr val="tx1"/>
              </a:solidFill>
              <a:latin typeface="Calibri" pitchFamily="34" charset="0"/>
              <a:ea typeface="ＭＳ Ｐゴシック" pitchFamily="34" charset="-128"/>
            </a:endParaRPr>
          </a:p>
          <a:p>
            <a:pPr lvl="1" eaLnBrk="1" hangingPunct="1"/>
            <a:endParaRPr lang="en-US" altLang="en-US" sz="2800" dirty="0">
              <a:solidFill>
                <a:schemeClr val="tx1"/>
              </a:solidFill>
              <a:latin typeface="Calibri" pitchFamily="34" charset="0"/>
              <a:ea typeface="ＭＳ Ｐゴシック" pitchFamily="34" charset="-12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3950" y="4876800"/>
            <a:ext cx="1123950" cy="112395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0600" y="2819400"/>
            <a:ext cx="1257300" cy="1257300"/>
          </a:xfrm>
          <a:prstGeom prst="rect">
            <a:avLst/>
          </a:prstGeom>
        </p:spPr>
      </p:pic>
      <p:sp>
        <p:nvSpPr>
          <p:cNvPr id="5" name="TextBox 4"/>
          <p:cNvSpPr txBox="1"/>
          <p:nvPr/>
        </p:nvSpPr>
        <p:spPr>
          <a:xfrm>
            <a:off x="6096000" y="3448050"/>
            <a:ext cx="2667000" cy="461665"/>
          </a:xfrm>
          <a:prstGeom prst="rect">
            <a:avLst/>
          </a:prstGeom>
          <a:noFill/>
        </p:spPr>
        <p:txBody>
          <a:bodyPr wrap="square" rtlCol="0">
            <a:spAutoFit/>
          </a:bodyPr>
          <a:lstStyle/>
          <a:p>
            <a:r>
              <a:rPr lang="en-US">
                <a:solidFill>
                  <a:srgbClr val="1F497D"/>
                </a:solidFill>
              </a:rPr>
              <a:t>@</a:t>
            </a:r>
            <a:r>
              <a:rPr lang="en-US" sz="2400" err="1">
                <a:solidFill>
                  <a:srgbClr val="1F497D"/>
                </a:solidFill>
              </a:rPr>
              <a:t>pthvp</a:t>
            </a:r>
            <a:endParaRPr lang="en-US" sz="2400">
              <a:solidFill>
                <a:srgbClr val="1F497D"/>
              </a:solidFill>
            </a:endParaRPr>
          </a:p>
        </p:txBody>
      </p:sp>
      <p:sp>
        <p:nvSpPr>
          <p:cNvPr id="6" name="TextBox 5"/>
          <p:cNvSpPr txBox="1"/>
          <p:nvPr/>
        </p:nvSpPr>
        <p:spPr>
          <a:xfrm>
            <a:off x="6096000" y="5624036"/>
            <a:ext cx="2362200" cy="461665"/>
          </a:xfrm>
          <a:prstGeom prst="rect">
            <a:avLst/>
          </a:prstGeom>
          <a:noFill/>
        </p:spPr>
        <p:txBody>
          <a:bodyPr wrap="square" rtlCol="0">
            <a:spAutoFit/>
          </a:bodyPr>
          <a:lstStyle/>
          <a:p>
            <a:r>
              <a:rPr lang="en-US" sz="2400">
                <a:solidFill>
                  <a:srgbClr val="1F497D"/>
                </a:solidFill>
              </a:rPr>
              <a:t>/</a:t>
            </a:r>
            <a:r>
              <a:rPr lang="en-US" sz="2400" err="1">
                <a:solidFill>
                  <a:srgbClr val="1F497D"/>
                </a:solidFill>
              </a:rPr>
              <a:t>pthvp</a:t>
            </a:r>
            <a:endParaRPr lang="en-US" sz="2400">
              <a:solidFill>
                <a:srgbClr val="1F497D"/>
              </a:solidFill>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0"/>
            <a:ext cx="3600138" cy="1581878"/>
          </a:xfrm>
          <a:prstGeom prst="rect">
            <a:avLst/>
          </a:prstGeom>
        </p:spPr>
      </p:pic>
    </p:spTree>
    <p:extLst>
      <p:ext uri="{BB962C8B-B14F-4D97-AF65-F5344CB8AC3E}">
        <p14:creationId xmlns:p14="http://schemas.microsoft.com/office/powerpoint/2010/main" val="416470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39" name="AutoShape 4"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0" name="AutoShape 6"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1" name="AutoShape 8"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2" name="Rectangle 9"/>
          <p:cNvSpPr>
            <a:spLocks noChangeArrowheads="1"/>
          </p:cNvSpPr>
          <p:nvPr/>
        </p:nvSpPr>
        <p:spPr bwMode="auto">
          <a:xfrm>
            <a:off x="0" y="-369332"/>
            <a:ext cx="184666" cy="73866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600">
                <a:cs typeface="Times New Roman" charset="0"/>
              </a:rPr>
              <a:t>  </a:t>
            </a:r>
            <a:r>
              <a:rPr lang="en-US" sz="4200">
                <a:cs typeface="Times New Roman" charset="0"/>
              </a:rPr>
              <a:t> </a:t>
            </a:r>
            <a:endParaRPr lang="en-US">
              <a:cs typeface="Times New Roman" charset="0"/>
            </a:endParaRPr>
          </a:p>
        </p:txBody>
      </p:sp>
      <p:sp>
        <p:nvSpPr>
          <p:cNvPr id="14343" name="AutoShape 10" descr="https://mg.mail.yahoo.com/ya/download?mid=2%5f0%5f0%5f1%5f642799%5fAHXVimIAAMZmUvJhcQOj0GPvqYQ&amp;pid=1.2.2&amp;fid=Inbox&amp;inline=1&amp;appid=YahooMailNeo"/>
          <p:cNvSpPr>
            <a:spLocks noChangeAspect="1" noChangeArrowheads="1"/>
          </p:cNvSpPr>
          <p:nvPr/>
        </p:nvSpPr>
        <p:spPr bwMode="auto">
          <a:xfrm>
            <a:off x="112713" y="-136525"/>
            <a:ext cx="85725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2" name="Content Placeholder 1"/>
          <p:cNvSpPr>
            <a:spLocks noGrp="1"/>
          </p:cNvSpPr>
          <p:nvPr>
            <p:ph idx="1"/>
          </p:nvPr>
        </p:nvSpPr>
        <p:spPr>
          <a:xfrm>
            <a:off x="460375" y="1445327"/>
            <a:ext cx="8229600" cy="4861551"/>
          </a:xfrm>
        </p:spPr>
        <p:txBody>
          <a:bodyPr>
            <a:normAutofit lnSpcReduction="10000"/>
          </a:bodyPr>
          <a:lstStyle/>
          <a:p>
            <a:pPr marL="457200" lvl="1" indent="0">
              <a:buNone/>
            </a:pPr>
            <a:r>
              <a:rPr lang="en-US" sz="4000" b="1" dirty="0">
                <a:solidFill>
                  <a:srgbClr val="34959D"/>
                </a:solidFill>
                <a:latin typeface="Georgia" charset="0"/>
              </a:rPr>
              <a:t>What</a:t>
            </a:r>
            <a:r>
              <a:rPr lang="en-US" sz="4000" dirty="0">
                <a:solidFill>
                  <a:srgbClr val="008000"/>
                </a:solidFill>
                <a:latin typeface="Georgia" charset="0"/>
              </a:rPr>
              <a:t> is the PTHVP model?</a:t>
            </a:r>
          </a:p>
          <a:p>
            <a:pPr marL="457200" lvl="1" indent="0">
              <a:buNone/>
            </a:pPr>
            <a:r>
              <a:rPr lang="en-US" sz="4000" b="1" dirty="0">
                <a:solidFill>
                  <a:srgbClr val="34959D"/>
                </a:solidFill>
                <a:latin typeface="Georgia" charset="0"/>
              </a:rPr>
              <a:t>What</a:t>
            </a:r>
            <a:r>
              <a:rPr lang="en-US" sz="4000" dirty="0">
                <a:solidFill>
                  <a:srgbClr val="008000"/>
                </a:solidFill>
                <a:latin typeface="Georgia" charset="0"/>
              </a:rPr>
              <a:t> does the research tell us about the benefit to:</a:t>
            </a:r>
          </a:p>
          <a:p>
            <a:pPr lvl="3">
              <a:buFont typeface="Wingdings" charset="2"/>
              <a:buChar char="§"/>
            </a:pPr>
            <a:r>
              <a:rPr lang="en-US" sz="3200" b="1" dirty="0">
                <a:solidFill>
                  <a:srgbClr val="008000"/>
                </a:solidFill>
                <a:latin typeface="Georgia" charset="0"/>
              </a:rPr>
              <a:t>Parents and Students</a:t>
            </a:r>
          </a:p>
          <a:p>
            <a:pPr lvl="3">
              <a:buFont typeface="Wingdings" charset="2"/>
              <a:buChar char="§"/>
            </a:pPr>
            <a:r>
              <a:rPr lang="en-US" sz="3200" b="1" dirty="0">
                <a:solidFill>
                  <a:srgbClr val="008000"/>
                </a:solidFill>
                <a:latin typeface="Georgia" charset="0"/>
              </a:rPr>
              <a:t>Educators</a:t>
            </a:r>
          </a:p>
          <a:p>
            <a:pPr lvl="3">
              <a:buFont typeface="Wingdings" charset="2"/>
              <a:buChar char="§"/>
            </a:pPr>
            <a:r>
              <a:rPr lang="en-US" sz="3200" b="1" dirty="0">
                <a:solidFill>
                  <a:srgbClr val="008000"/>
                </a:solidFill>
                <a:latin typeface="Georgia" charset="0"/>
              </a:rPr>
              <a:t>Districts</a:t>
            </a:r>
            <a:endParaRPr lang="en-US" sz="3200" b="1" dirty="0"/>
          </a:p>
          <a:p>
            <a:pPr marL="457200" lvl="1" indent="0">
              <a:buNone/>
            </a:pPr>
            <a:r>
              <a:rPr lang="en-US" sz="4000" b="1" dirty="0">
                <a:solidFill>
                  <a:srgbClr val="34959D"/>
                </a:solidFill>
                <a:latin typeface="Georgia" charset="0"/>
              </a:rPr>
              <a:t>What’s</a:t>
            </a:r>
            <a:r>
              <a:rPr lang="en-US" sz="4000" dirty="0">
                <a:solidFill>
                  <a:srgbClr val="008000"/>
                </a:solidFill>
                <a:latin typeface="Georgia" charset="0"/>
              </a:rPr>
              <a:t> happening in Springfield and Framingham?</a:t>
            </a:r>
          </a:p>
          <a:p>
            <a:pPr marL="457200" lvl="1" indent="0">
              <a:buNone/>
            </a:pPr>
            <a:endParaRPr lang="en-US" sz="4000" b="1" dirty="0">
              <a:solidFill>
                <a:srgbClr val="008000"/>
              </a:solidFill>
              <a:latin typeface="Georgia"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83" y="-31072"/>
            <a:ext cx="4462535" cy="1960810"/>
          </a:xfrm>
          <a:prstGeom prst="rect">
            <a:avLst/>
          </a:prstGeom>
        </p:spPr>
      </p:pic>
    </p:spTree>
    <p:extLst>
      <p:ext uri="{BB962C8B-B14F-4D97-AF65-F5344CB8AC3E}">
        <p14:creationId xmlns:p14="http://schemas.microsoft.com/office/powerpoint/2010/main" val="429056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1000"/>
                                        <p:tgtEl>
                                          <p:spTgt spid="2">
                                            <p:txEl>
                                              <p:pRg st="5" end="5"/>
                                            </p:txEl>
                                          </p:spTgt>
                                        </p:tgtEl>
                                      </p:cBhvr>
                                    </p:animEffect>
                                    <p:anim calcmode="lin" valueType="num">
                                      <p:cBhvr>
                                        <p:cTn id="3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39" name="AutoShape 4"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0" name="AutoShape 6"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1" name="AutoShape 8"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2" name="Rectangle 9"/>
          <p:cNvSpPr>
            <a:spLocks noChangeArrowheads="1"/>
          </p:cNvSpPr>
          <p:nvPr/>
        </p:nvSpPr>
        <p:spPr bwMode="auto">
          <a:xfrm>
            <a:off x="0" y="-369332"/>
            <a:ext cx="184666" cy="73866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600">
                <a:cs typeface="Times New Roman" charset="0"/>
              </a:rPr>
              <a:t>  </a:t>
            </a:r>
            <a:r>
              <a:rPr lang="en-US" sz="4200">
                <a:cs typeface="Times New Roman" charset="0"/>
              </a:rPr>
              <a:t> </a:t>
            </a:r>
            <a:endParaRPr lang="en-US">
              <a:cs typeface="Times New Roman" charset="0"/>
            </a:endParaRPr>
          </a:p>
        </p:txBody>
      </p:sp>
      <p:sp>
        <p:nvSpPr>
          <p:cNvPr id="14343" name="AutoShape 10" descr="https://mg.mail.yahoo.com/ya/download?mid=2%5f0%5f0%5f1%5f642799%5fAHXVimIAAMZmUvJhcQOj0GPvqYQ&amp;pid=1.2.2&amp;fid=Inbox&amp;inline=1&amp;appid=YahooMailNeo"/>
          <p:cNvSpPr>
            <a:spLocks noChangeAspect="1" noChangeArrowheads="1"/>
          </p:cNvSpPr>
          <p:nvPr/>
        </p:nvSpPr>
        <p:spPr bwMode="auto">
          <a:xfrm>
            <a:off x="112713" y="-136525"/>
            <a:ext cx="85725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2" name="Content Placeholder 1"/>
          <p:cNvSpPr>
            <a:spLocks noGrp="1"/>
          </p:cNvSpPr>
          <p:nvPr>
            <p:ph idx="1"/>
          </p:nvPr>
        </p:nvSpPr>
        <p:spPr>
          <a:xfrm>
            <a:off x="460375" y="1445327"/>
            <a:ext cx="8229600" cy="4861551"/>
          </a:xfrm>
          <a:ln>
            <a:solidFill>
              <a:srgbClr val="1F497D"/>
            </a:solidFill>
          </a:ln>
        </p:spPr>
        <p:txBody>
          <a:bodyPr>
            <a:normAutofit/>
          </a:bodyPr>
          <a:lstStyle/>
          <a:p>
            <a:pPr marL="457200" lvl="1" indent="0">
              <a:buNone/>
            </a:pPr>
            <a:r>
              <a:rPr lang="en-US" sz="4000" b="1" dirty="0">
                <a:solidFill>
                  <a:srgbClr val="34959D"/>
                </a:solidFill>
                <a:latin typeface="Georgia" charset="0"/>
              </a:rPr>
              <a:t>Mission:</a:t>
            </a:r>
            <a:endParaRPr lang="en-US" sz="4000" dirty="0">
              <a:solidFill>
                <a:srgbClr val="008000"/>
              </a:solidFill>
              <a:latin typeface="Georgia" charset="0"/>
            </a:endParaRPr>
          </a:p>
          <a:p>
            <a:pPr marL="457200" lvl="1" indent="0">
              <a:buNone/>
            </a:pPr>
            <a:r>
              <a:rPr lang="en-US" sz="3200" dirty="0">
                <a:solidFill>
                  <a:srgbClr val="1F497D"/>
                </a:solidFill>
                <a:latin typeface="Georgia" charset="0"/>
              </a:rPr>
              <a:t>To increase student and school success by building and sustaining a national network of partners who implement and advance our relationship-building </a:t>
            </a:r>
            <a:br>
              <a:rPr lang="en-US" sz="3200" dirty="0">
                <a:solidFill>
                  <a:srgbClr val="1F497D"/>
                </a:solidFill>
                <a:latin typeface="Georgia" charset="0"/>
              </a:rPr>
            </a:br>
            <a:r>
              <a:rPr lang="en-US" sz="3200" b="1" dirty="0">
                <a:solidFill>
                  <a:srgbClr val="34959D"/>
                </a:solidFill>
                <a:latin typeface="Georgia" charset="0"/>
              </a:rPr>
              <a:t>home visit model </a:t>
            </a:r>
            <a:r>
              <a:rPr lang="en-US" sz="3200" dirty="0">
                <a:solidFill>
                  <a:srgbClr val="1F497D"/>
                </a:solidFill>
                <a:latin typeface="Georgia" charset="0"/>
              </a:rPr>
              <a:t>of family and teacher engagement in public schools across the U.S.</a:t>
            </a:r>
          </a:p>
          <a:p>
            <a:pPr marL="457200" lvl="1" indent="0">
              <a:buNone/>
            </a:pPr>
            <a:endParaRPr lang="en-US" sz="4000" dirty="0">
              <a:solidFill>
                <a:srgbClr val="008000"/>
              </a:solidFill>
              <a:latin typeface="Georgia"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83" y="-31072"/>
            <a:ext cx="4462535" cy="1960810"/>
          </a:xfrm>
          <a:prstGeom prst="rect">
            <a:avLst/>
          </a:prstGeom>
        </p:spPr>
      </p:pic>
    </p:spTree>
    <p:extLst>
      <p:ext uri="{BB962C8B-B14F-4D97-AF65-F5344CB8AC3E}">
        <p14:creationId xmlns:p14="http://schemas.microsoft.com/office/powerpoint/2010/main" val="308925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39" name="AutoShape 4"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0" name="AutoShape 6"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1" name="AutoShape 8"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2" name="Rectangle 9"/>
          <p:cNvSpPr>
            <a:spLocks noChangeArrowheads="1"/>
          </p:cNvSpPr>
          <p:nvPr/>
        </p:nvSpPr>
        <p:spPr bwMode="auto">
          <a:xfrm>
            <a:off x="0" y="-369332"/>
            <a:ext cx="184666" cy="73866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600">
                <a:cs typeface="Times New Roman" charset="0"/>
              </a:rPr>
              <a:t>  </a:t>
            </a:r>
            <a:r>
              <a:rPr lang="en-US" sz="4200">
                <a:cs typeface="Times New Roman" charset="0"/>
              </a:rPr>
              <a:t> </a:t>
            </a:r>
            <a:endParaRPr lang="en-US">
              <a:cs typeface="Times New Roman" charset="0"/>
            </a:endParaRPr>
          </a:p>
        </p:txBody>
      </p:sp>
      <p:sp>
        <p:nvSpPr>
          <p:cNvPr id="14343" name="AutoShape 10" descr="https://mg.mail.yahoo.com/ya/download?mid=2%5f0%5f0%5f1%5f642799%5fAHXVimIAAMZmUvJhcQOj0GPvqYQ&amp;pid=1.2.2&amp;fid=Inbox&amp;inline=1&amp;appid=YahooMailNeo"/>
          <p:cNvSpPr>
            <a:spLocks noChangeAspect="1" noChangeArrowheads="1"/>
          </p:cNvSpPr>
          <p:nvPr/>
        </p:nvSpPr>
        <p:spPr bwMode="auto">
          <a:xfrm>
            <a:off x="112713" y="-136525"/>
            <a:ext cx="85725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2" name="Content Placeholder 1"/>
          <p:cNvSpPr>
            <a:spLocks noGrp="1"/>
          </p:cNvSpPr>
          <p:nvPr>
            <p:ph idx="1"/>
          </p:nvPr>
        </p:nvSpPr>
        <p:spPr>
          <a:xfrm>
            <a:off x="460375" y="1445327"/>
            <a:ext cx="8229600" cy="4861551"/>
          </a:xfrm>
          <a:ln>
            <a:solidFill>
              <a:srgbClr val="1F497D"/>
            </a:solidFill>
          </a:ln>
        </p:spPr>
        <p:txBody>
          <a:bodyPr>
            <a:normAutofit/>
          </a:bodyPr>
          <a:lstStyle/>
          <a:p>
            <a:pPr marL="457200" lvl="1" indent="0">
              <a:buNone/>
            </a:pPr>
            <a:r>
              <a:rPr lang="en-US" sz="4000" b="1" dirty="0">
                <a:solidFill>
                  <a:srgbClr val="34959D"/>
                </a:solidFill>
                <a:latin typeface="Georgia" charset="0"/>
              </a:rPr>
              <a:t>Vision:</a:t>
            </a:r>
            <a:endParaRPr lang="en-US" sz="4000" dirty="0">
              <a:solidFill>
                <a:srgbClr val="008000"/>
              </a:solidFill>
              <a:latin typeface="Georgia" charset="0"/>
            </a:endParaRPr>
          </a:p>
          <a:p>
            <a:pPr marL="457200" lvl="1" indent="0">
              <a:buNone/>
            </a:pPr>
            <a:r>
              <a:rPr lang="en-US" sz="3200" dirty="0">
                <a:solidFill>
                  <a:srgbClr val="1F497D"/>
                </a:solidFill>
                <a:latin typeface="Georgia" charset="0"/>
              </a:rPr>
              <a:t>The PTHV model will be implemented with fidelity at scale, leading to increased academic and social success for students. The growing body of evidence of effectiveness will drive demand for the model.</a:t>
            </a:r>
          </a:p>
          <a:p>
            <a:pPr marL="457200" lvl="1" indent="0">
              <a:buNone/>
            </a:pPr>
            <a:endParaRPr lang="en-US" sz="4000" dirty="0">
              <a:solidFill>
                <a:srgbClr val="008000"/>
              </a:solidFill>
              <a:latin typeface="Georgia"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783" y="-31072"/>
            <a:ext cx="4462535" cy="1960810"/>
          </a:xfrm>
          <a:prstGeom prst="rect">
            <a:avLst/>
          </a:prstGeom>
        </p:spPr>
      </p:pic>
    </p:spTree>
    <p:extLst>
      <p:ext uri="{BB962C8B-B14F-4D97-AF65-F5344CB8AC3E}">
        <p14:creationId xmlns:p14="http://schemas.microsoft.com/office/powerpoint/2010/main" val="377967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24343"/>
            <a:ext cx="8229600" cy="1143000"/>
          </a:xfrm>
        </p:spPr>
        <p:txBody>
          <a:bodyPr>
            <a:normAutofit/>
          </a:bodyPr>
          <a:lstStyle/>
          <a:p>
            <a:r>
              <a:rPr lang="en-US" sz="3600" dirty="0">
                <a:solidFill>
                  <a:srgbClr val="008000"/>
                </a:solidFill>
                <a:latin typeface="Georgia" charset="0"/>
              </a:rPr>
              <a:t>History: A Collaborative Effort</a:t>
            </a:r>
            <a:endParaRPr lang="en-US" altLang="en-US" sz="3600" dirty="0">
              <a:solidFill>
                <a:srgbClr val="008000"/>
              </a:solidFill>
              <a:ea typeface="ＭＳ Ｐゴシック" pitchFamily="34" charset="-128"/>
            </a:endParaRPr>
          </a:p>
        </p:txBody>
      </p:sp>
      <p:pic>
        <p:nvPicPr>
          <p:cNvPr id="2" name="Content Placeholder 1"/>
          <p:cNvPicPr>
            <a:picLocks noGrp="1" noChangeAspect="1"/>
          </p:cNvPicPr>
          <p:nvPr>
            <p:ph idx="1"/>
          </p:nvPr>
        </p:nvPicPr>
        <p:blipFill>
          <a:blip r:embed="rId3"/>
          <a:srcRect l="-37129" r="-37129"/>
          <a:stretch>
            <a:fillRect/>
          </a:stretch>
        </p:blipFill>
        <p:spPr>
          <a:xfrm>
            <a:off x="-1512380" y="1909997"/>
            <a:ext cx="8229600" cy="4525963"/>
          </a:xfrm>
        </p:spPr>
      </p:pic>
      <p:sp>
        <p:nvSpPr>
          <p:cNvPr id="5" name="Content Placeholder 4"/>
          <p:cNvSpPr>
            <a:spLocks noGrp="1"/>
          </p:cNvSpPr>
          <p:nvPr>
            <p:ph sz="half" idx="4294967295"/>
          </p:nvPr>
        </p:nvSpPr>
        <p:spPr>
          <a:xfrm>
            <a:off x="4967990" y="2079885"/>
            <a:ext cx="4038600" cy="4525963"/>
          </a:xfrm>
        </p:spPr>
        <p:txBody>
          <a:bodyPr>
            <a:normAutofit fontScale="85000" lnSpcReduction="10000"/>
          </a:bodyPr>
          <a:lstStyle/>
          <a:p>
            <a:r>
              <a:rPr lang="en-US" dirty="0">
                <a:solidFill>
                  <a:schemeClr val="tx2"/>
                </a:solidFill>
                <a:latin typeface="Georgia"/>
                <a:cs typeface="Georgia"/>
              </a:rPr>
              <a:t>Began in SCUSD in 1997 as a community organizing strategy with Sacramento ACT</a:t>
            </a:r>
          </a:p>
          <a:p>
            <a:pPr marL="0" indent="0">
              <a:buNone/>
            </a:pPr>
            <a:endParaRPr lang="en-US" dirty="0">
              <a:solidFill>
                <a:schemeClr val="tx2"/>
              </a:solidFill>
              <a:latin typeface="Georgia"/>
              <a:cs typeface="Georgia"/>
            </a:endParaRPr>
          </a:p>
          <a:p>
            <a:r>
              <a:rPr lang="en-US" dirty="0">
                <a:solidFill>
                  <a:schemeClr val="tx2"/>
                </a:solidFill>
                <a:latin typeface="Georgia"/>
                <a:cs typeface="Georgia"/>
              </a:rPr>
              <a:t>2 years of focus groups</a:t>
            </a:r>
          </a:p>
          <a:p>
            <a:pPr marL="0" indent="0">
              <a:buNone/>
            </a:pPr>
            <a:endParaRPr lang="en-US" dirty="0">
              <a:solidFill>
                <a:schemeClr val="tx2"/>
              </a:solidFill>
              <a:latin typeface="Georgia"/>
              <a:cs typeface="Georgia"/>
            </a:endParaRPr>
          </a:p>
          <a:p>
            <a:r>
              <a:rPr lang="en-US" dirty="0">
                <a:solidFill>
                  <a:schemeClr val="tx2"/>
                </a:solidFill>
                <a:latin typeface="Georgia"/>
                <a:cs typeface="Georgia"/>
              </a:rPr>
              <a:t>Launched pilot project in 1998 with 8 Sacramento schools</a:t>
            </a:r>
          </a:p>
          <a:p>
            <a:endParaRPr lang="en-US" dirty="0">
              <a:latin typeface="Calibri" charset="0"/>
            </a:endParaRPr>
          </a:p>
          <a:p>
            <a:endParaRPr lang="en-US" dirty="0">
              <a:latin typeface="Calibri"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5" y="-228600"/>
            <a:ext cx="3327892" cy="1462255"/>
          </a:xfrm>
          <a:prstGeom prst="rect">
            <a:avLst/>
          </a:prstGeom>
        </p:spPr>
      </p:pic>
    </p:spTree>
    <p:extLst>
      <p:ext uri="{BB962C8B-B14F-4D97-AF65-F5344CB8AC3E}">
        <p14:creationId xmlns:p14="http://schemas.microsoft.com/office/powerpoint/2010/main" val="2599251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097" y="609601"/>
            <a:ext cx="8229600" cy="1143000"/>
          </a:xfrm>
        </p:spPr>
        <p:txBody>
          <a:bodyPr>
            <a:normAutofit/>
          </a:bodyPr>
          <a:lstStyle/>
          <a:p>
            <a:r>
              <a:rPr lang="en-US" sz="3600" dirty="0">
                <a:solidFill>
                  <a:srgbClr val="008000"/>
                </a:solidFill>
                <a:latin typeface="Georgia" charset="0"/>
              </a:rPr>
              <a:t>From Grassroots to National Model</a:t>
            </a:r>
            <a:endParaRPr lang="en-US" sz="3600" dirty="0">
              <a:solidFill>
                <a:srgbClr val="008000"/>
              </a:solidFill>
            </a:endParaRPr>
          </a:p>
        </p:txBody>
      </p:sp>
      <p:sp>
        <p:nvSpPr>
          <p:cNvPr id="7" name="Content Placeholder 6"/>
          <p:cNvSpPr>
            <a:spLocks noGrp="1"/>
          </p:cNvSpPr>
          <p:nvPr>
            <p:ph idx="1"/>
          </p:nvPr>
        </p:nvSpPr>
        <p:spPr>
          <a:xfrm>
            <a:off x="408097" y="1600201"/>
            <a:ext cx="8229600" cy="485574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normAutofit lnSpcReduction="10000"/>
          </a:bodyPr>
          <a:lstStyle/>
          <a:p>
            <a:pPr algn="ctr">
              <a:defRPr/>
            </a:pPr>
            <a:endParaRPr lang="en-US" sz="1400" b="1" dirty="0">
              <a:solidFill>
                <a:schemeClr val="tx1"/>
              </a:solidFill>
              <a:latin typeface="Calibri"/>
              <a:cs typeface="Calibri"/>
            </a:endParaRPr>
          </a:p>
          <a:p>
            <a:pPr algn="ctr">
              <a:defRPr/>
            </a:pPr>
            <a:endParaRPr lang="en-US" sz="1400" b="1" dirty="0">
              <a:solidFill>
                <a:schemeClr val="tx1"/>
              </a:solidFill>
              <a:latin typeface="Calibri"/>
              <a:cs typeface="Calibri"/>
            </a:endParaRPr>
          </a:p>
          <a:p>
            <a:pPr algn="ctr">
              <a:defRPr/>
            </a:pPr>
            <a:endParaRPr lang="en-US" sz="1400" b="1" dirty="0">
              <a:solidFill>
                <a:schemeClr val="tx1"/>
              </a:solidFill>
              <a:latin typeface="Calibri"/>
              <a:cs typeface="Calibri"/>
            </a:endParaRPr>
          </a:p>
          <a:p>
            <a:pPr algn="ctr">
              <a:defRPr/>
            </a:pPr>
            <a:endParaRPr lang="en-US" sz="1400" b="1" dirty="0">
              <a:solidFill>
                <a:schemeClr val="tx1"/>
              </a:solidFill>
              <a:latin typeface="Calibri"/>
              <a:cs typeface="Calibri"/>
            </a:endParaRPr>
          </a:p>
          <a:p>
            <a:pPr algn="ctr">
              <a:defRPr/>
            </a:pPr>
            <a:endParaRPr lang="en-US" sz="1400" b="1" dirty="0">
              <a:solidFill>
                <a:schemeClr val="tx1"/>
              </a:solidFill>
              <a:latin typeface="Calibri"/>
              <a:cs typeface="Calibri"/>
            </a:endParaRPr>
          </a:p>
          <a:p>
            <a:pPr marL="0" indent="0" algn="ctr">
              <a:buNone/>
              <a:defRPr/>
            </a:pPr>
            <a:r>
              <a:rPr lang="en-US" sz="1800" b="1" dirty="0">
                <a:solidFill>
                  <a:srgbClr val="1F497D"/>
                </a:solidFill>
                <a:latin typeface="Georgia"/>
                <a:cs typeface="Georgia"/>
              </a:rPr>
              <a:t>2015-2016 School Year</a:t>
            </a:r>
          </a:p>
          <a:p>
            <a:pPr algn="ctr">
              <a:defRPr/>
            </a:pPr>
            <a:endParaRPr lang="en-US" sz="1800" dirty="0">
              <a:solidFill>
                <a:srgbClr val="000000"/>
              </a:solidFill>
              <a:latin typeface="Calibri"/>
              <a:cs typeface="Calibri"/>
            </a:endParaRPr>
          </a:p>
          <a:p>
            <a:pPr algn="ctr">
              <a:defRPr/>
            </a:pPr>
            <a:r>
              <a:rPr lang="en-US" sz="1800" dirty="0">
                <a:solidFill>
                  <a:srgbClr val="1F497D"/>
                </a:solidFill>
                <a:latin typeface="Georgia"/>
                <a:cs typeface="Georgia"/>
              </a:rPr>
              <a:t>PTHV National Network trained </a:t>
            </a:r>
            <a:r>
              <a:rPr lang="en-US" sz="1800" b="1" dirty="0">
                <a:solidFill>
                  <a:srgbClr val="1F497D"/>
                </a:solidFill>
                <a:latin typeface="Georgia"/>
                <a:cs typeface="Georgia"/>
              </a:rPr>
              <a:t>7,054</a:t>
            </a:r>
            <a:r>
              <a:rPr lang="en-US" sz="1800" dirty="0">
                <a:solidFill>
                  <a:srgbClr val="1F497D"/>
                </a:solidFill>
                <a:latin typeface="Georgia"/>
                <a:cs typeface="Georgia"/>
              </a:rPr>
              <a:t> staff members</a:t>
            </a:r>
          </a:p>
          <a:p>
            <a:pPr algn="ctr">
              <a:defRPr/>
            </a:pPr>
            <a:endParaRPr lang="en-US" sz="1800" dirty="0">
              <a:solidFill>
                <a:srgbClr val="1F497D"/>
              </a:solidFill>
              <a:latin typeface="Georgia"/>
              <a:cs typeface="Georgia"/>
            </a:endParaRPr>
          </a:p>
          <a:p>
            <a:pPr algn="ctr">
              <a:defRPr/>
            </a:pPr>
            <a:r>
              <a:rPr lang="en-US" sz="1800" dirty="0">
                <a:solidFill>
                  <a:srgbClr val="1F497D"/>
                </a:solidFill>
                <a:latin typeface="Georgia"/>
                <a:cs typeface="Georgia"/>
              </a:rPr>
              <a:t>We expanded to </a:t>
            </a:r>
            <a:r>
              <a:rPr lang="en-US" sz="1800" b="1" dirty="0">
                <a:solidFill>
                  <a:srgbClr val="1F497D"/>
                </a:solidFill>
                <a:latin typeface="Georgia"/>
                <a:cs typeface="Georgia"/>
              </a:rPr>
              <a:t>over 600</a:t>
            </a:r>
            <a:r>
              <a:rPr lang="en-US" sz="1800" dirty="0">
                <a:solidFill>
                  <a:srgbClr val="1F497D"/>
                </a:solidFill>
                <a:latin typeface="Georgia"/>
                <a:cs typeface="Georgia"/>
              </a:rPr>
              <a:t> participating schools in </a:t>
            </a:r>
          </a:p>
          <a:p>
            <a:pPr marL="0" indent="0" algn="ctr">
              <a:buNone/>
              <a:defRPr/>
            </a:pPr>
            <a:r>
              <a:rPr lang="en-US" sz="1800" b="1" dirty="0">
                <a:solidFill>
                  <a:srgbClr val="1F497D"/>
                </a:solidFill>
                <a:latin typeface="Georgia"/>
                <a:cs typeface="Georgia"/>
              </a:rPr>
              <a:t>19</a:t>
            </a:r>
            <a:r>
              <a:rPr lang="en-US" sz="1800" dirty="0">
                <a:solidFill>
                  <a:srgbClr val="1F497D"/>
                </a:solidFill>
                <a:latin typeface="Georgia"/>
                <a:cs typeface="Georgia"/>
              </a:rPr>
              <a:t> states and Washington, D.C.</a:t>
            </a:r>
          </a:p>
          <a:p>
            <a:pPr algn="ctr">
              <a:defRPr/>
            </a:pPr>
            <a:endParaRPr lang="en-US" sz="1800" dirty="0">
              <a:solidFill>
                <a:srgbClr val="1F497D"/>
              </a:solidFill>
              <a:latin typeface="Georgia"/>
              <a:cs typeface="Georgia"/>
            </a:endParaRPr>
          </a:p>
          <a:p>
            <a:pPr algn="ctr">
              <a:defRPr/>
            </a:pPr>
            <a:r>
              <a:rPr lang="en-US" sz="1800" dirty="0">
                <a:solidFill>
                  <a:srgbClr val="1F497D"/>
                </a:solidFill>
                <a:latin typeface="Georgia"/>
                <a:cs typeface="Georgia"/>
              </a:rPr>
              <a:t>Together, we conducted over </a:t>
            </a:r>
            <a:r>
              <a:rPr lang="en-US" sz="1800" b="1" dirty="0">
                <a:solidFill>
                  <a:srgbClr val="1F497D"/>
                </a:solidFill>
                <a:latin typeface="Georgia"/>
                <a:cs typeface="Georgia"/>
              </a:rPr>
              <a:t>51,468</a:t>
            </a:r>
            <a:r>
              <a:rPr lang="en-US" sz="1800" dirty="0">
                <a:solidFill>
                  <a:srgbClr val="1F497D"/>
                </a:solidFill>
                <a:latin typeface="Georgia"/>
                <a:cs typeface="Georgia"/>
              </a:rPr>
              <a:t> relationship-building home visits</a:t>
            </a:r>
          </a:p>
          <a:p>
            <a:pPr algn="ctr">
              <a:defRPr/>
            </a:pPr>
            <a:r>
              <a:rPr lang="en-US" sz="1800" b="1" dirty="0">
                <a:solidFill>
                  <a:srgbClr val="FF0000"/>
                </a:solidFill>
                <a:latin typeface="Georgia"/>
                <a:cs typeface="Georgia"/>
              </a:rPr>
              <a:t>1,500 of these visits were conducted in Massachusetts:  </a:t>
            </a:r>
          </a:p>
          <a:p>
            <a:pPr algn="ctr">
              <a:defRPr/>
            </a:pPr>
            <a:r>
              <a:rPr lang="en-US" sz="1800" b="1" dirty="0">
                <a:solidFill>
                  <a:srgbClr val="FF0000"/>
                </a:solidFill>
                <a:latin typeface="Georgia"/>
                <a:cs typeface="Georgia"/>
              </a:rPr>
              <a:t>In Boston, Springfield, Lawrence, and Salem</a:t>
            </a:r>
          </a:p>
          <a:p>
            <a:pPr algn="ctr">
              <a:defRPr/>
            </a:pPr>
            <a:r>
              <a:rPr lang="en-US" sz="1800" b="1" dirty="0">
                <a:solidFill>
                  <a:srgbClr val="FF0000"/>
                </a:solidFill>
                <a:latin typeface="Georgia"/>
                <a:cs typeface="Georgia"/>
              </a:rPr>
              <a:t>And now in Framingham</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05" y="-228600"/>
            <a:ext cx="3475295" cy="1527023"/>
          </a:xfrm>
          <a:prstGeom prst="rect">
            <a:avLst/>
          </a:prstGeom>
        </p:spPr>
      </p:pic>
      <p:pic>
        <p:nvPicPr>
          <p:cNvPr id="9" name="Picture 8" descr="USA.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245" y="1594899"/>
            <a:ext cx="2035394" cy="1371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8359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fade">
                                      <p:cBhvr>
                                        <p:cTn id="7" dur="1000"/>
                                        <p:tgtEl>
                                          <p:spTgt spid="7">
                                            <p:txEl>
                                              <p:pRg st="7" end="7"/>
                                            </p:txEl>
                                          </p:spTgt>
                                        </p:tgtEl>
                                      </p:cBhvr>
                                    </p:animEffect>
                                    <p:anim calcmode="lin" valueType="num">
                                      <p:cBhvr>
                                        <p:cTn id="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9" end="9"/>
                                            </p:txEl>
                                          </p:spTgt>
                                        </p:tgtEl>
                                        <p:attrNameLst>
                                          <p:attrName>style.visibility</p:attrName>
                                        </p:attrNameLst>
                                      </p:cBhvr>
                                      <p:to>
                                        <p:strVal val="visible"/>
                                      </p:to>
                                    </p:set>
                                    <p:animEffect transition="in" filter="fade">
                                      <p:cBhvr>
                                        <p:cTn id="14" dur="1000"/>
                                        <p:tgtEl>
                                          <p:spTgt spid="7">
                                            <p:txEl>
                                              <p:pRg st="9" end="9"/>
                                            </p:txEl>
                                          </p:spTgt>
                                        </p:tgtEl>
                                      </p:cBhvr>
                                    </p:animEffect>
                                    <p:anim calcmode="lin" valueType="num">
                                      <p:cBhvr>
                                        <p:cTn id="15"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9" end="9"/>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10" end="10"/>
                                            </p:txEl>
                                          </p:spTgt>
                                        </p:tgtEl>
                                        <p:attrNameLst>
                                          <p:attrName>style.visibility</p:attrName>
                                        </p:attrNameLst>
                                      </p:cBhvr>
                                      <p:to>
                                        <p:strVal val="visible"/>
                                      </p:to>
                                    </p:set>
                                    <p:animEffect transition="in" filter="fade">
                                      <p:cBhvr>
                                        <p:cTn id="19" dur="1000"/>
                                        <p:tgtEl>
                                          <p:spTgt spid="7">
                                            <p:txEl>
                                              <p:pRg st="10" end="10"/>
                                            </p:txEl>
                                          </p:spTgt>
                                        </p:tgtEl>
                                      </p:cBhvr>
                                    </p:animEffect>
                                    <p:anim calcmode="lin" valueType="num">
                                      <p:cBhvr>
                                        <p:cTn id="20"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12" end="12"/>
                                            </p:txEl>
                                          </p:spTgt>
                                        </p:tgtEl>
                                        <p:attrNameLst>
                                          <p:attrName>style.visibility</p:attrName>
                                        </p:attrNameLst>
                                      </p:cBhvr>
                                      <p:to>
                                        <p:strVal val="visible"/>
                                      </p:to>
                                    </p:set>
                                    <p:animEffect transition="in" filter="fade">
                                      <p:cBhvr>
                                        <p:cTn id="26" dur="1000"/>
                                        <p:tgtEl>
                                          <p:spTgt spid="7">
                                            <p:txEl>
                                              <p:pRg st="12" end="12"/>
                                            </p:txEl>
                                          </p:spTgt>
                                        </p:tgtEl>
                                      </p:cBhvr>
                                    </p:animEffect>
                                    <p:anim calcmode="lin" valueType="num">
                                      <p:cBhvr>
                                        <p:cTn id="27"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animEffect transition="in" filter="fade">
                                      <p:cBhvr>
                                        <p:cTn id="33" dur="1000"/>
                                        <p:tgtEl>
                                          <p:spTgt spid="7">
                                            <p:txEl>
                                              <p:pRg st="13" end="13"/>
                                            </p:txEl>
                                          </p:spTgt>
                                        </p:tgtEl>
                                      </p:cBhvr>
                                    </p:animEffect>
                                    <p:anim calcmode="lin" valueType="num">
                                      <p:cBhvr>
                                        <p:cTn id="34" dur="1000" fill="hold"/>
                                        <p:tgtEl>
                                          <p:spTgt spid="7">
                                            <p:txEl>
                                              <p:pRg st="13" end="1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14" end="14"/>
                                            </p:txEl>
                                          </p:spTgt>
                                        </p:tgtEl>
                                        <p:attrNameLst>
                                          <p:attrName>style.visibility</p:attrName>
                                        </p:attrNameLst>
                                      </p:cBhvr>
                                      <p:to>
                                        <p:strVal val="visible"/>
                                      </p:to>
                                    </p:set>
                                    <p:animEffect transition="in" filter="fade">
                                      <p:cBhvr>
                                        <p:cTn id="40" dur="1000"/>
                                        <p:tgtEl>
                                          <p:spTgt spid="7">
                                            <p:txEl>
                                              <p:pRg st="14" end="14"/>
                                            </p:txEl>
                                          </p:spTgt>
                                        </p:tgtEl>
                                      </p:cBhvr>
                                    </p:animEffect>
                                    <p:anim calcmode="lin" valueType="num">
                                      <p:cBhvr>
                                        <p:cTn id="41" dur="1000" fill="hold"/>
                                        <p:tgtEl>
                                          <p:spTgt spid="7">
                                            <p:txEl>
                                              <p:pRg st="14" end="14"/>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14" end="14"/>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xEl>
                                              <p:pRg st="15" end="15"/>
                                            </p:txEl>
                                          </p:spTgt>
                                        </p:tgtEl>
                                        <p:attrNameLst>
                                          <p:attrName>style.visibility</p:attrName>
                                        </p:attrNameLst>
                                      </p:cBhvr>
                                      <p:to>
                                        <p:strVal val="visible"/>
                                      </p:to>
                                    </p:set>
                                    <p:animEffect transition="in" filter="fade">
                                      <p:cBhvr>
                                        <p:cTn id="45" dur="1000"/>
                                        <p:tgtEl>
                                          <p:spTgt spid="7">
                                            <p:txEl>
                                              <p:pRg st="15" end="15"/>
                                            </p:txEl>
                                          </p:spTgt>
                                        </p:tgtEl>
                                      </p:cBhvr>
                                    </p:animEffect>
                                    <p:anim calcmode="lin" valueType="num">
                                      <p:cBhvr>
                                        <p:cTn id="46" dur="1000" fill="hold"/>
                                        <p:tgtEl>
                                          <p:spTgt spid="7">
                                            <p:txEl>
                                              <p:pRg st="15" end="15"/>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3600" dirty="0" err="1">
                <a:solidFill>
                  <a:srgbClr val="008000"/>
                </a:solidFill>
                <a:latin typeface="Georgia"/>
                <a:ea typeface="ＭＳ Ｐゴシック" pitchFamily="34" charset="-128"/>
                <a:cs typeface="Georgia"/>
              </a:rPr>
              <a:t>PreK</a:t>
            </a:r>
            <a:r>
              <a:rPr lang="en-US" sz="3600" dirty="0">
                <a:solidFill>
                  <a:srgbClr val="008000"/>
                </a:solidFill>
                <a:latin typeface="Georgia"/>
                <a:ea typeface="ＭＳ Ｐゴシック" pitchFamily="34" charset="-128"/>
                <a:cs typeface="Georgia"/>
              </a:rPr>
              <a:t> – 12</a:t>
            </a:r>
            <a:r>
              <a:rPr lang="en-US" sz="3600" baseline="30000" dirty="0">
                <a:solidFill>
                  <a:srgbClr val="008000"/>
                </a:solidFill>
                <a:latin typeface="Georgia"/>
                <a:ea typeface="ＭＳ Ｐゴシック" pitchFamily="34" charset="-128"/>
                <a:cs typeface="Georgia"/>
              </a:rPr>
              <a:t>th</a:t>
            </a:r>
            <a:r>
              <a:rPr lang="en-US" sz="3600" dirty="0">
                <a:solidFill>
                  <a:srgbClr val="008000"/>
                </a:solidFill>
                <a:latin typeface="Georgia"/>
                <a:ea typeface="ＭＳ Ｐゴシック" pitchFamily="34" charset="-128"/>
                <a:cs typeface="Georgia"/>
              </a:rPr>
              <a:t> Grade</a:t>
            </a:r>
            <a:endParaRPr lang="en-US" sz="3600" dirty="0">
              <a:solidFill>
                <a:srgbClr val="008000"/>
              </a:solidFill>
              <a:latin typeface="Georgia"/>
              <a:cs typeface="Georgia"/>
            </a:endParaRPr>
          </a:p>
        </p:txBody>
      </p:sp>
      <p:pic>
        <p:nvPicPr>
          <p:cNvPr id="4" name="Content Placeholder 3" descr="PTHV Model .jpg"/>
          <p:cNvPicPr>
            <a:picLocks noGrp="1" noChangeAspect="1"/>
          </p:cNvPicPr>
          <p:nvPr>
            <p:ph idx="1"/>
          </p:nvPr>
        </p:nvPicPr>
        <p:blipFill>
          <a:blip r:embed="rId3" cstate="print">
            <a:extLst>
              <a:ext uri="{28A0092B-C50C-407E-A947-70E740481C1C}">
                <a14:useLocalDpi xmlns:a14="http://schemas.microsoft.com/office/drawing/2010/main" val="0"/>
              </a:ext>
            </a:extLst>
          </a:blip>
          <a:srcRect t="-4996" b="-4996"/>
          <a:stretch>
            <a:fillRect/>
          </a:stretch>
        </p:blipFill>
        <p:spPr>
          <a:xfrm>
            <a:off x="533400" y="1828800"/>
            <a:ext cx="8229600" cy="4525963"/>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52400"/>
            <a:ext cx="3271603" cy="1437522"/>
          </a:xfrm>
          <a:prstGeom prst="rect">
            <a:avLst/>
          </a:prstGeom>
        </p:spPr>
      </p:pic>
    </p:spTree>
    <p:extLst>
      <p:ext uri="{BB962C8B-B14F-4D97-AF65-F5344CB8AC3E}">
        <p14:creationId xmlns:p14="http://schemas.microsoft.com/office/powerpoint/2010/main" val="321164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39" name="AutoShape 4"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0" name="AutoShape 6"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1" name="AutoShape 8" descr="https://mg.mail.yahoo.com/ya/download?mid=2%5f0%5f0%5f1%5f36167915%5fALvVimIAABxaUycGCQg5WjxJbBM&amp;pid=2.3&amp;fid=Inbox&amp;inline=1&amp;appid=YahooMailNe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2" name="Rectangle 9"/>
          <p:cNvSpPr>
            <a:spLocks noChangeArrowheads="1"/>
          </p:cNvSpPr>
          <p:nvPr/>
        </p:nvSpPr>
        <p:spPr bwMode="auto">
          <a:xfrm>
            <a:off x="0" y="-369332"/>
            <a:ext cx="184666" cy="73866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600">
                <a:cs typeface="Times New Roman" charset="0"/>
              </a:rPr>
              <a:t>  </a:t>
            </a:r>
            <a:r>
              <a:rPr lang="en-US" sz="4200">
                <a:cs typeface="Times New Roman" charset="0"/>
              </a:rPr>
              <a:t> </a:t>
            </a:r>
            <a:endParaRPr lang="en-US">
              <a:cs typeface="Times New Roman" charset="0"/>
            </a:endParaRPr>
          </a:p>
        </p:txBody>
      </p:sp>
      <p:sp>
        <p:nvSpPr>
          <p:cNvPr id="14343" name="AutoShape 10" descr="https://mg.mail.yahoo.com/ya/download?mid=2%5f0%5f0%5f1%5f642799%5fAHXVimIAAMZmUvJhcQOj0GPvqYQ&amp;pid=1.2.2&amp;fid=Inbox&amp;inline=1&amp;appid=YahooMailNeo"/>
          <p:cNvSpPr>
            <a:spLocks noChangeAspect="1" noChangeArrowheads="1"/>
          </p:cNvSpPr>
          <p:nvPr/>
        </p:nvSpPr>
        <p:spPr bwMode="auto">
          <a:xfrm>
            <a:off x="112713" y="-136525"/>
            <a:ext cx="85725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344" name="Title 1"/>
          <p:cNvSpPr>
            <a:spLocks noGrp="1"/>
          </p:cNvSpPr>
          <p:nvPr>
            <p:ph type="title"/>
          </p:nvPr>
        </p:nvSpPr>
        <p:spPr>
          <a:xfrm>
            <a:off x="460375" y="739708"/>
            <a:ext cx="8229600" cy="1062152"/>
          </a:xfrm>
        </p:spPr>
        <p:txBody>
          <a:bodyPr>
            <a:normAutofit fontScale="90000"/>
          </a:bodyPr>
          <a:lstStyle/>
          <a:p>
            <a:br>
              <a:rPr lang="en-US" sz="3600" dirty="0">
                <a:solidFill>
                  <a:srgbClr val="008000"/>
                </a:solidFill>
                <a:latin typeface="Georgia" charset="0"/>
              </a:rPr>
            </a:br>
            <a:br>
              <a:rPr lang="en-US" sz="3600" dirty="0">
                <a:solidFill>
                  <a:srgbClr val="008000"/>
                </a:solidFill>
                <a:latin typeface="Georgia" charset="0"/>
              </a:rPr>
            </a:br>
            <a:br>
              <a:rPr lang="en-US" dirty="0">
                <a:solidFill>
                  <a:srgbClr val="17598D"/>
                </a:solidFill>
                <a:latin typeface="Bitter-Regular"/>
              </a:rPr>
            </a:br>
            <a:r>
              <a:rPr lang="en-US" sz="4000" dirty="0">
                <a:solidFill>
                  <a:srgbClr val="008000"/>
                </a:solidFill>
                <a:latin typeface="Georgia" panose="02040502050405020303" pitchFamily="18" charset="0"/>
              </a:rPr>
              <a:t>Home Visit Impact: </a:t>
            </a:r>
            <a:br>
              <a:rPr lang="en-US" sz="4000" dirty="0">
                <a:solidFill>
                  <a:srgbClr val="008000"/>
                </a:solidFill>
                <a:latin typeface="Georgia" panose="02040502050405020303" pitchFamily="18" charset="0"/>
              </a:rPr>
            </a:br>
            <a:r>
              <a:rPr lang="en-US" sz="4000" dirty="0">
                <a:solidFill>
                  <a:srgbClr val="008000"/>
                </a:solidFill>
                <a:latin typeface="Georgia" panose="02040502050405020303" pitchFamily="18" charset="0"/>
              </a:rPr>
              <a:t>A Critical Link to Learning</a:t>
            </a:r>
            <a:r>
              <a:rPr lang="en-US" sz="3600" dirty="0">
                <a:solidFill>
                  <a:srgbClr val="10100F"/>
                </a:solidFill>
                <a:latin typeface="PTSans-Narrow"/>
              </a:rPr>
              <a:t> </a:t>
            </a:r>
            <a:br>
              <a:rPr lang="en-US" sz="3600" dirty="0">
                <a:solidFill>
                  <a:srgbClr val="008000"/>
                </a:solidFill>
                <a:latin typeface="PTSans-Narrow"/>
              </a:rPr>
            </a:br>
            <a:br>
              <a:rPr lang="en-US" sz="3600" dirty="0">
                <a:solidFill>
                  <a:srgbClr val="008000"/>
                </a:solidFill>
                <a:latin typeface="Georgia" charset="0"/>
              </a:rPr>
            </a:br>
            <a:endParaRPr lang="en-US" sz="3200" dirty="0">
              <a:solidFill>
                <a:srgbClr val="008000"/>
              </a:solidFill>
              <a:latin typeface="Georgia" charset="0"/>
            </a:endParaRPr>
          </a:p>
        </p:txBody>
      </p:sp>
      <p:sp>
        <p:nvSpPr>
          <p:cNvPr id="3" name="Content Placeholder 2"/>
          <p:cNvSpPr>
            <a:spLocks noGrp="1"/>
          </p:cNvSpPr>
          <p:nvPr>
            <p:ph idx="1"/>
          </p:nvPr>
        </p:nvSpPr>
        <p:spPr>
          <a:xfrm>
            <a:off x="438145" y="1897904"/>
            <a:ext cx="8229600" cy="4494572"/>
          </a:xfrm>
        </p:spPr>
        <p:txBody>
          <a:bodyPr>
            <a:normAutofit/>
          </a:bodyPr>
          <a:lstStyle/>
          <a:p>
            <a:pPr marL="0" indent="0" algn="ctr">
              <a:buNone/>
            </a:pPr>
            <a:endParaRPr lang="en-US" i="1" dirty="0">
              <a:solidFill>
                <a:srgbClr val="34959D"/>
              </a:solidFill>
              <a:latin typeface="PTSans-NarrowBold"/>
            </a:endParaRPr>
          </a:p>
          <a:p>
            <a:pPr marL="0" indent="0" algn="ctr">
              <a:buNone/>
            </a:pPr>
            <a:r>
              <a:rPr lang="en-US" sz="3600" b="1" dirty="0">
                <a:solidFill>
                  <a:srgbClr val="34959D"/>
                </a:solidFill>
                <a:latin typeface="PTSans-NarrowBold"/>
              </a:rPr>
              <a:t>Teachers use the knowledge and relationships gained in visits as a foundation on which to build curricular and teaching strategies that best serve each student.</a:t>
            </a:r>
          </a:p>
          <a:p>
            <a:pPr marL="0" indent="0" algn="ctr">
              <a:buNone/>
            </a:pPr>
            <a:endParaRPr lang="en-US" sz="3600" b="1" dirty="0">
              <a:solidFill>
                <a:srgbClr val="34959D"/>
              </a:solidFill>
              <a:latin typeface="PTSans-NarrowBold"/>
            </a:endParaRPr>
          </a:p>
          <a:p>
            <a:pPr marL="0" indent="0" algn="ctr">
              <a:buNone/>
            </a:pPr>
            <a:endParaRPr lang="en-US" dirty="0">
              <a:solidFill>
                <a:srgbClr val="34959D"/>
              </a:solidFill>
              <a:latin typeface="PTSans-Narrow"/>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63" y="-136525"/>
            <a:ext cx="3604761" cy="1583909"/>
          </a:xfrm>
          <a:prstGeom prst="rect">
            <a:avLst/>
          </a:prstGeom>
        </p:spPr>
      </p:pic>
    </p:spTree>
    <p:extLst>
      <p:ext uri="{BB962C8B-B14F-4D97-AF65-F5344CB8AC3E}">
        <p14:creationId xmlns:p14="http://schemas.microsoft.com/office/powerpoint/2010/main" val="4043097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AB6292B8355141B00B3AEAAA3652E4" ma:contentTypeVersion="8" ma:contentTypeDescription="Create a new document." ma:contentTypeScope="" ma:versionID="707ec04d9e6cc59efaa5321590022731">
  <xsd:schema xmlns:xsd="http://www.w3.org/2001/XMLSchema" xmlns:xs="http://www.w3.org/2001/XMLSchema" xmlns:p="http://schemas.microsoft.com/office/2006/metadata/properties" xmlns:ns2="616d1d05-5a11-46aa-8746-5348880ad66a" xmlns:ns3="de55b172-6148-4032-9faa-27cedea69664" targetNamespace="http://schemas.microsoft.com/office/2006/metadata/properties" ma:root="true" ma:fieldsID="b97bb81a97adb25a8ce1472dc45d288b" ns2:_="" ns3:_="">
    <xsd:import namespace="616d1d05-5a11-46aa-8746-5348880ad66a"/>
    <xsd:import namespace="de55b172-6148-4032-9faa-27cedea69664"/>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6d1d05-5a11-46aa-8746-5348880ad66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e55b172-6148-4032-9faa-27cedea69664"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09E08A-AFDE-42DF-881C-C9C54BD2470C}">
  <ds:schemaRefs>
    <ds:schemaRef ds:uri="http://purl.org/dc/elements/1.1/"/>
    <ds:schemaRef ds:uri="http://schemas.microsoft.com/office/2006/metadata/properties"/>
    <ds:schemaRef ds:uri="de55b172-6148-4032-9faa-27cedea69664"/>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616d1d05-5a11-46aa-8746-5348880ad66a"/>
    <ds:schemaRef ds:uri="http://www.w3.org/XML/1998/namespace"/>
    <ds:schemaRef ds:uri="http://purl.org/dc/terms/"/>
  </ds:schemaRefs>
</ds:datastoreItem>
</file>

<file path=customXml/itemProps2.xml><?xml version="1.0" encoding="utf-8"?>
<ds:datastoreItem xmlns:ds="http://schemas.openxmlformats.org/officeDocument/2006/customXml" ds:itemID="{1CD8CE4F-10B9-4F6B-AD3D-13DCF29D042F}">
  <ds:schemaRefs>
    <ds:schemaRef ds:uri="http://schemas.microsoft.com/sharepoint/v3/contenttype/forms"/>
  </ds:schemaRefs>
</ds:datastoreItem>
</file>

<file path=customXml/itemProps3.xml><?xml version="1.0" encoding="utf-8"?>
<ds:datastoreItem xmlns:ds="http://schemas.openxmlformats.org/officeDocument/2006/customXml" ds:itemID="{4158AF14-6B71-490E-9438-547E05C74E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6d1d05-5a11-46aa-8746-5348880ad66a"/>
    <ds:schemaRef ds:uri="de55b172-6148-4032-9faa-27cedea696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1200</TotalTime>
  <Words>1129</Words>
  <Application>Microsoft Office PowerPoint</Application>
  <PresentationFormat>On-screen Show (4:3)</PresentationFormat>
  <Paragraphs>175</Paragraphs>
  <Slides>23</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ＭＳ Ｐゴシック</vt:lpstr>
      <vt:lpstr>Optima</vt:lpstr>
      <vt:lpstr>Arial</vt:lpstr>
      <vt:lpstr>Bitter-Regular</vt:lpstr>
      <vt:lpstr>Calibri</vt:lpstr>
      <vt:lpstr>Georgia</vt:lpstr>
      <vt:lpstr>Mangal</vt:lpstr>
      <vt:lpstr>PTSans-Narrow</vt:lpstr>
      <vt:lpstr>PTSans-NarrowBold</vt:lpstr>
      <vt:lpstr>Times New Roman</vt:lpstr>
      <vt:lpstr>Wingdings</vt:lpstr>
      <vt:lpstr>Wingdings 2</vt:lpstr>
      <vt:lpstr>Office Theme</vt:lpstr>
      <vt:lpstr>Creating Inclusive Schools through High Impact Relational Home Visits</vt:lpstr>
      <vt:lpstr>PowerPoint Presentation</vt:lpstr>
      <vt:lpstr>PowerPoint Presentation</vt:lpstr>
      <vt:lpstr>PowerPoint Presentation</vt:lpstr>
      <vt:lpstr>PowerPoint Presentation</vt:lpstr>
      <vt:lpstr>History: A Collaborative Effort</vt:lpstr>
      <vt:lpstr>From Grassroots to National Model</vt:lpstr>
      <vt:lpstr>PreK – 12th Grade</vt:lpstr>
      <vt:lpstr>   Home Visit Impact:  A Critical Link to Learning   </vt:lpstr>
      <vt:lpstr>Non-Negotiable Core Practices</vt:lpstr>
      <vt:lpstr>   Training: Introduction to Home Visits    </vt:lpstr>
      <vt:lpstr>Research-Based Participation Outcomes</vt:lpstr>
      <vt:lpstr>   Benefits for Students:   </vt:lpstr>
      <vt:lpstr>   Benefits for Parents:   </vt:lpstr>
      <vt:lpstr>   Benefits for Teachers:   </vt:lpstr>
      <vt:lpstr>   Benefits for the District   </vt:lpstr>
      <vt:lpstr>High Impact Family Engagement  Dr. Karen Mapp, Harvard</vt:lpstr>
      <vt:lpstr>PTHVP Framingham Team</vt:lpstr>
      <vt:lpstr>Francedy Rodriguez, Framingham Parent</vt:lpstr>
      <vt:lpstr> How Can I? </vt:lpstr>
      <vt:lpstr>Our Statewide Partners Boston City Councilor at Large Boston Public Schools Boston Teachers Union Framingham Teachers Association  Framingham Public Schools Jobs with Justice-Massachusetts Pioneer Valley Project 1647 Springfield Education Association Springfield Federation of Paraprofessionals Springfield Public Schools Westfield State University Teacher/Parent Representatives</vt:lpstr>
      <vt:lpstr> Our National Partners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Impact  Relational Home Visits</dc:title>
  <dc:creator>Gina Martinez-Keddy</dc:creator>
  <cp:lastModifiedBy>Sam Cheesman</cp:lastModifiedBy>
  <cp:revision>112</cp:revision>
  <dcterms:modified xsi:type="dcterms:W3CDTF">2017-11-03T12:34:26Z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0x01010046AB6292B8355141B00B3AEAAA3652E4</vt:lpwstr>
  </property>
</Properties>
</file>