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3" r:id="rId1"/>
  </p:sldMasterIdLst>
  <p:sldIdLst>
    <p:sldId id="256" r:id="rId2"/>
    <p:sldId id="259" r:id="rId3"/>
    <p:sldId id="264" r:id="rId4"/>
    <p:sldId id="265" r:id="rId5"/>
    <p:sldId id="266" r:id="rId6"/>
    <p:sldId id="286" r:id="rId7"/>
    <p:sldId id="280" r:id="rId8"/>
    <p:sldId id="281" r:id="rId9"/>
    <p:sldId id="258" r:id="rId10"/>
    <p:sldId id="260" r:id="rId11"/>
    <p:sldId id="261" r:id="rId12"/>
    <p:sldId id="288" r:id="rId13"/>
    <p:sldId id="289" r:id="rId14"/>
    <p:sldId id="290" r:id="rId15"/>
    <p:sldId id="262" r:id="rId16"/>
    <p:sldId id="263" r:id="rId17"/>
    <p:sldId id="284" r:id="rId18"/>
    <p:sldId id="267" r:id="rId19"/>
    <p:sldId id="268" r:id="rId20"/>
    <p:sldId id="269" r:id="rId21"/>
    <p:sldId id="285" r:id="rId22"/>
    <p:sldId id="291" r:id="rId23"/>
    <p:sldId id="292" r:id="rId24"/>
    <p:sldId id="287" r:id="rId25"/>
    <p:sldId id="293" r:id="rId26"/>
    <p:sldId id="294" r:id="rId27"/>
    <p:sldId id="295" r:id="rId28"/>
    <p:sldId id="296" r:id="rId29"/>
    <p:sldId id="297" r:id="rId30"/>
    <p:sldId id="270" r:id="rId31"/>
    <p:sldId id="271" r:id="rId32"/>
    <p:sldId id="273" r:id="rId33"/>
    <p:sldId id="275" r:id="rId34"/>
    <p:sldId id="276" r:id="rId35"/>
    <p:sldId id="298" r:id="rId36"/>
    <p:sldId id="277" r:id="rId37"/>
    <p:sldId id="299" r:id="rId38"/>
    <p:sldId id="300" r:id="rId39"/>
    <p:sldId id="302" r:id="rId40"/>
    <p:sldId id="301" r:id="rId41"/>
    <p:sldId id="303" r:id="rId42"/>
    <p:sldId id="304" r:id="rId43"/>
    <p:sldId id="305" r:id="rId44"/>
    <p:sldId id="306" r:id="rId45"/>
    <p:sldId id="307"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167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72CBFB-A6F2-004B-8E62-1DD99D898D0F}" type="doc">
      <dgm:prSet loTypeId="urn:microsoft.com/office/officeart/2005/8/layout/arrow1" loCatId="" qsTypeId="urn:microsoft.com/office/officeart/2005/8/quickstyle/simple4" qsCatId="simple" csTypeId="urn:microsoft.com/office/officeart/2005/8/colors/accent1_2" csCatId="accent1" phldr="1"/>
      <dgm:spPr/>
      <dgm:t>
        <a:bodyPr/>
        <a:lstStyle/>
        <a:p>
          <a:endParaRPr lang="en-US"/>
        </a:p>
      </dgm:t>
    </dgm:pt>
    <dgm:pt modelId="{5420AD9E-F2EC-2A4B-A39C-CD7A980A7A95}">
      <dgm:prSet phldrT="[Text]"/>
      <dgm:spPr/>
      <dgm:t>
        <a:bodyPr/>
        <a:lstStyle/>
        <a:p>
          <a:r>
            <a:rPr lang="en-US" dirty="0"/>
            <a:t>Zero Tolerance</a:t>
          </a:r>
        </a:p>
      </dgm:t>
    </dgm:pt>
    <dgm:pt modelId="{E4DA4894-34B2-F84C-8A77-4FE9F965D71A}" type="parTrans" cxnId="{BAD98F96-8AE1-8E4D-94B0-201FECB07BA9}">
      <dgm:prSet/>
      <dgm:spPr/>
      <dgm:t>
        <a:bodyPr/>
        <a:lstStyle/>
        <a:p>
          <a:endParaRPr lang="en-US"/>
        </a:p>
      </dgm:t>
    </dgm:pt>
    <dgm:pt modelId="{BEB3E701-CB20-2045-8312-3776E4F554B9}" type="sibTrans" cxnId="{BAD98F96-8AE1-8E4D-94B0-201FECB07BA9}">
      <dgm:prSet/>
      <dgm:spPr/>
      <dgm:t>
        <a:bodyPr/>
        <a:lstStyle/>
        <a:p>
          <a:endParaRPr lang="en-US"/>
        </a:p>
      </dgm:t>
    </dgm:pt>
    <dgm:pt modelId="{9DA28010-F852-4442-BFAF-B3F9F0B8EB9A}">
      <dgm:prSet phldrT="[Text]"/>
      <dgm:spPr/>
      <dgm:t>
        <a:bodyPr/>
        <a:lstStyle/>
        <a:p>
          <a:r>
            <a:rPr lang="en-US" dirty="0"/>
            <a:t>Giving Away the Farm</a:t>
          </a:r>
        </a:p>
      </dgm:t>
    </dgm:pt>
    <dgm:pt modelId="{64FB58B2-EF3C-964C-92CE-D1C17DE6F9AC}" type="parTrans" cxnId="{8389FC88-1A9A-CA4E-891C-F8C03732FA44}">
      <dgm:prSet/>
      <dgm:spPr/>
      <dgm:t>
        <a:bodyPr/>
        <a:lstStyle/>
        <a:p>
          <a:endParaRPr lang="en-US"/>
        </a:p>
      </dgm:t>
    </dgm:pt>
    <dgm:pt modelId="{382D5DCB-53F9-F84C-B132-B87D85BD8F13}" type="sibTrans" cxnId="{8389FC88-1A9A-CA4E-891C-F8C03732FA44}">
      <dgm:prSet/>
      <dgm:spPr/>
      <dgm:t>
        <a:bodyPr/>
        <a:lstStyle/>
        <a:p>
          <a:endParaRPr lang="en-US"/>
        </a:p>
      </dgm:t>
    </dgm:pt>
    <dgm:pt modelId="{9169E841-F877-5F4A-A7B7-E88263294DF9}" type="pres">
      <dgm:prSet presAssocID="{0472CBFB-A6F2-004B-8E62-1DD99D898D0F}" presName="cycle" presStyleCnt="0">
        <dgm:presLayoutVars>
          <dgm:dir/>
          <dgm:resizeHandles val="exact"/>
        </dgm:presLayoutVars>
      </dgm:prSet>
      <dgm:spPr/>
    </dgm:pt>
    <dgm:pt modelId="{40D2D313-D36E-A549-8746-CE349D21939A}" type="pres">
      <dgm:prSet presAssocID="{5420AD9E-F2EC-2A4B-A39C-CD7A980A7A95}" presName="arrow" presStyleLbl="node1" presStyleIdx="0" presStyleCnt="2">
        <dgm:presLayoutVars>
          <dgm:bulletEnabled val="1"/>
        </dgm:presLayoutVars>
      </dgm:prSet>
      <dgm:spPr/>
    </dgm:pt>
    <dgm:pt modelId="{86FD28F2-0E94-2241-87FF-7230D61ED332}" type="pres">
      <dgm:prSet presAssocID="{9DA28010-F852-4442-BFAF-B3F9F0B8EB9A}" presName="arrow" presStyleLbl="node1" presStyleIdx="1" presStyleCnt="2">
        <dgm:presLayoutVars>
          <dgm:bulletEnabled val="1"/>
        </dgm:presLayoutVars>
      </dgm:prSet>
      <dgm:spPr/>
    </dgm:pt>
  </dgm:ptLst>
  <dgm:cxnLst>
    <dgm:cxn modelId="{CB3FD80D-1061-014D-A61A-9F7B67172781}" type="presOf" srcId="{9DA28010-F852-4442-BFAF-B3F9F0B8EB9A}" destId="{86FD28F2-0E94-2241-87FF-7230D61ED332}" srcOrd="0" destOrd="0" presId="urn:microsoft.com/office/officeart/2005/8/layout/arrow1"/>
    <dgm:cxn modelId="{18A37234-B5C7-2245-9B3D-6174A316F40A}" type="presOf" srcId="{0472CBFB-A6F2-004B-8E62-1DD99D898D0F}" destId="{9169E841-F877-5F4A-A7B7-E88263294DF9}" srcOrd="0" destOrd="0" presId="urn:microsoft.com/office/officeart/2005/8/layout/arrow1"/>
    <dgm:cxn modelId="{44C5CC76-3A92-294A-9ACD-DB00CBDA6F21}" type="presOf" srcId="{5420AD9E-F2EC-2A4B-A39C-CD7A980A7A95}" destId="{40D2D313-D36E-A549-8746-CE349D21939A}" srcOrd="0" destOrd="0" presId="urn:microsoft.com/office/officeart/2005/8/layout/arrow1"/>
    <dgm:cxn modelId="{8389FC88-1A9A-CA4E-891C-F8C03732FA44}" srcId="{0472CBFB-A6F2-004B-8E62-1DD99D898D0F}" destId="{9DA28010-F852-4442-BFAF-B3F9F0B8EB9A}" srcOrd="1" destOrd="0" parTransId="{64FB58B2-EF3C-964C-92CE-D1C17DE6F9AC}" sibTransId="{382D5DCB-53F9-F84C-B132-B87D85BD8F13}"/>
    <dgm:cxn modelId="{BAD98F96-8AE1-8E4D-94B0-201FECB07BA9}" srcId="{0472CBFB-A6F2-004B-8E62-1DD99D898D0F}" destId="{5420AD9E-F2EC-2A4B-A39C-CD7A980A7A95}" srcOrd="0" destOrd="0" parTransId="{E4DA4894-34B2-F84C-8A77-4FE9F965D71A}" sibTransId="{BEB3E701-CB20-2045-8312-3776E4F554B9}"/>
    <dgm:cxn modelId="{560617EA-E3D7-1C4A-8E12-381CE10F84A0}" type="presParOf" srcId="{9169E841-F877-5F4A-A7B7-E88263294DF9}" destId="{40D2D313-D36E-A549-8746-CE349D21939A}" srcOrd="0" destOrd="0" presId="urn:microsoft.com/office/officeart/2005/8/layout/arrow1"/>
    <dgm:cxn modelId="{82073565-2BF9-2848-82DE-DC1DF30B53E4}" type="presParOf" srcId="{9169E841-F877-5F4A-A7B7-E88263294DF9}" destId="{86FD28F2-0E94-2241-87FF-7230D61ED332}"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281D7E-25D1-524F-B438-30DA9CE6C1CA}" type="doc">
      <dgm:prSet loTypeId="urn:microsoft.com/office/officeart/2005/8/layout/cycle1" loCatId="" qsTypeId="urn:microsoft.com/office/officeart/2005/8/quickstyle/simple4" qsCatId="simple" csTypeId="urn:microsoft.com/office/officeart/2005/8/colors/accent1_2" csCatId="accent1" phldr="1"/>
      <dgm:spPr/>
      <dgm:t>
        <a:bodyPr/>
        <a:lstStyle/>
        <a:p>
          <a:endParaRPr lang="en-US"/>
        </a:p>
      </dgm:t>
    </dgm:pt>
    <dgm:pt modelId="{D456D55E-583E-1A40-8F62-6FC257D00FB6}">
      <dgm:prSet phldrT="[Text]"/>
      <dgm:spPr/>
      <dgm:t>
        <a:bodyPr/>
        <a:lstStyle/>
        <a:p>
          <a:r>
            <a:rPr lang="en-US" dirty="0"/>
            <a:t>37 H/37 H ½ DESE Regulations/Mandated Reporting</a:t>
          </a:r>
        </a:p>
      </dgm:t>
    </dgm:pt>
    <dgm:pt modelId="{ADB8F3B8-9035-4449-A36E-F1AE73961A92}" type="parTrans" cxnId="{870C8DD6-5CD1-3244-8E27-7A77FDEFDC88}">
      <dgm:prSet/>
      <dgm:spPr/>
      <dgm:t>
        <a:bodyPr/>
        <a:lstStyle/>
        <a:p>
          <a:endParaRPr lang="en-US"/>
        </a:p>
      </dgm:t>
    </dgm:pt>
    <dgm:pt modelId="{F8782DEF-787C-C548-8690-B4CE3E9C1300}" type="sibTrans" cxnId="{870C8DD6-5CD1-3244-8E27-7A77FDEFDC88}">
      <dgm:prSet/>
      <dgm:spPr/>
      <dgm:t>
        <a:bodyPr/>
        <a:lstStyle/>
        <a:p>
          <a:endParaRPr lang="en-US"/>
        </a:p>
      </dgm:t>
    </dgm:pt>
    <dgm:pt modelId="{EAD276D4-AC7E-484F-B788-D4706CAA113A}">
      <dgm:prSet phldrT="[Text]"/>
      <dgm:spPr/>
      <dgm:t>
        <a:bodyPr/>
        <a:lstStyle/>
        <a:p>
          <a:r>
            <a:rPr lang="en-US" dirty="0"/>
            <a:t>Chemical Health Policies/School Committee</a:t>
          </a:r>
        </a:p>
      </dgm:t>
    </dgm:pt>
    <dgm:pt modelId="{4353B05F-60B8-DA46-B5E4-FDE100BDF179}" type="parTrans" cxnId="{A4DBE4F2-2D08-2641-9583-4671E106C77B}">
      <dgm:prSet/>
      <dgm:spPr/>
      <dgm:t>
        <a:bodyPr/>
        <a:lstStyle/>
        <a:p>
          <a:endParaRPr lang="en-US"/>
        </a:p>
      </dgm:t>
    </dgm:pt>
    <dgm:pt modelId="{D9B0D820-4C97-A04B-A4D9-A4D8DED86B6C}" type="sibTrans" cxnId="{A4DBE4F2-2D08-2641-9583-4671E106C77B}">
      <dgm:prSet/>
      <dgm:spPr/>
      <dgm:t>
        <a:bodyPr/>
        <a:lstStyle/>
        <a:p>
          <a:endParaRPr lang="en-US"/>
        </a:p>
      </dgm:t>
    </dgm:pt>
    <dgm:pt modelId="{BE6F9FA9-C1CD-5D42-A1E1-7887D481806C}">
      <dgm:prSet phldrT="[Text]"/>
      <dgm:spPr/>
      <dgm:t>
        <a:bodyPr/>
        <a:lstStyle/>
        <a:p>
          <a:r>
            <a:rPr lang="en-US" dirty="0"/>
            <a:t>Community  Norms/YRBS Data</a:t>
          </a:r>
        </a:p>
      </dgm:t>
    </dgm:pt>
    <dgm:pt modelId="{24260B4B-8A78-7A4B-BD7F-52F3C5A8A1F5}" type="parTrans" cxnId="{03603853-4635-8B4D-BD5F-59266DD85179}">
      <dgm:prSet/>
      <dgm:spPr/>
      <dgm:t>
        <a:bodyPr/>
        <a:lstStyle/>
        <a:p>
          <a:endParaRPr lang="en-US"/>
        </a:p>
      </dgm:t>
    </dgm:pt>
    <dgm:pt modelId="{BE6F48D3-4354-134A-8060-31FD4971A2F9}" type="sibTrans" cxnId="{03603853-4635-8B4D-BD5F-59266DD85179}">
      <dgm:prSet/>
      <dgm:spPr/>
      <dgm:t>
        <a:bodyPr/>
        <a:lstStyle/>
        <a:p>
          <a:endParaRPr lang="en-US"/>
        </a:p>
      </dgm:t>
    </dgm:pt>
    <dgm:pt modelId="{83EDA60F-92BD-6C44-A429-E38709B99501}">
      <dgm:prSet phldrT="[Text]"/>
      <dgm:spPr/>
      <dgm:t>
        <a:bodyPr/>
        <a:lstStyle/>
        <a:p>
          <a:r>
            <a:rPr lang="en-US" dirty="0"/>
            <a:t>Public Health Realities/Ex; Legalization of Marijuana</a:t>
          </a:r>
        </a:p>
      </dgm:t>
    </dgm:pt>
    <dgm:pt modelId="{9D9B70B4-59BA-9146-A97F-8C16F50A2BDB}" type="parTrans" cxnId="{DBC1CF52-0248-1A46-BB8A-F467B213C2CC}">
      <dgm:prSet/>
      <dgm:spPr/>
      <dgm:t>
        <a:bodyPr/>
        <a:lstStyle/>
        <a:p>
          <a:endParaRPr lang="en-US"/>
        </a:p>
      </dgm:t>
    </dgm:pt>
    <dgm:pt modelId="{AB01D061-B296-9448-91E7-6C0DC76D1787}" type="sibTrans" cxnId="{DBC1CF52-0248-1A46-BB8A-F467B213C2CC}">
      <dgm:prSet/>
      <dgm:spPr/>
      <dgm:t>
        <a:bodyPr/>
        <a:lstStyle/>
        <a:p>
          <a:endParaRPr lang="en-US"/>
        </a:p>
      </dgm:t>
    </dgm:pt>
    <dgm:pt modelId="{EF99BC68-FDBE-3A47-807F-4A1472FDFE7C}">
      <dgm:prSet phldrT="[Text]"/>
      <dgm:spPr/>
      <dgm:t>
        <a:bodyPr/>
        <a:lstStyle/>
        <a:p>
          <a:r>
            <a:rPr lang="en-US" dirty="0"/>
            <a:t>MIAA Regulations </a:t>
          </a:r>
        </a:p>
      </dgm:t>
    </dgm:pt>
    <dgm:pt modelId="{D81BB799-907F-BA44-A208-8AFB15261DEC}" type="parTrans" cxnId="{DCA053AD-F11E-3849-9D45-EFDDF3A30194}">
      <dgm:prSet/>
      <dgm:spPr/>
      <dgm:t>
        <a:bodyPr/>
        <a:lstStyle/>
        <a:p>
          <a:endParaRPr lang="en-US"/>
        </a:p>
      </dgm:t>
    </dgm:pt>
    <dgm:pt modelId="{190E1B27-33B6-8146-A497-64DF927F58C7}" type="sibTrans" cxnId="{DCA053AD-F11E-3849-9D45-EFDDF3A30194}">
      <dgm:prSet/>
      <dgm:spPr/>
      <dgm:t>
        <a:bodyPr/>
        <a:lstStyle/>
        <a:p>
          <a:endParaRPr lang="en-US"/>
        </a:p>
      </dgm:t>
    </dgm:pt>
    <dgm:pt modelId="{ECE1BBB4-7B84-AA41-9537-7894E8E28632}" type="pres">
      <dgm:prSet presAssocID="{BD281D7E-25D1-524F-B438-30DA9CE6C1CA}" presName="cycle" presStyleCnt="0">
        <dgm:presLayoutVars>
          <dgm:dir/>
          <dgm:resizeHandles val="exact"/>
        </dgm:presLayoutVars>
      </dgm:prSet>
      <dgm:spPr/>
    </dgm:pt>
    <dgm:pt modelId="{26F239B9-119A-9847-878A-B53B0032D9FC}" type="pres">
      <dgm:prSet presAssocID="{D456D55E-583E-1A40-8F62-6FC257D00FB6}" presName="dummy" presStyleCnt="0"/>
      <dgm:spPr/>
    </dgm:pt>
    <dgm:pt modelId="{69EFD25F-FA73-DF4B-9AA0-1666AECC0933}" type="pres">
      <dgm:prSet presAssocID="{D456D55E-583E-1A40-8F62-6FC257D00FB6}" presName="node" presStyleLbl="revTx" presStyleIdx="0" presStyleCnt="5">
        <dgm:presLayoutVars>
          <dgm:bulletEnabled val="1"/>
        </dgm:presLayoutVars>
      </dgm:prSet>
      <dgm:spPr/>
    </dgm:pt>
    <dgm:pt modelId="{F4DD9BD3-6506-E048-AFE5-84D5A1A1F337}" type="pres">
      <dgm:prSet presAssocID="{F8782DEF-787C-C548-8690-B4CE3E9C1300}" presName="sibTrans" presStyleLbl="node1" presStyleIdx="0" presStyleCnt="5"/>
      <dgm:spPr/>
    </dgm:pt>
    <dgm:pt modelId="{349F7549-1EF7-9A48-B591-059072944CE6}" type="pres">
      <dgm:prSet presAssocID="{EAD276D4-AC7E-484F-B788-D4706CAA113A}" presName="dummy" presStyleCnt="0"/>
      <dgm:spPr/>
    </dgm:pt>
    <dgm:pt modelId="{5E055271-AF45-974E-85DB-CF64B14095A8}" type="pres">
      <dgm:prSet presAssocID="{EAD276D4-AC7E-484F-B788-D4706CAA113A}" presName="node" presStyleLbl="revTx" presStyleIdx="1" presStyleCnt="5">
        <dgm:presLayoutVars>
          <dgm:bulletEnabled val="1"/>
        </dgm:presLayoutVars>
      </dgm:prSet>
      <dgm:spPr/>
    </dgm:pt>
    <dgm:pt modelId="{0C3986D9-801B-684C-B633-31BC95518D75}" type="pres">
      <dgm:prSet presAssocID="{D9B0D820-4C97-A04B-A4D9-A4D8DED86B6C}" presName="sibTrans" presStyleLbl="node1" presStyleIdx="1" presStyleCnt="5"/>
      <dgm:spPr/>
    </dgm:pt>
    <dgm:pt modelId="{0ACC2E0B-0757-614E-B688-342FEF520E3F}" type="pres">
      <dgm:prSet presAssocID="{BE6F9FA9-C1CD-5D42-A1E1-7887D481806C}" presName="dummy" presStyleCnt="0"/>
      <dgm:spPr/>
    </dgm:pt>
    <dgm:pt modelId="{1FC24CCC-A3CC-CE4B-A58F-2DCF7E886514}" type="pres">
      <dgm:prSet presAssocID="{BE6F9FA9-C1CD-5D42-A1E1-7887D481806C}" presName="node" presStyleLbl="revTx" presStyleIdx="2" presStyleCnt="5">
        <dgm:presLayoutVars>
          <dgm:bulletEnabled val="1"/>
        </dgm:presLayoutVars>
      </dgm:prSet>
      <dgm:spPr/>
    </dgm:pt>
    <dgm:pt modelId="{FF8F7016-9049-CF4E-AEC1-D15593CA1A82}" type="pres">
      <dgm:prSet presAssocID="{BE6F48D3-4354-134A-8060-31FD4971A2F9}" presName="sibTrans" presStyleLbl="node1" presStyleIdx="2" presStyleCnt="5"/>
      <dgm:spPr/>
    </dgm:pt>
    <dgm:pt modelId="{BB33839B-5BFB-9B42-ABBD-51C499D47422}" type="pres">
      <dgm:prSet presAssocID="{83EDA60F-92BD-6C44-A429-E38709B99501}" presName="dummy" presStyleCnt="0"/>
      <dgm:spPr/>
    </dgm:pt>
    <dgm:pt modelId="{11A9C9FD-1EE1-A046-919A-D6EC9F30FD2E}" type="pres">
      <dgm:prSet presAssocID="{83EDA60F-92BD-6C44-A429-E38709B99501}" presName="node" presStyleLbl="revTx" presStyleIdx="3" presStyleCnt="5">
        <dgm:presLayoutVars>
          <dgm:bulletEnabled val="1"/>
        </dgm:presLayoutVars>
      </dgm:prSet>
      <dgm:spPr/>
    </dgm:pt>
    <dgm:pt modelId="{8187371E-06B9-434B-9811-06805A6132F0}" type="pres">
      <dgm:prSet presAssocID="{AB01D061-B296-9448-91E7-6C0DC76D1787}" presName="sibTrans" presStyleLbl="node1" presStyleIdx="3" presStyleCnt="5"/>
      <dgm:spPr/>
    </dgm:pt>
    <dgm:pt modelId="{0926116B-D62F-8941-A25A-9FEC5B71ECFA}" type="pres">
      <dgm:prSet presAssocID="{EF99BC68-FDBE-3A47-807F-4A1472FDFE7C}" presName="dummy" presStyleCnt="0"/>
      <dgm:spPr/>
    </dgm:pt>
    <dgm:pt modelId="{676F6868-3909-3941-9690-B0DFC0B99945}" type="pres">
      <dgm:prSet presAssocID="{EF99BC68-FDBE-3A47-807F-4A1472FDFE7C}" presName="node" presStyleLbl="revTx" presStyleIdx="4" presStyleCnt="5">
        <dgm:presLayoutVars>
          <dgm:bulletEnabled val="1"/>
        </dgm:presLayoutVars>
      </dgm:prSet>
      <dgm:spPr/>
    </dgm:pt>
    <dgm:pt modelId="{736C524D-D772-0F48-BED8-B57DA2B518A5}" type="pres">
      <dgm:prSet presAssocID="{190E1B27-33B6-8146-A497-64DF927F58C7}" presName="sibTrans" presStyleLbl="node1" presStyleIdx="4" presStyleCnt="5"/>
      <dgm:spPr/>
    </dgm:pt>
  </dgm:ptLst>
  <dgm:cxnLst>
    <dgm:cxn modelId="{3568A106-4D33-1B4D-800D-074DB9539FAF}" type="presOf" srcId="{EF99BC68-FDBE-3A47-807F-4A1472FDFE7C}" destId="{676F6868-3909-3941-9690-B0DFC0B99945}" srcOrd="0" destOrd="0" presId="urn:microsoft.com/office/officeart/2005/8/layout/cycle1"/>
    <dgm:cxn modelId="{AA42F90C-449D-384C-B3DD-C499A6E2F083}" type="presOf" srcId="{BE6F48D3-4354-134A-8060-31FD4971A2F9}" destId="{FF8F7016-9049-CF4E-AEC1-D15593CA1A82}" srcOrd="0" destOrd="0" presId="urn:microsoft.com/office/officeart/2005/8/layout/cycle1"/>
    <dgm:cxn modelId="{74C65011-AE58-754D-AC07-FCA9DD86EC48}" type="presOf" srcId="{190E1B27-33B6-8146-A497-64DF927F58C7}" destId="{736C524D-D772-0F48-BED8-B57DA2B518A5}" srcOrd="0" destOrd="0" presId="urn:microsoft.com/office/officeart/2005/8/layout/cycle1"/>
    <dgm:cxn modelId="{0F9A3629-AAB7-734C-B1AC-6A5737A2AAA1}" type="presOf" srcId="{BE6F9FA9-C1CD-5D42-A1E1-7887D481806C}" destId="{1FC24CCC-A3CC-CE4B-A58F-2DCF7E886514}" srcOrd="0" destOrd="0" presId="urn:microsoft.com/office/officeart/2005/8/layout/cycle1"/>
    <dgm:cxn modelId="{A49C4442-3F5D-CB4C-A039-574CEE1FF304}" type="presOf" srcId="{BD281D7E-25D1-524F-B438-30DA9CE6C1CA}" destId="{ECE1BBB4-7B84-AA41-9537-7894E8E28632}" srcOrd="0" destOrd="0" presId="urn:microsoft.com/office/officeart/2005/8/layout/cycle1"/>
    <dgm:cxn modelId="{DBC1CF52-0248-1A46-BB8A-F467B213C2CC}" srcId="{BD281D7E-25D1-524F-B438-30DA9CE6C1CA}" destId="{83EDA60F-92BD-6C44-A429-E38709B99501}" srcOrd="3" destOrd="0" parTransId="{9D9B70B4-59BA-9146-A97F-8C16F50A2BDB}" sibTransId="{AB01D061-B296-9448-91E7-6C0DC76D1787}"/>
    <dgm:cxn modelId="{03603853-4635-8B4D-BD5F-59266DD85179}" srcId="{BD281D7E-25D1-524F-B438-30DA9CE6C1CA}" destId="{BE6F9FA9-C1CD-5D42-A1E1-7887D481806C}" srcOrd="2" destOrd="0" parTransId="{24260B4B-8A78-7A4B-BD7F-52F3C5A8A1F5}" sibTransId="{BE6F48D3-4354-134A-8060-31FD4971A2F9}"/>
    <dgm:cxn modelId="{9347317A-9FE1-9847-8ADD-E84B9D8EA5D3}" type="presOf" srcId="{83EDA60F-92BD-6C44-A429-E38709B99501}" destId="{11A9C9FD-1EE1-A046-919A-D6EC9F30FD2E}" srcOrd="0" destOrd="0" presId="urn:microsoft.com/office/officeart/2005/8/layout/cycle1"/>
    <dgm:cxn modelId="{C9D72BA2-22C9-524C-85B4-0535A65BDD90}" type="presOf" srcId="{F8782DEF-787C-C548-8690-B4CE3E9C1300}" destId="{F4DD9BD3-6506-E048-AFE5-84D5A1A1F337}" srcOrd="0" destOrd="0" presId="urn:microsoft.com/office/officeart/2005/8/layout/cycle1"/>
    <dgm:cxn modelId="{DCA053AD-F11E-3849-9D45-EFDDF3A30194}" srcId="{BD281D7E-25D1-524F-B438-30DA9CE6C1CA}" destId="{EF99BC68-FDBE-3A47-807F-4A1472FDFE7C}" srcOrd="4" destOrd="0" parTransId="{D81BB799-907F-BA44-A208-8AFB15261DEC}" sibTransId="{190E1B27-33B6-8146-A497-64DF927F58C7}"/>
    <dgm:cxn modelId="{9EBD53B0-83E1-DF4B-9733-C5103CFC356E}" type="presOf" srcId="{AB01D061-B296-9448-91E7-6C0DC76D1787}" destId="{8187371E-06B9-434B-9811-06805A6132F0}" srcOrd="0" destOrd="0" presId="urn:microsoft.com/office/officeart/2005/8/layout/cycle1"/>
    <dgm:cxn modelId="{D71774B3-9D82-3B4A-9527-7AADF8244449}" type="presOf" srcId="{EAD276D4-AC7E-484F-B788-D4706CAA113A}" destId="{5E055271-AF45-974E-85DB-CF64B14095A8}" srcOrd="0" destOrd="0" presId="urn:microsoft.com/office/officeart/2005/8/layout/cycle1"/>
    <dgm:cxn modelId="{A9BDA3C5-4912-E44B-8CD9-30429B86E0C5}" type="presOf" srcId="{D456D55E-583E-1A40-8F62-6FC257D00FB6}" destId="{69EFD25F-FA73-DF4B-9AA0-1666AECC0933}" srcOrd="0" destOrd="0" presId="urn:microsoft.com/office/officeart/2005/8/layout/cycle1"/>
    <dgm:cxn modelId="{3987F4D2-F94E-A241-958A-E625E1557DEA}" type="presOf" srcId="{D9B0D820-4C97-A04B-A4D9-A4D8DED86B6C}" destId="{0C3986D9-801B-684C-B633-31BC95518D75}" srcOrd="0" destOrd="0" presId="urn:microsoft.com/office/officeart/2005/8/layout/cycle1"/>
    <dgm:cxn modelId="{870C8DD6-5CD1-3244-8E27-7A77FDEFDC88}" srcId="{BD281D7E-25D1-524F-B438-30DA9CE6C1CA}" destId="{D456D55E-583E-1A40-8F62-6FC257D00FB6}" srcOrd="0" destOrd="0" parTransId="{ADB8F3B8-9035-4449-A36E-F1AE73961A92}" sibTransId="{F8782DEF-787C-C548-8690-B4CE3E9C1300}"/>
    <dgm:cxn modelId="{A4DBE4F2-2D08-2641-9583-4671E106C77B}" srcId="{BD281D7E-25D1-524F-B438-30DA9CE6C1CA}" destId="{EAD276D4-AC7E-484F-B788-D4706CAA113A}" srcOrd="1" destOrd="0" parTransId="{4353B05F-60B8-DA46-B5E4-FDE100BDF179}" sibTransId="{D9B0D820-4C97-A04B-A4D9-A4D8DED86B6C}"/>
    <dgm:cxn modelId="{3C8C8D1E-C75F-5049-8A47-C04705A1B28C}" type="presParOf" srcId="{ECE1BBB4-7B84-AA41-9537-7894E8E28632}" destId="{26F239B9-119A-9847-878A-B53B0032D9FC}" srcOrd="0" destOrd="0" presId="urn:microsoft.com/office/officeart/2005/8/layout/cycle1"/>
    <dgm:cxn modelId="{276AF6F6-1A0B-2042-B25D-827D0B8D4D1E}" type="presParOf" srcId="{ECE1BBB4-7B84-AA41-9537-7894E8E28632}" destId="{69EFD25F-FA73-DF4B-9AA0-1666AECC0933}" srcOrd="1" destOrd="0" presId="urn:microsoft.com/office/officeart/2005/8/layout/cycle1"/>
    <dgm:cxn modelId="{29A32077-C0EA-5444-B99A-ADEA2DAF01DD}" type="presParOf" srcId="{ECE1BBB4-7B84-AA41-9537-7894E8E28632}" destId="{F4DD9BD3-6506-E048-AFE5-84D5A1A1F337}" srcOrd="2" destOrd="0" presId="urn:microsoft.com/office/officeart/2005/8/layout/cycle1"/>
    <dgm:cxn modelId="{16ED3CBB-26B0-2347-81F1-9294075EE19C}" type="presParOf" srcId="{ECE1BBB4-7B84-AA41-9537-7894E8E28632}" destId="{349F7549-1EF7-9A48-B591-059072944CE6}" srcOrd="3" destOrd="0" presId="urn:microsoft.com/office/officeart/2005/8/layout/cycle1"/>
    <dgm:cxn modelId="{890094CF-4A24-0042-A6B5-593D1301654C}" type="presParOf" srcId="{ECE1BBB4-7B84-AA41-9537-7894E8E28632}" destId="{5E055271-AF45-974E-85DB-CF64B14095A8}" srcOrd="4" destOrd="0" presId="urn:microsoft.com/office/officeart/2005/8/layout/cycle1"/>
    <dgm:cxn modelId="{11F8BD25-9015-5B42-9E1E-2592F3373169}" type="presParOf" srcId="{ECE1BBB4-7B84-AA41-9537-7894E8E28632}" destId="{0C3986D9-801B-684C-B633-31BC95518D75}" srcOrd="5" destOrd="0" presId="urn:microsoft.com/office/officeart/2005/8/layout/cycle1"/>
    <dgm:cxn modelId="{B611923F-1BE4-614C-843C-A5F539D1F024}" type="presParOf" srcId="{ECE1BBB4-7B84-AA41-9537-7894E8E28632}" destId="{0ACC2E0B-0757-614E-B688-342FEF520E3F}" srcOrd="6" destOrd="0" presId="urn:microsoft.com/office/officeart/2005/8/layout/cycle1"/>
    <dgm:cxn modelId="{671525D3-473E-AE44-8A04-6B1CB6A8F2AB}" type="presParOf" srcId="{ECE1BBB4-7B84-AA41-9537-7894E8E28632}" destId="{1FC24CCC-A3CC-CE4B-A58F-2DCF7E886514}" srcOrd="7" destOrd="0" presId="urn:microsoft.com/office/officeart/2005/8/layout/cycle1"/>
    <dgm:cxn modelId="{0EB7F6D5-FF9A-504C-8A89-65304894E174}" type="presParOf" srcId="{ECE1BBB4-7B84-AA41-9537-7894E8E28632}" destId="{FF8F7016-9049-CF4E-AEC1-D15593CA1A82}" srcOrd="8" destOrd="0" presId="urn:microsoft.com/office/officeart/2005/8/layout/cycle1"/>
    <dgm:cxn modelId="{4069D4C2-16B0-FC41-BC87-DA9BF4BC26B0}" type="presParOf" srcId="{ECE1BBB4-7B84-AA41-9537-7894E8E28632}" destId="{BB33839B-5BFB-9B42-ABBD-51C499D47422}" srcOrd="9" destOrd="0" presId="urn:microsoft.com/office/officeart/2005/8/layout/cycle1"/>
    <dgm:cxn modelId="{85645A5A-CDFB-524C-8D6A-DE7DE452618A}" type="presParOf" srcId="{ECE1BBB4-7B84-AA41-9537-7894E8E28632}" destId="{11A9C9FD-1EE1-A046-919A-D6EC9F30FD2E}" srcOrd="10" destOrd="0" presId="urn:microsoft.com/office/officeart/2005/8/layout/cycle1"/>
    <dgm:cxn modelId="{9C59F615-0EE2-124A-B0BB-4E778385E971}" type="presParOf" srcId="{ECE1BBB4-7B84-AA41-9537-7894E8E28632}" destId="{8187371E-06B9-434B-9811-06805A6132F0}" srcOrd="11" destOrd="0" presId="urn:microsoft.com/office/officeart/2005/8/layout/cycle1"/>
    <dgm:cxn modelId="{D4D010B6-A293-8B40-AC91-AE1DDC232930}" type="presParOf" srcId="{ECE1BBB4-7B84-AA41-9537-7894E8E28632}" destId="{0926116B-D62F-8941-A25A-9FEC5B71ECFA}" srcOrd="12" destOrd="0" presId="urn:microsoft.com/office/officeart/2005/8/layout/cycle1"/>
    <dgm:cxn modelId="{0CC8CFC0-56ED-F84C-9E30-4166887FDD9C}" type="presParOf" srcId="{ECE1BBB4-7B84-AA41-9537-7894E8E28632}" destId="{676F6868-3909-3941-9690-B0DFC0B99945}" srcOrd="13" destOrd="0" presId="urn:microsoft.com/office/officeart/2005/8/layout/cycle1"/>
    <dgm:cxn modelId="{34D58C4B-245B-8D4E-AE45-EF5A9DEC5DC1}" type="presParOf" srcId="{ECE1BBB4-7B84-AA41-9537-7894E8E28632}" destId="{736C524D-D772-0F48-BED8-B57DA2B518A5}"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2D313-D36E-A549-8746-CE349D21939A}">
      <dsp:nvSpPr>
        <dsp:cNvPr id="0" name=""/>
        <dsp:cNvSpPr/>
      </dsp:nvSpPr>
      <dsp:spPr>
        <a:xfrm rot="16200000">
          <a:off x="342" y="304031"/>
          <a:ext cx="3917900" cy="3917900"/>
        </a:xfrm>
        <a:prstGeom prst="upArrow">
          <a:avLst>
            <a:gd name="adj1" fmla="val 50000"/>
            <a:gd name="adj2" fmla="val 35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en-US" sz="3800" kern="1200" dirty="0"/>
            <a:t>Zero Tolerance</a:t>
          </a:r>
        </a:p>
      </dsp:txBody>
      <dsp:txXfrm rot="5400000">
        <a:off x="685976" y="1283506"/>
        <a:ext cx="3232267" cy="1958950"/>
      </dsp:txXfrm>
    </dsp:sp>
    <dsp:sp modelId="{86FD28F2-0E94-2241-87FF-7230D61ED332}">
      <dsp:nvSpPr>
        <dsp:cNvPr id="0" name=""/>
        <dsp:cNvSpPr/>
      </dsp:nvSpPr>
      <dsp:spPr>
        <a:xfrm rot="5400000">
          <a:off x="4311357" y="304031"/>
          <a:ext cx="3917900" cy="3917900"/>
        </a:xfrm>
        <a:prstGeom prst="upArrow">
          <a:avLst>
            <a:gd name="adj1" fmla="val 50000"/>
            <a:gd name="adj2" fmla="val 35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en-US" sz="3800" kern="1200" dirty="0"/>
            <a:t>Giving Away the Farm</a:t>
          </a:r>
        </a:p>
      </dsp:txBody>
      <dsp:txXfrm rot="-5400000">
        <a:off x="4311358" y="1283506"/>
        <a:ext cx="3232267" cy="19589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EFD25F-FA73-DF4B-9AA0-1666AECC0933}">
      <dsp:nvSpPr>
        <dsp:cNvPr id="0" name=""/>
        <dsp:cNvSpPr/>
      </dsp:nvSpPr>
      <dsp:spPr>
        <a:xfrm>
          <a:off x="4693139" y="35211"/>
          <a:ext cx="1205507" cy="1205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37 H/37 H ½ DESE Regulations/Mandated Reporting</a:t>
          </a:r>
        </a:p>
      </dsp:txBody>
      <dsp:txXfrm>
        <a:off x="4693139" y="35211"/>
        <a:ext cx="1205507" cy="1205507"/>
      </dsp:txXfrm>
    </dsp:sp>
    <dsp:sp modelId="{F4DD9BD3-6506-E048-AFE5-84D5A1A1F337}">
      <dsp:nvSpPr>
        <dsp:cNvPr id="0" name=""/>
        <dsp:cNvSpPr/>
      </dsp:nvSpPr>
      <dsp:spPr>
        <a:xfrm>
          <a:off x="1850740" y="-458"/>
          <a:ext cx="4528119" cy="4528119"/>
        </a:xfrm>
        <a:prstGeom prst="circularArrow">
          <a:avLst>
            <a:gd name="adj1" fmla="val 5191"/>
            <a:gd name="adj2" fmla="val 335277"/>
            <a:gd name="adj3" fmla="val 21295833"/>
            <a:gd name="adj4" fmla="val 19763968"/>
            <a:gd name="adj5" fmla="val 6057"/>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5E055271-AF45-974E-85DB-CF64B14095A8}">
      <dsp:nvSpPr>
        <dsp:cNvPr id="0" name=""/>
        <dsp:cNvSpPr/>
      </dsp:nvSpPr>
      <dsp:spPr>
        <a:xfrm>
          <a:off x="5423095" y="2281785"/>
          <a:ext cx="1205507" cy="1205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Chemical Health Policies/School Committee</a:t>
          </a:r>
        </a:p>
      </dsp:txBody>
      <dsp:txXfrm>
        <a:off x="5423095" y="2281785"/>
        <a:ext cx="1205507" cy="1205507"/>
      </dsp:txXfrm>
    </dsp:sp>
    <dsp:sp modelId="{0C3986D9-801B-684C-B633-31BC95518D75}">
      <dsp:nvSpPr>
        <dsp:cNvPr id="0" name=""/>
        <dsp:cNvSpPr/>
      </dsp:nvSpPr>
      <dsp:spPr>
        <a:xfrm>
          <a:off x="1850740" y="-458"/>
          <a:ext cx="4528119" cy="4528119"/>
        </a:xfrm>
        <a:prstGeom prst="circularArrow">
          <a:avLst>
            <a:gd name="adj1" fmla="val 5191"/>
            <a:gd name="adj2" fmla="val 335277"/>
            <a:gd name="adj3" fmla="val 4017383"/>
            <a:gd name="adj4" fmla="val 2250967"/>
            <a:gd name="adj5" fmla="val 6057"/>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1FC24CCC-A3CC-CE4B-A58F-2DCF7E886514}">
      <dsp:nvSpPr>
        <dsp:cNvPr id="0" name=""/>
        <dsp:cNvSpPr/>
      </dsp:nvSpPr>
      <dsp:spPr>
        <a:xfrm>
          <a:off x="3512046" y="3670243"/>
          <a:ext cx="1205507" cy="1205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Community  Norms/YRBS Data</a:t>
          </a:r>
        </a:p>
      </dsp:txBody>
      <dsp:txXfrm>
        <a:off x="3512046" y="3670243"/>
        <a:ext cx="1205507" cy="1205507"/>
      </dsp:txXfrm>
    </dsp:sp>
    <dsp:sp modelId="{FF8F7016-9049-CF4E-AEC1-D15593CA1A82}">
      <dsp:nvSpPr>
        <dsp:cNvPr id="0" name=""/>
        <dsp:cNvSpPr/>
      </dsp:nvSpPr>
      <dsp:spPr>
        <a:xfrm>
          <a:off x="1850740" y="-458"/>
          <a:ext cx="4528119" cy="4528119"/>
        </a:xfrm>
        <a:prstGeom prst="circularArrow">
          <a:avLst>
            <a:gd name="adj1" fmla="val 5191"/>
            <a:gd name="adj2" fmla="val 335277"/>
            <a:gd name="adj3" fmla="val 8213756"/>
            <a:gd name="adj4" fmla="val 6447340"/>
            <a:gd name="adj5" fmla="val 6057"/>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11A9C9FD-1EE1-A046-919A-D6EC9F30FD2E}">
      <dsp:nvSpPr>
        <dsp:cNvPr id="0" name=""/>
        <dsp:cNvSpPr/>
      </dsp:nvSpPr>
      <dsp:spPr>
        <a:xfrm>
          <a:off x="1600996" y="2281785"/>
          <a:ext cx="1205507" cy="1205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Public Health Realities/Ex; Legalization of Marijuana</a:t>
          </a:r>
        </a:p>
      </dsp:txBody>
      <dsp:txXfrm>
        <a:off x="1600996" y="2281785"/>
        <a:ext cx="1205507" cy="1205507"/>
      </dsp:txXfrm>
    </dsp:sp>
    <dsp:sp modelId="{8187371E-06B9-434B-9811-06805A6132F0}">
      <dsp:nvSpPr>
        <dsp:cNvPr id="0" name=""/>
        <dsp:cNvSpPr/>
      </dsp:nvSpPr>
      <dsp:spPr>
        <a:xfrm>
          <a:off x="1850740" y="-458"/>
          <a:ext cx="4528119" cy="4528119"/>
        </a:xfrm>
        <a:prstGeom prst="circularArrow">
          <a:avLst>
            <a:gd name="adj1" fmla="val 5191"/>
            <a:gd name="adj2" fmla="val 335277"/>
            <a:gd name="adj3" fmla="val 12300755"/>
            <a:gd name="adj4" fmla="val 10768890"/>
            <a:gd name="adj5" fmla="val 6057"/>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676F6868-3909-3941-9690-B0DFC0B99945}">
      <dsp:nvSpPr>
        <dsp:cNvPr id="0" name=""/>
        <dsp:cNvSpPr/>
      </dsp:nvSpPr>
      <dsp:spPr>
        <a:xfrm>
          <a:off x="2330952" y="35211"/>
          <a:ext cx="1205507" cy="12055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MIAA Regulations </a:t>
          </a:r>
        </a:p>
      </dsp:txBody>
      <dsp:txXfrm>
        <a:off x="2330952" y="35211"/>
        <a:ext cx="1205507" cy="1205507"/>
      </dsp:txXfrm>
    </dsp:sp>
    <dsp:sp modelId="{736C524D-D772-0F48-BED8-B57DA2B518A5}">
      <dsp:nvSpPr>
        <dsp:cNvPr id="0" name=""/>
        <dsp:cNvSpPr/>
      </dsp:nvSpPr>
      <dsp:spPr>
        <a:xfrm>
          <a:off x="1850740" y="-458"/>
          <a:ext cx="4528119" cy="4528119"/>
        </a:xfrm>
        <a:prstGeom prst="circularArrow">
          <a:avLst>
            <a:gd name="adj1" fmla="val 5191"/>
            <a:gd name="adj2" fmla="val 335277"/>
            <a:gd name="adj3" fmla="val 16868364"/>
            <a:gd name="adj4" fmla="val 15196359"/>
            <a:gd name="adj5" fmla="val 6057"/>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2B728D-83CF-3E4C-92E9-B197752C03B5}" type="datetimeFigureOut">
              <a:rPr lang="en-US" smtClean="0"/>
              <a:t>11/06/2017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2B728D-83CF-3E4C-92E9-B197752C03B5}" type="datetimeFigureOut">
              <a:rPr lang="en-US" smtClean="0"/>
              <a:t>11/06/2017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07E223-6502-B34C-B6BE-215AC17BDE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2B728D-83CF-3E4C-92E9-B197752C03B5}" type="datetimeFigureOut">
              <a:rPr lang="en-US" smtClean="0"/>
              <a:t>11/06/2017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07E223-6502-B34C-B6BE-215AC17BDE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2B728D-83CF-3E4C-92E9-B197752C03B5}" type="datetimeFigureOut">
              <a:rPr lang="en-US" smtClean="0"/>
              <a:t>11/06/2017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07E223-6502-B34C-B6BE-215AC17BDE5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2B728D-83CF-3E4C-92E9-B197752C03B5}" type="datetimeFigureOut">
              <a:rPr lang="en-US" smtClean="0"/>
              <a:t>11/06/2017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07E223-6502-B34C-B6BE-215AC17BDE55}"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2B728D-83CF-3E4C-92E9-B197752C03B5}" type="datetimeFigureOut">
              <a:rPr lang="en-US" smtClean="0"/>
              <a:t>11/06/2017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07E223-6502-B34C-B6BE-215AC17BDE5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2B728D-83CF-3E4C-92E9-B197752C03B5}" type="datetimeFigureOut">
              <a:rPr lang="en-US" smtClean="0"/>
              <a:t>11/06/2017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07E223-6502-B34C-B6BE-215AC17BDE55}"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2B728D-83CF-3E4C-92E9-B197752C03B5}" type="datetimeFigureOut">
              <a:rPr lang="en-US" smtClean="0"/>
              <a:t>11/06/2017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07E223-6502-B34C-B6BE-215AC17BDE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B728D-83CF-3E4C-92E9-B197752C03B5}" type="datetimeFigureOut">
              <a:rPr lang="en-US" smtClean="0"/>
              <a:t>11/06/2017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07E223-6502-B34C-B6BE-215AC17BDE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2B728D-83CF-3E4C-92E9-B197752C03B5}" type="datetimeFigureOut">
              <a:rPr lang="en-US" smtClean="0"/>
              <a:t>11/06/2017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2B728D-83CF-3E4C-92E9-B197752C03B5}" type="datetimeFigureOut">
              <a:rPr lang="en-US" smtClean="0"/>
              <a:t>11/06/2017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07E223-6502-B34C-B6BE-215AC17BDE5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F2B728D-83CF-3E4C-92E9-B197752C03B5}" type="datetimeFigureOut">
              <a:rPr lang="en-US" smtClean="0"/>
              <a:t>11/06/2017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707E223-6502-B34C-B6BE-215AC17BDE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miaa.net/gen/miaa_generated_bin/documents/basic_module/MIAAHandbook1719.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neusha.org/student/programs/attachments/chapter14DPH.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drugpolicy.org/sites/default/files/DPA_Beyond_Zero_Tolerance.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onevoicenh.org/assets/modelalcoholdrugschoolpolicy_final.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helpguide.org/articles/addiction/drug-abuse-and-addiction.htm" TargetMode="External"/><Relationship Id="rId2" Type="http://schemas.openxmlformats.org/officeDocument/2006/relationships/hyperlink" Target="http://www.drugfree.org/resources/is-your-teen-using-signs-and-symptoms-of-substance-abuse/" TargetMode="External"/><Relationship Id="rId1" Type="http://schemas.openxmlformats.org/officeDocument/2006/relationships/slideLayout" Target="../slideLayouts/slideLayout2.xml"/><Relationship Id="rId5" Type="http://schemas.openxmlformats.org/officeDocument/2006/relationships/hyperlink" Target="https://www.childtrends.org/wp-content/uploads/2014/10/2014-53NAHIICPolicyBrief1.pdf" TargetMode="External"/><Relationship Id="rId4" Type="http://schemas.openxmlformats.org/officeDocument/2006/relationships/hyperlink" Target="http://www.mayoclinic.org/diseases-conditions/drug-addiction/basics/symptoms/con-20020970"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mapdaonline.org/corporate/Grades-9---12,-Videos-and-Lesson-Plans_cp7669.htm" TargetMode="External"/><Relationship Id="rId3" Type="http://schemas.openxmlformats.org/officeDocument/2006/relationships/hyperlink" Target="http://www.siuh.edu/Our-Services/Clinical-Services/Substance-Abuse/Danger-Signs.aspx" TargetMode="External"/><Relationship Id="rId7" Type="http://schemas.openxmlformats.org/officeDocument/2006/relationships/hyperlink" Target="http://headsup.scholastic.com/teachers/the-science-of-addiction-lesson" TargetMode="External"/><Relationship Id="rId2" Type="http://schemas.openxmlformats.org/officeDocument/2006/relationships/hyperlink" Target="http://www.sipcw.org/tysa/Parent%20Resources/TYSA%20Treatment%20Resource%20Guide%2012-12.pdf" TargetMode="External"/><Relationship Id="rId1" Type="http://schemas.openxmlformats.org/officeDocument/2006/relationships/slideLayout" Target="../slideLayouts/slideLayout2.xml"/><Relationship Id="rId6" Type="http://schemas.openxmlformats.org/officeDocument/2006/relationships/hyperlink" Target="http://brainu.org/addiction" TargetMode="External"/><Relationship Id="rId11" Type="http://schemas.openxmlformats.org/officeDocument/2006/relationships/hyperlink" Target="http://lessonplanspage.com/peteenprescriptiondrugabuse612-htm/" TargetMode="External"/><Relationship Id="rId5" Type="http://schemas.openxmlformats.org/officeDocument/2006/relationships/hyperlink" Target="http://www.discoveryeducation.com/teachers/free-lesson-plans/cycle-of-addiction.cfm" TargetMode="External"/><Relationship Id="rId10" Type="http://schemas.openxmlformats.org/officeDocument/2006/relationships/hyperlink" Target="http://www.discoveryeducation.com/teachers/free-lesson-plans/deadly-highs.cfm" TargetMode="External"/><Relationship Id="rId4" Type="http://schemas.openxmlformats.org/officeDocument/2006/relationships/hyperlink" Target="http://www.siuh.edu/Our-Services/Clinical-Services/Substance-Abuse.aspx" TargetMode="External"/><Relationship Id="rId9" Type="http://schemas.openxmlformats.org/officeDocument/2006/relationships/hyperlink" Target="http://learning.blogs.nytimes.com/2003/09/30/redefining-addiction/?_r=0"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www.ascd.org/publications/books/105124/chapters/Developing_Positive_Teacher-Student_Relations.aspx" TargetMode="External"/><Relationship Id="rId3" Type="http://schemas.openxmlformats.org/officeDocument/2006/relationships/hyperlink" Target="https://www.cdc.gov/healthyyouth/protective/pdf/connectedness_administrators.pdf" TargetMode="External"/><Relationship Id="rId7" Type="http://schemas.openxmlformats.org/officeDocument/2006/relationships/hyperlink" Target="https://www.google.com/search?q=fostering+school+connectedness&amp;oq=fostering+connectedness+&amp;aqs=chrome.2.69i57j69i60j0l2.27715j0j7&amp;sourceid=chrome&amp;ie=UTF-8" TargetMode="External"/><Relationship Id="rId2" Type="http://schemas.openxmlformats.org/officeDocument/2006/relationships/hyperlink" Target="http://www.pbs.org/pov/webjunkie/lesson-plan/" TargetMode="External"/><Relationship Id="rId1" Type="http://schemas.openxmlformats.org/officeDocument/2006/relationships/slideLayout" Target="../slideLayouts/slideLayout2.xml"/><Relationship Id="rId6" Type="http://schemas.openxmlformats.org/officeDocument/2006/relationships/hyperlink" Target="http://community-matters.org/downloads/connectedness-study.pdf" TargetMode="External"/><Relationship Id="rId5" Type="http://schemas.openxmlformats.org/officeDocument/2006/relationships/hyperlink" Target="https://www.cdc.gov/healthyyouth/protective/pdf/connectedness_teachers.pdf" TargetMode="External"/><Relationship Id="rId4" Type="http://schemas.openxmlformats.org/officeDocument/2006/relationships/hyperlink" Target="http://www.ascd.org/publications/educational-leadership/apr05/vol62/num07/A-Case-for-School-Connectedness.aspx" TargetMode="External"/><Relationship Id="rId9" Type="http://schemas.openxmlformats.org/officeDocument/2006/relationships/hyperlink" Target="http://www.cnn.com/2016/04/22/health/suicide-rates-rise/index.html"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afsp.org/about-suicide/suicide-statistics/" TargetMode="External"/><Relationship Id="rId2" Type="http://schemas.openxmlformats.org/officeDocument/2006/relationships/hyperlink" Target="https://afsp.org/wp-content/uploads/2016/06/2016-National-Facts-Figures.pdf" TargetMode="External"/><Relationship Id="rId1" Type="http://schemas.openxmlformats.org/officeDocument/2006/relationships/slideLayout" Target="../slideLayouts/slideLayout2.xml"/><Relationship Id="rId5" Type="http://schemas.openxmlformats.org/officeDocument/2006/relationships/hyperlink" Target="http://www.cnn.com/2016/04/22/health/suicide-rates-rise/index.html" TargetMode="External"/><Relationship Id="rId4" Type="http://schemas.openxmlformats.org/officeDocument/2006/relationships/hyperlink" Target="https://www.cdc.gov/Features/PreventingSuicide/index.html"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teinhardt.nyu.edu/appsych/opus/issues/2013/fall/gallagher" TargetMode="External"/><Relationship Id="rId2" Type="http://schemas.openxmlformats.org/officeDocument/2006/relationships/hyperlink" Target="https://www.mass.gov/files/documents/2017/08/31/data-brief-overdose-deaths-aug-2017.pdf" TargetMode="External"/><Relationship Id="rId1" Type="http://schemas.openxmlformats.org/officeDocument/2006/relationships/slideLayout" Target="../slideLayouts/slideLayout2.xml"/><Relationship Id="rId4" Type="http://schemas.openxmlformats.org/officeDocument/2006/relationships/hyperlink" Target="https://www.recoveryanswers.org/research-post/how-does-alcohol-use-marijuana-use-or-both-together-impact-the-adolescent-brain/" TargetMode="Externa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qRyeAL9tAVs#action=shar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DO YOUR SCHOOL POLICIES SUPPORT YOUR STUDENTS’ WELL-BEING? </a:t>
            </a:r>
          </a:p>
        </p:txBody>
      </p:sp>
      <p:sp>
        <p:nvSpPr>
          <p:cNvPr id="3" name="Subtitle 2"/>
          <p:cNvSpPr>
            <a:spLocks noGrp="1"/>
          </p:cNvSpPr>
          <p:nvPr>
            <p:ph type="subTitle" idx="1"/>
          </p:nvPr>
        </p:nvSpPr>
        <p:spPr/>
        <p:txBody>
          <a:bodyPr>
            <a:normAutofit fontScale="70000" lnSpcReduction="20000"/>
          </a:bodyPr>
          <a:lstStyle/>
          <a:p>
            <a:r>
              <a:rPr lang="en-US" dirty="0"/>
              <a:t>MASS/MASC Conference 2017</a:t>
            </a:r>
          </a:p>
          <a:p>
            <a:r>
              <a:rPr lang="en-US" b="1" i="1" dirty="0"/>
              <a:t>Ellen Holmes</a:t>
            </a:r>
            <a:r>
              <a:rPr lang="en-US" dirty="0"/>
              <a:t>, Ashburnham-Westminster School Committee</a:t>
            </a:r>
          </a:p>
          <a:p>
            <a:r>
              <a:rPr lang="en-US" b="1" i="1" dirty="0"/>
              <a:t>Dr. John Doherty</a:t>
            </a:r>
            <a:r>
              <a:rPr lang="en-US" dirty="0"/>
              <a:t>,  </a:t>
            </a:r>
            <a:r>
              <a:rPr lang="en-US" b="1" dirty="0"/>
              <a:t>John Doherty</a:t>
            </a:r>
            <a:r>
              <a:rPr lang="en-US" dirty="0"/>
              <a:t>, Superintendent, Reading</a:t>
            </a:r>
          </a:p>
          <a:p>
            <a:r>
              <a:rPr lang="en-US" b="1" i="1" dirty="0"/>
              <a:t>Michelle Lipinski</a:t>
            </a:r>
            <a:r>
              <a:rPr lang="en-US" dirty="0"/>
              <a:t>, M Ed, Principal, </a:t>
            </a:r>
            <a:r>
              <a:rPr lang="en-US" dirty="0" err="1"/>
              <a:t>Northshore</a:t>
            </a:r>
            <a:r>
              <a:rPr lang="en-US" dirty="0"/>
              <a:t> Recovery High School</a:t>
            </a:r>
          </a:p>
        </p:txBody>
      </p:sp>
    </p:spTree>
    <p:extLst>
      <p:ext uri="{BB962C8B-B14F-4D97-AF65-F5344CB8AC3E}">
        <p14:creationId xmlns:p14="http://schemas.microsoft.com/office/powerpoint/2010/main" val="1912730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r>
              <a:rPr lang="en-US" dirty="0"/>
              <a:t>Notwithstanding any general or special law to the contrary, all student handbooks shall contain the following provisions:</a:t>
            </a:r>
          </a:p>
          <a:p>
            <a:pPr lvl="1"/>
            <a:r>
              <a:rPr lang="en-US" dirty="0"/>
              <a:t>(a) Any student who is found on school premises or at school-sponsored or school-related events, including athletic games, in possession of a dangerous weapon, including, but not limited to, a gun or a knife; </a:t>
            </a:r>
            <a:r>
              <a:rPr lang="en-US" dirty="0">
                <a:solidFill>
                  <a:schemeClr val="accent2"/>
                </a:solidFill>
              </a:rPr>
              <a:t>or a controlled substance as defined in chapter ninety-four C, including, but not limited to, marijuana, cocaine, and heroin, may be subject to expulsion from the school or school district by the </a:t>
            </a:r>
            <a:r>
              <a:rPr lang="en-US" b="1" u="sng" dirty="0">
                <a:solidFill>
                  <a:schemeClr val="accent2"/>
                </a:solidFill>
              </a:rPr>
              <a:t>principal</a:t>
            </a:r>
            <a:r>
              <a:rPr lang="en-US" dirty="0">
                <a:solidFill>
                  <a:schemeClr val="accent2"/>
                </a:solidFill>
              </a:rPr>
              <a:t>.</a:t>
            </a:r>
          </a:p>
          <a:p>
            <a:pPr lvl="1"/>
            <a:endParaRPr lang="en-US" dirty="0"/>
          </a:p>
        </p:txBody>
      </p:sp>
    </p:spTree>
    <p:extLst>
      <p:ext uri="{BB962C8B-B14F-4D97-AF65-F5344CB8AC3E}">
        <p14:creationId xmlns:p14="http://schemas.microsoft.com/office/powerpoint/2010/main" val="978014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i="1" dirty="0"/>
              <a:t>(b) Any student who assaults a principal, assistant principal, teacher, teacher's aide or other educational staff on school premises or at school-sponsored or school-related events, including athletic games, may be subject to expulsion from the school or school district by the principal. </a:t>
            </a:r>
            <a:endParaRPr lang="en-US" sz="2800" b="1" i="1" dirty="0"/>
          </a:p>
          <a:p>
            <a:r>
              <a:rPr lang="en-US" dirty="0"/>
              <a:t>(c) Any student who is charged with a violation of either paragraph (a) or (b) shall be notified in writing of an opportunity for a hearing; provided, however, that the student may have representation, along with the opportunity to present evidence and witnesses at said hearing before the principal. </a:t>
            </a:r>
            <a:endParaRPr lang="en-US" sz="2800" dirty="0"/>
          </a:p>
          <a:p>
            <a:r>
              <a:rPr lang="en-US" b="1" i="1" dirty="0"/>
              <a:t>After said hearing, a principal may, in his discretion, decide to suspend rather than expel a student who has been determined by the principal to have violated either paragraph (a) or (b).</a:t>
            </a:r>
            <a:endParaRPr lang="en-US" sz="2800" b="1" i="1" dirty="0"/>
          </a:p>
          <a:p>
            <a:pPr lvl="1"/>
            <a:endParaRPr lang="en-US" dirty="0"/>
          </a:p>
        </p:txBody>
      </p:sp>
    </p:spTree>
    <p:extLst>
      <p:ext uri="{BB962C8B-B14F-4D97-AF65-F5344CB8AC3E}">
        <p14:creationId xmlns:p14="http://schemas.microsoft.com/office/powerpoint/2010/main" val="105654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Responsibility</a:t>
            </a:r>
          </a:p>
        </p:txBody>
      </p:sp>
      <p:sp>
        <p:nvSpPr>
          <p:cNvPr id="3" name="Content Placeholder 2"/>
          <p:cNvSpPr>
            <a:spLocks noGrp="1"/>
          </p:cNvSpPr>
          <p:nvPr>
            <p:ph idx="1"/>
          </p:nvPr>
        </p:nvSpPr>
        <p:spPr/>
        <p:txBody>
          <a:bodyPr/>
          <a:lstStyle/>
          <a:p>
            <a:r>
              <a:rPr lang="en-US" dirty="0"/>
              <a:t>Since this statute explicitly put the ownership of the decision on the building leadership, the enactment of the policy is placed in a “gray area.”  This can lead to very different outcomes for students from school to school, district to district or even from student to student.  </a:t>
            </a:r>
          </a:p>
        </p:txBody>
      </p:sp>
    </p:spTree>
    <p:extLst>
      <p:ext uri="{BB962C8B-B14F-4D97-AF65-F5344CB8AC3E}">
        <p14:creationId xmlns:p14="http://schemas.microsoft.com/office/powerpoint/2010/main" val="4192777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#1</a:t>
            </a:r>
          </a:p>
        </p:txBody>
      </p:sp>
      <p:sp>
        <p:nvSpPr>
          <p:cNvPr id="3" name="Content Placeholder 2"/>
          <p:cNvSpPr>
            <a:spLocks noGrp="1"/>
          </p:cNvSpPr>
          <p:nvPr>
            <p:ph idx="1"/>
          </p:nvPr>
        </p:nvSpPr>
        <p:spPr/>
        <p:txBody>
          <a:bodyPr>
            <a:normAutofit/>
          </a:bodyPr>
          <a:lstStyle/>
          <a:p>
            <a:r>
              <a:rPr lang="en-US" dirty="0"/>
              <a:t> A sophomore boy, ‘well-known’ to administrators in his high school for his behaviors, was found smoking marijuana in the locker rooms.  He only had a small amount, a bowl and lighter.  Characteristically, he does not seem to be remorseful for his behavior.  </a:t>
            </a:r>
          </a:p>
          <a:p>
            <a:r>
              <a:rPr lang="en-US" dirty="0"/>
              <a:t>He has been sent to the school nurse multiple times for smelling like “weed” but never caught before.  </a:t>
            </a:r>
          </a:p>
        </p:txBody>
      </p:sp>
    </p:spTree>
    <p:extLst>
      <p:ext uri="{BB962C8B-B14F-4D97-AF65-F5344CB8AC3E}">
        <p14:creationId xmlns:p14="http://schemas.microsoft.com/office/powerpoint/2010/main" val="712427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#2</a:t>
            </a:r>
          </a:p>
        </p:txBody>
      </p:sp>
      <p:sp>
        <p:nvSpPr>
          <p:cNvPr id="3" name="Content Placeholder 2"/>
          <p:cNvSpPr>
            <a:spLocks noGrp="1"/>
          </p:cNvSpPr>
          <p:nvPr>
            <p:ph idx="1"/>
          </p:nvPr>
        </p:nvSpPr>
        <p:spPr/>
        <p:txBody>
          <a:bodyPr/>
          <a:lstStyle/>
          <a:p>
            <a:r>
              <a:rPr lang="en-US" dirty="0"/>
              <a:t>Jane was found smoking marijuana in the school bathroom.  This is not typical behavior for her.  She is a good student and she is very remorseful for her behavior.   </a:t>
            </a:r>
          </a:p>
        </p:txBody>
      </p:sp>
    </p:spTree>
    <p:extLst>
      <p:ext uri="{BB962C8B-B14F-4D97-AF65-F5344CB8AC3E}">
        <p14:creationId xmlns:p14="http://schemas.microsoft.com/office/powerpoint/2010/main" val="104078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Section 37H1/2: Felony complaint or conviction of student; suspension; expulsion; right to appeal</a:t>
            </a:r>
            <a:br>
              <a:rPr lang="en-US" sz="2800" b="1" dirty="0"/>
            </a:br>
            <a:endParaRPr lang="en-US" sz="2800" dirty="0"/>
          </a:p>
        </p:txBody>
      </p:sp>
      <p:sp>
        <p:nvSpPr>
          <p:cNvPr id="3" name="Content Placeholder 2"/>
          <p:cNvSpPr>
            <a:spLocks noGrp="1"/>
          </p:cNvSpPr>
          <p:nvPr>
            <p:ph idx="1"/>
          </p:nvPr>
        </p:nvSpPr>
        <p:spPr/>
        <p:txBody>
          <a:bodyPr>
            <a:normAutofit fontScale="92500" lnSpcReduction="10000"/>
          </a:bodyPr>
          <a:lstStyle/>
          <a:p>
            <a:r>
              <a:rPr lang="en-US" dirty="0"/>
              <a:t>(1) Upon the issuance of a criminal complaint charging a student with a felony or upon the issuance of a felony delinquency complaint against a student, </a:t>
            </a:r>
            <a:r>
              <a:rPr lang="en-US" dirty="0">
                <a:solidFill>
                  <a:srgbClr val="C0504D"/>
                </a:solidFill>
              </a:rPr>
              <a:t>the principal or headmaster of a school in which the student is enrolled may suspend such student for a period of time determined appropriate by said principal or headmaster if said principal or headmaster determines that the student's continued presence in school would have a substantial detrimental effect on the general welfare of the school</a:t>
            </a:r>
            <a:r>
              <a:rPr lang="en-US" dirty="0"/>
              <a:t>. The student shall receive written notification of the charges and the reasons for such suspension prior to such suspension taking effect. The student shall also receive written notification of his right to appeal and the process for appealing such suspension; provided, however, that such suspension shall remain in effect prior to any appeal hearing conducted by the superintendent. </a:t>
            </a:r>
          </a:p>
          <a:p>
            <a:endParaRPr lang="en-US" dirty="0"/>
          </a:p>
        </p:txBody>
      </p:sp>
    </p:spTree>
    <p:extLst>
      <p:ext uri="{BB962C8B-B14F-4D97-AF65-F5344CB8AC3E}">
        <p14:creationId xmlns:p14="http://schemas.microsoft.com/office/powerpoint/2010/main" val="1129390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Section 37H1/2: Felony complaint or conviction of student; suspension; expulsion; right to appeal</a:t>
            </a:r>
          </a:p>
        </p:txBody>
      </p:sp>
      <p:sp>
        <p:nvSpPr>
          <p:cNvPr id="3" name="Content Placeholder 2"/>
          <p:cNvSpPr>
            <a:spLocks noGrp="1"/>
          </p:cNvSpPr>
          <p:nvPr>
            <p:ph idx="1"/>
          </p:nvPr>
        </p:nvSpPr>
        <p:spPr/>
        <p:txBody>
          <a:bodyPr>
            <a:normAutofit fontScale="92500" lnSpcReduction="10000"/>
          </a:bodyPr>
          <a:lstStyle/>
          <a:p>
            <a:r>
              <a:rPr lang="en-US" dirty="0"/>
              <a:t>The student shall have the right to appeal the suspension to the superintendent. The student shall notify the superintendent in writing of his request for an appeal no later than five calendar days following the effective date of the suspension. The superintendent shall hold a hearing with the student and the student's parent or guardian within three calendar days of the student's request for an appeal. At the hearing, the student shall have the right to present oral and written testimony on his behalf, and shall have the right to counsel. The superintendent shall have the authority to overturn or alter the decision of the principal or headmaster, including recommending an alternate educational program for the student. The superintendent shall render a decision on the appeal within five calendar days of the hearing. Such decision shall be the final decision of the city, town or regional school district with regard to the suspension</a:t>
            </a:r>
            <a:r>
              <a:rPr lang="en-US" dirty="0">
                <a:effectLst/>
              </a:rPr>
              <a:t> </a:t>
            </a:r>
            <a:endParaRPr lang="en-US" dirty="0"/>
          </a:p>
        </p:txBody>
      </p:sp>
    </p:spTree>
    <p:extLst>
      <p:ext uri="{BB962C8B-B14F-4D97-AF65-F5344CB8AC3E}">
        <p14:creationId xmlns:p14="http://schemas.microsoft.com/office/powerpoint/2010/main" val="2204584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MIAA Handbook</a:t>
            </a:r>
          </a:p>
        </p:txBody>
      </p:sp>
      <p:sp>
        <p:nvSpPr>
          <p:cNvPr id="3" name="Content Placeholder 2"/>
          <p:cNvSpPr>
            <a:spLocks noGrp="1"/>
          </p:cNvSpPr>
          <p:nvPr>
            <p:ph idx="1"/>
          </p:nvPr>
        </p:nvSpPr>
        <p:spPr/>
        <p:txBody>
          <a:bodyPr/>
          <a:lstStyle/>
          <a:p>
            <a:r>
              <a:rPr lang="en-US" dirty="0">
                <a:hlinkClick r:id="rId2"/>
              </a:rPr>
              <a:t>http://www.miaa.net/gen/miaa_generated_bin/documents/basic_module/MIAAHandbook1719.pdf</a:t>
            </a:r>
            <a:endParaRPr lang="en-US" dirty="0"/>
          </a:p>
          <a:p>
            <a:endParaRPr lang="en-US" dirty="0"/>
          </a:p>
        </p:txBody>
      </p:sp>
    </p:spTree>
    <p:extLst>
      <p:ext uri="{BB962C8B-B14F-4D97-AF65-F5344CB8AC3E}">
        <p14:creationId xmlns:p14="http://schemas.microsoft.com/office/powerpoint/2010/main" val="117801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ADMINISTRATORS’GUIDE FOR INTERPRETING AND ENFORCING MIAA HANDBOOK RULE #62 Student (and Coach) Eligibility: Chemical Health/Alcohol/Drugs/Tobacco</a:t>
            </a:r>
            <a:br>
              <a:rPr lang="en-US" sz="2400" dirty="0"/>
            </a:br>
            <a:endParaRPr lang="en-US" sz="2400" dirty="0"/>
          </a:p>
        </p:txBody>
      </p:sp>
      <p:sp>
        <p:nvSpPr>
          <p:cNvPr id="3" name="Content Placeholder 2"/>
          <p:cNvSpPr>
            <a:spLocks noGrp="1"/>
          </p:cNvSpPr>
          <p:nvPr>
            <p:ph idx="1"/>
          </p:nvPr>
        </p:nvSpPr>
        <p:spPr/>
        <p:txBody>
          <a:bodyPr>
            <a:normAutofit/>
          </a:bodyPr>
          <a:lstStyle/>
          <a:p>
            <a:r>
              <a:rPr lang="en-US" dirty="0"/>
              <a:t>FIRST VIOLATION MINIMUM PENALTIES*: When the Principal confirms, following an opportunity for the student to be heard, that a violation occurred, the student shall lose eligibility for the next consecutive interscholastic contests totaling 25% of all interscholastic contests in that sport. For the student, penalties will be determined by the current or next season of participation. No exception is permitted for a student who becomes a participant in a treatment program. It is recommended that the student be allowed to remain at practice for the purpose of rehabilitation. Any fractional part of an event will be dropped when calculating the 25% of the season</a:t>
            </a:r>
          </a:p>
          <a:p>
            <a:endParaRPr lang="en-US" dirty="0"/>
          </a:p>
        </p:txBody>
      </p:sp>
    </p:spTree>
    <p:extLst>
      <p:ext uri="{BB962C8B-B14F-4D97-AF65-F5344CB8AC3E}">
        <p14:creationId xmlns:p14="http://schemas.microsoft.com/office/powerpoint/2010/main" val="417338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ADMINISTRATORS’GUIDE FOR INTERPRETING AND ENFORCING MIAA HANDBOOK RULE #62 Student (and Coach) Eligibility: Chemical Health/Alcohol/Drugs/Tobacco</a:t>
            </a:r>
          </a:p>
        </p:txBody>
      </p:sp>
      <p:sp>
        <p:nvSpPr>
          <p:cNvPr id="3" name="Content Placeholder 2"/>
          <p:cNvSpPr>
            <a:spLocks noGrp="1"/>
          </p:cNvSpPr>
          <p:nvPr>
            <p:ph idx="1"/>
          </p:nvPr>
        </p:nvSpPr>
        <p:spPr/>
        <p:txBody>
          <a:bodyPr>
            <a:normAutofit/>
          </a:bodyPr>
          <a:lstStyle/>
          <a:p>
            <a:r>
              <a:rPr lang="en-US" dirty="0"/>
              <a:t>SECOND &amp; SUBSEQUENT VIOLATIONS AND MINIMUM PENALTIES: When the Principal confirms, following an opportunity for the student to be heard, that a violation occurred, the student shall lose eligibility for the next consecutive interscholastic contests totaling 60% of all interscholastic contests in that sport. For the student, penalties will be determined by the current or next season of participation. Any fractional part of an event will be dropped when calculating the 60% of the season</a:t>
            </a:r>
          </a:p>
          <a:p>
            <a:endParaRPr lang="en-US" dirty="0"/>
          </a:p>
        </p:txBody>
      </p:sp>
    </p:spTree>
    <p:extLst>
      <p:ext uri="{BB962C8B-B14F-4D97-AF65-F5344CB8AC3E}">
        <p14:creationId xmlns:p14="http://schemas.microsoft.com/office/powerpoint/2010/main" val="2513849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a:t>A critical element of substance abuse prevention that is integral in creating a safe and supportive environment is having substance abuse policies that are exemplars. Do your substance abuse policies at the middle and high school reflect your curriculum (or do they contradict what students were taught at the elementary level)?: This panel will discuss the impact of policies (school committee, chemical health, MIAA etc.) and how to create policies that support getting students the help they need.</a:t>
            </a:r>
          </a:p>
          <a:p>
            <a:r>
              <a:rPr lang="en-US" dirty="0"/>
              <a:t>Presenters: </a:t>
            </a:r>
            <a:r>
              <a:rPr lang="en-US" b="1" dirty="0"/>
              <a:t>Ellen Holmes</a:t>
            </a:r>
            <a:r>
              <a:rPr lang="en-US" dirty="0"/>
              <a:t>, Ashburnham-Westminster School Committee (moderator); </a:t>
            </a:r>
            <a:r>
              <a:rPr lang="en-US" b="1" dirty="0"/>
              <a:t>Michelle Lipinski</a:t>
            </a:r>
            <a:r>
              <a:rPr lang="en-US" dirty="0"/>
              <a:t>, Principal, </a:t>
            </a:r>
            <a:r>
              <a:rPr lang="en-US" dirty="0" err="1"/>
              <a:t>Northshore</a:t>
            </a:r>
            <a:r>
              <a:rPr lang="en-US" dirty="0"/>
              <a:t> Recovery High School; </a:t>
            </a:r>
            <a:r>
              <a:rPr lang="en-US" b="1" dirty="0"/>
              <a:t>John Doherty</a:t>
            </a:r>
            <a:r>
              <a:rPr lang="en-US" dirty="0"/>
              <a:t>, Superintendent, Reading</a:t>
            </a:r>
          </a:p>
        </p:txBody>
      </p:sp>
    </p:spTree>
    <p:extLst>
      <p:ext uri="{BB962C8B-B14F-4D97-AF65-F5344CB8AC3E}">
        <p14:creationId xmlns:p14="http://schemas.microsoft.com/office/powerpoint/2010/main" val="1995296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ADMINISTRATORS’GUIDE FOR INTERPRETING AND ENFORCING MIAA HANDBOOK RULE #62 Student (and Coach) Eligibility: Chemical Health/Alcohol/Drugs/Tobacco</a:t>
            </a:r>
          </a:p>
        </p:txBody>
      </p:sp>
      <p:sp>
        <p:nvSpPr>
          <p:cNvPr id="3" name="Content Placeholder 2"/>
          <p:cNvSpPr>
            <a:spLocks noGrp="1"/>
          </p:cNvSpPr>
          <p:nvPr>
            <p:ph idx="1"/>
          </p:nvPr>
        </p:nvSpPr>
        <p:spPr/>
        <p:txBody>
          <a:bodyPr>
            <a:noAutofit/>
          </a:bodyPr>
          <a:lstStyle/>
          <a:p>
            <a:r>
              <a:rPr lang="en-US" sz="1800" dirty="0"/>
              <a:t>If after the second or subsequent violations the student of his/her own volition becomes a participant in an approved chemical dependency program or treatment program, the student may be certified for reinstatement in MIAA activities after a minimum of 40% of events provided the student was fully engaged in the program throughout that penalty period. The high school principal in collaboration with a Chemical Dependency Program or Treatment Program must certify that student is attending or issue a certificate of completion. If student does not complete program, penalty reverts back to 60% of the season. All decimal part of an event will be truncated i.e. All fractional part of an event will be dropped when calculating the 40% of the season. Penalties shall be cumulative each academic year, but serving the penalty could carry over for one year. Or, if the penalty period is not completed during the season of violation, the penalty shall carry over to the student’s next season of actual participation, which may affect the eligibility status of the student during the next academic year. (e.g. A student plays only football: he violates the rule in winter and/or the spring of same academic year: he would serve the penalty(</a:t>
            </a:r>
            <a:r>
              <a:rPr lang="en-US" sz="1800" dirty="0" err="1"/>
              <a:t>ies</a:t>
            </a:r>
            <a:r>
              <a:rPr lang="en-US" sz="1800" dirty="0"/>
              <a:t>) during the fall season of the next academic year</a:t>
            </a:r>
          </a:p>
        </p:txBody>
      </p:sp>
    </p:spTree>
    <p:extLst>
      <p:ext uri="{BB962C8B-B14F-4D97-AF65-F5344CB8AC3E}">
        <p14:creationId xmlns:p14="http://schemas.microsoft.com/office/powerpoint/2010/main" val="735179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MIAA Loophole</a:t>
            </a:r>
          </a:p>
        </p:txBody>
      </p:sp>
      <p:sp>
        <p:nvSpPr>
          <p:cNvPr id="3" name="Content Placeholder 2"/>
          <p:cNvSpPr>
            <a:spLocks noGrp="1"/>
          </p:cNvSpPr>
          <p:nvPr>
            <p:ph idx="1"/>
          </p:nvPr>
        </p:nvSpPr>
        <p:spPr/>
        <p:txBody>
          <a:bodyPr/>
          <a:lstStyle/>
          <a:p>
            <a:r>
              <a:rPr lang="en-US" dirty="0"/>
              <a:t>Page 61 in MIAA Handbook(2017)</a:t>
            </a:r>
          </a:p>
          <a:p>
            <a:endParaRPr lang="en-US" dirty="0"/>
          </a:p>
          <a:p>
            <a:r>
              <a:rPr lang="en-US" dirty="0"/>
              <a:t>“</a:t>
            </a:r>
            <a:r>
              <a:rPr lang="en-US" dirty="0">
                <a:solidFill>
                  <a:srgbClr val="C0504D"/>
                </a:solidFill>
              </a:rPr>
              <a:t>Prior to any chemical health violation a student's request for and enrollment in a substance abuse treatment shall not in and of itself constitute a violation of the chemical health/alcohol/drugs/tobacco Rule 62</a:t>
            </a:r>
            <a:r>
              <a:rPr lang="en-US" dirty="0"/>
              <a:t>.”</a:t>
            </a:r>
          </a:p>
          <a:p>
            <a:endParaRPr lang="en-US" dirty="0"/>
          </a:p>
          <a:p>
            <a:endParaRPr lang="en-US" dirty="0"/>
          </a:p>
        </p:txBody>
      </p:sp>
    </p:spTree>
    <p:extLst>
      <p:ext uri="{BB962C8B-B14F-4D97-AF65-F5344CB8AC3E}">
        <p14:creationId xmlns:p14="http://schemas.microsoft.com/office/powerpoint/2010/main" val="7709522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#3</a:t>
            </a:r>
          </a:p>
        </p:txBody>
      </p:sp>
      <p:sp>
        <p:nvSpPr>
          <p:cNvPr id="3" name="Content Placeholder 2"/>
          <p:cNvSpPr>
            <a:spLocks noGrp="1"/>
          </p:cNvSpPr>
          <p:nvPr>
            <p:ph idx="1"/>
          </p:nvPr>
        </p:nvSpPr>
        <p:spPr/>
        <p:txBody>
          <a:bodyPr>
            <a:normAutofit/>
          </a:bodyPr>
          <a:lstStyle/>
          <a:p>
            <a:r>
              <a:rPr lang="en-US" dirty="0"/>
              <a:t>Jack is a athlete with much promise.  He comes from a “challenging family” with very little support.  He is hastily changing into this uniform and a small pill falls out of his pants pocket and is seen by a coaching staff.  When asked what it was, he replied, “An allergy medicine.”  Upon further review, it was found to be </a:t>
            </a:r>
            <a:r>
              <a:rPr lang="en-US" dirty="0" err="1"/>
              <a:t>xanax</a:t>
            </a:r>
            <a:r>
              <a:rPr lang="en-US" dirty="0"/>
              <a:t>.  He said he </a:t>
            </a:r>
            <a:r>
              <a:rPr lang="en-US" dirty="0" err="1"/>
              <a:t>wasn</a:t>
            </a:r>
            <a:r>
              <a:rPr lang="fr-FR" dirty="0"/>
              <a:t>’</a:t>
            </a:r>
            <a:r>
              <a:rPr lang="en-US" dirty="0"/>
              <a:t>t aware of what it was and he didn’t take it.  He claims he found it in his medicine cabinet at home.   </a:t>
            </a:r>
          </a:p>
        </p:txBody>
      </p:sp>
    </p:spTree>
    <p:extLst>
      <p:ext uri="{BB962C8B-B14F-4D97-AF65-F5344CB8AC3E}">
        <p14:creationId xmlns:p14="http://schemas.microsoft.com/office/powerpoint/2010/main" val="2537631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#4</a:t>
            </a:r>
          </a:p>
        </p:txBody>
      </p:sp>
      <p:sp>
        <p:nvSpPr>
          <p:cNvPr id="3" name="Content Placeholder 2"/>
          <p:cNvSpPr>
            <a:spLocks noGrp="1"/>
          </p:cNvSpPr>
          <p:nvPr>
            <p:ph idx="1"/>
          </p:nvPr>
        </p:nvSpPr>
        <p:spPr/>
        <p:txBody>
          <a:bodyPr>
            <a:normAutofit/>
          </a:bodyPr>
          <a:lstStyle/>
          <a:p>
            <a:r>
              <a:rPr lang="en-US" dirty="0"/>
              <a:t>Dover, NH volunteer coaching staff all (5) terminated for the remainder of the season and may not coach for Dover in the future.  </a:t>
            </a:r>
          </a:p>
          <a:p>
            <a:r>
              <a:rPr lang="en-US" dirty="0"/>
              <a:t>Volunteer coaches rented a van for a game that is 3 hours away. The driver was a former Dover Police officer.  </a:t>
            </a:r>
          </a:p>
          <a:p>
            <a:r>
              <a:rPr lang="en-US" dirty="0"/>
              <a:t>It was found that they had consumed a 12 pack of beer on the way home between all five coaches.  They were not supposed to go back to the school and they were not supposed to be around students (until the head coach became ill and they had to go load the game tapes).  They were not responsible for students.</a:t>
            </a:r>
          </a:p>
        </p:txBody>
      </p:sp>
    </p:spTree>
    <p:extLst>
      <p:ext uri="{BB962C8B-B14F-4D97-AF65-F5344CB8AC3E}">
        <p14:creationId xmlns:p14="http://schemas.microsoft.com/office/powerpoint/2010/main" val="2154452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Mandated Reporting</a:t>
            </a:r>
          </a:p>
        </p:txBody>
      </p:sp>
      <p:sp>
        <p:nvSpPr>
          <p:cNvPr id="3" name="Content Placeholder 2"/>
          <p:cNvSpPr>
            <a:spLocks noGrp="1"/>
          </p:cNvSpPr>
          <p:nvPr>
            <p:ph idx="1"/>
          </p:nvPr>
        </p:nvSpPr>
        <p:spPr/>
        <p:txBody>
          <a:bodyPr>
            <a:normAutofit/>
          </a:bodyPr>
          <a:lstStyle/>
          <a:p>
            <a:pPr marL="0" indent="0">
              <a:buNone/>
            </a:pPr>
            <a:r>
              <a:rPr lang="en-US" dirty="0"/>
              <a:t> </a:t>
            </a:r>
          </a:p>
          <a:p>
            <a:r>
              <a:rPr lang="en-US" dirty="0"/>
              <a:t>Massachusetts law requires mandated reporters to immediately make an oral report to DCF when, in their professional capacity, they have reasonable cause to believe that a child under the age of 18 years is suffering from abuse and/or neglect. A written report is to be submitted within 48 hours</a:t>
            </a:r>
          </a:p>
          <a:p>
            <a:endParaRPr lang="en-US" dirty="0"/>
          </a:p>
        </p:txBody>
      </p:sp>
    </p:spTree>
    <p:extLst>
      <p:ext uri="{BB962C8B-B14F-4D97-AF65-F5344CB8AC3E}">
        <p14:creationId xmlns:p14="http://schemas.microsoft.com/office/powerpoint/2010/main" val="20052460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Abuse</a:t>
            </a:r>
          </a:p>
        </p:txBody>
      </p:sp>
      <p:sp>
        <p:nvSpPr>
          <p:cNvPr id="3" name="Content Placeholder 2"/>
          <p:cNvSpPr>
            <a:spLocks noGrp="1"/>
          </p:cNvSpPr>
          <p:nvPr>
            <p:ph idx="1"/>
          </p:nvPr>
        </p:nvSpPr>
        <p:spPr/>
        <p:txBody>
          <a:bodyPr>
            <a:normAutofit/>
          </a:bodyPr>
          <a:lstStyle/>
          <a:p>
            <a:r>
              <a:rPr lang="en-US" dirty="0"/>
              <a:t>Abuse means: The non-accidental commission of any act by a caretaker upon a child under age 18 which causes, or creates a substantial risk of, physical or emotional injury; or an act by a caretaker involving a child that constitutes a sexual offense under the laws of the Commonwealth; or any sexual contact between a caretaker and a child under the care of that individual. This definition is not dependent upon location (i.e., abuse can occur while the child is in an out-of-home or in-home setting).</a:t>
            </a:r>
          </a:p>
          <a:p>
            <a:endParaRPr lang="en-US" dirty="0"/>
          </a:p>
          <a:p>
            <a:pPr marL="114300" indent="0">
              <a:buNone/>
            </a:pPr>
            <a:endParaRPr lang="en-US" dirty="0"/>
          </a:p>
        </p:txBody>
      </p:sp>
    </p:spTree>
    <p:extLst>
      <p:ext uri="{BB962C8B-B14F-4D97-AF65-F5344CB8AC3E}">
        <p14:creationId xmlns:p14="http://schemas.microsoft.com/office/powerpoint/2010/main" val="1262133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Neglect</a:t>
            </a:r>
          </a:p>
        </p:txBody>
      </p:sp>
      <p:sp>
        <p:nvSpPr>
          <p:cNvPr id="3" name="Content Placeholder 2"/>
          <p:cNvSpPr>
            <a:spLocks noGrp="1"/>
          </p:cNvSpPr>
          <p:nvPr>
            <p:ph idx="1"/>
          </p:nvPr>
        </p:nvSpPr>
        <p:spPr/>
        <p:txBody>
          <a:bodyPr>
            <a:normAutofit/>
          </a:bodyPr>
          <a:lstStyle/>
          <a:p>
            <a:r>
              <a:rPr lang="en-US" dirty="0"/>
              <a:t>Neglect means: Failure by a caretaker, either deliberately or through negligence or inability, to take those actions necessary to provide a child with minimally adequate food, clothing, shelter, medical care, supervision, emotional stability and growth, or other essential care; provided, however, that such inability is not due solely to inadequate economic resources or solely to the existence of a handicapping condition. This definition is not dependent upon location (i.e., neglect can occur while the child is in an out-of-home or in-home setting).</a:t>
            </a:r>
          </a:p>
          <a:p>
            <a:endParaRPr lang="en-US" dirty="0"/>
          </a:p>
        </p:txBody>
      </p:sp>
    </p:spTree>
    <p:extLst>
      <p:ext uri="{BB962C8B-B14F-4D97-AF65-F5344CB8AC3E}">
        <p14:creationId xmlns:p14="http://schemas.microsoft.com/office/powerpoint/2010/main" val="333220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Injury</a:t>
            </a:r>
          </a:p>
        </p:txBody>
      </p:sp>
      <p:sp>
        <p:nvSpPr>
          <p:cNvPr id="3" name="Content Placeholder 2"/>
          <p:cNvSpPr>
            <a:spLocks noGrp="1"/>
          </p:cNvSpPr>
          <p:nvPr>
            <p:ph idx="1"/>
          </p:nvPr>
        </p:nvSpPr>
        <p:spPr/>
        <p:txBody>
          <a:bodyPr/>
          <a:lstStyle/>
          <a:p>
            <a:r>
              <a:rPr lang="en-US" dirty="0"/>
              <a:t>Physical Injury means: Death; or fracture of a bone, a subdural hematoma, burns, impairment of any organ, and any other such nontrivial injury; or soft tissue swelling or skin bruising, depending upon such factors as the child’s age, circumstances under which the injury occurred and the number and location of bruises; or addiction to a drug or drugs at birth; or failure to thrive.</a:t>
            </a:r>
          </a:p>
          <a:p>
            <a:endParaRPr lang="en-US" dirty="0"/>
          </a:p>
        </p:txBody>
      </p:sp>
    </p:spTree>
    <p:extLst>
      <p:ext uri="{BB962C8B-B14F-4D97-AF65-F5344CB8AC3E}">
        <p14:creationId xmlns:p14="http://schemas.microsoft.com/office/powerpoint/2010/main" val="10031855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Emotional Injury</a:t>
            </a:r>
          </a:p>
        </p:txBody>
      </p:sp>
      <p:sp>
        <p:nvSpPr>
          <p:cNvPr id="3" name="Content Placeholder 2"/>
          <p:cNvSpPr>
            <a:spLocks noGrp="1"/>
          </p:cNvSpPr>
          <p:nvPr>
            <p:ph idx="1"/>
          </p:nvPr>
        </p:nvSpPr>
        <p:spPr/>
        <p:txBody>
          <a:bodyPr/>
          <a:lstStyle/>
          <a:p>
            <a:r>
              <a:rPr lang="en-US" dirty="0"/>
              <a:t>Emotional Injury means: An impairment to or disorder of the intellectual or psychological capacity of a child as evidenced by observable and substantial reduction in the child’s ability to function within a normal range of performance and behavior.</a:t>
            </a:r>
          </a:p>
          <a:p>
            <a:endParaRPr lang="en-US" dirty="0"/>
          </a:p>
        </p:txBody>
      </p:sp>
    </p:spTree>
    <p:extLst>
      <p:ext uri="{BB962C8B-B14F-4D97-AF65-F5344CB8AC3E}">
        <p14:creationId xmlns:p14="http://schemas.microsoft.com/office/powerpoint/2010/main" val="24654241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#5</a:t>
            </a:r>
          </a:p>
        </p:txBody>
      </p:sp>
      <p:sp>
        <p:nvSpPr>
          <p:cNvPr id="3" name="Content Placeholder 2"/>
          <p:cNvSpPr>
            <a:spLocks noGrp="1"/>
          </p:cNvSpPr>
          <p:nvPr>
            <p:ph idx="1"/>
          </p:nvPr>
        </p:nvSpPr>
        <p:spPr/>
        <p:txBody>
          <a:bodyPr/>
          <a:lstStyle/>
          <a:p>
            <a:r>
              <a:rPr lang="en-US" dirty="0"/>
              <a:t>A 16 </a:t>
            </a:r>
            <a:r>
              <a:rPr lang="en-US" dirty="0" err="1"/>
              <a:t>y.o</a:t>
            </a:r>
            <a:r>
              <a:rPr lang="en-US" dirty="0"/>
              <a:t>. male student is found smoking marijuana on school grounds.  When his mother is called, she admits she is aware that he is smoking and she does not think it is a problem since at least he is not doing  “heavier drugs.”  </a:t>
            </a:r>
          </a:p>
          <a:p>
            <a:r>
              <a:rPr lang="en-US" dirty="0"/>
              <a:t>Do you file a 51A?</a:t>
            </a:r>
          </a:p>
        </p:txBody>
      </p:sp>
    </p:spTree>
    <p:extLst>
      <p:ext uri="{BB962C8B-B14F-4D97-AF65-F5344CB8AC3E}">
        <p14:creationId xmlns:p14="http://schemas.microsoft.com/office/powerpoint/2010/main" val="1755648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Contextual Assumptions</a:t>
            </a:r>
          </a:p>
        </p:txBody>
      </p:sp>
      <p:sp>
        <p:nvSpPr>
          <p:cNvPr id="3" name="Content Placeholder 2"/>
          <p:cNvSpPr>
            <a:spLocks noGrp="1"/>
          </p:cNvSpPr>
          <p:nvPr>
            <p:ph idx="1"/>
          </p:nvPr>
        </p:nvSpPr>
        <p:spPr/>
        <p:txBody>
          <a:bodyPr/>
          <a:lstStyle/>
          <a:p>
            <a:pPr marL="274320" lvl="1" indent="0">
              <a:buNone/>
            </a:pPr>
            <a:r>
              <a:rPr lang="en-US" sz="2400" dirty="0"/>
              <a:t>We are only focusing this session on the 	policies which govern our interactions with potential substance users/abusers in our middle/secondary schools</a:t>
            </a:r>
          </a:p>
          <a:p>
            <a:pPr marL="274320" lvl="1" indent="0">
              <a:buNone/>
            </a:pPr>
            <a:endParaRPr lang="en-US" sz="2400" dirty="0"/>
          </a:p>
          <a:p>
            <a:pPr marL="274320" lvl="1" indent="0">
              <a:buNone/>
            </a:pPr>
            <a:r>
              <a:rPr lang="en-US" sz="2400" dirty="0"/>
              <a:t>This is NOT a judgment against any district policies.  This is to raise awareness about what students need amidst the SUD/Opioid epidemic </a:t>
            </a:r>
          </a:p>
          <a:p>
            <a:pPr marL="514350" indent="-514350">
              <a:buAutoNum type="arabicPeriod" startAt="2"/>
            </a:pPr>
            <a:endParaRPr lang="en-US" dirty="0"/>
          </a:p>
        </p:txBody>
      </p:sp>
    </p:spTree>
    <p:extLst>
      <p:ext uri="{BB962C8B-B14F-4D97-AF65-F5344CB8AC3E}">
        <p14:creationId xmlns:p14="http://schemas.microsoft.com/office/powerpoint/2010/main" val="527466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Existing</a:t>
            </a:r>
            <a:br>
              <a:rPr lang="en-US" dirty="0"/>
            </a:br>
            <a:r>
              <a:rPr lang="en-US" dirty="0"/>
              <a:t>Chemical Health Policies</a:t>
            </a:r>
          </a:p>
        </p:txBody>
      </p:sp>
      <p:sp>
        <p:nvSpPr>
          <p:cNvPr id="3" name="Content Placeholder 2"/>
          <p:cNvSpPr>
            <a:spLocks noGrp="1"/>
          </p:cNvSpPr>
          <p:nvPr>
            <p:ph idx="1"/>
          </p:nvPr>
        </p:nvSpPr>
        <p:spPr/>
        <p:txBody>
          <a:bodyPr/>
          <a:lstStyle/>
          <a:p>
            <a:r>
              <a:rPr lang="en-US" dirty="0"/>
              <a:t>See Handouts</a:t>
            </a:r>
          </a:p>
        </p:txBody>
      </p:sp>
    </p:spTree>
    <p:extLst>
      <p:ext uri="{BB962C8B-B14F-4D97-AF65-F5344CB8AC3E}">
        <p14:creationId xmlns:p14="http://schemas.microsoft.com/office/powerpoint/2010/main" val="3645663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Existing Chemical Health Policies</a:t>
            </a:r>
          </a:p>
        </p:txBody>
      </p:sp>
      <p:sp>
        <p:nvSpPr>
          <p:cNvPr id="3" name="Content Placeholder 2"/>
          <p:cNvSpPr>
            <a:spLocks noGrp="1"/>
          </p:cNvSpPr>
          <p:nvPr>
            <p:ph idx="1"/>
          </p:nvPr>
        </p:nvSpPr>
        <p:spPr/>
        <p:txBody>
          <a:bodyPr/>
          <a:lstStyle/>
          <a:p>
            <a:r>
              <a:rPr lang="en-US" dirty="0"/>
              <a:t>What should your Chemical Health Policy Include?  </a:t>
            </a:r>
          </a:p>
        </p:txBody>
      </p:sp>
    </p:spTree>
    <p:extLst>
      <p:ext uri="{BB962C8B-B14F-4D97-AF65-F5344CB8AC3E}">
        <p14:creationId xmlns:p14="http://schemas.microsoft.com/office/powerpoint/2010/main" val="31233412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YRBS Data</a:t>
            </a:r>
            <a:br>
              <a:rPr lang="en-US" dirty="0"/>
            </a:br>
            <a:r>
              <a:rPr lang="en-US" dirty="0"/>
              <a:t>(Youth Risk Behavior Survey)</a:t>
            </a:r>
          </a:p>
        </p:txBody>
      </p:sp>
      <p:sp>
        <p:nvSpPr>
          <p:cNvPr id="3" name="Content Placeholder 2"/>
          <p:cNvSpPr>
            <a:spLocks noGrp="1"/>
          </p:cNvSpPr>
          <p:nvPr>
            <p:ph idx="1"/>
          </p:nvPr>
        </p:nvSpPr>
        <p:spPr/>
        <p:txBody>
          <a:bodyPr/>
          <a:lstStyle/>
          <a:p>
            <a:r>
              <a:rPr lang="en-US" dirty="0"/>
              <a:t>How do we use our YRBS data to inform practice?  </a:t>
            </a:r>
          </a:p>
        </p:txBody>
      </p:sp>
    </p:spTree>
    <p:extLst>
      <p:ext uri="{BB962C8B-B14F-4D97-AF65-F5344CB8AC3E}">
        <p14:creationId xmlns:p14="http://schemas.microsoft.com/office/powerpoint/2010/main" val="10206132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Susceptibility of School-Age Youth to Addictions (Chapter 14/MADPH)</a:t>
            </a:r>
          </a:p>
        </p:txBody>
      </p:sp>
      <p:sp>
        <p:nvSpPr>
          <p:cNvPr id="3" name="Content Placeholder 2"/>
          <p:cNvSpPr>
            <a:spLocks noGrp="1"/>
          </p:cNvSpPr>
          <p:nvPr>
            <p:ph idx="1"/>
          </p:nvPr>
        </p:nvSpPr>
        <p:spPr/>
        <p:txBody>
          <a:bodyPr/>
          <a:lstStyle/>
          <a:p>
            <a:r>
              <a:rPr lang="en-US" dirty="0">
                <a:hlinkClick r:id="rId2"/>
              </a:rPr>
              <a:t>https://neusha.org/student/programs/attachments/chapter14DPH.pdf</a:t>
            </a:r>
            <a:endParaRPr lang="en-US" dirty="0"/>
          </a:p>
          <a:p>
            <a:endParaRPr lang="en-US" dirty="0"/>
          </a:p>
          <a:p>
            <a:r>
              <a:rPr lang="en-US" dirty="0"/>
              <a:t>This document outlines the prevalence of SUD (Substance Use Disorder) in MA as well as prevention/intervention strategies for schools and communities.  </a:t>
            </a:r>
          </a:p>
        </p:txBody>
      </p:sp>
    </p:spTree>
    <p:extLst>
      <p:ext uri="{BB962C8B-B14F-4D97-AF65-F5344CB8AC3E}">
        <p14:creationId xmlns:p14="http://schemas.microsoft.com/office/powerpoint/2010/main" val="8028458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Beyond Zero Tolerance</a:t>
            </a:r>
          </a:p>
        </p:txBody>
      </p:sp>
      <p:sp>
        <p:nvSpPr>
          <p:cNvPr id="3" name="Content Placeholder 2"/>
          <p:cNvSpPr>
            <a:spLocks noGrp="1"/>
          </p:cNvSpPr>
          <p:nvPr>
            <p:ph idx="1"/>
          </p:nvPr>
        </p:nvSpPr>
        <p:spPr/>
        <p:txBody>
          <a:bodyPr>
            <a:normAutofit/>
          </a:bodyPr>
          <a:lstStyle/>
          <a:p>
            <a:r>
              <a:rPr lang="en-US" dirty="0">
                <a:hlinkClick r:id="rId2"/>
              </a:rPr>
              <a:t>http://www.drugpolicy.org/sites/default/files/DPA_Beyond_Zero_Tolerance.pdf</a:t>
            </a:r>
            <a:endParaRPr lang="en-US" dirty="0"/>
          </a:p>
          <a:p>
            <a:pPr marL="0" indent="0">
              <a:buNone/>
            </a:pPr>
            <a:r>
              <a:rPr lang="en-US" dirty="0"/>
              <a:t>Research has shown that these punishments are not likely to change students’ behavior. Ironically, rather than serving as an effective deterrent, drug education that lacks credibility and is backed by punitive measures often fosters resentment and oppositional behavior. The few secondary schools that offer drug education often repeat messages that may have had some credence for elementary school students but lack credibility for older, more experienced teenagers</a:t>
            </a:r>
          </a:p>
          <a:p>
            <a:endParaRPr lang="en-US" dirty="0"/>
          </a:p>
          <a:p>
            <a:endParaRPr lang="en-US" dirty="0"/>
          </a:p>
        </p:txBody>
      </p:sp>
    </p:spTree>
    <p:extLst>
      <p:ext uri="{BB962C8B-B14F-4D97-AF65-F5344CB8AC3E}">
        <p14:creationId xmlns:p14="http://schemas.microsoft.com/office/powerpoint/2010/main" val="15037449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Thinking Differently About the Substance Use Conversation</a:t>
            </a:r>
          </a:p>
        </p:txBody>
      </p:sp>
      <p:sp>
        <p:nvSpPr>
          <p:cNvPr id="3" name="Content Placeholder 2"/>
          <p:cNvSpPr>
            <a:spLocks noGrp="1"/>
          </p:cNvSpPr>
          <p:nvPr>
            <p:ph idx="1"/>
          </p:nvPr>
        </p:nvSpPr>
        <p:spPr/>
        <p:txBody>
          <a:bodyPr>
            <a:normAutofit fontScale="92500"/>
          </a:bodyPr>
          <a:lstStyle/>
          <a:p>
            <a:r>
              <a:rPr lang="en-US" dirty="0"/>
              <a:t>Empowering Tomorrow: A Comprehensive Approach A reality-based model incorporates three mutually reinforcing elements: education, intervention/assistance, and restorative consequences.</a:t>
            </a:r>
          </a:p>
          <a:p>
            <a:r>
              <a:rPr lang="en-US" dirty="0"/>
              <a:t> The basic tenets, which are described later in more detail, are as follows: </a:t>
            </a:r>
          </a:p>
          <a:p>
            <a:r>
              <a:rPr lang="en-US" dirty="0"/>
              <a:t>• Drug education should be honest, balanced, interactive, and delivered in a way that involves full participation of students. </a:t>
            </a:r>
          </a:p>
          <a:p>
            <a:r>
              <a:rPr lang="en-US" dirty="0"/>
              <a:t>• Intervention for students who need assistance should be an integral part of drug education. </a:t>
            </a:r>
          </a:p>
          <a:p>
            <a:r>
              <a:rPr lang="en-US" dirty="0"/>
              <a:t>• A restorative process, in which offenders identify harms they have caused and then make amends, should replace most suspensions and expulsions.</a:t>
            </a:r>
          </a:p>
          <a:p>
            <a:endParaRPr lang="en-US" dirty="0"/>
          </a:p>
        </p:txBody>
      </p:sp>
    </p:spTree>
    <p:extLst>
      <p:ext uri="{BB962C8B-B14F-4D97-AF65-F5344CB8AC3E}">
        <p14:creationId xmlns:p14="http://schemas.microsoft.com/office/powerpoint/2010/main" val="18642634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We Do Differently?</a:t>
            </a:r>
          </a:p>
        </p:txBody>
      </p:sp>
      <p:sp>
        <p:nvSpPr>
          <p:cNvPr id="3" name="Content Placeholder 2"/>
          <p:cNvSpPr>
            <a:spLocks noGrp="1"/>
          </p:cNvSpPr>
          <p:nvPr>
            <p:ph idx="1"/>
          </p:nvPr>
        </p:nvSpPr>
        <p:spPr/>
        <p:txBody>
          <a:bodyPr>
            <a:normAutofit fontScale="92500" lnSpcReduction="10000"/>
          </a:bodyPr>
          <a:lstStyle/>
          <a:p>
            <a:r>
              <a:rPr lang="en-US" dirty="0">
                <a:hlinkClick r:id="rId2"/>
              </a:rPr>
              <a:t>http://www.onevoicenh.org/assets/modelalcoholdrugschoolpolicy_final.pdf</a:t>
            </a:r>
            <a:endParaRPr lang="en-US" dirty="0"/>
          </a:p>
          <a:p>
            <a:r>
              <a:rPr lang="en-US" dirty="0"/>
              <a:t>In light of the state’s prescription drug epidemic, particularly among young adults, and the continuing high rates of heavy and/or binge drinking and marijuana use, the Commission is asking schools to review their existing policies and programs and consider strengthening them to increase attention and response to the issue among school-aged youth. </a:t>
            </a:r>
          </a:p>
          <a:p>
            <a:r>
              <a:rPr lang="en-US" dirty="0"/>
              <a:t>The enclosed School Policy Recommendations have been designed to encourage schools and school boards to review the laws and requirements relative to substance abuse prevention and early intervention, to reflect on their comprehensiveness, consistency, and efficacy, and to consider expanding or improving their efforts. </a:t>
            </a:r>
          </a:p>
          <a:p>
            <a:endParaRPr lang="en-US" dirty="0"/>
          </a:p>
        </p:txBody>
      </p:sp>
    </p:spTree>
    <p:extLst>
      <p:ext uri="{BB962C8B-B14F-4D97-AF65-F5344CB8AC3E}">
        <p14:creationId xmlns:p14="http://schemas.microsoft.com/office/powerpoint/2010/main" val="7508999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Recommendations</a:t>
            </a:r>
          </a:p>
        </p:txBody>
      </p:sp>
      <p:sp>
        <p:nvSpPr>
          <p:cNvPr id="3" name="Content Placeholder 2"/>
          <p:cNvSpPr>
            <a:spLocks noGrp="1"/>
          </p:cNvSpPr>
          <p:nvPr>
            <p:ph idx="1"/>
          </p:nvPr>
        </p:nvSpPr>
        <p:spPr/>
        <p:txBody>
          <a:bodyPr>
            <a:normAutofit lnSpcReduction="10000"/>
          </a:bodyPr>
          <a:lstStyle/>
          <a:p>
            <a:pPr lvl="0"/>
            <a:r>
              <a:rPr lang="en-US" dirty="0"/>
              <a:t>Although schools have many demands placed on them, their role in preventing and reducing alcohol and drug use is essential to protect our state’s most vital resource, its children. </a:t>
            </a:r>
          </a:p>
          <a:p>
            <a:pPr lvl="0"/>
            <a:r>
              <a:rPr lang="en-US" dirty="0"/>
              <a:t>Policies and procedures provide supportive discipline and consequences that reflect the value of alcohol- and </a:t>
            </a:r>
            <a:r>
              <a:rPr lang="en-US" dirty="0" err="1"/>
              <a:t>drugfree</a:t>
            </a:r>
            <a:r>
              <a:rPr lang="en-US" dirty="0"/>
              <a:t> youth and environments; </a:t>
            </a:r>
          </a:p>
          <a:p>
            <a:pPr lvl="0"/>
            <a:r>
              <a:rPr lang="en-US" dirty="0"/>
              <a:t>Policies and procedures connect students in need with critical early intervention, treatment and recovery support services when appropriate; </a:t>
            </a:r>
          </a:p>
          <a:p>
            <a:pPr lvl="0"/>
            <a:r>
              <a:rPr lang="en-US" dirty="0"/>
              <a:t>Professional development relative to alcohol and drug trends and best practices for schools is provided to staff each year; </a:t>
            </a:r>
          </a:p>
          <a:p>
            <a:endParaRPr lang="en-US" dirty="0"/>
          </a:p>
        </p:txBody>
      </p:sp>
    </p:spTree>
    <p:extLst>
      <p:ext uri="{BB962C8B-B14F-4D97-AF65-F5344CB8AC3E}">
        <p14:creationId xmlns:p14="http://schemas.microsoft.com/office/powerpoint/2010/main" val="3315210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Recommendations</a:t>
            </a:r>
          </a:p>
        </p:txBody>
      </p:sp>
      <p:sp>
        <p:nvSpPr>
          <p:cNvPr id="3" name="Content Placeholder 2"/>
          <p:cNvSpPr>
            <a:spLocks noGrp="1"/>
          </p:cNvSpPr>
          <p:nvPr>
            <p:ph idx="1"/>
          </p:nvPr>
        </p:nvSpPr>
        <p:spPr/>
        <p:txBody>
          <a:bodyPr>
            <a:normAutofit fontScale="92500" lnSpcReduction="20000"/>
          </a:bodyPr>
          <a:lstStyle/>
          <a:p>
            <a:pPr lvl="0"/>
            <a:r>
              <a:rPr lang="en-US" dirty="0"/>
              <a:t>Alcohol and drug education is consistent and adequate throughout the elementary, middle and high school years, with extra attention given to key transitions (e.g. students entering middle school and high school); </a:t>
            </a:r>
          </a:p>
          <a:p>
            <a:pPr lvl="0"/>
            <a:r>
              <a:rPr lang="en-US" dirty="0"/>
              <a:t>Health programming, parent education and outreach, and values acknowledge the significant, negative effect that alcohol and drug use have on a young person’s safety, physical and emotional well-being, cognitive development, social development, academic achievement, athletic development and extracurricular opportunity; </a:t>
            </a:r>
          </a:p>
          <a:p>
            <a:pPr lvl="0"/>
            <a:r>
              <a:rPr lang="en-US" dirty="0"/>
              <a:t>School values, polices and education relative to alcohol and drug use are shared with parents regularly;</a:t>
            </a:r>
          </a:p>
          <a:p>
            <a:pPr lvl="0"/>
            <a:r>
              <a:rPr lang="en-US" dirty="0"/>
              <a:t> Enforcement of policies and reinforcement of school values and expectations is consistent for all students and groups (e.g. athletic teams, extracurricular groups).</a:t>
            </a:r>
          </a:p>
          <a:p>
            <a:pPr marL="0" indent="0">
              <a:buNone/>
            </a:pPr>
            <a:r>
              <a:rPr lang="en-US" dirty="0"/>
              <a:t> </a:t>
            </a:r>
          </a:p>
          <a:p>
            <a:endParaRPr lang="en-US" dirty="0"/>
          </a:p>
        </p:txBody>
      </p:sp>
    </p:spTree>
    <p:extLst>
      <p:ext uri="{BB962C8B-B14F-4D97-AF65-F5344CB8AC3E}">
        <p14:creationId xmlns:p14="http://schemas.microsoft.com/office/powerpoint/2010/main" val="33777771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#6</a:t>
            </a:r>
          </a:p>
        </p:txBody>
      </p:sp>
      <p:sp>
        <p:nvSpPr>
          <p:cNvPr id="3" name="Content Placeholder 2"/>
          <p:cNvSpPr>
            <a:spLocks noGrp="1"/>
          </p:cNvSpPr>
          <p:nvPr>
            <p:ph idx="1"/>
          </p:nvPr>
        </p:nvSpPr>
        <p:spPr/>
        <p:txBody>
          <a:bodyPr/>
          <a:lstStyle/>
          <a:p>
            <a:r>
              <a:rPr lang="en-US" dirty="0"/>
              <a:t>The only custodial parent of a 12 </a:t>
            </a:r>
            <a:r>
              <a:rPr lang="en-US" dirty="0" err="1"/>
              <a:t>y.o</a:t>
            </a:r>
            <a:r>
              <a:rPr lang="en-US" dirty="0"/>
              <a:t>., 10 </a:t>
            </a:r>
            <a:r>
              <a:rPr lang="en-US" dirty="0" err="1"/>
              <a:t>y.o</a:t>
            </a:r>
            <a:r>
              <a:rPr lang="en-US" dirty="0"/>
              <a:t>. and 6 </a:t>
            </a:r>
            <a:r>
              <a:rPr lang="en-US" dirty="0" err="1"/>
              <a:t>y.o</a:t>
            </a:r>
            <a:r>
              <a:rPr lang="en-US" dirty="0"/>
              <a:t>. overdoses and dies while the children are sleeping.  The children are taken into DCF custody and placed with the grandparents in a nearby town.  According to policy, these children are expected to relocate to the new district despite having their existing protective factors in the current district.</a:t>
            </a:r>
          </a:p>
        </p:txBody>
      </p:sp>
    </p:spTree>
    <p:extLst>
      <p:ext uri="{BB962C8B-B14F-4D97-AF65-F5344CB8AC3E}">
        <p14:creationId xmlns:p14="http://schemas.microsoft.com/office/powerpoint/2010/main" val="767253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 ALWAYS  a Balance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4369839"/>
              </p:ext>
            </p:extLst>
          </p:nvPr>
        </p:nvGraphicFramePr>
        <p:xfrm>
          <a:off x="457200" y="161607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8420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have we learned?</a:t>
            </a:r>
          </a:p>
        </p:txBody>
      </p:sp>
      <p:sp>
        <p:nvSpPr>
          <p:cNvPr id="3" name="Content Placeholder 2"/>
          <p:cNvSpPr>
            <a:spLocks noGrp="1"/>
          </p:cNvSpPr>
          <p:nvPr>
            <p:ph idx="1"/>
          </p:nvPr>
        </p:nvSpPr>
        <p:spPr/>
        <p:txBody>
          <a:bodyPr>
            <a:normAutofit/>
          </a:bodyPr>
          <a:lstStyle/>
          <a:p>
            <a:pPr marL="514350" indent="-514350">
              <a:buAutoNum type="arabicPeriod"/>
            </a:pPr>
            <a:r>
              <a:rPr lang="en-US" dirty="0"/>
              <a:t>We are are on the front lines of this epidemic. </a:t>
            </a:r>
          </a:p>
          <a:p>
            <a:pPr marL="514350" indent="-514350">
              <a:buAutoNum type="arabicPeriod"/>
            </a:pPr>
            <a:r>
              <a:rPr lang="en-US" dirty="0"/>
              <a:t>We must create ways for students to safely disclose information of SU for themselves or their friends without fear of punitive measures.</a:t>
            </a:r>
          </a:p>
          <a:p>
            <a:pPr marL="514350" indent="-514350">
              <a:buAutoNum type="arabicPeriod"/>
            </a:pPr>
            <a:r>
              <a:rPr lang="en-US" dirty="0"/>
              <a:t>Children do not know they need help.  They need a trusted adult to help them</a:t>
            </a:r>
          </a:p>
          <a:p>
            <a:pPr marL="514350" indent="-514350">
              <a:buAutoNum type="arabicPeriod"/>
            </a:pPr>
            <a:r>
              <a:rPr lang="en-US" dirty="0"/>
              <a:t>We cannot suspend or expel our way out of this crisis</a:t>
            </a:r>
          </a:p>
          <a:p>
            <a:pPr marL="514350" indent="-514350">
              <a:buAutoNum type="arabicPeriod"/>
            </a:pPr>
            <a:r>
              <a:rPr lang="en-US" dirty="0"/>
              <a:t>This is a community issue that CAN be addressed by schools more effectively</a:t>
            </a:r>
          </a:p>
          <a:p>
            <a:pPr marL="514350" indent="-514350">
              <a:buAutoNum type="arabicPeriod"/>
            </a:pPr>
            <a:r>
              <a:rPr lang="en-US" dirty="0"/>
              <a:t> There is no such thing as a perfect policy.</a:t>
            </a:r>
          </a:p>
        </p:txBody>
      </p:sp>
    </p:spTree>
    <p:extLst>
      <p:ext uri="{BB962C8B-B14F-4D97-AF65-F5344CB8AC3E}">
        <p14:creationId xmlns:p14="http://schemas.microsoft.com/office/powerpoint/2010/main" val="31481987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for districts/educators</a:t>
            </a:r>
          </a:p>
        </p:txBody>
      </p:sp>
      <p:sp>
        <p:nvSpPr>
          <p:cNvPr id="3" name="Content Placeholder 2"/>
          <p:cNvSpPr>
            <a:spLocks noGrp="1"/>
          </p:cNvSpPr>
          <p:nvPr>
            <p:ph idx="1"/>
          </p:nvPr>
        </p:nvSpPr>
        <p:spPr/>
        <p:txBody>
          <a:bodyPr>
            <a:normAutofit fontScale="85000" lnSpcReduction="20000"/>
          </a:bodyPr>
          <a:lstStyle/>
          <a:p>
            <a:r>
              <a:rPr lang="en-US" dirty="0"/>
              <a:t>1.  </a:t>
            </a:r>
            <a:r>
              <a:rPr lang="en-US" b="1" dirty="0"/>
              <a:t> Here are a couple websites which outline signs and symptoms of addiction</a:t>
            </a:r>
            <a:endParaRPr lang="en-US" dirty="0"/>
          </a:p>
          <a:p>
            <a:r>
              <a:rPr lang="en-US" dirty="0">
                <a:hlinkClick r:id="rId2"/>
              </a:rPr>
              <a:t>http://www.drugfree.org/resources/is-your-teen-using-signs-and-symptoms-of-substance-abuse/</a:t>
            </a:r>
            <a:endParaRPr lang="en-US" dirty="0"/>
          </a:p>
          <a:p>
            <a:r>
              <a:rPr lang="en-US" dirty="0"/>
              <a:t> </a:t>
            </a:r>
          </a:p>
          <a:p>
            <a:r>
              <a:rPr lang="en-US" dirty="0">
                <a:hlinkClick r:id="rId3"/>
              </a:rPr>
              <a:t>http://www.helpguide.org/articles/addiction/drug-abuse-and-addiction.htm</a:t>
            </a:r>
            <a:endParaRPr lang="en-US" dirty="0"/>
          </a:p>
          <a:p>
            <a:r>
              <a:rPr lang="en-US" dirty="0"/>
              <a:t> </a:t>
            </a:r>
          </a:p>
          <a:p>
            <a:r>
              <a:rPr lang="en-US" dirty="0"/>
              <a:t>2.  </a:t>
            </a:r>
            <a:r>
              <a:rPr lang="en-US" b="1" dirty="0"/>
              <a:t>Types of commonly abused substances and how the person appears who is abusing them</a:t>
            </a:r>
            <a:endParaRPr lang="en-US" dirty="0"/>
          </a:p>
          <a:p>
            <a:r>
              <a:rPr lang="en-US" dirty="0">
                <a:hlinkClick r:id="rId4"/>
              </a:rPr>
              <a:t>http://www.mayoclinic.org/diseases-conditions/drug-addiction/basics/symptoms/con-20020970</a:t>
            </a:r>
            <a:endParaRPr lang="en-US" dirty="0"/>
          </a:p>
          <a:p>
            <a:r>
              <a:rPr lang="en-US" dirty="0"/>
              <a:t> </a:t>
            </a:r>
          </a:p>
          <a:p>
            <a:r>
              <a:rPr lang="en-US" dirty="0"/>
              <a:t>3.  </a:t>
            </a:r>
            <a:r>
              <a:rPr lang="en-US" b="1" dirty="0"/>
              <a:t>Substance Use Trends</a:t>
            </a:r>
            <a:br>
              <a:rPr lang="en-US" dirty="0"/>
            </a:br>
            <a:r>
              <a:rPr lang="en-US" u="sng" dirty="0">
                <a:hlinkClick r:id="rId5"/>
              </a:rPr>
              <a:t>https://www.childtrends.org/wp-content/uploads/2014/10/2014-53NAHIICPolicyBrief1.pdf</a:t>
            </a:r>
            <a:endParaRPr lang="en-US" dirty="0"/>
          </a:p>
          <a:p>
            <a:endParaRPr lang="en-US" dirty="0"/>
          </a:p>
        </p:txBody>
      </p:sp>
    </p:spTree>
    <p:extLst>
      <p:ext uri="{BB962C8B-B14F-4D97-AF65-F5344CB8AC3E}">
        <p14:creationId xmlns:p14="http://schemas.microsoft.com/office/powerpoint/2010/main" val="29943093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a:t>4. </a:t>
            </a:r>
            <a:r>
              <a:rPr lang="en-US" b="1" dirty="0"/>
              <a:t> Resource Guide for substance use</a:t>
            </a:r>
            <a:endParaRPr lang="en-US" dirty="0"/>
          </a:p>
          <a:p>
            <a:r>
              <a:rPr lang="en-US" dirty="0">
                <a:hlinkClick r:id="rId2"/>
              </a:rPr>
              <a:t>http://www.sipcw.org/tysa/Parent%20Resources/TYSA%20Treatment%20Resource%20Guide%2012-12.pdf</a:t>
            </a:r>
            <a:endParaRPr lang="en-US" dirty="0"/>
          </a:p>
          <a:p>
            <a:r>
              <a:rPr lang="en-US" dirty="0"/>
              <a:t> </a:t>
            </a:r>
          </a:p>
          <a:p>
            <a:r>
              <a:rPr lang="en-US" dirty="0"/>
              <a:t>5.  </a:t>
            </a:r>
            <a:r>
              <a:rPr lang="en-US" b="1" dirty="0"/>
              <a:t>Danger Signs and Staten Island Comprehensive Adolescent Drug Treatment program</a:t>
            </a:r>
            <a:endParaRPr lang="en-US" dirty="0"/>
          </a:p>
          <a:p>
            <a:r>
              <a:rPr lang="en-US" dirty="0">
                <a:hlinkClick r:id="rId3"/>
              </a:rPr>
              <a:t>http://www.siuh.edu/Our-Services/Clinical-Services/Substance-Abuse/Danger-Signs.aspx</a:t>
            </a:r>
            <a:endParaRPr lang="en-US" dirty="0"/>
          </a:p>
          <a:p>
            <a:r>
              <a:rPr lang="en-US" dirty="0"/>
              <a:t> </a:t>
            </a:r>
          </a:p>
          <a:p>
            <a:r>
              <a:rPr lang="en-US" dirty="0">
                <a:hlinkClick r:id="rId4"/>
              </a:rPr>
              <a:t>http://www.siuh.edu/Our-Services/Clinical-Services/Substance-Abuse.aspx</a:t>
            </a:r>
            <a:endParaRPr lang="en-US" dirty="0"/>
          </a:p>
          <a:p>
            <a:r>
              <a:rPr lang="en-US" dirty="0"/>
              <a:t> </a:t>
            </a:r>
          </a:p>
          <a:p>
            <a:r>
              <a:rPr lang="en-US" dirty="0"/>
              <a:t>6.  </a:t>
            </a:r>
            <a:r>
              <a:rPr lang="en-US" b="1" dirty="0"/>
              <a:t>Example of Addiction Lesson Plans</a:t>
            </a:r>
            <a:endParaRPr lang="en-US" dirty="0"/>
          </a:p>
          <a:p>
            <a:r>
              <a:rPr lang="en-US" dirty="0">
                <a:hlinkClick r:id="rId5"/>
              </a:rPr>
              <a:t>http://www.discoveryeducation.com/teachers/free-lesson-plans/cycle-of-addiction.cfm</a:t>
            </a:r>
            <a:endParaRPr lang="en-US" dirty="0"/>
          </a:p>
          <a:p>
            <a:r>
              <a:rPr lang="en-US" dirty="0"/>
              <a:t> </a:t>
            </a:r>
          </a:p>
          <a:p>
            <a:r>
              <a:rPr lang="en-US" dirty="0">
                <a:hlinkClick r:id="rId6"/>
              </a:rPr>
              <a:t>http://brainu.org/addiction</a:t>
            </a:r>
            <a:endParaRPr lang="en-US" dirty="0"/>
          </a:p>
          <a:p>
            <a:r>
              <a:rPr lang="en-US" dirty="0"/>
              <a:t> </a:t>
            </a:r>
          </a:p>
          <a:p>
            <a:r>
              <a:rPr lang="en-US" dirty="0">
                <a:hlinkClick r:id="rId7"/>
              </a:rPr>
              <a:t>http://headsup.scholastic.com/teachers/the-science-of-addiction-lesson</a:t>
            </a:r>
            <a:endParaRPr lang="en-US" dirty="0"/>
          </a:p>
          <a:p>
            <a:r>
              <a:rPr lang="en-US" dirty="0"/>
              <a:t> </a:t>
            </a:r>
          </a:p>
          <a:p>
            <a:r>
              <a:rPr lang="en-US" dirty="0">
                <a:hlinkClick r:id="rId8"/>
              </a:rPr>
              <a:t>http://mapdaonline.org/corporate/Grades-9---12,-Videos-and-Lesson-Plans_cp7669.htm</a:t>
            </a:r>
            <a:endParaRPr lang="en-US" dirty="0"/>
          </a:p>
          <a:p>
            <a:r>
              <a:rPr lang="en-US" dirty="0"/>
              <a:t> </a:t>
            </a:r>
          </a:p>
          <a:p>
            <a:r>
              <a:rPr lang="en-US" dirty="0">
                <a:hlinkClick r:id="rId9"/>
              </a:rPr>
              <a:t>http://learning.blogs.nytimes.com/2003/09/30/redefining-addiction/?_r=0</a:t>
            </a:r>
            <a:endParaRPr lang="en-US" dirty="0"/>
          </a:p>
          <a:p>
            <a:r>
              <a:rPr lang="en-US" dirty="0"/>
              <a:t> </a:t>
            </a:r>
          </a:p>
          <a:p>
            <a:r>
              <a:rPr lang="en-US" dirty="0">
                <a:hlinkClick r:id="rId10"/>
              </a:rPr>
              <a:t>http://www.discoveryeducation.com/teachers/free-lesson-plans/deadly-highs.cfm</a:t>
            </a:r>
            <a:endParaRPr lang="en-US" dirty="0"/>
          </a:p>
          <a:p>
            <a:r>
              <a:rPr lang="en-US" dirty="0"/>
              <a:t> </a:t>
            </a:r>
          </a:p>
          <a:p>
            <a:r>
              <a:rPr lang="en-US" dirty="0">
                <a:hlinkClick r:id="rId11"/>
              </a:rPr>
              <a:t>http://lessonplanspage.com/peteenprescriptiondrugabuse612-htm/</a:t>
            </a:r>
            <a:endParaRPr lang="en-US" dirty="0"/>
          </a:p>
          <a:p>
            <a:r>
              <a:rPr lang="en-US" dirty="0"/>
              <a:t> </a:t>
            </a:r>
          </a:p>
          <a:p>
            <a:endParaRPr lang="en-US" dirty="0"/>
          </a:p>
        </p:txBody>
      </p:sp>
    </p:spTree>
    <p:extLst>
      <p:ext uri="{BB962C8B-B14F-4D97-AF65-F5344CB8AC3E}">
        <p14:creationId xmlns:p14="http://schemas.microsoft.com/office/powerpoint/2010/main" val="18707228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dirty="0"/>
              <a:t>7.  </a:t>
            </a:r>
            <a:r>
              <a:rPr lang="en-US" b="1" dirty="0"/>
              <a:t>Technology and Internet Addiction  (not a big fan of the use of terminology but it shows that there is such a thing as internet addiction)</a:t>
            </a:r>
            <a:endParaRPr lang="en-US" dirty="0"/>
          </a:p>
          <a:p>
            <a:r>
              <a:rPr lang="en-US" dirty="0">
                <a:hlinkClick r:id="rId2"/>
              </a:rPr>
              <a:t>http://www.pbs.org/pov/webjunkie/lesson-plan/</a:t>
            </a:r>
            <a:endParaRPr lang="en-US" dirty="0"/>
          </a:p>
          <a:p>
            <a:r>
              <a:rPr lang="en-US" dirty="0"/>
              <a:t> </a:t>
            </a:r>
          </a:p>
          <a:p>
            <a:r>
              <a:rPr lang="en-US" dirty="0"/>
              <a:t> </a:t>
            </a:r>
          </a:p>
          <a:p>
            <a:r>
              <a:rPr lang="en-US" dirty="0"/>
              <a:t>8.  </a:t>
            </a:r>
            <a:r>
              <a:rPr lang="en-US" b="1" dirty="0"/>
              <a:t>Connecting with your Community</a:t>
            </a:r>
            <a:endParaRPr lang="en-US" dirty="0"/>
          </a:p>
          <a:p>
            <a:r>
              <a:rPr lang="en-US" u="sng" dirty="0">
                <a:hlinkClick r:id="rId3"/>
              </a:rPr>
              <a:t>https://www.cdc.gov/healthyyouth/protective/pdf/connectedness_administrators.pdf</a:t>
            </a:r>
            <a:endParaRPr lang="en-US" dirty="0"/>
          </a:p>
          <a:p>
            <a:r>
              <a:rPr lang="en-US" dirty="0"/>
              <a:t> </a:t>
            </a:r>
          </a:p>
          <a:p>
            <a:r>
              <a:rPr lang="en-US" u="sng" dirty="0">
                <a:hlinkClick r:id="rId4"/>
              </a:rPr>
              <a:t>http://www.ascd.org/publications/educational-leadership/apr05/vol62/num07/A-Case-for-School-Connectedness.aspx</a:t>
            </a:r>
            <a:endParaRPr lang="en-US" dirty="0"/>
          </a:p>
          <a:p>
            <a:r>
              <a:rPr lang="en-US" dirty="0"/>
              <a:t> </a:t>
            </a:r>
          </a:p>
          <a:p>
            <a:r>
              <a:rPr lang="en-US" u="sng" dirty="0">
                <a:hlinkClick r:id="rId5"/>
              </a:rPr>
              <a:t>https://www.cdc.gov/healthyyouth/protective/pdf/connectedness_teachers.pdf</a:t>
            </a:r>
            <a:endParaRPr lang="en-US" dirty="0"/>
          </a:p>
          <a:p>
            <a:r>
              <a:rPr lang="en-US" dirty="0"/>
              <a:t> </a:t>
            </a:r>
          </a:p>
          <a:p>
            <a:r>
              <a:rPr lang="en-US" u="sng" dirty="0">
                <a:hlinkClick r:id="rId6"/>
              </a:rPr>
              <a:t>http://community-matters.org/downloads/connectedness-study.pdf</a:t>
            </a:r>
            <a:endParaRPr lang="en-US" dirty="0"/>
          </a:p>
          <a:p>
            <a:r>
              <a:rPr lang="en-US" dirty="0"/>
              <a:t> </a:t>
            </a:r>
          </a:p>
          <a:p>
            <a:r>
              <a:rPr lang="en-US" dirty="0"/>
              <a:t>Slides for promoting connectedness</a:t>
            </a:r>
          </a:p>
          <a:p>
            <a:r>
              <a:rPr lang="en-US" u="sng" dirty="0">
                <a:hlinkClick r:id="rId7"/>
              </a:rPr>
              <a:t>https://www.google.com/search?q=fostering+school+connectedness&amp;oq=fostering+connectedness+&amp;aqs=chrome.2.69i57j69i60j0l2.27715j0j7&amp;sourceid=chrome&amp;ie=UTF-8</a:t>
            </a:r>
            <a:endParaRPr lang="en-US" dirty="0"/>
          </a:p>
          <a:p>
            <a:r>
              <a:rPr lang="en-US" dirty="0"/>
              <a:t> </a:t>
            </a:r>
          </a:p>
          <a:p>
            <a:r>
              <a:rPr lang="en-US" dirty="0"/>
              <a:t> </a:t>
            </a:r>
          </a:p>
          <a:p>
            <a:r>
              <a:rPr lang="en-US" dirty="0"/>
              <a:t>9.  Developing positive teacher/student relationships strategies for the classroom</a:t>
            </a:r>
          </a:p>
          <a:p>
            <a:r>
              <a:rPr lang="en-US" dirty="0"/>
              <a:t> </a:t>
            </a:r>
          </a:p>
          <a:p>
            <a:r>
              <a:rPr lang="en-US" u="sng" dirty="0">
                <a:hlinkClick r:id="rId8"/>
              </a:rPr>
              <a:t>http://www.ascd.org/publications/books/105124/chapters/Developing_Positive_Teacher-Student_Relations.aspx</a:t>
            </a:r>
            <a:endParaRPr lang="en-US" dirty="0"/>
          </a:p>
          <a:p>
            <a:r>
              <a:rPr lang="en-US" dirty="0"/>
              <a:t> </a:t>
            </a:r>
          </a:p>
          <a:p>
            <a:r>
              <a:rPr lang="en-US" u="sng" dirty="0">
                <a:hlinkClick r:id="rId9"/>
              </a:rPr>
              <a:t>http://www.cnn.com/2016/04/22/health/suicide-rates-rise/index.html</a:t>
            </a:r>
            <a:endParaRPr lang="en-US" dirty="0"/>
          </a:p>
          <a:p>
            <a:endParaRPr lang="en-US" dirty="0"/>
          </a:p>
        </p:txBody>
      </p:sp>
    </p:spTree>
    <p:extLst>
      <p:ext uri="{BB962C8B-B14F-4D97-AF65-F5344CB8AC3E}">
        <p14:creationId xmlns:p14="http://schemas.microsoft.com/office/powerpoint/2010/main" val="21423012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10.  Suicide Rates</a:t>
            </a:r>
          </a:p>
          <a:p>
            <a:r>
              <a:rPr lang="en-US" u="sng" dirty="0">
                <a:hlinkClick r:id="rId2"/>
              </a:rPr>
              <a:t>https://afsp.org/wp-content/uploads/2016/06/2016-National-Facts-Figures.pdf</a:t>
            </a:r>
            <a:endParaRPr lang="en-US" dirty="0"/>
          </a:p>
          <a:p>
            <a:r>
              <a:rPr lang="en-US" dirty="0"/>
              <a:t> </a:t>
            </a:r>
          </a:p>
          <a:p>
            <a:r>
              <a:rPr lang="en-US" u="sng" dirty="0">
                <a:hlinkClick r:id="rId3"/>
              </a:rPr>
              <a:t>https://afsp.org/about-suicide/suicide-statistics/</a:t>
            </a:r>
            <a:endParaRPr lang="en-US" dirty="0"/>
          </a:p>
          <a:p>
            <a:r>
              <a:rPr lang="en-US" dirty="0"/>
              <a:t> </a:t>
            </a:r>
          </a:p>
          <a:p>
            <a:r>
              <a:rPr lang="en-US" u="sng" dirty="0">
                <a:hlinkClick r:id="rId4"/>
              </a:rPr>
              <a:t>https://www.cdc.gov/Features/PreventingSuicide/index.html</a:t>
            </a:r>
            <a:endParaRPr lang="en-US" dirty="0"/>
          </a:p>
          <a:p>
            <a:r>
              <a:rPr lang="en-US" dirty="0"/>
              <a:t> </a:t>
            </a:r>
          </a:p>
          <a:p>
            <a:r>
              <a:rPr lang="en-US" u="sng" dirty="0">
                <a:hlinkClick r:id="rId5"/>
              </a:rPr>
              <a:t>http://www.cnn.com/2016/04/22/health/suicide-rates-rise/index.html</a:t>
            </a:r>
            <a:endParaRPr lang="en-US" dirty="0"/>
          </a:p>
          <a:p>
            <a:endParaRPr lang="en-US" dirty="0"/>
          </a:p>
        </p:txBody>
      </p:sp>
    </p:spTree>
    <p:extLst>
      <p:ext uri="{BB962C8B-B14F-4D97-AF65-F5344CB8AC3E}">
        <p14:creationId xmlns:p14="http://schemas.microsoft.com/office/powerpoint/2010/main" val="24804349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 </a:t>
            </a:r>
          </a:p>
          <a:p>
            <a:r>
              <a:rPr lang="en-US" dirty="0"/>
              <a:t>11.  Massachusetts Overdose Rates</a:t>
            </a:r>
          </a:p>
          <a:p>
            <a:r>
              <a:rPr lang="en-US" dirty="0"/>
              <a:t> </a:t>
            </a:r>
          </a:p>
          <a:p>
            <a:r>
              <a:rPr lang="en-US" u="sng" dirty="0">
                <a:hlinkClick r:id="rId2"/>
              </a:rPr>
              <a:t>https://www.mass.gov/files/documents/2017/08/31/data-brief-overdose-deaths-aug-2017.pdf</a:t>
            </a:r>
            <a:endParaRPr lang="en-US" dirty="0"/>
          </a:p>
          <a:p>
            <a:r>
              <a:rPr lang="en-US" dirty="0"/>
              <a:t> </a:t>
            </a:r>
          </a:p>
          <a:p>
            <a:r>
              <a:rPr lang="en-US" dirty="0"/>
              <a:t> </a:t>
            </a:r>
          </a:p>
          <a:p>
            <a:r>
              <a:rPr lang="en-US" dirty="0"/>
              <a:t>12.  Importance of teacher/student relationships of low-income students</a:t>
            </a:r>
          </a:p>
          <a:p>
            <a:r>
              <a:rPr lang="en-US" dirty="0"/>
              <a:t> </a:t>
            </a:r>
          </a:p>
          <a:p>
            <a:r>
              <a:rPr lang="en-US" u="sng" dirty="0">
                <a:hlinkClick r:id="rId3"/>
              </a:rPr>
              <a:t>http://steinhardt.nyu.edu/appsych/opus/issues/2013/fall/gallagher</a:t>
            </a:r>
            <a:endParaRPr lang="en-US" dirty="0"/>
          </a:p>
          <a:p>
            <a:r>
              <a:rPr lang="en-US" dirty="0"/>
              <a:t> </a:t>
            </a:r>
          </a:p>
          <a:p>
            <a:r>
              <a:rPr lang="en-US" dirty="0"/>
              <a:t>13.  LD and </a:t>
            </a:r>
            <a:r>
              <a:rPr lang="en-US" dirty="0" err="1"/>
              <a:t>sud</a:t>
            </a:r>
            <a:endParaRPr lang="en-US" dirty="0"/>
          </a:p>
          <a:p>
            <a:r>
              <a:rPr lang="en-US" u="sng" dirty="0">
                <a:hlinkClick r:id="rId4"/>
              </a:rPr>
              <a:t>https://www.recoveryanswers.org/research-post/how-does-alcohol-use-marijuana-use-or-both-together-impact-the-adolescent-brain/</a:t>
            </a:r>
            <a:endParaRPr lang="en-US" dirty="0"/>
          </a:p>
          <a:p>
            <a:endParaRPr lang="en-US" dirty="0"/>
          </a:p>
        </p:txBody>
      </p:sp>
    </p:spTree>
    <p:extLst>
      <p:ext uri="{BB962C8B-B14F-4D97-AF65-F5344CB8AC3E}">
        <p14:creationId xmlns:p14="http://schemas.microsoft.com/office/powerpoint/2010/main" val="36731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Finding the Balance Based on the Norms of Your District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5232994"/>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6441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Addiction?</a:t>
            </a:r>
          </a:p>
        </p:txBody>
      </p:sp>
      <p:sp>
        <p:nvSpPr>
          <p:cNvPr id="3" name="Content Placeholder 2"/>
          <p:cNvSpPr>
            <a:spLocks noGrp="1"/>
          </p:cNvSpPr>
          <p:nvPr>
            <p:ph idx="1"/>
          </p:nvPr>
        </p:nvSpPr>
        <p:spPr/>
        <p:txBody>
          <a:bodyPr/>
          <a:lstStyle/>
          <a:p>
            <a:r>
              <a:rPr lang="en-US" u="sng" dirty="0">
                <a:hlinkClick r:id="rId2"/>
              </a:rPr>
              <a:t>https://www.youtube.com/watch?v=qRyeAL9tAVs#action=share</a:t>
            </a:r>
            <a:endParaRPr lang="en-US" dirty="0"/>
          </a:p>
          <a:p>
            <a:endParaRPr lang="en-US" dirty="0"/>
          </a:p>
        </p:txBody>
      </p:sp>
    </p:spTree>
    <p:extLst>
      <p:ext uri="{BB962C8B-B14F-4D97-AF65-F5344CB8AC3E}">
        <p14:creationId xmlns:p14="http://schemas.microsoft.com/office/powerpoint/2010/main" val="1300026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sz="1800" dirty="0"/>
              <a:t>Massachusetts Department of Elementary and Secondary Education</a:t>
            </a:r>
            <a:br>
              <a:rPr lang="en-US" sz="1800" dirty="0"/>
            </a:br>
            <a:r>
              <a:rPr lang="en-US" sz="1800" dirty="0"/>
              <a:t>GUIDANCE ON SCHOOL POLICIES REGARDING SUBSTANCE USE PREVENTION</a:t>
            </a:r>
            <a:br>
              <a:rPr lang="en-US" sz="1800" dirty="0"/>
            </a:br>
            <a:r>
              <a:rPr lang="en-US" sz="1800" dirty="0"/>
              <a:t>An Act Relative to Substance Use, Treatment, Education and Prevention was signed into law on</a:t>
            </a:r>
            <a:br>
              <a:rPr lang="en-US" sz="1800" dirty="0"/>
            </a:br>
            <a:r>
              <a:rPr lang="en-US" sz="1800" dirty="0"/>
              <a:t>March 14, 2016, as Chapter 52 of the Acts of 2016. The following sections relate to public</a:t>
            </a:r>
            <a:br>
              <a:rPr lang="en-US" sz="1800" dirty="0"/>
            </a:br>
            <a:r>
              <a:rPr lang="en-US" sz="1800" dirty="0"/>
              <a:t>schools:</a:t>
            </a:r>
            <a:br>
              <a:rPr lang="en-US" sz="1800" dirty="0"/>
            </a:br>
            <a:endParaRPr lang="en-US" sz="1800" dirty="0"/>
          </a:p>
        </p:txBody>
      </p:sp>
      <p:sp>
        <p:nvSpPr>
          <p:cNvPr id="3" name="Content Placeholder 2"/>
          <p:cNvSpPr>
            <a:spLocks noGrp="1"/>
          </p:cNvSpPr>
          <p:nvPr>
            <p:ph idx="1"/>
          </p:nvPr>
        </p:nvSpPr>
        <p:spPr/>
        <p:txBody>
          <a:bodyPr>
            <a:normAutofit/>
          </a:bodyPr>
          <a:lstStyle/>
          <a:p>
            <a:r>
              <a:rPr lang="en-US" dirty="0"/>
              <a:t>Mass. General Laws chapter 71, section 96 (as amended by St. 2016, c. 52, s. 15):</a:t>
            </a:r>
          </a:p>
          <a:p>
            <a:r>
              <a:rPr lang="en-US" dirty="0"/>
              <a:t>Section 96. Each public school shall have a policy regarding substance use prevention and the education of its students about the dangers of substance abuse. The school shall notify the parents or guardians of all students attending the school of the policy and shall post the policy on the school's website. The policy, and any standards and rules enforcing the policy, shall be prescribed by the school committee in conjunction with the superintendent or the board of trustees of a charter school.</a:t>
            </a:r>
          </a:p>
          <a:p>
            <a:endParaRPr lang="en-US" dirty="0"/>
          </a:p>
        </p:txBody>
      </p:sp>
    </p:spTree>
    <p:extLst>
      <p:ext uri="{BB962C8B-B14F-4D97-AF65-F5344CB8AC3E}">
        <p14:creationId xmlns:p14="http://schemas.microsoft.com/office/powerpoint/2010/main" val="2525377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 DESE c. 71</a:t>
            </a:r>
          </a:p>
        </p:txBody>
      </p:sp>
      <p:sp>
        <p:nvSpPr>
          <p:cNvPr id="3" name="Content Placeholder 2"/>
          <p:cNvSpPr>
            <a:spLocks noGrp="1"/>
          </p:cNvSpPr>
          <p:nvPr>
            <p:ph idx="1"/>
          </p:nvPr>
        </p:nvSpPr>
        <p:spPr/>
        <p:txBody>
          <a:bodyPr>
            <a:normAutofit fontScale="32500" lnSpcReduction="20000"/>
          </a:bodyPr>
          <a:lstStyle/>
          <a:p>
            <a:r>
              <a:rPr lang="en-US" sz="4900" dirty="0"/>
              <a:t>Since 2014, Mass. Gen. Laws c. 71, s. 96 has required each public school to have policies</a:t>
            </a:r>
          </a:p>
          <a:p>
            <a:r>
              <a:rPr lang="en-US" sz="4900" dirty="0"/>
              <a:t>regarding substance use prevention and the education of its students about the dangers of</a:t>
            </a:r>
          </a:p>
          <a:p>
            <a:r>
              <a:rPr lang="en-US" sz="4900" dirty="0"/>
              <a:t>substance abuse, to notify students’ parents or guardians about the policies, and to post the</a:t>
            </a:r>
          </a:p>
          <a:p>
            <a:r>
              <a:rPr lang="en-US" sz="4900" dirty="0"/>
              <a:t>policies on the school’s website. </a:t>
            </a:r>
          </a:p>
          <a:p>
            <a:r>
              <a:rPr lang="en-US" sz="4900" b="1" u="sng" dirty="0"/>
              <a:t>The 2016 amendment to the statute now requires schools to file these policies with the Department of Elementary and Secondary Education (ESE). The law also directs ESE to provide guidance and recommendations to assist schools with developing </a:t>
            </a:r>
            <a:r>
              <a:rPr lang="en-US" sz="4900" dirty="0"/>
              <a:t>and implementing effective substance use prevention and abuse education policies. This guidance is intended to assist schools and districts as they develop or review and revise substance use prevention policies. Like many states across the country, Massachusetts is facing a growing epidemic of opioid addiction, and the Commonwealth is taking action to address it. Schools play an important role in preventing substance use among students and educating students about the dangers of substance abuse. ESE will continue to work with the Department of Public Health, public schools, and other interested parties to update this guidance. Feedback is welcome and may be sent to ESE’s Office of Student and Family Support via </a:t>
            </a:r>
            <a:r>
              <a:rPr lang="en-US" sz="4900" dirty="0" err="1"/>
              <a:t>achievement@doe.mass.edu</a:t>
            </a:r>
            <a:r>
              <a:rPr lang="en-US" sz="4900" dirty="0"/>
              <a:t>.</a:t>
            </a:r>
          </a:p>
          <a:p>
            <a:endParaRPr lang="en-US" dirty="0"/>
          </a:p>
        </p:txBody>
      </p:sp>
    </p:spTree>
    <p:extLst>
      <p:ext uri="{BB962C8B-B14F-4D97-AF65-F5344CB8AC3E}">
        <p14:creationId xmlns:p14="http://schemas.microsoft.com/office/powerpoint/2010/main" val="1566418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71 Section 37H</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Policies relative to conduct of teachers or students; student handbooks</a:t>
            </a:r>
          </a:p>
          <a:p>
            <a:r>
              <a:rPr lang="en-US" dirty="0"/>
              <a:t>Each school district's policies pertaining to the conduct of students shall include the following: </a:t>
            </a:r>
          </a:p>
          <a:p>
            <a:pPr lvl="1"/>
            <a:r>
              <a:rPr lang="en-US" dirty="0"/>
              <a:t>disciplinary proceedings, including procedures assuring due process; </a:t>
            </a:r>
          </a:p>
          <a:p>
            <a:pPr lvl="1"/>
            <a:r>
              <a:rPr lang="en-US" dirty="0"/>
              <a:t>standards and procedures for suspension and expulsion of students;</a:t>
            </a:r>
          </a:p>
          <a:p>
            <a:pPr lvl="1"/>
            <a:r>
              <a:rPr lang="en-US" dirty="0"/>
              <a:t>procedures pertaining to discipline of students with special needs;</a:t>
            </a:r>
          </a:p>
          <a:p>
            <a:pPr lvl="1"/>
            <a:r>
              <a:rPr lang="en-US" dirty="0"/>
              <a:t>standards and procedures to assure school building security and safety of students and school personnel; and the</a:t>
            </a:r>
          </a:p>
          <a:p>
            <a:pPr lvl="1"/>
            <a:r>
              <a:rPr lang="en-US" dirty="0"/>
              <a:t> disciplinary measures to be taken in cases involving the possession or use of illegal substances or weapons, the use of force, vandalism, or violation of a student's civil rights. </a:t>
            </a:r>
          </a:p>
          <a:p>
            <a:pPr marL="457200" lvl="1" indent="0">
              <a:buNone/>
            </a:pPr>
            <a:r>
              <a:rPr lang="en-US" dirty="0"/>
              <a:t>(Codes of discipline, as well as procedures used to develop such codes shall be filed with the department of education for informational purposes only.)</a:t>
            </a:r>
          </a:p>
          <a:p>
            <a:endParaRPr lang="en-US" b="1" dirty="0"/>
          </a:p>
          <a:p>
            <a:endParaRPr lang="en-US" dirty="0"/>
          </a:p>
        </p:txBody>
      </p:sp>
    </p:spTree>
    <p:extLst>
      <p:ext uri="{BB962C8B-B14F-4D97-AF65-F5344CB8AC3E}">
        <p14:creationId xmlns:p14="http://schemas.microsoft.com/office/powerpoint/2010/main" val="23454592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15268</TotalTime>
  <Words>3358</Words>
  <Application>Microsoft Office PowerPoint</Application>
  <PresentationFormat>On-screen Show (4:3)</PresentationFormat>
  <Paragraphs>206</Paragraphs>
  <Slides>45</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45</vt:i4>
      </vt:variant>
    </vt:vector>
  </HeadingPairs>
  <TitlesOfParts>
    <vt:vector size="47" baseType="lpstr">
      <vt:lpstr>Arial</vt:lpstr>
      <vt:lpstr>Clarity</vt:lpstr>
      <vt:lpstr>DO YOUR SCHOOL POLICIES SUPPORT YOUR STUDENTS’ WELL-BEING? </vt:lpstr>
      <vt:lpstr>PowerPoint Presentation</vt:lpstr>
      <vt:lpstr>Contextual Assumptions</vt:lpstr>
      <vt:lpstr>There is ALWAYS  a Balance</vt:lpstr>
      <vt:lpstr>Finding the Balance Based on the Norms of Your District</vt:lpstr>
      <vt:lpstr>What is Addiction?</vt:lpstr>
      <vt:lpstr>  Massachusetts Department of Elementary and Secondary Education GUIDANCE ON SCHOOL POLICIES REGARDING SUBSTANCE USE PREVENTION An Act Relative to Substance Use, Treatment, Education and Prevention was signed into law on March 14, 2016, as Chapter 52 of the Acts of 2016. The following sections relate to public schools: </vt:lpstr>
      <vt:lpstr>MA DESE c. 71</vt:lpstr>
      <vt:lpstr>Chapter 71 Section 37H</vt:lpstr>
      <vt:lpstr>PowerPoint Presentation</vt:lpstr>
      <vt:lpstr>PowerPoint Presentation</vt:lpstr>
      <vt:lpstr>Leadership Responsibility</vt:lpstr>
      <vt:lpstr>Scenario #1</vt:lpstr>
      <vt:lpstr>Scenario #2</vt:lpstr>
      <vt:lpstr>Section 37H1/2: Felony complaint or conviction of student; suspension; expulsion; right to appeal </vt:lpstr>
      <vt:lpstr>Section 37H1/2: Felony complaint or conviction of student; suspension; expulsion; right to appeal</vt:lpstr>
      <vt:lpstr>MIAA Handbook</vt:lpstr>
      <vt:lpstr>ADMINISTRATORS’GUIDE FOR INTERPRETING AND ENFORCING MIAA HANDBOOK RULE #62 Student (and Coach) Eligibility: Chemical Health/Alcohol/Drugs/Tobacco </vt:lpstr>
      <vt:lpstr>ADMINISTRATORS’GUIDE FOR INTERPRETING AND ENFORCING MIAA HANDBOOK RULE #62 Student (and Coach) Eligibility: Chemical Health/Alcohol/Drugs/Tobacco</vt:lpstr>
      <vt:lpstr>ADMINISTRATORS’GUIDE FOR INTERPRETING AND ENFORCING MIAA HANDBOOK RULE #62 Student (and Coach) Eligibility: Chemical Health/Alcohol/Drugs/Tobacco</vt:lpstr>
      <vt:lpstr>MIAA Loophole</vt:lpstr>
      <vt:lpstr>Scenario #3</vt:lpstr>
      <vt:lpstr>Scenario #4</vt:lpstr>
      <vt:lpstr>Mandated Reporting</vt:lpstr>
      <vt:lpstr>Abuse</vt:lpstr>
      <vt:lpstr>Neglect</vt:lpstr>
      <vt:lpstr>Physical Injury</vt:lpstr>
      <vt:lpstr>Emotional Injury</vt:lpstr>
      <vt:lpstr>Scenario #5</vt:lpstr>
      <vt:lpstr>Examples of Existing Chemical Health Policies</vt:lpstr>
      <vt:lpstr>Examples of Existing Chemical Health Policies</vt:lpstr>
      <vt:lpstr>YRBS Data (Youth Risk Behavior Survey)</vt:lpstr>
      <vt:lpstr>Susceptibility of School-Age Youth to Addictions (Chapter 14/MADPH)</vt:lpstr>
      <vt:lpstr>Beyond Zero Tolerance</vt:lpstr>
      <vt:lpstr>Thinking Differently About the Substance Use Conversation</vt:lpstr>
      <vt:lpstr>What Can We Do Differently?</vt:lpstr>
      <vt:lpstr>Policy Recommendations</vt:lpstr>
      <vt:lpstr>Policy Recommendations</vt:lpstr>
      <vt:lpstr>Scenario #6</vt:lpstr>
      <vt:lpstr>What have we learned?</vt:lpstr>
      <vt:lpstr>Resources for districts/educators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YOUR SCHOOL POLICIES SUPPORT STUDENTS WELL-BEING?</dc:title>
  <dc:creator>Michelle Lipinski</dc:creator>
  <cp:lastModifiedBy>Sam Cheesman</cp:lastModifiedBy>
  <cp:revision>31</cp:revision>
  <dcterms:created xsi:type="dcterms:W3CDTF">2017-10-17T14:50:12Z</dcterms:created>
  <dcterms:modified xsi:type="dcterms:W3CDTF">2017-11-06T15:46:40Z</dcterms:modified>
</cp:coreProperties>
</file>