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</p:sldMasterIdLst>
  <p:sldIdLst>
    <p:sldId id="256" r:id="rId2"/>
    <p:sldId id="257" r:id="rId3"/>
    <p:sldId id="264" r:id="rId4"/>
    <p:sldId id="259" r:id="rId5"/>
    <p:sldId id="287" r:id="rId6"/>
    <p:sldId id="280" r:id="rId7"/>
    <p:sldId id="281" r:id="rId8"/>
    <p:sldId id="288" r:id="rId9"/>
    <p:sldId id="266" r:id="rId10"/>
    <p:sldId id="274" r:id="rId11"/>
    <p:sldId id="292" r:id="rId12"/>
    <p:sldId id="295" r:id="rId13"/>
    <p:sldId id="294" r:id="rId14"/>
    <p:sldId id="272" r:id="rId15"/>
    <p:sldId id="279" r:id="rId16"/>
    <p:sldId id="277" r:id="rId17"/>
    <p:sldId id="273" r:id="rId18"/>
    <p:sldId id="261" r:id="rId19"/>
    <p:sldId id="289" r:id="rId20"/>
    <p:sldId id="290" r:id="rId21"/>
    <p:sldId id="291" r:id="rId22"/>
    <p:sldId id="268" r:id="rId23"/>
    <p:sldId id="283" r:id="rId24"/>
    <p:sldId id="284" r:id="rId25"/>
    <p:sldId id="269" r:id="rId26"/>
    <p:sldId id="270" r:id="rId27"/>
    <p:sldId id="285" r:id="rId28"/>
  </p:sldIdLst>
  <p:sldSz cx="9144000" cy="6858000" type="screen4x3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70" autoAdjust="0"/>
  </p:normalViewPr>
  <p:slideViewPr>
    <p:cSldViewPr snapToGrid="0" snapToObjects="1">
      <p:cViewPr varScale="1">
        <p:scale>
          <a:sx n="101" d="100"/>
          <a:sy n="101" d="100"/>
        </p:scale>
        <p:origin x="-9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FEE6-B16C-3F40-B0B9-B809C11F0D4F}" type="datetimeFigureOut">
              <a:rPr lang="en-US" smtClean="0"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7E8-E6A2-B547-B723-63DB79A5C7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FEE6-B16C-3F40-B0B9-B809C11F0D4F}" type="datetimeFigureOut">
              <a:rPr lang="en-US" smtClean="0"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7E8-E6A2-B547-B723-63DB79A5C7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FEE6-B16C-3F40-B0B9-B809C11F0D4F}" type="datetimeFigureOut">
              <a:rPr lang="en-US" smtClean="0"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7E8-E6A2-B547-B723-63DB79A5C7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FEE6-B16C-3F40-B0B9-B809C11F0D4F}" type="datetimeFigureOut">
              <a:rPr lang="en-US" smtClean="0"/>
              <a:t>11/3/16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7E8-E6A2-B547-B723-63DB79A5C7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FEE6-B16C-3F40-B0B9-B809C11F0D4F}" type="datetimeFigureOut">
              <a:rPr lang="en-US" smtClean="0"/>
              <a:t>11/3/16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7E8-E6A2-B547-B723-63DB79A5C7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FEE6-B16C-3F40-B0B9-B809C11F0D4F}" type="datetimeFigureOut">
              <a:rPr lang="en-US" smtClean="0"/>
              <a:t>11/3/16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7E8-E6A2-B547-B723-63DB79A5C7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FEE6-B16C-3F40-B0B9-B809C11F0D4F}" type="datetimeFigureOut">
              <a:rPr lang="en-US" smtClean="0"/>
              <a:t>11/3/16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7E8-E6A2-B547-B723-63DB79A5C7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FEE6-B16C-3F40-B0B9-B809C11F0D4F}" type="datetimeFigureOut">
              <a:rPr lang="en-US" smtClean="0"/>
              <a:t>11/3/16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3E7E8-E6A2-B547-B723-63DB79A5C7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FEE6-B16C-3F40-B0B9-B809C11F0D4F}" type="datetimeFigureOut">
              <a:rPr lang="en-US" smtClean="0"/>
              <a:t>11/3/16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7E8-E6A2-B547-B723-63DB79A5C7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9AFFEE6-B16C-3F40-B0B9-B809C11F0D4F}" type="datetimeFigureOut">
              <a:rPr lang="en-US" smtClean="0"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B13E7E8-E6A2-B547-B723-63DB79A5C71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h3nhM9UlJjc" TargetMode="Externa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Relationship Id="rId3" Type="http://schemas.openxmlformats.org/officeDocument/2006/relationships/hyperlink" Target="http://vod.fredtv.us/video/164713386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679A3"/>
                </a:solidFill>
              </a:rPr>
              <a:t>Addressing violence in our schools:</a:t>
            </a:r>
            <a:endParaRPr lang="en-US" dirty="0">
              <a:solidFill>
                <a:srgbClr val="0679A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bullying to dating violence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3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7-06 at 12.45.0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87" y="60"/>
            <a:ext cx="8847667" cy="29402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696" y="2844060"/>
            <a:ext cx="896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679A3"/>
                </a:solidFill>
              </a:rPr>
              <a:t>Chapter 86   An Act Relative to Bullying in Schools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166339"/>
            <a:ext cx="9063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(d)(1</a:t>
            </a:r>
            <a:r>
              <a:rPr lang="en-US" sz="2000" dirty="0"/>
              <a:t>)  Each school district, charter school, non-public school, approved private day or residential school and collaborative school shall develop, adhere to and update a plan to address bullying prevention and intervention in consultation with teachers, school staff, professional support personnel, school volunteers, administrators, community representatives, local law enforcement agencies, students, parents and guardians. </a:t>
            </a:r>
          </a:p>
        </p:txBody>
      </p:sp>
    </p:spTree>
    <p:extLst>
      <p:ext uri="{BB962C8B-B14F-4D97-AF65-F5344CB8AC3E}">
        <p14:creationId xmlns:p14="http://schemas.microsoft.com/office/powerpoint/2010/main" val="295362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710" y="160750"/>
            <a:ext cx="85074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679A3"/>
                </a:solidFill>
              </a:rPr>
              <a:t>Fall River School Department</a:t>
            </a:r>
          </a:p>
          <a:p>
            <a:r>
              <a:rPr lang="en-US" sz="2800" b="1" dirty="0" smtClean="0">
                <a:solidFill>
                  <a:srgbClr val="0679A3"/>
                </a:solidFill>
              </a:rPr>
              <a:t>Bullying Prevention and Intervention Plan Development</a:t>
            </a:r>
            <a:endParaRPr lang="en-US" sz="2800" b="1" dirty="0">
              <a:solidFill>
                <a:srgbClr val="0679A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975" y="1141327"/>
            <a:ext cx="81938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UNH Study, Student Surveys and creation of Bullying Prevention Committee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2010 Plan Presented for Public Review and Comment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plan included: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Instruction in Social Skills and Bullying Prevention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Training for every adult in the school system 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/>
              <a:t>Over 2 years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/>
              <a:t>Worked with Bridgewater State’s MARC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Intervention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Annual Funding within the Budget for Programs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2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44" y="317535"/>
            <a:ext cx="8424538" cy="548640"/>
          </a:xfrm>
        </p:spPr>
        <p:txBody>
          <a:bodyPr/>
          <a:lstStyle/>
          <a:p>
            <a:r>
              <a:rPr lang="en-US" dirty="0" smtClean="0">
                <a:solidFill>
                  <a:srgbClr val="0679A3"/>
                </a:solidFill>
              </a:rPr>
              <a:t>Key components of effective SCHOOL PLANS</a:t>
            </a:r>
            <a:endParaRPr lang="en-US" dirty="0">
              <a:solidFill>
                <a:srgbClr val="067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44" y="866175"/>
            <a:ext cx="8424538" cy="410100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>
                <a:latin typeface="Avenir Heavy"/>
                <a:cs typeface="Avenir Heavy"/>
              </a:rPr>
              <a:t>Leadership </a:t>
            </a:r>
            <a:r>
              <a:rPr lang="en-US" sz="2000" i="1" dirty="0" smtClean="0">
                <a:latin typeface="Avenir Light"/>
                <a:cs typeface="Avenir Light"/>
              </a:rPr>
              <a:t>– Public Involvement, Assessing Needs &amp; Resources, Planning &amp; Oversight, Developing Priority Statements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latin typeface="Avenir Heavy"/>
                <a:cs typeface="Avenir Heavy"/>
              </a:rPr>
              <a:t>Training and Professional Development </a:t>
            </a:r>
            <a:r>
              <a:rPr lang="en-US" sz="2000" i="1" dirty="0" smtClean="0">
                <a:latin typeface="Avenir Light"/>
                <a:cs typeface="Avenir Light"/>
              </a:rPr>
              <a:t>– Annual and On-going, Written Notice to staff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latin typeface="Avenir Heavy"/>
                <a:cs typeface="Avenir Heavy"/>
              </a:rPr>
              <a:t>Access to Resources and Services </a:t>
            </a:r>
            <a:r>
              <a:rPr lang="en-US" sz="2000" i="1" dirty="0" smtClean="0">
                <a:latin typeface="Avenir Light"/>
                <a:cs typeface="Avenir Light"/>
              </a:rPr>
              <a:t>– Identify capacity to provide resources in house, Counseling and other services, Students with disabilities, Referral to outside services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latin typeface="Avenir Heavy"/>
                <a:cs typeface="Avenir Heavy"/>
              </a:rPr>
              <a:t>Academic and Non-Academic Activities </a:t>
            </a:r>
            <a:r>
              <a:rPr lang="en-US" sz="2000" i="1" dirty="0" smtClean="0">
                <a:latin typeface="Avenir Light"/>
                <a:cs typeface="Avenir Light"/>
              </a:rPr>
              <a:t>– Research based bullying prevention approaches, emphasizing cybersafety, enhancing student skills for engaging in healthy relationships, engaging students in a safe supportive school environment that is respectful of diversity and difference</a:t>
            </a:r>
          </a:p>
          <a:p>
            <a:pPr>
              <a:buFont typeface="+mj-lt"/>
              <a:buAutoNum type="arabicPeriod"/>
            </a:pPr>
            <a:endParaRPr lang="en-US" i="1" dirty="0" smtClean="0">
              <a:latin typeface="Avenir Light"/>
              <a:cs typeface="Avenir Light"/>
            </a:endParaRPr>
          </a:p>
          <a:p>
            <a:pPr>
              <a:buFont typeface="Arial"/>
              <a:buChar char="•"/>
            </a:pPr>
            <a:endParaRPr lang="en-US" i="1" dirty="0" smtClean="0">
              <a:latin typeface="Avenir Light"/>
              <a:cs typeface="Avenir Light"/>
            </a:endParaRPr>
          </a:p>
          <a:p>
            <a:pPr>
              <a:buFont typeface="Arial"/>
              <a:buChar char="•"/>
            </a:pPr>
            <a:endParaRPr lang="en-US" i="1" dirty="0">
              <a:latin typeface="Avenir Light"/>
              <a:cs typeface="Avenir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44" y="317535"/>
            <a:ext cx="8424538" cy="548640"/>
          </a:xfrm>
        </p:spPr>
        <p:txBody>
          <a:bodyPr/>
          <a:lstStyle/>
          <a:p>
            <a:r>
              <a:rPr lang="en-US" dirty="0" smtClean="0">
                <a:solidFill>
                  <a:srgbClr val="0679A3"/>
                </a:solidFill>
              </a:rPr>
              <a:t>Key components of effective SCHOOL PLANS</a:t>
            </a:r>
            <a:endParaRPr lang="en-US" dirty="0">
              <a:solidFill>
                <a:srgbClr val="067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44" y="866175"/>
            <a:ext cx="8424538" cy="4277827"/>
          </a:xfrm>
        </p:spPr>
        <p:txBody>
          <a:bodyPr>
            <a:normAutofit/>
          </a:bodyPr>
          <a:lstStyle/>
          <a:p>
            <a:pPr>
              <a:buAutoNum type="arabicPeriod" startAt="5"/>
            </a:pPr>
            <a:r>
              <a:rPr lang="en-US" sz="2400" dirty="0" smtClean="0">
                <a:latin typeface="Avenir Heavy"/>
                <a:cs typeface="Avenir Heavy"/>
              </a:rPr>
              <a:t>Policies and Procedures for Reporting and Responding to Bullying and Retaliation</a:t>
            </a:r>
          </a:p>
          <a:p>
            <a:pPr>
              <a:buAutoNum type="arabicPeriod" startAt="5"/>
            </a:pPr>
            <a:r>
              <a:rPr lang="en-US" sz="2400" dirty="0" smtClean="0">
                <a:latin typeface="Avenir Heavy"/>
                <a:cs typeface="Avenir Heavy"/>
              </a:rPr>
              <a:t>Collaboration with families</a:t>
            </a:r>
          </a:p>
          <a:p>
            <a:pPr>
              <a:buAutoNum type="arabicPeriod" startAt="5"/>
            </a:pPr>
            <a:r>
              <a:rPr lang="en-US" sz="2400" dirty="0" smtClean="0">
                <a:latin typeface="Avenir Heavy"/>
                <a:cs typeface="Avenir Heavy"/>
              </a:rPr>
              <a:t>Prohibition against Bullying and Retaliation</a:t>
            </a:r>
          </a:p>
          <a:p>
            <a:pPr>
              <a:buAutoNum type="arabicPeriod" startAt="5"/>
            </a:pPr>
            <a:r>
              <a:rPr lang="en-US" sz="2400" dirty="0" smtClean="0">
                <a:latin typeface="Avenir Heavy"/>
                <a:cs typeface="Avenir Heavy"/>
              </a:rPr>
              <a:t>Problem Resolution System</a:t>
            </a:r>
          </a:p>
          <a:p>
            <a:pPr>
              <a:buAutoNum type="arabicPeriod" startAt="5"/>
            </a:pPr>
            <a:r>
              <a:rPr lang="en-US" sz="2400" dirty="0" smtClean="0">
                <a:latin typeface="Avenir Heavy"/>
                <a:cs typeface="Avenir Heavy"/>
              </a:rPr>
              <a:t>Definitions – </a:t>
            </a:r>
            <a:r>
              <a:rPr lang="en-US" sz="2400" i="1" dirty="0" smtClean="0">
                <a:latin typeface="Avenir Light"/>
                <a:cs typeface="Avenir Light"/>
              </a:rPr>
              <a:t>Aggressor, Bullying, Cyberbullying, Hostile Environment, </a:t>
            </a:r>
            <a:r>
              <a:rPr lang="en-US" sz="2400" i="1" dirty="0" smtClean="0">
                <a:latin typeface="Avenir Light"/>
                <a:cs typeface="Avenir Light"/>
              </a:rPr>
              <a:t>Retaliation, </a:t>
            </a:r>
            <a:r>
              <a:rPr lang="en-US" sz="2400" i="1" dirty="0" smtClean="0">
                <a:latin typeface="Avenir Light"/>
                <a:cs typeface="Avenir Light"/>
              </a:rPr>
              <a:t>School Staff (includes but is not limited to</a:t>
            </a:r>
            <a:r>
              <a:rPr lang="is-IS" sz="2400" i="1" dirty="0" smtClean="0">
                <a:latin typeface="Avenir Light"/>
                <a:cs typeface="Avenir Light"/>
              </a:rPr>
              <a:t>…) </a:t>
            </a:r>
            <a:r>
              <a:rPr lang="en-US" sz="2400" i="1" dirty="0" smtClean="0">
                <a:latin typeface="Avenir Light"/>
                <a:cs typeface="Avenir Light"/>
              </a:rPr>
              <a:t>Target</a:t>
            </a:r>
          </a:p>
          <a:p>
            <a:pPr>
              <a:buAutoNum type="arabicPeriod" startAt="5"/>
            </a:pPr>
            <a:r>
              <a:rPr lang="en-US" sz="2400" dirty="0">
                <a:latin typeface="Avenir Heavy"/>
                <a:cs typeface="Avenir Heavy"/>
              </a:rPr>
              <a:t> </a:t>
            </a:r>
            <a:r>
              <a:rPr lang="en-US" sz="2400" dirty="0" smtClean="0">
                <a:latin typeface="Avenir Heavy"/>
                <a:cs typeface="Avenir Heavy"/>
              </a:rPr>
              <a:t> Relationship to Other Laws</a:t>
            </a:r>
          </a:p>
          <a:p>
            <a:pPr marL="0" indent="0"/>
            <a:endParaRPr lang="en-US" i="1" dirty="0" smtClean="0">
              <a:latin typeface="Avenir Light"/>
              <a:cs typeface="Avenir Light"/>
            </a:endParaRPr>
          </a:p>
          <a:p>
            <a:pPr>
              <a:buFont typeface="Arial"/>
              <a:buChar char="•"/>
            </a:pPr>
            <a:endParaRPr lang="en-US" i="1" dirty="0" smtClean="0">
              <a:latin typeface="Avenir Light"/>
              <a:cs typeface="Avenir Light"/>
            </a:endParaRPr>
          </a:p>
          <a:p>
            <a:pPr>
              <a:buFont typeface="Arial"/>
              <a:buChar char="•"/>
            </a:pPr>
            <a:endParaRPr lang="en-US" i="1" dirty="0">
              <a:latin typeface="Avenir Light"/>
              <a:cs typeface="Avenir Light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0851" y="5851302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http://www.doe.mass.edu/bullying/</a:t>
            </a:r>
          </a:p>
        </p:txBody>
      </p:sp>
    </p:spTree>
    <p:extLst>
      <p:ext uri="{BB962C8B-B14F-4D97-AF65-F5344CB8AC3E}">
        <p14:creationId xmlns:p14="http://schemas.microsoft.com/office/powerpoint/2010/main" val="381254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creen Shot 2016-07-06 at 12.16.07 PM.pn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9140000">
            <a:off x="1062768" y="2214902"/>
            <a:ext cx="5486400" cy="867444"/>
          </a:xfrm>
        </p:spPr>
        <p:txBody>
          <a:bodyPr/>
          <a:lstStyle/>
          <a:p>
            <a:r>
              <a:rPr lang="en-US" dirty="0" smtClean="0">
                <a:solidFill>
                  <a:srgbClr val="0679A3"/>
                </a:solidFill>
              </a:rPr>
              <a:t>Bullying </a:t>
            </a:r>
            <a:br>
              <a:rPr lang="en-US" dirty="0" smtClean="0">
                <a:solidFill>
                  <a:srgbClr val="0679A3"/>
                </a:solidFill>
              </a:rPr>
            </a:br>
            <a:r>
              <a:rPr lang="en-US" dirty="0" smtClean="0">
                <a:solidFill>
                  <a:srgbClr val="0679A3"/>
                </a:solidFill>
              </a:rPr>
              <a:t>as a first step to violence</a:t>
            </a:r>
            <a:endParaRPr lang="en-US" dirty="0">
              <a:solidFill>
                <a:srgbClr val="0679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2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59" y="365760"/>
            <a:ext cx="7520941" cy="548640"/>
          </a:xfrm>
        </p:spPr>
        <p:txBody>
          <a:bodyPr/>
          <a:lstStyle/>
          <a:p>
            <a:r>
              <a:rPr lang="en-US" dirty="0" smtClean="0">
                <a:solidFill>
                  <a:srgbClr val="0679A3"/>
                </a:solidFill>
              </a:rPr>
              <a:t>Starting with bullying</a:t>
            </a:r>
            <a:endParaRPr lang="en-US" dirty="0">
              <a:solidFill>
                <a:srgbClr val="0679A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According to STOPBULLYING.gov, </a:t>
            </a:r>
          </a:p>
          <a:p>
            <a:r>
              <a:rPr lang="en-US" sz="3200" dirty="0" smtClean="0"/>
              <a:t>“if bullying is not addressed early on, it can mark the beginning of violent trajectory that can quickly escalate.  Preventing bullying should be viewed as a strategy for promoting healthy relationships and stopping teen dating violence before it begins.”</a:t>
            </a:r>
          </a:p>
          <a:p>
            <a:pPr marL="0" indent="0"/>
            <a:endParaRPr lang="en-US" i="1" dirty="0" smtClean="0">
              <a:latin typeface="Avenir Light"/>
              <a:cs typeface="Avenir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9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59" y="365760"/>
            <a:ext cx="7520941" cy="548640"/>
          </a:xfrm>
        </p:spPr>
        <p:txBody>
          <a:bodyPr/>
          <a:lstStyle/>
          <a:p>
            <a:r>
              <a:rPr lang="en-US" dirty="0" smtClean="0">
                <a:solidFill>
                  <a:srgbClr val="0679A3"/>
                </a:solidFill>
              </a:rPr>
              <a:t>Bullying 101</a:t>
            </a:r>
            <a:endParaRPr lang="en-US" dirty="0">
              <a:solidFill>
                <a:srgbClr val="0679A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Bullying is</a:t>
            </a:r>
            <a:r>
              <a:rPr lang="is-IS" sz="2400" dirty="0" smtClean="0"/>
              <a:t>…</a:t>
            </a:r>
          </a:p>
          <a:p>
            <a:endParaRPr lang="is-IS" sz="2400" dirty="0"/>
          </a:p>
          <a:p>
            <a:r>
              <a:rPr lang="is-IS" sz="2400" dirty="0" smtClean="0"/>
              <a:t>1.)  Intentional</a:t>
            </a:r>
          </a:p>
          <a:p>
            <a:r>
              <a:rPr lang="is-IS" sz="2400" dirty="0" smtClean="0"/>
              <a:t>2.)  Repeated</a:t>
            </a:r>
          </a:p>
          <a:p>
            <a:r>
              <a:rPr lang="is-IS" sz="2400" dirty="0" smtClean="0"/>
              <a:t>3.)  Involves a Power Balance</a:t>
            </a:r>
          </a:p>
          <a:p>
            <a:r>
              <a:rPr lang="is-IS" sz="2400" dirty="0" smtClean="0"/>
              <a:t>4.)  Bothers the Target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096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59" y="365760"/>
            <a:ext cx="7520941" cy="548640"/>
          </a:xfrm>
        </p:spPr>
        <p:txBody>
          <a:bodyPr/>
          <a:lstStyle/>
          <a:p>
            <a:r>
              <a:rPr lang="en-US" dirty="0" smtClean="0">
                <a:solidFill>
                  <a:srgbClr val="0679A3"/>
                </a:solidFill>
              </a:rPr>
              <a:t>4 types of bullying</a:t>
            </a:r>
            <a:endParaRPr lang="en-US" dirty="0">
              <a:solidFill>
                <a:srgbClr val="0679A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4417" y="914400"/>
            <a:ext cx="7916333" cy="3766077"/>
          </a:xfrm>
        </p:spPr>
        <p:txBody>
          <a:bodyPr>
            <a:normAutofit fontScale="47500" lnSpcReduction="20000"/>
          </a:bodyPr>
          <a:lstStyle/>
          <a:p>
            <a:endParaRPr lang="en-US" sz="3000" i="1" dirty="0">
              <a:latin typeface="Avenir Light"/>
              <a:cs typeface="Avenir Light"/>
            </a:endParaRPr>
          </a:p>
          <a:p>
            <a:r>
              <a:rPr lang="en-US" sz="5100" dirty="0" smtClean="0">
                <a:latin typeface="Avenir Light"/>
                <a:cs typeface="Avenir Light"/>
              </a:rPr>
              <a:t>1.)  Physical:  </a:t>
            </a:r>
            <a:r>
              <a:rPr lang="en-US" sz="5100" b="0" dirty="0" smtClean="0">
                <a:latin typeface="Avenir Light"/>
                <a:cs typeface="Avenir Light"/>
              </a:rPr>
              <a:t>inflicting intentional physical harm to another student; hitting, punching, shoving, etc.</a:t>
            </a:r>
          </a:p>
          <a:p>
            <a:endParaRPr lang="en-US" sz="1400" dirty="0" smtClean="0">
              <a:latin typeface="Avenir Light"/>
              <a:cs typeface="Avenir Light"/>
            </a:endParaRPr>
          </a:p>
          <a:p>
            <a:r>
              <a:rPr lang="en-US" sz="5100" dirty="0" smtClean="0">
                <a:latin typeface="Avenir Light"/>
                <a:cs typeface="Avenir Light"/>
              </a:rPr>
              <a:t>2.)  Verbal:  </a:t>
            </a:r>
            <a:r>
              <a:rPr lang="en-US" sz="5100" b="0" dirty="0" smtClean="0">
                <a:latin typeface="Avenir Light"/>
                <a:cs typeface="Avenir Light"/>
              </a:rPr>
              <a:t>teasing, calling names, or through written or oral communication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sz="5100" dirty="0" smtClean="0">
                <a:latin typeface="Avenir Light"/>
                <a:cs typeface="Avenir Light"/>
              </a:rPr>
              <a:t>3.)  Social:  </a:t>
            </a:r>
            <a:r>
              <a:rPr lang="en-US" sz="5100" b="0" dirty="0" smtClean="0">
                <a:latin typeface="Avenir Light"/>
                <a:cs typeface="Avenir Light"/>
              </a:rPr>
              <a:t>spreading rumors, excluding others, breaking up friendships</a:t>
            </a:r>
          </a:p>
          <a:p>
            <a:endParaRPr lang="en-US" sz="1800" dirty="0" smtClean="0">
              <a:latin typeface="Avenir Light"/>
              <a:cs typeface="Avenir Light"/>
            </a:endParaRPr>
          </a:p>
          <a:p>
            <a:r>
              <a:rPr lang="en-US" sz="5100" dirty="0" smtClean="0">
                <a:latin typeface="Avenir Light"/>
                <a:cs typeface="Avenir Light"/>
              </a:rPr>
              <a:t>4.)  Cyber:  </a:t>
            </a:r>
            <a:r>
              <a:rPr lang="en-US" sz="5100" b="0" dirty="0" smtClean="0">
                <a:latin typeface="Avenir Light"/>
                <a:cs typeface="Avenir Light"/>
              </a:rPr>
              <a:t>using technology to harm others, </a:t>
            </a:r>
            <a:r>
              <a:rPr lang="en-US" sz="5100" b="0" dirty="0" smtClean="0">
                <a:latin typeface="Avenir Light"/>
                <a:cs typeface="Avenir Light"/>
              </a:rPr>
              <a:t>i.e. </a:t>
            </a:r>
            <a:r>
              <a:rPr lang="en-US" sz="5100" b="0" dirty="0" smtClean="0">
                <a:latin typeface="Avenir Light"/>
                <a:cs typeface="Avenir Light"/>
              </a:rPr>
              <a:t>the internet, texting, email and/or creating a blog/website</a:t>
            </a:r>
          </a:p>
          <a:p>
            <a:pPr marL="0" indent="0"/>
            <a:endParaRPr lang="en-US" i="1" dirty="0" smtClean="0">
              <a:latin typeface="Avenir Light"/>
              <a:cs typeface="Avenir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6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369675" y="2638222"/>
            <a:ext cx="5486400" cy="867444"/>
          </a:xfrm>
        </p:spPr>
        <p:txBody>
          <a:bodyPr/>
          <a:lstStyle/>
          <a:p>
            <a:r>
              <a:rPr lang="en-US" dirty="0" smtClean="0">
                <a:solidFill>
                  <a:srgbClr val="0679A3"/>
                </a:solidFill>
              </a:rPr>
              <a:t>HOW EDUCATION CAN CHANGE ATTITUDES AND BEHAVIOURS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0679A3"/>
              </a:solidFill>
            </a:endParaRPr>
          </a:p>
        </p:txBody>
      </p:sp>
      <p:pic>
        <p:nvPicPr>
          <p:cNvPr id="23" name="Picture Placeholder 22" descr="KBEP Teach 5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22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Principles of Effective Prevention Education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Developmentally Appropriate</a:t>
            </a:r>
          </a:p>
          <a:p>
            <a:pPr algn="ctr"/>
            <a:r>
              <a:rPr lang="en-US" sz="2400" dirty="0" smtClean="0"/>
              <a:t>Early &amp; Frequent Education</a:t>
            </a:r>
          </a:p>
          <a:p>
            <a:pPr algn="ctr"/>
            <a:r>
              <a:rPr lang="en-US" sz="2400" dirty="0" smtClean="0"/>
              <a:t>Social Resistance</a:t>
            </a:r>
          </a:p>
          <a:p>
            <a:pPr algn="ctr"/>
            <a:r>
              <a:rPr lang="en-US" sz="2400" dirty="0" smtClean="0"/>
              <a:t>Normative Education</a:t>
            </a:r>
          </a:p>
          <a:p>
            <a:pPr algn="ctr"/>
            <a:r>
              <a:rPr lang="en-US" sz="2400" dirty="0" smtClean="0"/>
              <a:t>Interactive Teaching Techniques</a:t>
            </a:r>
          </a:p>
          <a:p>
            <a:pPr algn="ctr"/>
            <a:r>
              <a:rPr lang="en-US" sz="2400" dirty="0" smtClean="0"/>
              <a:t>Program Evaluation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16" y="4389120"/>
            <a:ext cx="2621984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2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7" y="365760"/>
            <a:ext cx="7814733" cy="548640"/>
          </a:xfrm>
        </p:spPr>
        <p:txBody>
          <a:bodyPr/>
          <a:lstStyle/>
          <a:p>
            <a:r>
              <a:rPr lang="en-US" dirty="0" smtClean="0">
                <a:solidFill>
                  <a:srgbClr val="0679A3"/>
                </a:solidFill>
              </a:rPr>
              <a:t>Addressing violence in our schools</a:t>
            </a:r>
            <a:endParaRPr lang="en-US" dirty="0">
              <a:solidFill>
                <a:srgbClr val="067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67" y="1100628"/>
            <a:ext cx="8233833" cy="3579849"/>
          </a:xfrm>
        </p:spPr>
        <p:txBody>
          <a:bodyPr/>
          <a:lstStyle/>
          <a:p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</a:rPr>
              <a:t>PANEL MEMBERS</a:t>
            </a:r>
          </a:p>
          <a:p>
            <a:pPr algn="ctr"/>
            <a:endParaRPr lang="en-US" dirty="0"/>
          </a:p>
          <a:p>
            <a:r>
              <a:rPr lang="en-US" sz="1800" dirty="0" smtClean="0"/>
              <a:t>Ann Burke, </a:t>
            </a:r>
            <a:r>
              <a:rPr lang="en-US" dirty="0" smtClean="0"/>
              <a:t>Retired School Nurse, Teacher/Health Teacher</a:t>
            </a:r>
          </a:p>
          <a:p>
            <a:r>
              <a:rPr lang="en-US" sz="1800" dirty="0" smtClean="0"/>
              <a:t>Mark Costa</a:t>
            </a:r>
            <a:r>
              <a:rPr lang="en-US" dirty="0" smtClean="0"/>
              <a:t>, Fall River School Committee Member</a:t>
            </a:r>
          </a:p>
          <a:p>
            <a:r>
              <a:rPr lang="en-US" sz="1800" dirty="0" smtClean="0"/>
              <a:t>Michaela Gagne Hetzler</a:t>
            </a:r>
            <a:r>
              <a:rPr lang="en-US" dirty="0" smtClean="0"/>
              <a:t>, School Adjustment Counselor, Diman Regional Vocational High School and Coordinator of the Fall River Youth Violence Prevention Steering Committee</a:t>
            </a:r>
          </a:p>
          <a:p>
            <a:r>
              <a:rPr lang="en-US" sz="1800" dirty="0"/>
              <a:t>Eric Poulin, </a:t>
            </a:r>
            <a:r>
              <a:rPr lang="en-US" dirty="0" smtClean="0"/>
              <a:t>Program Manager Community Affairs Unit Bristol </a:t>
            </a:r>
            <a:r>
              <a:rPr lang="en-US" dirty="0"/>
              <a:t>County District Attorney Office</a:t>
            </a:r>
          </a:p>
          <a:p>
            <a:r>
              <a:rPr lang="en-US" sz="1800" dirty="0" smtClean="0"/>
              <a:t>Claire Spaulding McVicker</a:t>
            </a:r>
            <a:r>
              <a:rPr lang="en-US" dirty="0" smtClean="0"/>
              <a:t>,  Executive Director, Katie Brown Educational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5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981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a Consen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495" y="259080"/>
            <a:ext cx="5564505" cy="3129947"/>
          </a:xfrm>
        </p:spPr>
      </p:pic>
      <p:pic>
        <p:nvPicPr>
          <p:cNvPr id="5" name="h3nhM9UlJjc"/>
          <p:cNvPicPr>
            <a:picLocks noRot="1" noChangeAspect="1"/>
          </p:cNvPicPr>
          <p:nvPr>
            <a:quickTimeFile r:link="rId3"/>
          </p:nvPr>
        </p:nvPicPr>
        <p:blipFill>
          <a:blip r:embed="rId6"/>
          <a:stretch>
            <a:fillRect/>
          </a:stretch>
        </p:blipFill>
        <p:spPr>
          <a:xfrm>
            <a:off x="4196137" y="3596640"/>
            <a:ext cx="4947863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Multifaceted Approaches to Prevention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pPr algn="ctr"/>
            <a:r>
              <a:rPr lang="en-US" sz="2400" dirty="0" smtClean="0"/>
              <a:t>Research Based Prevention Curricula</a:t>
            </a:r>
          </a:p>
          <a:p>
            <a:pPr algn="ctr"/>
            <a:r>
              <a:rPr lang="en-US" sz="2400" dirty="0" smtClean="0"/>
              <a:t>Teacher </a:t>
            </a:r>
            <a:r>
              <a:rPr lang="en-US" sz="2400" dirty="0"/>
              <a:t>Training &amp; S</a:t>
            </a:r>
            <a:r>
              <a:rPr lang="en-US" sz="2400" dirty="0" smtClean="0"/>
              <a:t>upport</a:t>
            </a:r>
          </a:p>
          <a:p>
            <a:pPr algn="ctr"/>
            <a:r>
              <a:rPr lang="en-US" sz="2400" dirty="0" smtClean="0"/>
              <a:t>Student Leadership &amp; Action</a:t>
            </a:r>
            <a:endParaRPr lang="en-US" sz="2400" dirty="0"/>
          </a:p>
          <a:p>
            <a:pPr algn="ctr"/>
            <a:r>
              <a:rPr lang="en-US" sz="2400" dirty="0"/>
              <a:t>Community </a:t>
            </a:r>
            <a:r>
              <a:rPr lang="en-US" sz="2400" dirty="0" smtClean="0"/>
              <a:t>Education </a:t>
            </a:r>
            <a:r>
              <a:rPr lang="en-US" sz="2400" dirty="0"/>
              <a:t>&amp; </a:t>
            </a:r>
            <a:r>
              <a:rPr lang="en-US" sz="2400" dirty="0" smtClean="0"/>
              <a:t>Mobilization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9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BEP Women should poster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9140000">
            <a:off x="655199" y="1674714"/>
            <a:ext cx="5616835" cy="867444"/>
          </a:xfrm>
        </p:spPr>
        <p:txBody>
          <a:bodyPr/>
          <a:lstStyle/>
          <a:p>
            <a:r>
              <a:rPr lang="en-US" dirty="0" smtClean="0">
                <a:solidFill>
                  <a:srgbClr val="0679A3"/>
                </a:solidFill>
              </a:rPr>
              <a:t>Creating a culture </a:t>
            </a:r>
            <a:br>
              <a:rPr lang="en-US" dirty="0" smtClean="0">
                <a:solidFill>
                  <a:srgbClr val="0679A3"/>
                </a:solidFill>
              </a:rPr>
            </a:br>
            <a:r>
              <a:rPr lang="en-US" dirty="0" smtClean="0">
                <a:solidFill>
                  <a:srgbClr val="0679A3"/>
                </a:solidFill>
              </a:rPr>
              <a:t>of non violence</a:t>
            </a:r>
            <a:endParaRPr lang="en-US" dirty="0">
              <a:solidFill>
                <a:srgbClr val="0679A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Providing resources, reinforce learning and activate student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8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34868"/>
          </a:xfrm>
        </p:spPr>
        <p:txBody>
          <a:bodyPr/>
          <a:lstStyle/>
          <a:p>
            <a:r>
              <a:rPr lang="en-US" dirty="0">
                <a:solidFill>
                  <a:srgbClr val="0679A3"/>
                </a:solidFill>
              </a:rPr>
              <a:t>CREATING A CULTURE OF NON-VIOLENCE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676493"/>
            <a:ext cx="7520940" cy="4611116"/>
          </a:xfrm>
        </p:spPr>
        <p:txBody>
          <a:bodyPr>
            <a:normAutofit/>
          </a:bodyPr>
          <a:lstStyle/>
          <a:p>
            <a:pPr marL="0" indent="0"/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/>
              <a:t>It’s not just about following the law …                                             It’s about changing culture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/>
              <a:t>Create a community standard of non-violence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/>
              <a:t>Empower students in this voice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/>
              <a:t>The evolving roles of schools</a:t>
            </a:r>
            <a:endParaRPr lang="en-US" sz="2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/>
              <a:t>Get to the root of the violence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3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835339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What other factors may be associated with youth violence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5366" y="1656688"/>
            <a:ext cx="2927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Mental Health Issues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35366" y="2181304"/>
            <a:ext cx="2436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Substance Abuse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1560" y="2697310"/>
            <a:ext cx="231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Low Self Esteem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35366" y="3271960"/>
            <a:ext cx="2949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Family System Issues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49168" y="3851798"/>
            <a:ext cx="2055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Discrimination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638432" y="1684298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Teen Pregnancy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38436" y="2219292"/>
            <a:ext cx="3620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Socioeconomic challenges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666038" y="2762910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Trauma History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9844" y="3271955"/>
            <a:ext cx="178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Legal Issues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79849" y="3824183"/>
            <a:ext cx="3062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so many more</a:t>
            </a:r>
            <a:r>
              <a:rPr lang="is-IS" sz="2400" dirty="0" smtClean="0"/>
              <a:t>…...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567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34868"/>
          </a:xfrm>
        </p:spPr>
        <p:txBody>
          <a:bodyPr/>
          <a:lstStyle/>
          <a:p>
            <a:r>
              <a:rPr lang="en-US" dirty="0" smtClean="0">
                <a:solidFill>
                  <a:srgbClr val="0679A3"/>
                </a:solidFill>
              </a:rPr>
              <a:t>CREATING A CULTURE OF NON-VIOLENCE</a:t>
            </a:r>
            <a:endParaRPr lang="en-US" dirty="0">
              <a:solidFill>
                <a:srgbClr val="0679A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Need to be aware of the issues that exist for our youth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/>
              <a:t>Professional Development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/>
              <a:t>Social Emotional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How do we support these youth?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/>
              <a:t>Building Connections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/>
              <a:t>Therapeutic Groups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/>
              <a:t>Connection to Outside Supports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/>
              <a:t>Partnerships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/>
              <a:t>Review and Collect Data =  More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3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Screen Shot 2016-07-05 at 5.29.57 PM.pn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679A3"/>
                </a:solidFill>
              </a:rPr>
              <a:t>Activate student leadership</a:t>
            </a:r>
            <a:endParaRPr lang="en-US" dirty="0">
              <a:solidFill>
                <a:srgbClr val="0679A3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One Example :  KBEP Prom Promise Program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337175" y="2619375"/>
            <a:ext cx="3806825" cy="3324225"/>
          </a:xfrm>
        </p:spPr>
        <p:txBody>
          <a:bodyPr/>
          <a:lstStyle/>
          <a:p>
            <a:r>
              <a:rPr lang="en-US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3000" y="6191250"/>
            <a:ext cx="3270250" cy="666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http://vod.fredtv.us/video/164713386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7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"/>
            <a:ext cx="9144001" cy="57912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Resources and information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84824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www.kbep.org</a:t>
            </a:r>
          </a:p>
          <a:p>
            <a:pPr algn="ctr"/>
            <a:r>
              <a:rPr lang="en-US" sz="2400" dirty="0" smtClean="0"/>
              <a:t>www.labmf.org</a:t>
            </a:r>
          </a:p>
          <a:p>
            <a:pPr algn="ctr"/>
            <a:r>
              <a:rPr lang="en-US" sz="2400" dirty="0" smtClean="0"/>
              <a:t>www.onguardonline.gov </a:t>
            </a:r>
            <a:endParaRPr lang="en-US" sz="2400" dirty="0"/>
          </a:p>
          <a:p>
            <a:pPr algn="ctr"/>
            <a:r>
              <a:rPr lang="en-US" sz="2400" dirty="0"/>
              <a:t>www.stopbullying.gov</a:t>
            </a:r>
          </a:p>
          <a:p>
            <a:pPr algn="ctr"/>
            <a:r>
              <a:rPr lang="en-US" sz="2400" dirty="0"/>
              <a:t>www.doe.mass.edu/bullying</a:t>
            </a:r>
          </a:p>
          <a:p>
            <a:pPr algn="ctr"/>
            <a:r>
              <a:rPr lang="en-US" sz="2400" dirty="0" smtClean="0"/>
              <a:t>www.marccenter.webs.com</a:t>
            </a:r>
            <a:endParaRPr lang="en-US" sz="2400" dirty="0"/>
          </a:p>
          <a:p>
            <a:pPr algn="ctr"/>
            <a:r>
              <a:rPr lang="en-US" sz="2400" dirty="0"/>
              <a:t>www.stopbullyingnow.com</a:t>
            </a:r>
          </a:p>
          <a:p>
            <a:pPr algn="ctr"/>
            <a:r>
              <a:rPr lang="en-US" sz="2400" dirty="0"/>
              <a:t>www.stopcyberbullying.org</a:t>
            </a:r>
          </a:p>
          <a:p>
            <a:pPr algn="ctr"/>
            <a:r>
              <a:rPr lang="en-US" sz="2400" dirty="0"/>
              <a:t>www.cyberbullyhelp.com</a:t>
            </a:r>
          </a:p>
          <a:p>
            <a:pPr algn="ctr"/>
            <a:r>
              <a:rPr lang="en-US" sz="2400" dirty="0"/>
              <a:t>www.thatsnotcool.com</a:t>
            </a:r>
          </a:p>
          <a:p>
            <a:pPr algn="ctr"/>
            <a:r>
              <a:rPr lang="en-US" sz="2400" dirty="0"/>
              <a:t>www.athinline.org</a:t>
            </a:r>
          </a:p>
        </p:txBody>
      </p:sp>
    </p:spTree>
    <p:extLst>
      <p:ext uri="{BB962C8B-B14F-4D97-AF65-F5344CB8AC3E}">
        <p14:creationId xmlns:p14="http://schemas.microsoft.com/office/powerpoint/2010/main" val="44274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Katie Brown Headline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9140000">
            <a:off x="929241" y="2180738"/>
            <a:ext cx="5916721" cy="867444"/>
          </a:xfrm>
        </p:spPr>
        <p:txBody>
          <a:bodyPr/>
          <a:lstStyle/>
          <a:p>
            <a:r>
              <a:rPr lang="en-US" dirty="0" smtClean="0">
                <a:solidFill>
                  <a:srgbClr val="0679A3"/>
                </a:solidFill>
              </a:rPr>
              <a:t>UNDERSTANDING THE PROBLEM</a:t>
            </a:r>
            <a:endParaRPr lang="en-US" dirty="0">
              <a:solidFill>
                <a:srgbClr val="0679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59" y="365760"/>
            <a:ext cx="7520940" cy="54864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Dating violence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0" dirty="0" smtClean="0"/>
              <a:t>	is </a:t>
            </a:r>
            <a:r>
              <a:rPr lang="en-US" sz="2400" b="0" dirty="0"/>
              <a:t>a pattern of controlling, aggressive, and abusive behaviors of one person over another within a romantic relationship.  </a:t>
            </a:r>
            <a:r>
              <a:rPr lang="en-US" sz="2400" b="0" dirty="0" smtClean="0"/>
              <a:t>	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0" dirty="0" smtClean="0"/>
              <a:t>It </a:t>
            </a:r>
            <a:r>
              <a:rPr lang="en-US" sz="2400" b="0" dirty="0"/>
              <a:t>can include verbal, emotional, physical, sexual, and financial abuse.  </a:t>
            </a:r>
            <a:endParaRPr lang="en-US" sz="2400" b="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0" dirty="0" smtClean="0"/>
              <a:t>It </a:t>
            </a:r>
            <a:r>
              <a:rPr lang="en-US" sz="2400" b="0" dirty="0"/>
              <a:t>can occur in both heterosexual and homosexual relationships.  </a:t>
            </a:r>
            <a:endParaRPr lang="en-US" sz="2400" b="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0" dirty="0" smtClean="0"/>
              <a:t>It </a:t>
            </a:r>
            <a:r>
              <a:rPr lang="en-US" sz="2400" b="0" dirty="0"/>
              <a:t>knows no boundaries of race, socio-economic status, education......It CAN happen to ANYONE.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126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59" y="365760"/>
            <a:ext cx="7520940" cy="548640"/>
          </a:xfrm>
        </p:spPr>
        <p:txBody>
          <a:bodyPr/>
          <a:lstStyle/>
          <a:p>
            <a:r>
              <a:rPr lang="en-US" dirty="0" smtClean="0">
                <a:solidFill>
                  <a:srgbClr val="0679A3"/>
                </a:solidFill>
              </a:rPr>
              <a:t>UNDERSTANDING THE PROBLEM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17" y="1100628"/>
            <a:ext cx="8551333" cy="3579849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Girls and women between the ages of 16 and 24 experience the highest rate of intimate partner violence.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1 in 5 high school girls is physically or sexually hurt by a dating partner.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1 in 3 teens experience some kind of abuse in their romantic relationships.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Only 33% of teens who have been in or known about an abusive dating relationship report having told anyone about it.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The use of cell phones and texting gives the abuser constant control.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The majority of parents of teen victims are unaware of the abuse.</a:t>
            </a:r>
            <a:endParaRPr lang="en-US" sz="2000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194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93" y="365760"/>
            <a:ext cx="7520940" cy="548640"/>
          </a:xfrm>
        </p:spPr>
        <p:txBody>
          <a:bodyPr/>
          <a:lstStyle/>
          <a:p>
            <a:r>
              <a:rPr lang="en-US" dirty="0" smtClean="0">
                <a:solidFill>
                  <a:srgbClr val="0679A3"/>
                </a:solidFill>
              </a:rPr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17" y="1100628"/>
            <a:ext cx="8551333" cy="3579849"/>
          </a:xfrm>
        </p:spPr>
        <p:txBody>
          <a:bodyPr>
            <a:noAutofit/>
          </a:bodyPr>
          <a:lstStyle/>
          <a:p>
            <a:pPr marL="0" indent="0"/>
            <a:r>
              <a:rPr lang="en-US" sz="2400" dirty="0" smtClean="0">
                <a:latin typeface="Avenir Light"/>
                <a:cs typeface="Avenir Light"/>
              </a:rPr>
              <a:t>Teens involved</a:t>
            </a:r>
            <a:r>
              <a:rPr lang="is-IS" sz="2400" dirty="0" smtClean="0">
                <a:latin typeface="Avenir Light"/>
                <a:cs typeface="Avenir Light"/>
              </a:rPr>
              <a:t>….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Believe that dating violence is acceptable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Are depressed, anxious, or have other symptoms of trauma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Display aggression towards peers or display other aggressive behaviors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Use drugs or illegal substances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Engage in early sexual activity and have multiple sexual partners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Avenir Light"/>
                <a:cs typeface="Avenir Light"/>
              </a:rPr>
              <a:t>Witness or experience violence in the home</a:t>
            </a:r>
            <a:endParaRPr lang="en-US" sz="2000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90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42" y="365760"/>
            <a:ext cx="7520940" cy="548640"/>
          </a:xfrm>
        </p:spPr>
        <p:txBody>
          <a:bodyPr/>
          <a:lstStyle/>
          <a:p>
            <a:r>
              <a:rPr lang="en-US" dirty="0" smtClean="0">
                <a:solidFill>
                  <a:srgbClr val="0679A3"/>
                </a:solidFill>
              </a:rPr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17" y="1068879"/>
            <a:ext cx="8551333" cy="3579849"/>
          </a:xfrm>
        </p:spPr>
        <p:txBody>
          <a:bodyPr>
            <a:noAutofit/>
          </a:bodyPr>
          <a:lstStyle/>
          <a:p>
            <a:pPr marL="0" indent="0"/>
            <a:r>
              <a:rPr lang="en-US" sz="2400" dirty="0" smtClean="0">
                <a:latin typeface="Avenir Light"/>
                <a:cs typeface="Avenir Light"/>
              </a:rPr>
              <a:t>Teen victims are at risk for</a:t>
            </a:r>
            <a:r>
              <a:rPr lang="is-IS" sz="2400" dirty="0" smtClean="0">
                <a:latin typeface="Avenir Light"/>
                <a:cs typeface="Avenir Light"/>
              </a:rPr>
              <a:t>….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Avenir Light"/>
                <a:cs typeface="Avenir Light"/>
              </a:rPr>
              <a:t>Pregnancy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Avenir Light"/>
                <a:cs typeface="Avenir Light"/>
              </a:rPr>
              <a:t>Substance Abuse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Avenir Light"/>
                <a:cs typeface="Avenir Light"/>
              </a:rPr>
              <a:t>Depression/Suicide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Avenir Light"/>
                <a:cs typeface="Avenir Light"/>
              </a:rPr>
              <a:t>Eating Disorders</a:t>
            </a:r>
          </a:p>
        </p:txBody>
      </p:sp>
      <p:pic>
        <p:nvPicPr>
          <p:cNvPr id="4" name="Picture 3" descr="Screen Shot 2016-10-24 at 1.32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3" y="1746249"/>
            <a:ext cx="4209142" cy="24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1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784" y="411866"/>
            <a:ext cx="875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</a:t>
            </a:r>
            <a:r>
              <a:rPr lang="en-US" sz="2800" b="1" dirty="0" smtClean="0">
                <a:solidFill>
                  <a:srgbClr val="0679A3"/>
                </a:solidFill>
              </a:rPr>
              <a:t>RHODE ISLAND</a:t>
            </a:r>
          </a:p>
          <a:p>
            <a:pPr algn="ctr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2125" y="1218437"/>
            <a:ext cx="8255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679A3"/>
                </a:solidFill>
              </a:rPr>
              <a:t>Lindsay Ann Burke Act of 2007</a:t>
            </a:r>
            <a:endParaRPr lang="en-US" sz="2800" b="1" dirty="0">
              <a:solidFill>
                <a:srgbClr val="0679A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534" y="1973525"/>
            <a:ext cx="71058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Each school district has a dating violence policy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School staff at middle and high school levels required to be trained in topic of dating violence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Topic taught in a developmentally appropriate manner,  annually in health class from grades 7-12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4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00797" y="1662861"/>
            <a:ext cx="6235158" cy="1207509"/>
          </a:xfrm>
        </p:spPr>
        <p:txBody>
          <a:bodyPr/>
          <a:lstStyle/>
          <a:p>
            <a:r>
              <a:rPr lang="en-US" dirty="0" smtClean="0">
                <a:solidFill>
                  <a:srgbClr val="0679A3"/>
                </a:solidFill>
              </a:rPr>
              <a:t>the role of school districts:</a:t>
            </a:r>
            <a:endParaRPr lang="en-US" dirty="0">
              <a:solidFill>
                <a:srgbClr val="0679A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Plans, policies, training and education</a:t>
            </a:r>
          </a:p>
        </p:txBody>
      </p:sp>
    </p:spTree>
    <p:extLst>
      <p:ext uri="{BB962C8B-B14F-4D97-AF65-F5344CB8AC3E}">
        <p14:creationId xmlns:p14="http://schemas.microsoft.com/office/powerpoint/2010/main" val="367195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2962</TotalTime>
  <Words>1028</Words>
  <Application>Microsoft Macintosh PowerPoint</Application>
  <PresentationFormat>On-screen Show (4:3)</PresentationFormat>
  <Paragraphs>157</Paragraphs>
  <Slides>27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Angles</vt:lpstr>
      <vt:lpstr>Addressing violence in our schools:</vt:lpstr>
      <vt:lpstr>Addressing violence in our schools</vt:lpstr>
      <vt:lpstr>UNDERSTANDING THE PROBLEM</vt:lpstr>
      <vt:lpstr>Dating violence</vt:lpstr>
      <vt:lpstr>UNDERSTANDING THE PROBLEM </vt:lpstr>
      <vt:lpstr>RISK FACTORS</vt:lpstr>
      <vt:lpstr>consequences</vt:lpstr>
      <vt:lpstr>PowerPoint Presentation</vt:lpstr>
      <vt:lpstr>the role of school districts:</vt:lpstr>
      <vt:lpstr>PowerPoint Presentation</vt:lpstr>
      <vt:lpstr>PowerPoint Presentation</vt:lpstr>
      <vt:lpstr>Key components of effective SCHOOL PLANS</vt:lpstr>
      <vt:lpstr>Key components of effective SCHOOL PLANS</vt:lpstr>
      <vt:lpstr>Bullying  as a first step to violence</vt:lpstr>
      <vt:lpstr>Starting with bullying</vt:lpstr>
      <vt:lpstr>Bullying 101</vt:lpstr>
      <vt:lpstr>4 types of bullying</vt:lpstr>
      <vt:lpstr>HOW EDUCATION CAN CHANGE ATTITUDES AND BEHAVIOURS </vt:lpstr>
      <vt:lpstr> Principles of Effective Prevention Education</vt:lpstr>
      <vt:lpstr>PowerPoint Presentation</vt:lpstr>
      <vt:lpstr>Multifaceted Approaches to Prevention</vt:lpstr>
      <vt:lpstr>Creating a culture  of non violence</vt:lpstr>
      <vt:lpstr>CREATING A CULTURE OF NON-VIOLENCE</vt:lpstr>
      <vt:lpstr>What other factors may be associated with youth violence</vt:lpstr>
      <vt:lpstr>CREATING A CULTURE OF NON-VIOLENCE</vt:lpstr>
      <vt:lpstr>Activate student leadership</vt:lpstr>
      <vt:lpstr>Resources and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violence in our schools:</dc:title>
  <dc:creator>Julie Gagliardi</dc:creator>
  <cp:lastModifiedBy>Julie Gagliardi</cp:lastModifiedBy>
  <cp:revision>109</cp:revision>
  <cp:lastPrinted>2016-11-01T14:53:47Z</cp:lastPrinted>
  <dcterms:created xsi:type="dcterms:W3CDTF">2016-07-05T16:22:39Z</dcterms:created>
  <dcterms:modified xsi:type="dcterms:W3CDTF">2016-11-03T20:11:54Z</dcterms:modified>
</cp:coreProperties>
</file>