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8" r:id="rId2"/>
    <p:sldId id="259" r:id="rId3"/>
    <p:sldId id="260" r:id="rId4"/>
    <p:sldId id="261" r:id="rId5"/>
    <p:sldId id="262" r:id="rId6"/>
    <p:sldId id="277" r:id="rId7"/>
    <p:sldId id="263" r:id="rId8"/>
    <p:sldId id="265" r:id="rId9"/>
    <p:sldId id="264"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7" d="100"/>
          <a:sy n="77" d="100"/>
        </p:scale>
        <p:origin x="-8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2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23DAE96-680C-4E2E-BFB9-FEA7BFAD66B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276E45C-F7EB-4699-9011-CD7BE3CFC1C3}" type="datetimeFigureOut">
              <a:rPr lang="en-US"/>
              <a:pPr>
                <a:defRPr/>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0A571FD-0100-4F1A-BB7C-BBCF928D52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22BADB-DD5B-4CB7-AC68-1F9B4E1B6263}"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fully admit that while the basis of this story is true, it has been greatly embellished for pure entertainment value and to help make a point.</a:t>
            </a:r>
          </a:p>
          <a:p>
            <a:pPr>
              <a:spcBef>
                <a:spcPct val="0"/>
              </a:spcBef>
            </a:pPr>
            <a:r>
              <a:rPr lang="en-US" smtClean="0"/>
              <a:t> </a:t>
            </a:r>
          </a:p>
          <a:p>
            <a:pPr>
              <a:spcBef>
                <a:spcPct val="0"/>
              </a:spcBef>
            </a:pPr>
            <a:r>
              <a:rPr lang="en-US" smtClean="0"/>
              <a:t>It was noted that the granite of the Jefferson Memorial was decaying at a rate far greater than any other monument in Washington.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4DE09D-B219-4D71-97CA-AC621A109220}" type="slidenum">
              <a:rPr lang="en-US">
                <a:latin typeface="Arial" charset="0"/>
              </a:rPr>
              <a:pPr/>
              <a:t>22</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they asked </a:t>
            </a:r>
            <a:r>
              <a:rPr lang="en-US" b="1" smtClean="0"/>
              <a:t>Brilliant Question #1:</a:t>
            </a:r>
            <a:r>
              <a:rPr lang="en-US" smtClean="0"/>
              <a:t> </a:t>
            </a:r>
            <a:r>
              <a:rPr lang="en-US" i="1" smtClean="0"/>
              <a:t>Why is it decaying so rapidly?</a:t>
            </a:r>
            <a:endParaRPr lang="en-US" smtClean="0"/>
          </a:p>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6593D3-90CB-4D6D-A778-00497737035C}" type="slidenum">
              <a:rPr lang="en-US">
                <a:latin typeface="Arial" charset="0"/>
              </a:rPr>
              <a:pPr/>
              <a:t>23</a:t>
            </a:fld>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typical Washington fashion, they decided to study the issue and found that it was decaying because it was being washed more than other memorials in the city. So, they studied soaps, what types of bristles were being used on the brushes, the soaps they were using and the use of Power Washers, etc (which actually seemed to cause a greater decay in the granite), until at some point (and numerous taxpayer dollars later) someone asked…</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E16491-8CC5-4245-8BD3-496E6E3951CC}" type="slidenum">
              <a:rPr lang="en-US">
                <a:latin typeface="Arial" charset="0"/>
              </a:rPr>
              <a:pPr/>
              <a:t>24</a:t>
            </a:fld>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r>
              <a:rPr lang="en-US" b="1" smtClean="0"/>
              <a:t>Brilliant question #2:</a:t>
            </a:r>
            <a:r>
              <a:rPr lang="en-US" smtClean="0"/>
              <a:t> </a:t>
            </a:r>
            <a:r>
              <a:rPr lang="en-US" i="1" smtClean="0"/>
              <a:t>“Why is it so dirty?”</a:t>
            </a:r>
            <a:endParaRPr lang="en-US" smtClean="0"/>
          </a:p>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88F4BE-D254-42F4-9850-A8C5F437057D}" type="slidenum">
              <a:rPr lang="en-US">
                <a:latin typeface="Arial" charset="0"/>
              </a:rPr>
              <a:pPr/>
              <a:t>30</a:t>
            </a:fld>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birds</a:t>
            </a:r>
          </a:p>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5C6D6D-71B7-4960-8D71-898AB07321FC}" type="slidenum">
              <a:rPr lang="en-US">
                <a:latin typeface="Arial" charset="0"/>
              </a:rPr>
              <a:pPr/>
              <a:t>31</a:t>
            </a:fld>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they broke out the plastic owls, fake coyotes, etc.. </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8E7B04-7932-4531-9ED9-0F64D7A11DB4}" type="slidenum">
              <a:rPr lang="en-US">
                <a:latin typeface="Arial" charset="0"/>
              </a:rPr>
              <a:pPr/>
              <a:t>32</a:t>
            </a:fld>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results were NOT stellar…</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844F75-2FB7-4FCB-A7C4-A7057C387B42}" type="slidenum">
              <a:rPr lang="en-US">
                <a:latin typeface="Arial" charset="0"/>
              </a:rPr>
              <a:pPr/>
              <a:t>33</a:t>
            </a:fld>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even seem to remember reading in an old National Geographic that they actually tried firing a cannon to scare the birds away….</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DE431-ACEE-4F2A-97D8-81DC1AF43AAF}" type="slidenum">
              <a:rPr lang="en-US">
                <a:latin typeface="Arial" charset="0"/>
              </a:rPr>
              <a:pPr/>
              <a:t>34</a:t>
            </a:fld>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Again, after numerous unsuccessful attempts to remove the birds, </a:t>
            </a:r>
            <a:r>
              <a:rPr lang="en-US" b="1" smtClean="0"/>
              <a:t>Brilliant Question #3 </a:t>
            </a:r>
            <a:r>
              <a:rPr lang="en-US" smtClean="0"/>
              <a:t>arose: </a:t>
            </a:r>
            <a:r>
              <a:rPr lang="en-US" i="1" smtClean="0"/>
              <a:t>“Why are there so many birds?”</a:t>
            </a: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4DF17-6E80-42F3-9DBF-0812640E099C}" type="slidenum">
              <a:rPr lang="en-US">
                <a:latin typeface="Arial" charset="0"/>
              </a:rPr>
              <a:pPr/>
              <a:t>35</a:t>
            </a:fld>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Spiders</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BC5AEF-76C8-4711-AEFD-F3B374CFD9C7}" type="slidenum">
              <a:rPr lang="en-US">
                <a:latin typeface="Arial" charset="0"/>
              </a:rPr>
              <a:pPr/>
              <a:t>36</a:t>
            </a:fld>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Bring in the Arachnimoligists (</a:t>
            </a:r>
            <a:r>
              <a:rPr lang="en-US" i="1" smtClean="0"/>
              <a:t>My made-up word</a:t>
            </a:r>
            <a:r>
              <a:rPr lang="en-US" smtClean="0"/>
              <a:t> - Spider experts) and study how to get rid of spiders…. </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BCB1C1-6991-4560-B783-25EB12DDF534}" type="slidenum">
              <a:rPr lang="en-US">
                <a:latin typeface="Arial" charset="0"/>
              </a:rPr>
              <a:pPr/>
              <a:t>37</a:t>
            </a:fld>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a long unsuccessful campaign to rid the Jefferson Memorial of the demon spiders: </a:t>
            </a:r>
            <a:r>
              <a:rPr lang="en-US" b="1" smtClean="0"/>
              <a:t>Brilliant Question #4:</a:t>
            </a:r>
            <a:r>
              <a:rPr lang="en-US" smtClean="0"/>
              <a:t> </a:t>
            </a:r>
            <a:r>
              <a:rPr lang="en-US" i="1" smtClean="0"/>
              <a:t>“Why are there so many Spiders?”</a:t>
            </a:r>
            <a:r>
              <a:rPr lang="en-US" smtClean="0"/>
              <a:t> </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6ECF0F-21F7-492C-A96F-8A492A8F44A0}" type="slidenum">
              <a:rPr lang="en-US">
                <a:latin typeface="Arial" charset="0"/>
              </a:rPr>
              <a:pPr/>
              <a:t>38</a:t>
            </a:fld>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Flying insects. </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0DABFF-ACCE-4944-A53A-90604EDB937D}" type="slidenum">
              <a:rPr lang="en-US">
                <a:latin typeface="Arial" charset="0"/>
              </a:rPr>
              <a:pPr/>
              <a:t>39</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they studied flying insects, broke out bug zappers and tried to solve the problem of decaying granite by killing off as many flying insects as they could. I imagine that any pesticides they would use would actually cause more decaying granite, but that is just a supposition. </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6E51BA-9987-4711-BF58-025930A1EA02}" type="slidenum">
              <a:rPr lang="en-US">
                <a:latin typeface="Arial" charset="0"/>
              </a:rPr>
              <a:pPr/>
              <a:t>40</a:t>
            </a:fld>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that failed to work, someone finally hit upon </a:t>
            </a:r>
            <a:r>
              <a:rPr lang="en-US" b="1" smtClean="0"/>
              <a:t>Brilliant Question #5: </a:t>
            </a:r>
            <a:r>
              <a:rPr lang="en-US" i="1" smtClean="0"/>
              <a:t>“Why are there so many flying insects?”</a:t>
            </a:r>
            <a:endParaRPr lang="en-US" b="1" smtClean="0"/>
          </a:p>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55A644-B1C3-411E-9F6C-1B9DD758D512}" type="slidenum">
              <a:rPr lang="en-US">
                <a:latin typeface="Arial" charset="0"/>
              </a:rPr>
              <a:pPr/>
              <a:t>42</a:t>
            </a:fld>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did not choose this picture of a flying insect by accident. Those of you who do any fly fishing have seen this insect. It is called a</a:t>
            </a:r>
            <a:r>
              <a:rPr lang="en-US" i="1" smtClean="0"/>
              <a:t> Midge, </a:t>
            </a:r>
            <a:r>
              <a:rPr lang="en-US" smtClean="0"/>
              <a:t>which is termed an</a:t>
            </a:r>
            <a:r>
              <a:rPr lang="en-US" i="1" smtClean="0"/>
              <a:t> emergent </a:t>
            </a:r>
            <a:r>
              <a:rPr lang="en-US" smtClean="0"/>
              <a:t>because they come out at dawn and dusk. </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BE4076-D574-4924-973B-36DCD50EF7A4}" type="slidenum">
              <a:rPr lang="en-US">
                <a:latin typeface="Arial" charset="0"/>
              </a:rPr>
              <a:pPr/>
              <a:t>43</a:t>
            </a:fld>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In fact, the lighting at the memorial replicated that dawn/dusk lighting so those little critters were </a:t>
            </a:r>
            <a:r>
              <a:rPr lang="en-US" i="1" smtClean="0"/>
              <a:t>emerging</a:t>
            </a:r>
            <a:r>
              <a:rPr lang="en-US" smtClean="0"/>
              <a:t> at all hours of the day and night. </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055147-4CCF-4AB8-933D-8A65CADFEE92}" type="slidenum">
              <a:rPr lang="en-US">
                <a:latin typeface="Arial" charset="0"/>
              </a:rPr>
              <a:pPr/>
              <a:t>44</a:t>
            </a:fld>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By changing the lighting and putting  timers on the memorial, the midges stopped emerging, the spiders left, the birds stopped doing their thing, the building stayed cleaner and the granite stopped decaying…</a:t>
            </a:r>
          </a:p>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D97187-1EEB-4164-ADDB-81C0EAC236EA}" type="slidenum">
              <a:rPr lang="en-US">
                <a:latin typeface="Arial" charset="0"/>
              </a:rPr>
              <a:pPr/>
              <a:t>46</a:t>
            </a:fld>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many times has your board spent time arguing over the wrong question?</a:t>
            </a:r>
          </a:p>
          <a:p>
            <a:pPr>
              <a:spcBef>
                <a:spcPct val="0"/>
              </a:spcBef>
            </a:pPr>
            <a:r>
              <a:rPr lang="en-US" smtClean="0"/>
              <a:t> </a:t>
            </a:r>
          </a:p>
          <a:p>
            <a:pPr>
              <a:spcBef>
                <a:spcPct val="0"/>
              </a:spcBef>
            </a:pPr>
            <a:r>
              <a:rPr lang="en-US" smtClean="0"/>
              <a:t>By focusing on drilling down to the root cause – the “real” problem that needs fixing, you will generally argue less and solve more. Dr. Philip Boyle (University of North Carolina) once said that if there are nine board members at the board table there may be nine people fighting that </a:t>
            </a:r>
            <a:r>
              <a:rPr lang="en-US" i="1" smtClean="0"/>
              <a:t>their </a:t>
            </a:r>
            <a:r>
              <a:rPr lang="en-US" smtClean="0"/>
              <a:t>solution is the best, but what few boards do is come to consensus on what it is they are really trying to fix – and fix it. The challenge to Superintendents and board members is to refocus attention on what is the real issue, and work on solving that!</a:t>
            </a:r>
          </a:p>
          <a:p>
            <a:pPr>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F91197-32D7-4226-9D21-8258ADC31793}" type="slidenum">
              <a:rPr lang="en-US">
                <a:latin typeface="Arial" charset="0"/>
              </a:rPr>
              <a:pPr/>
              <a:t>47</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A571FD-0100-4F1A-BB7C-BBCF928D52B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ED926-FC33-420F-8FF7-AB0CAA0674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F4A07-D291-4B52-B3BB-B74F9018E2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409E5-7517-41AE-A5E9-27F9F380CB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88346E-FBA3-4AB1-917A-4BE4E53C0D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14E18-B067-49E6-8339-F619D896A1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860E30-2D49-430F-ADB2-806A7B4DB6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AA5D71-53BC-4574-948B-1343328E53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2084D4-B829-4D21-A1BC-537D7FFF14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C2DD41-74B4-42A5-9735-825DE5D4DF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D22F41-0542-41D9-B9A0-07D2AAE37F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3E5D47-8974-47E1-B234-02CE22EBCD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BE34AE0-A538-4D51-9C1B-1DBD463304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7.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image" Target="../media/image18.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9.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0.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2.jpeg"/><Relationship Id="rId9"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2.jpe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5.jpeg"/><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143000" y="5867400"/>
            <a:ext cx="7086600" cy="369888"/>
          </a:xfrm>
          <a:prstGeom prst="rect">
            <a:avLst/>
          </a:prstGeom>
          <a:solidFill>
            <a:srgbClr val="FFCC99"/>
          </a:solidFill>
          <a:ln w="9525">
            <a:noFill/>
            <a:miter lim="800000"/>
            <a:headEnd/>
            <a:tailEnd/>
          </a:ln>
        </p:spPr>
        <p:txBody>
          <a:bodyPr>
            <a:spAutoFit/>
          </a:bodyPr>
          <a:lstStyle/>
          <a:p>
            <a:pPr algn="ctr"/>
            <a:r>
              <a:rPr lang="en-US" sz="1800" b="1" dirty="0" smtClean="0">
                <a:solidFill>
                  <a:schemeClr val="tx2"/>
                </a:solidFill>
              </a:rPr>
              <a:t>2016 </a:t>
            </a:r>
            <a:r>
              <a:rPr lang="en-US" sz="1800" b="1" dirty="0">
                <a:solidFill>
                  <a:schemeClr val="tx2"/>
                </a:solidFill>
              </a:rPr>
              <a:t>MASC/MASS Joint Conference</a:t>
            </a:r>
          </a:p>
        </p:txBody>
      </p:sp>
      <p:sp>
        <p:nvSpPr>
          <p:cNvPr id="2051" name="Text Box 7"/>
          <p:cNvSpPr txBox="1">
            <a:spLocks noChangeArrowheads="1"/>
          </p:cNvSpPr>
          <p:nvPr/>
        </p:nvSpPr>
        <p:spPr bwMode="auto">
          <a:xfrm>
            <a:off x="685800" y="457200"/>
            <a:ext cx="7924800" cy="1343025"/>
          </a:xfrm>
          <a:prstGeom prst="rect">
            <a:avLst/>
          </a:prstGeom>
          <a:noFill/>
          <a:ln w="9525">
            <a:noFill/>
            <a:miter lim="800000"/>
            <a:headEnd/>
            <a:tailEnd/>
          </a:ln>
        </p:spPr>
        <p:txBody>
          <a:bodyPr>
            <a:spAutoFit/>
          </a:bodyPr>
          <a:lstStyle/>
          <a:p>
            <a:pPr algn="ctr"/>
            <a:r>
              <a:rPr lang="en-US" sz="2800" b="1" i="1" dirty="0" smtClean="0"/>
              <a:t>Looking for a Leader: Superintendent Searching</a:t>
            </a:r>
            <a:endParaRPr lang="en-US" sz="2800" b="1" i="1" dirty="0"/>
          </a:p>
          <a:p>
            <a:endParaRPr lang="en-US" sz="1800" b="1" dirty="0"/>
          </a:p>
          <a:p>
            <a:r>
              <a:rPr lang="en-US" sz="1800" b="1" dirty="0"/>
              <a:t>Presenter: 	James Hardy, Field Director-Training &amp; Development</a:t>
            </a:r>
          </a:p>
          <a:p>
            <a:r>
              <a:rPr lang="en-US" sz="1800" b="1" dirty="0"/>
              <a:t>		</a:t>
            </a:r>
          </a:p>
        </p:txBody>
      </p:sp>
      <p:pic>
        <p:nvPicPr>
          <p:cNvPr id="2053" name="Picture 5" descr="C:\Users\James Hardy\AppData\Local\Microsoft\Windows\INetCache\IE\GLZ31K8M\gKBdT[1].jpg"/>
          <p:cNvPicPr>
            <a:picLocks noChangeAspect="1" noChangeArrowheads="1"/>
          </p:cNvPicPr>
          <p:nvPr/>
        </p:nvPicPr>
        <p:blipFill>
          <a:blip r:embed="rId3" cstate="print"/>
          <a:srcRect/>
          <a:stretch>
            <a:fillRect/>
          </a:stretch>
        </p:blipFill>
        <p:spPr bwMode="auto">
          <a:xfrm>
            <a:off x="3200400" y="1756790"/>
            <a:ext cx="2819400" cy="34248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Site Visits</a:t>
            </a:r>
          </a:p>
        </p:txBody>
      </p:sp>
      <p:sp>
        <p:nvSpPr>
          <p:cNvPr id="15364" name="Text Box 4"/>
          <p:cNvSpPr txBox="1">
            <a:spLocks noChangeArrowheads="1"/>
          </p:cNvSpPr>
          <p:nvPr/>
        </p:nvSpPr>
        <p:spPr bwMode="auto">
          <a:xfrm>
            <a:off x="533400" y="2514600"/>
            <a:ext cx="8153400" cy="3378200"/>
          </a:xfrm>
          <a:prstGeom prst="rect">
            <a:avLst/>
          </a:prstGeom>
          <a:noFill/>
          <a:ln w="9525">
            <a:noFill/>
            <a:miter lim="800000"/>
            <a:headEnd/>
            <a:tailEnd/>
          </a:ln>
        </p:spPr>
        <p:txBody>
          <a:bodyPr>
            <a:spAutoFit/>
          </a:bodyPr>
          <a:lstStyle/>
          <a:p>
            <a:pPr>
              <a:buFont typeface="Wingdings" pitchFamily="2" charset="2"/>
              <a:buChar char="ü"/>
            </a:pPr>
            <a:r>
              <a:rPr lang="en-US" b="1"/>
              <a:t>Schedule visits for the candidates and school committee </a:t>
            </a:r>
          </a:p>
          <a:p>
            <a:pPr>
              <a:buFont typeface="Wingdings" pitchFamily="2" charset="2"/>
              <a:buNone/>
            </a:pPr>
            <a:endParaRPr lang="en-US" b="1"/>
          </a:p>
          <a:p>
            <a:pPr>
              <a:buFont typeface="Wingdings" pitchFamily="2" charset="2"/>
              <a:buChar char="ü"/>
            </a:pPr>
            <a:r>
              <a:rPr lang="en-US" b="1"/>
              <a:t>Work with candidates in preparing their visit </a:t>
            </a:r>
          </a:p>
          <a:p>
            <a:endParaRPr lang="en-US" b="1"/>
          </a:p>
          <a:p>
            <a:pPr>
              <a:buFont typeface="Wingdings" pitchFamily="2" charset="2"/>
              <a:buChar char="ü"/>
            </a:pPr>
            <a:r>
              <a:rPr lang="en-US" b="1"/>
              <a:t>Work with committee preparing visit agenda</a:t>
            </a:r>
          </a:p>
          <a:p>
            <a:endParaRPr lang="en-US" b="1"/>
          </a:p>
          <a:p>
            <a:pPr>
              <a:buFont typeface="Wingdings" pitchFamily="2" charset="2"/>
              <a:buChar char="ü"/>
            </a:pPr>
            <a:r>
              <a:rPr lang="en-US" b="1"/>
              <a:t>Discuss questions the committee can ask teams</a:t>
            </a:r>
          </a:p>
          <a:p>
            <a:endParaRPr lang="en-US" b="1"/>
          </a:p>
          <a:p>
            <a:pPr>
              <a:buFont typeface="Wingdings" pitchFamily="2" charset="2"/>
              <a:buChar char="ü"/>
            </a:pPr>
            <a:r>
              <a:rPr lang="en-US" b="1"/>
              <a:t>Review site visit reports prior to final interviews </a:t>
            </a:r>
          </a:p>
        </p:txBody>
      </p:sp>
      <p:pic>
        <p:nvPicPr>
          <p:cNvPr id="13317" name="Picture 5" descr="C:\Users\James Hardy\AppData\Local\Microsoft\Windows\INetCache\IE\733IRH3D\simple-globe-search[1].png"/>
          <p:cNvPicPr>
            <a:picLocks noChangeAspect="1" noChangeArrowheads="1"/>
          </p:cNvPicPr>
          <p:nvPr/>
        </p:nvPicPr>
        <p:blipFill>
          <a:blip r:embed="rId3" cstate="print"/>
          <a:srcRect/>
          <a:stretch>
            <a:fillRect/>
          </a:stretch>
        </p:blipFill>
        <p:spPr bwMode="auto">
          <a:xfrm>
            <a:off x="862013" y="355600"/>
            <a:ext cx="2032000" cy="203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Selection/Appointment</a:t>
            </a:r>
          </a:p>
        </p:txBody>
      </p:sp>
      <p:sp>
        <p:nvSpPr>
          <p:cNvPr id="16388" name="Text Box 4"/>
          <p:cNvSpPr txBox="1">
            <a:spLocks noChangeArrowheads="1"/>
          </p:cNvSpPr>
          <p:nvPr/>
        </p:nvSpPr>
        <p:spPr bwMode="auto">
          <a:xfrm>
            <a:off x="742950" y="2590800"/>
            <a:ext cx="7791450" cy="3743325"/>
          </a:xfrm>
          <a:prstGeom prst="rect">
            <a:avLst/>
          </a:prstGeom>
          <a:noFill/>
          <a:ln w="9525">
            <a:noFill/>
            <a:miter lim="800000"/>
            <a:headEnd/>
            <a:tailEnd/>
          </a:ln>
        </p:spPr>
        <p:txBody>
          <a:bodyPr>
            <a:spAutoFit/>
          </a:bodyPr>
          <a:lstStyle/>
          <a:p>
            <a:pPr>
              <a:buFont typeface="Wingdings" pitchFamily="2" charset="2"/>
              <a:buChar char="ü"/>
            </a:pPr>
            <a:r>
              <a:rPr lang="en-US" b="1"/>
              <a:t>Schedule each interview  </a:t>
            </a:r>
          </a:p>
          <a:p>
            <a:endParaRPr lang="en-US" b="1"/>
          </a:p>
          <a:p>
            <a:pPr>
              <a:buFont typeface="Wingdings" pitchFamily="2" charset="2"/>
              <a:buChar char="ü"/>
            </a:pPr>
            <a:r>
              <a:rPr lang="en-US" b="1"/>
              <a:t>Meet with school committee to review interviewing guidelines</a:t>
            </a:r>
          </a:p>
          <a:p>
            <a:endParaRPr lang="en-US" b="1"/>
          </a:p>
          <a:p>
            <a:pPr>
              <a:buFont typeface="Wingdings" pitchFamily="2" charset="2"/>
              <a:buChar char="ü"/>
            </a:pPr>
            <a:r>
              <a:rPr lang="en-US" b="1"/>
              <a:t>Work with committee in developing questions</a:t>
            </a:r>
          </a:p>
          <a:p>
            <a:endParaRPr lang="en-US" b="1"/>
          </a:p>
          <a:p>
            <a:pPr>
              <a:buFont typeface="Wingdings" pitchFamily="2" charset="2"/>
              <a:buChar char="ü"/>
            </a:pPr>
            <a:r>
              <a:rPr lang="en-US" b="1"/>
              <a:t>Attend every interview</a:t>
            </a:r>
          </a:p>
          <a:p>
            <a:endParaRPr lang="en-US" b="1"/>
          </a:p>
          <a:p>
            <a:pPr>
              <a:buFont typeface="Wingdings" pitchFamily="2" charset="2"/>
              <a:buChar char="ü"/>
            </a:pPr>
            <a:r>
              <a:rPr lang="en-US" b="1"/>
              <a:t>Facilitate discussion and selection/appointment</a:t>
            </a:r>
          </a:p>
        </p:txBody>
      </p:sp>
      <p:pic>
        <p:nvPicPr>
          <p:cNvPr id="14342" name="Picture 6" descr="C:\Users\James Hardy\AppData\Local\Microsoft\Windows\INetCache\IE\ANX7GXMR\hand-find-select-person-line-people-15449270[1].jpg"/>
          <p:cNvPicPr>
            <a:picLocks noChangeAspect="1" noChangeArrowheads="1"/>
          </p:cNvPicPr>
          <p:nvPr/>
        </p:nvPicPr>
        <p:blipFill>
          <a:blip r:embed="rId3" cstate="print"/>
          <a:srcRect/>
          <a:stretch>
            <a:fillRect/>
          </a:stretch>
        </p:blipFill>
        <p:spPr bwMode="auto">
          <a:xfrm>
            <a:off x="838200" y="609600"/>
            <a:ext cx="32004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Follow-up Program</a:t>
            </a:r>
          </a:p>
        </p:txBody>
      </p:sp>
      <p:sp>
        <p:nvSpPr>
          <p:cNvPr id="17412" name="Text Box 4"/>
          <p:cNvSpPr txBox="1">
            <a:spLocks noChangeArrowheads="1"/>
          </p:cNvSpPr>
          <p:nvPr/>
        </p:nvSpPr>
        <p:spPr bwMode="auto">
          <a:xfrm>
            <a:off x="914400" y="2514600"/>
            <a:ext cx="7410450" cy="3743325"/>
          </a:xfrm>
          <a:prstGeom prst="rect">
            <a:avLst/>
          </a:prstGeom>
          <a:noFill/>
          <a:ln w="9525">
            <a:noFill/>
            <a:miter lim="800000"/>
            <a:headEnd/>
            <a:tailEnd/>
          </a:ln>
        </p:spPr>
        <p:txBody>
          <a:bodyPr>
            <a:spAutoFit/>
          </a:bodyPr>
          <a:lstStyle/>
          <a:p>
            <a:pPr>
              <a:buFont typeface="Wingdings" pitchFamily="2" charset="2"/>
              <a:buChar char="ü"/>
            </a:pPr>
            <a:r>
              <a:rPr lang="en-US" b="1"/>
              <a:t>60-90 days after new superintendent is on the job </a:t>
            </a:r>
          </a:p>
          <a:p>
            <a:endParaRPr lang="en-US" b="1"/>
          </a:p>
          <a:p>
            <a:pPr>
              <a:buFont typeface="Wingdings" pitchFamily="2" charset="2"/>
              <a:buChar char="ü"/>
            </a:pPr>
            <a:r>
              <a:rPr lang="en-US" b="1"/>
              <a:t>Review school committee policies</a:t>
            </a:r>
          </a:p>
          <a:p>
            <a:endParaRPr lang="en-US" b="1"/>
          </a:p>
          <a:p>
            <a:pPr>
              <a:buFont typeface="Wingdings" pitchFamily="2" charset="2"/>
              <a:buChar char="ü"/>
            </a:pPr>
            <a:r>
              <a:rPr lang="en-US" b="1"/>
              <a:t>Develop a communications model</a:t>
            </a:r>
          </a:p>
          <a:p>
            <a:endParaRPr lang="en-US" b="1"/>
          </a:p>
          <a:p>
            <a:pPr>
              <a:buFont typeface="Wingdings" pitchFamily="2" charset="2"/>
              <a:buChar char="ü"/>
            </a:pPr>
            <a:r>
              <a:rPr lang="en-US" b="1"/>
              <a:t>Discuss the superintendent evaluation process</a:t>
            </a:r>
          </a:p>
          <a:p>
            <a:endParaRPr lang="en-US" b="1"/>
          </a:p>
          <a:p>
            <a:pPr>
              <a:buFont typeface="Wingdings" pitchFamily="2" charset="2"/>
              <a:buChar char="ü"/>
            </a:pPr>
            <a:r>
              <a:rPr lang="en-US" b="1"/>
              <a:t>Develop a mutual understanding of the district’s goals and objectives</a:t>
            </a:r>
          </a:p>
        </p:txBody>
      </p:sp>
      <p:pic>
        <p:nvPicPr>
          <p:cNvPr id="15365" name="Picture 5" descr="C:\Users\James Hardy\AppData\Local\Microsoft\Windows\INetCache\IE\GLZ31K8M\FindWaldoLocal-IFoundWaldoSticker[1].jpg"/>
          <p:cNvPicPr>
            <a:picLocks noChangeAspect="1" noChangeArrowheads="1"/>
          </p:cNvPicPr>
          <p:nvPr/>
        </p:nvPicPr>
        <p:blipFill>
          <a:blip r:embed="rId3" cstate="print"/>
          <a:srcRect/>
          <a:stretch>
            <a:fillRect/>
          </a:stretch>
        </p:blipFill>
        <p:spPr bwMode="auto">
          <a:xfrm>
            <a:off x="914400" y="533400"/>
            <a:ext cx="2514600" cy="1837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133600" y="457200"/>
            <a:ext cx="4784725" cy="59769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3810000" y="2514600"/>
            <a:ext cx="1466850" cy="1200150"/>
          </a:xfrm>
          <a:prstGeom prst="rect">
            <a:avLst/>
          </a:prstGeom>
          <a:noFill/>
          <a:ln w="9525">
            <a:noFill/>
            <a:miter lim="800000"/>
            <a:headEnd/>
            <a:tailEnd/>
          </a:ln>
        </p:spPr>
        <p:txBody>
          <a:bodyPr wrap="none">
            <a:spAutoFit/>
          </a:bodyPr>
          <a:lstStyle/>
          <a:p>
            <a:r>
              <a:rPr lang="en-US" sz="7200"/>
              <a: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b="1" smtClean="0"/>
              <a:t>Background</a:t>
            </a:r>
            <a:br>
              <a:rPr lang="en-US" sz="3600" b="1" smtClean="0"/>
            </a:br>
            <a:r>
              <a:rPr lang="en-US" sz="2800" b="1" smtClean="0"/>
              <a:t>A Leadership Crisis in Public Education in MA?</a:t>
            </a:r>
            <a:endParaRPr lang="en-US" b="1" smtClean="0"/>
          </a:p>
        </p:txBody>
      </p:sp>
      <p:sp>
        <p:nvSpPr>
          <p:cNvPr id="18435" name="Rectangle 3"/>
          <p:cNvSpPr>
            <a:spLocks noGrp="1" noChangeArrowheads="1"/>
          </p:cNvSpPr>
          <p:nvPr>
            <p:ph type="body" idx="1"/>
          </p:nvPr>
        </p:nvSpPr>
        <p:spPr/>
        <p:txBody>
          <a:bodyPr/>
          <a:lstStyle/>
          <a:p>
            <a:pPr eaLnBrk="1" hangingPunct="1">
              <a:lnSpc>
                <a:spcPct val="90000"/>
              </a:lnSpc>
            </a:pPr>
            <a:r>
              <a:rPr lang="en-US" sz="2000" smtClean="0"/>
              <a:t>Approx 30 Superintendent openings; 19 current Interim Superintendents</a:t>
            </a:r>
          </a:p>
          <a:p>
            <a:pPr eaLnBrk="1" hangingPunct="1">
              <a:lnSpc>
                <a:spcPct val="90000"/>
              </a:lnSpc>
              <a:buFont typeface="Wingdings" pitchFamily="2" charset="2"/>
              <a:buNone/>
            </a:pPr>
            <a:endParaRPr lang="en-US" sz="2000" smtClean="0"/>
          </a:p>
          <a:p>
            <a:pPr eaLnBrk="1" hangingPunct="1">
              <a:lnSpc>
                <a:spcPct val="90000"/>
              </a:lnSpc>
            </a:pPr>
            <a:r>
              <a:rPr lang="en-US" sz="2000" smtClean="0"/>
              <a:t>Some Districts have experienced multiple leadership transitions over a relatively short time</a:t>
            </a:r>
          </a:p>
          <a:p>
            <a:pPr eaLnBrk="1" hangingPunct="1">
              <a:lnSpc>
                <a:spcPct val="90000"/>
              </a:lnSpc>
              <a:buFont typeface="Wingdings" pitchFamily="2" charset="2"/>
              <a:buNone/>
            </a:pPr>
            <a:endParaRPr lang="en-US" sz="2000" smtClean="0"/>
          </a:p>
          <a:p>
            <a:pPr eaLnBrk="1" hangingPunct="1">
              <a:lnSpc>
                <a:spcPct val="90000"/>
              </a:lnSpc>
            </a:pPr>
            <a:r>
              <a:rPr lang="en-US" sz="2000" smtClean="0"/>
              <a:t>In some cases, Educational results are being threatened</a:t>
            </a:r>
          </a:p>
          <a:p>
            <a:pPr eaLnBrk="1" hangingPunct="1">
              <a:lnSpc>
                <a:spcPct val="90000"/>
              </a:lnSpc>
              <a:buFont typeface="Wingdings" pitchFamily="2" charset="2"/>
              <a:buNone/>
            </a:pPr>
            <a:endParaRPr lang="en-US" sz="2000" smtClean="0"/>
          </a:p>
          <a:p>
            <a:pPr eaLnBrk="1" hangingPunct="1">
              <a:lnSpc>
                <a:spcPct val="90000"/>
              </a:lnSpc>
            </a:pPr>
            <a:r>
              <a:rPr lang="en-US" sz="2000" smtClean="0"/>
              <a:t>Quality of Superintendent applicant pool sometimes unsatisfactory</a:t>
            </a:r>
          </a:p>
          <a:p>
            <a:pPr eaLnBrk="1" hangingPunct="1">
              <a:lnSpc>
                <a:spcPct val="90000"/>
              </a:lnSpc>
              <a:buFont typeface="Wingdings" pitchFamily="2" charset="2"/>
              <a:buNone/>
            </a:pPr>
            <a:endParaRPr lang="en-US" sz="2000" smtClean="0"/>
          </a:p>
          <a:p>
            <a:pPr eaLnBrk="1" hangingPunct="1">
              <a:lnSpc>
                <a:spcPct val="90000"/>
              </a:lnSpc>
            </a:pPr>
            <a:r>
              <a:rPr lang="en-US" sz="2000" smtClean="0"/>
              <a:t>Costs of Turnover are High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b="1" smtClean="0"/>
              <a:t>Background</a:t>
            </a:r>
            <a:r>
              <a:rPr lang="en-US" sz="2800" b="1" smtClean="0"/>
              <a:t/>
            </a:r>
            <a:br>
              <a:rPr lang="en-US" sz="2800" b="1" smtClean="0"/>
            </a:br>
            <a:r>
              <a:rPr lang="en-US" sz="2800" b="1" smtClean="0"/>
              <a:t>A Leadership Crisis in Public Education in MA?</a:t>
            </a:r>
          </a:p>
        </p:txBody>
      </p:sp>
      <p:sp>
        <p:nvSpPr>
          <p:cNvPr id="19459" name="Rectangle 3"/>
          <p:cNvSpPr>
            <a:spLocks noGrp="1" noChangeArrowheads="1"/>
          </p:cNvSpPr>
          <p:nvPr>
            <p:ph type="body" idx="1"/>
          </p:nvPr>
        </p:nvSpPr>
        <p:spPr>
          <a:xfrm>
            <a:off x="685800" y="2133600"/>
            <a:ext cx="7772400" cy="4114800"/>
          </a:xfrm>
        </p:spPr>
        <p:txBody>
          <a:bodyPr/>
          <a:lstStyle/>
          <a:p>
            <a:pPr eaLnBrk="1" hangingPunct="1">
              <a:lnSpc>
                <a:spcPct val="90000"/>
              </a:lnSpc>
            </a:pPr>
            <a:r>
              <a:rPr lang="en-US" sz="2000" smtClean="0"/>
              <a:t>School Committee Members serve an average of one term, providing little continuity</a:t>
            </a:r>
          </a:p>
          <a:p>
            <a:pPr eaLnBrk="1" hangingPunct="1">
              <a:lnSpc>
                <a:spcPct val="90000"/>
              </a:lnSpc>
              <a:buFont typeface="Wingdings" pitchFamily="2" charset="2"/>
              <a:buNone/>
            </a:pPr>
            <a:endParaRPr lang="en-US" sz="2000" smtClean="0"/>
          </a:p>
          <a:p>
            <a:pPr eaLnBrk="1" hangingPunct="1">
              <a:lnSpc>
                <a:spcPct val="90000"/>
              </a:lnSpc>
            </a:pPr>
            <a:r>
              <a:rPr lang="en-US" sz="2000" smtClean="0"/>
              <a:t>These trends could become even more pronounced in the coming years</a:t>
            </a:r>
          </a:p>
          <a:p>
            <a:pPr eaLnBrk="1" hangingPunct="1">
              <a:lnSpc>
                <a:spcPct val="90000"/>
              </a:lnSpc>
              <a:buFont typeface="Wingdings" pitchFamily="2" charset="2"/>
              <a:buNone/>
            </a:pPr>
            <a:endParaRPr lang="en-US" sz="2000" smtClean="0"/>
          </a:p>
          <a:p>
            <a:pPr eaLnBrk="1" hangingPunct="1">
              <a:lnSpc>
                <a:spcPct val="90000"/>
              </a:lnSpc>
            </a:pPr>
            <a:r>
              <a:rPr lang="en-US" sz="2000" smtClean="0"/>
              <a:t>Leadership transitions bring a complex set of challenges and opportunities</a:t>
            </a:r>
          </a:p>
          <a:p>
            <a:pPr eaLnBrk="1" hangingPunct="1">
              <a:lnSpc>
                <a:spcPct val="90000"/>
              </a:lnSpc>
              <a:buFont typeface="Wingdings" pitchFamily="2" charset="2"/>
              <a:buNone/>
            </a:pPr>
            <a:endParaRPr lang="en-US" sz="2000" smtClean="0"/>
          </a:p>
          <a:p>
            <a:pPr eaLnBrk="1" hangingPunct="1">
              <a:lnSpc>
                <a:spcPct val="90000"/>
              </a:lnSpc>
            </a:pPr>
            <a:r>
              <a:rPr lang="en-US" sz="2000" smtClean="0"/>
              <a:t>MASS, MASC, and DESE are designing support mechanisms for Districts (DGSP)</a:t>
            </a:r>
          </a:p>
          <a:p>
            <a:pPr eaLnBrk="1" hangingPunct="1">
              <a:lnSpc>
                <a:spcPct val="90000"/>
              </a:lnSpc>
              <a:buFont typeface="Wingdings" pitchFamily="2" charset="2"/>
              <a:buNone/>
            </a:pPr>
            <a:endParaRPr lang="en-US" sz="2000" smtClean="0"/>
          </a:p>
          <a:p>
            <a:pPr eaLnBrk="1" hangingPunct="1">
              <a:lnSpc>
                <a:spcPct val="90000"/>
              </a:lnSpc>
            </a:pPr>
            <a:r>
              <a:rPr lang="en-US" sz="2000" smtClean="0"/>
              <a:t>School Committees and Administrations can, by taking a proactive stance, manage transitions as a strategic opportunities</a:t>
            </a:r>
          </a:p>
          <a:p>
            <a:pPr eaLnBrk="1" hangingPunct="1">
              <a:lnSpc>
                <a:spcPct val="90000"/>
              </a:lnSpc>
              <a:buFont typeface="Wingdings" pitchFamily="2" charset="2"/>
              <a:buNone/>
            </a:pPr>
            <a:endParaRPr lang="en-US" sz="2000" smtClean="0"/>
          </a:p>
          <a:p>
            <a:pPr eaLnBrk="1" hangingPunct="1">
              <a:lnSpc>
                <a:spcPct val="90000"/>
              </a:lnSpc>
            </a:pPr>
            <a:endParaRPr lang="en-US" sz="2000" smtClean="0"/>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b="1" smtClean="0"/>
              <a:t>Change as a </a:t>
            </a:r>
            <a:r>
              <a:rPr lang="en-US" sz="3600" b="1" i="1" u="sng" smtClean="0"/>
              <a:t>Leadership Challenge</a:t>
            </a:r>
          </a:p>
        </p:txBody>
      </p:sp>
      <p:sp>
        <p:nvSpPr>
          <p:cNvPr id="20483" name="Rectangle 3"/>
          <p:cNvSpPr>
            <a:spLocks noGrp="1" noChangeArrowheads="1"/>
          </p:cNvSpPr>
          <p:nvPr>
            <p:ph type="body" idx="1"/>
          </p:nvPr>
        </p:nvSpPr>
        <p:spPr/>
        <p:txBody>
          <a:bodyPr/>
          <a:lstStyle/>
          <a:p>
            <a:pPr eaLnBrk="1" hangingPunct="1">
              <a:buFont typeface="Wingdings" pitchFamily="2" charset="2"/>
              <a:buNone/>
            </a:pPr>
            <a:r>
              <a:rPr lang="en-US" sz="2400" b="1" u="sng" smtClean="0"/>
              <a:t>Conversation:</a:t>
            </a:r>
          </a:p>
          <a:p>
            <a:pPr eaLnBrk="1" hangingPunct="1"/>
            <a:r>
              <a:rPr lang="en-US" sz="2400" smtClean="0"/>
              <a:t>What can you, as leaders in the District, do to most effectively lead the District through the change and transition?</a:t>
            </a:r>
          </a:p>
          <a:p>
            <a:pPr eaLnBrk="1" hangingPunct="1"/>
            <a:endParaRPr lang="en-US" sz="2400" smtClean="0"/>
          </a:p>
          <a:p>
            <a:pPr eaLnBrk="1" hangingPunct="1"/>
            <a:endParaRPr lang="en-US" sz="2400" smtClean="0"/>
          </a:p>
          <a:p>
            <a:pPr eaLnBrk="1" hangingPunct="1">
              <a:buFont typeface="Wingdings" pitchFamily="2" charset="2"/>
              <a:buNone/>
            </a:pPr>
            <a:endParaRPr lang="en-US" smtClean="0"/>
          </a:p>
          <a:p>
            <a:pPr eaLnBrk="1" hangingPunct="1">
              <a:buFont typeface="Wingdings" pitchFamily="2" charset="2"/>
              <a:buNone/>
            </a:pPr>
            <a:endParaRPr lang="en-US" sz="2400" b="1"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b="1" smtClean="0"/>
              <a:t>Change as a </a:t>
            </a:r>
            <a:r>
              <a:rPr lang="en-US" sz="3600" b="1" u="sng" smtClean="0"/>
              <a:t>Leadership Challenge</a:t>
            </a:r>
          </a:p>
        </p:txBody>
      </p:sp>
      <p:sp>
        <p:nvSpPr>
          <p:cNvPr id="21507" name="Rectangle 3"/>
          <p:cNvSpPr>
            <a:spLocks noGrp="1" noChangeArrowheads="1"/>
          </p:cNvSpPr>
          <p:nvPr>
            <p:ph type="body" idx="1"/>
          </p:nvPr>
        </p:nvSpPr>
        <p:spPr>
          <a:xfrm>
            <a:off x="381000" y="1752600"/>
            <a:ext cx="8229600" cy="4525963"/>
          </a:xfrm>
        </p:spPr>
        <p:txBody>
          <a:bodyPr/>
          <a:lstStyle/>
          <a:p>
            <a:pPr eaLnBrk="1" hangingPunct="1">
              <a:lnSpc>
                <a:spcPct val="80000"/>
              </a:lnSpc>
            </a:pPr>
            <a:r>
              <a:rPr lang="en-US" sz="1900" smtClean="0"/>
              <a:t>Managing Change</a:t>
            </a:r>
          </a:p>
          <a:p>
            <a:pPr lvl="1" eaLnBrk="1" hangingPunct="1">
              <a:lnSpc>
                <a:spcPct val="80000"/>
              </a:lnSpc>
            </a:pPr>
            <a:r>
              <a:rPr lang="en-US" sz="1500" smtClean="0"/>
              <a:t>Many view it as a straightforward process: </a:t>
            </a:r>
          </a:p>
          <a:p>
            <a:pPr lvl="1" eaLnBrk="1" hangingPunct="1">
              <a:lnSpc>
                <a:spcPct val="80000"/>
              </a:lnSpc>
            </a:pPr>
            <a:r>
              <a:rPr lang="en-US" sz="1500" smtClean="0"/>
              <a:t>Lay out what needs to be done, when, and by whom. </a:t>
            </a:r>
            <a:endParaRPr lang="en-US" sz="1500" i="1" smtClean="0"/>
          </a:p>
          <a:p>
            <a:pPr lvl="1" eaLnBrk="1" hangingPunct="1">
              <a:lnSpc>
                <a:spcPct val="80000"/>
              </a:lnSpc>
            </a:pPr>
            <a:r>
              <a:rPr lang="en-US" sz="1500" smtClean="0"/>
              <a:t>Implement the plan</a:t>
            </a:r>
          </a:p>
          <a:p>
            <a:pPr lvl="1" eaLnBrk="1" hangingPunct="1">
              <a:lnSpc>
                <a:spcPct val="80000"/>
              </a:lnSpc>
            </a:pPr>
            <a:r>
              <a:rPr lang="en-US" sz="1500" smtClean="0"/>
              <a:t>“Just do it!”*</a:t>
            </a:r>
          </a:p>
          <a:p>
            <a:pPr lvl="1" eaLnBrk="1" hangingPunct="1">
              <a:lnSpc>
                <a:spcPct val="80000"/>
              </a:lnSpc>
              <a:buFont typeface="Wingdings" pitchFamily="2" charset="2"/>
              <a:buNone/>
            </a:pPr>
            <a:endParaRPr lang="en-US" sz="1500" smtClean="0"/>
          </a:p>
          <a:p>
            <a:pPr eaLnBrk="1" hangingPunct="1">
              <a:lnSpc>
                <a:spcPct val="80000"/>
              </a:lnSpc>
            </a:pPr>
            <a:r>
              <a:rPr lang="en-US" sz="1900" smtClean="0"/>
              <a:t>What often happens? </a:t>
            </a:r>
          </a:p>
          <a:p>
            <a:pPr lvl="1" eaLnBrk="1" hangingPunct="1">
              <a:lnSpc>
                <a:spcPct val="80000"/>
              </a:lnSpc>
            </a:pPr>
            <a:r>
              <a:rPr lang="en-US" sz="1500" smtClean="0"/>
              <a:t>the change that seemed so obviously necessary has languished like last week's flowers.*</a:t>
            </a:r>
          </a:p>
          <a:p>
            <a:pPr lvl="1" eaLnBrk="1" hangingPunct="1">
              <a:lnSpc>
                <a:spcPct val="80000"/>
              </a:lnSpc>
              <a:buFont typeface="Wingdings" pitchFamily="2" charset="2"/>
              <a:buNone/>
            </a:pPr>
            <a:endParaRPr lang="en-US" sz="1500" smtClean="0"/>
          </a:p>
          <a:p>
            <a:pPr lvl="1" eaLnBrk="1" hangingPunct="1">
              <a:lnSpc>
                <a:spcPct val="80000"/>
              </a:lnSpc>
              <a:buFont typeface="Wingdings" pitchFamily="2" charset="2"/>
              <a:buNone/>
            </a:pPr>
            <a:endParaRPr lang="en-US" sz="1500" smtClean="0"/>
          </a:p>
          <a:p>
            <a:pPr eaLnBrk="1" hangingPunct="1">
              <a:lnSpc>
                <a:spcPct val="80000"/>
              </a:lnSpc>
            </a:pPr>
            <a:r>
              <a:rPr lang="en-US" sz="1900" smtClean="0"/>
              <a:t>Develop a succession plan.</a:t>
            </a:r>
          </a:p>
          <a:p>
            <a:pPr eaLnBrk="1" hangingPunct="1">
              <a:lnSpc>
                <a:spcPct val="80000"/>
              </a:lnSpc>
              <a:buFont typeface="Wingdings" pitchFamily="2" charset="2"/>
              <a:buNone/>
            </a:pPr>
            <a:endParaRPr lang="en-US" sz="1900" smtClean="0"/>
          </a:p>
          <a:p>
            <a:pPr eaLnBrk="1" hangingPunct="1">
              <a:lnSpc>
                <a:spcPct val="80000"/>
              </a:lnSpc>
            </a:pPr>
            <a:r>
              <a:rPr lang="en-US" sz="1900" smtClean="0"/>
              <a:t>Ask yourselves…..If person A leaves, who will fill 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b="1" smtClean="0"/>
              <a:t>Change as a </a:t>
            </a:r>
            <a:r>
              <a:rPr lang="en-US" sz="3600" b="1" u="sng" smtClean="0"/>
              <a:t>Leadership Challenge</a:t>
            </a:r>
          </a:p>
        </p:txBody>
      </p:sp>
      <p:sp>
        <p:nvSpPr>
          <p:cNvPr id="22531" name="Rectangle 3"/>
          <p:cNvSpPr>
            <a:spLocks noGrp="1" noChangeArrowheads="1"/>
          </p:cNvSpPr>
          <p:nvPr>
            <p:ph type="body" idx="1"/>
          </p:nvPr>
        </p:nvSpPr>
        <p:spPr>
          <a:xfrm>
            <a:off x="457200" y="1752600"/>
            <a:ext cx="8229600" cy="4267200"/>
          </a:xfrm>
        </p:spPr>
        <p:txBody>
          <a:bodyPr/>
          <a:lstStyle/>
          <a:p>
            <a:pPr marL="609600" indent="-609600" eaLnBrk="1" hangingPunct="1">
              <a:buFontTx/>
              <a:buNone/>
            </a:pPr>
            <a:r>
              <a:rPr lang="en-US" sz="2800" smtClean="0">
                <a:sym typeface="Wingdings" pitchFamily="2" charset="2"/>
              </a:rPr>
              <a:t></a:t>
            </a:r>
            <a:r>
              <a:rPr lang="en-US" sz="2800" smtClean="0"/>
              <a:t>Plan for the change and implement your plan</a:t>
            </a:r>
          </a:p>
          <a:p>
            <a:pPr marL="609600" indent="-609600" eaLnBrk="1" hangingPunct="1">
              <a:buFontTx/>
              <a:buNone/>
            </a:pPr>
            <a:r>
              <a:rPr lang="en-US" sz="2800" smtClean="0">
                <a:sym typeface="Wingdings" pitchFamily="2" charset="2"/>
              </a:rPr>
              <a:t></a:t>
            </a:r>
            <a:r>
              <a:rPr lang="en-US" sz="2800" smtClean="0"/>
              <a:t>Do so in a way that addresses both</a:t>
            </a:r>
            <a:r>
              <a:rPr lang="en-US" smtClean="0"/>
              <a:t> </a:t>
            </a:r>
          </a:p>
          <a:p>
            <a:pPr marL="990600" lvl="1" indent="-646113" eaLnBrk="1" hangingPunct="1">
              <a:buFontTx/>
              <a:buChar char="•"/>
            </a:pPr>
            <a:r>
              <a:rPr lang="en-US" sz="2400" b="1" smtClean="0"/>
              <a:t>External </a:t>
            </a:r>
            <a:r>
              <a:rPr lang="en-US" sz="2400" b="1" i="1" smtClean="0"/>
              <a:t>change </a:t>
            </a:r>
            <a:r>
              <a:rPr lang="en-US" sz="2400" b="1" smtClean="0"/>
              <a:t>issues</a:t>
            </a:r>
            <a:r>
              <a:rPr lang="en-US" sz="2400" b="1" i="1" smtClean="0"/>
              <a:t>  </a:t>
            </a:r>
          </a:p>
          <a:p>
            <a:pPr marL="990600" lvl="1" indent="-646113" eaLnBrk="1" hangingPunct="1">
              <a:buFontTx/>
              <a:buChar char="•"/>
            </a:pPr>
            <a:r>
              <a:rPr lang="en-US" sz="2400" b="1" smtClean="0"/>
              <a:t>Internal </a:t>
            </a:r>
            <a:r>
              <a:rPr lang="en-US" sz="2400" b="1" i="1" smtClean="0"/>
              <a:t>transition </a:t>
            </a:r>
            <a:r>
              <a:rPr lang="en-US" sz="2400" b="1" smtClean="0"/>
              <a:t>issues</a:t>
            </a:r>
          </a:p>
          <a:p>
            <a:pPr marL="609600" indent="-609600" eaLnBrk="1" hangingPunct="1">
              <a:buFontTx/>
              <a:buNone/>
            </a:pPr>
            <a:endParaRPr lang="en-US" sz="2400" i="1" smtClean="0"/>
          </a:p>
          <a:p>
            <a:pPr marL="609600" indent="-609600" eaLnBrk="1" hangingPunct="1">
              <a:buFontTx/>
              <a:buNone/>
            </a:pPr>
            <a:endParaRPr lang="en-US" sz="2400" i="1" smtClean="0"/>
          </a:p>
          <a:p>
            <a:pPr marL="609600" indent="-609600" eaLnBrk="1" hangingPunct="1">
              <a:buFontTx/>
              <a:buNone/>
            </a:pPr>
            <a:r>
              <a:rPr lang="en-US" sz="2800" smtClean="0"/>
              <a:t>Ignoring either set of issues can, and often does, result in a stagnated process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343400" y="1066800"/>
            <a:ext cx="4419600" cy="457200"/>
          </a:xfrm>
          <a:prstGeom prst="rect">
            <a:avLst/>
          </a:prstGeom>
          <a:noFill/>
          <a:ln w="9525">
            <a:noFill/>
            <a:miter lim="800000"/>
            <a:headEnd/>
            <a:tailEnd/>
          </a:ln>
        </p:spPr>
        <p:txBody>
          <a:bodyPr>
            <a:spAutoFit/>
          </a:bodyPr>
          <a:lstStyle/>
          <a:p>
            <a:pPr>
              <a:spcBef>
                <a:spcPct val="50000"/>
              </a:spcBef>
            </a:pPr>
            <a:r>
              <a:rPr lang="en-US" b="1"/>
              <a:t>SUPERINTENDENT SEARCH</a:t>
            </a:r>
          </a:p>
        </p:txBody>
      </p:sp>
      <p:sp>
        <p:nvSpPr>
          <p:cNvPr id="7172" name="Text Box 4"/>
          <p:cNvSpPr txBox="1">
            <a:spLocks noChangeArrowheads="1"/>
          </p:cNvSpPr>
          <p:nvPr/>
        </p:nvSpPr>
        <p:spPr bwMode="auto">
          <a:xfrm>
            <a:off x="1524000" y="2895600"/>
            <a:ext cx="6781800" cy="2100263"/>
          </a:xfrm>
          <a:prstGeom prst="rect">
            <a:avLst/>
          </a:prstGeom>
          <a:noFill/>
          <a:ln w="9525">
            <a:noFill/>
            <a:miter lim="800000"/>
            <a:headEnd/>
            <a:tailEnd/>
          </a:ln>
        </p:spPr>
        <p:txBody>
          <a:bodyPr>
            <a:spAutoFit/>
          </a:bodyPr>
          <a:lstStyle/>
          <a:p>
            <a:pPr>
              <a:spcBef>
                <a:spcPct val="50000"/>
              </a:spcBef>
              <a:buFontTx/>
              <a:buChar char="•"/>
            </a:pPr>
            <a:r>
              <a:rPr lang="en-US" b="1"/>
              <a:t>Preliminary Meeting and Process Determination</a:t>
            </a:r>
          </a:p>
          <a:p>
            <a:pPr>
              <a:spcBef>
                <a:spcPct val="50000"/>
              </a:spcBef>
              <a:buFontTx/>
              <a:buChar char="•"/>
            </a:pPr>
            <a:r>
              <a:rPr lang="en-US" b="1"/>
              <a:t>Conducting an Assessment of District Priorities</a:t>
            </a:r>
          </a:p>
          <a:p>
            <a:pPr>
              <a:spcBef>
                <a:spcPct val="50000"/>
              </a:spcBef>
              <a:buFontTx/>
              <a:buChar char="•"/>
            </a:pPr>
            <a:r>
              <a:rPr lang="en-US" b="1"/>
              <a:t>Advertising</a:t>
            </a:r>
          </a:p>
          <a:p>
            <a:pPr>
              <a:spcBef>
                <a:spcPct val="50000"/>
              </a:spcBef>
              <a:buFontTx/>
              <a:buChar char="•"/>
            </a:pPr>
            <a:r>
              <a:rPr lang="en-US" b="1"/>
              <a:t>Screening of Candidates</a:t>
            </a:r>
          </a:p>
        </p:txBody>
      </p:sp>
      <p:pic>
        <p:nvPicPr>
          <p:cNvPr id="5125" name="Picture 5" descr="C:\Users\James Hardy\AppData\Local\Microsoft\Windows\INetCache\IE\ANX7GXMR\pirate-girl-spyglass-logo-eye-patch-isolated-white-background-30707804[1].jpg"/>
          <p:cNvPicPr>
            <a:picLocks noChangeAspect="1" noChangeArrowheads="1"/>
          </p:cNvPicPr>
          <p:nvPr/>
        </p:nvPicPr>
        <p:blipFill>
          <a:blip r:embed="rId3" cstate="print"/>
          <a:srcRect/>
          <a:stretch>
            <a:fillRect/>
          </a:stretch>
        </p:blipFill>
        <p:spPr bwMode="auto">
          <a:xfrm>
            <a:off x="990600" y="6096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95400" y="5638800"/>
            <a:ext cx="6400800" cy="685800"/>
          </a:xfrm>
        </p:spPr>
        <p:txBody>
          <a:bodyPr/>
          <a:lstStyle/>
          <a:p>
            <a:pPr eaLnBrk="1" hangingPunct="1">
              <a:defRPr/>
            </a:pPr>
            <a:r>
              <a:rPr lang="en-US" smtClean="0">
                <a:effectLst>
                  <a:outerShdw blurRad="38100" dist="38100" dir="2700000" algn="tl">
                    <a:srgbClr val="C0C0C0"/>
                  </a:outerShdw>
                </a:effectLst>
                <a:latin typeface="Tahoma" pitchFamily="34" charset="0"/>
              </a:rPr>
              <a:t>A Study in Root Cause Analysis</a:t>
            </a:r>
          </a:p>
        </p:txBody>
      </p:sp>
      <p:sp>
        <p:nvSpPr>
          <p:cNvPr id="2050" name="Rectangle 2"/>
          <p:cNvSpPr>
            <a:spLocks noGrp="1" noChangeArrowheads="1"/>
          </p:cNvSpPr>
          <p:nvPr>
            <p:ph type="ctrTitle"/>
          </p:nvPr>
        </p:nvSpPr>
        <p:spPr>
          <a:xfrm>
            <a:off x="685800" y="381000"/>
            <a:ext cx="7772400" cy="1470025"/>
          </a:xfrm>
        </p:spPr>
        <p:txBody>
          <a:bodyPr/>
          <a:lstStyle/>
          <a:p>
            <a:pPr eaLnBrk="1" hangingPunct="1">
              <a:defRPr/>
            </a:pPr>
            <a:r>
              <a:rPr lang="en-US" dirty="0" smtClean="0">
                <a:effectLst>
                  <a:outerShdw blurRad="38100" dist="38100" dir="2700000" algn="tl">
                    <a:srgbClr val="C0C0C0"/>
                  </a:outerShdw>
                </a:effectLst>
                <a:latin typeface="Tahoma" pitchFamily="34" charset="0"/>
              </a:rPr>
              <a:t>The Jefferson Memorial</a:t>
            </a:r>
          </a:p>
        </p:txBody>
      </p:sp>
      <p:pic>
        <p:nvPicPr>
          <p:cNvPr id="23556" name="Picture 5" descr="introductionpage3.jpg"/>
          <p:cNvPicPr>
            <a:picLocks noChangeAspect="1"/>
          </p:cNvPicPr>
          <p:nvPr/>
        </p:nvPicPr>
        <p:blipFill>
          <a:blip r:embed="rId4" cstate="print"/>
          <a:srcRect/>
          <a:stretch>
            <a:fillRect/>
          </a:stretch>
        </p:blipFill>
        <p:spPr bwMode="auto">
          <a:xfrm>
            <a:off x="2590800" y="1905000"/>
            <a:ext cx="3962400" cy="27813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latin typeface="Tahoma" pitchFamily="34" charset="0"/>
              </a:rPr>
              <a:t>The Jefferson Memorial</a:t>
            </a:r>
          </a:p>
        </p:txBody>
      </p:sp>
      <p:pic>
        <p:nvPicPr>
          <p:cNvPr id="24579" name="Picture 4"/>
          <p:cNvPicPr>
            <a:picLocks noChangeAspect="1" noChangeArrowheads="1"/>
          </p:cNvPicPr>
          <p:nvPr/>
        </p:nvPicPr>
        <p:blipFill>
          <a:blip r:embed="rId4" cstate="print"/>
          <a:srcRect/>
          <a:stretch>
            <a:fillRect/>
          </a:stretch>
        </p:blipFill>
        <p:spPr bwMode="auto">
          <a:xfrm>
            <a:off x="2057400" y="1905000"/>
            <a:ext cx="5078413" cy="412908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arthenon"/>
          <p:cNvPicPr>
            <a:picLocks noChangeAspect="1" noChangeArrowheads="1"/>
          </p:cNvPicPr>
          <p:nvPr/>
        </p:nvPicPr>
        <p:blipFill>
          <a:blip r:embed="rId4" cstate="print"/>
          <a:srcRect/>
          <a:stretch>
            <a:fillRect/>
          </a:stretch>
        </p:blipFill>
        <p:spPr bwMode="auto">
          <a:xfrm>
            <a:off x="762000" y="571500"/>
            <a:ext cx="7620000" cy="5715000"/>
          </a:xfrm>
          <a:prstGeom prst="rect">
            <a:avLst/>
          </a:prstGeom>
          <a:noFill/>
          <a:ln w="9525">
            <a:noFill/>
            <a:miter lim="800000"/>
            <a:headEnd/>
            <a:tailEnd/>
          </a:ln>
        </p:spPr>
      </p:pic>
      <p:sp>
        <p:nvSpPr>
          <p:cNvPr id="11270" name="Rectangle 6"/>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arthenon"/>
          <p:cNvPicPr>
            <a:picLocks noChangeAspect="1" noChangeArrowheads="1"/>
          </p:cNvPicPr>
          <p:nvPr/>
        </p:nvPicPr>
        <p:blipFill>
          <a:blip r:embed="rId4" cstate="print">
            <a:lum bright="70000" contrast="-70000"/>
          </a:blip>
          <a:srcRect/>
          <a:stretch>
            <a:fillRect/>
          </a:stretch>
        </p:blipFill>
        <p:spPr bwMode="auto">
          <a:xfrm>
            <a:off x="762000" y="571500"/>
            <a:ext cx="7620000" cy="5715000"/>
          </a:xfrm>
          <a:prstGeom prst="rect">
            <a:avLst/>
          </a:prstGeom>
          <a:noFill/>
          <a:ln w="9525">
            <a:noFill/>
            <a:miter lim="800000"/>
            <a:headEnd/>
            <a:tailEnd/>
          </a:ln>
        </p:spPr>
      </p:pic>
      <p:sp>
        <p:nvSpPr>
          <p:cNvPr id="3584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
        <p:nvSpPr>
          <p:cNvPr id="35845" name="Text Box 5"/>
          <p:cNvSpPr txBox="1">
            <a:spLocks noChangeArrowheads="1"/>
          </p:cNvSpPr>
          <p:nvPr/>
        </p:nvSpPr>
        <p:spPr bwMode="auto">
          <a:xfrm>
            <a:off x="1981200" y="3048000"/>
            <a:ext cx="5257800" cy="762000"/>
          </a:xfrm>
          <a:prstGeom prst="rect">
            <a:avLst/>
          </a:prstGeom>
          <a:noFill/>
          <a:ln w="12700">
            <a:noFill/>
            <a:miter lim="800000"/>
            <a:headEnd type="none" w="sm" len="sm"/>
            <a:tailEnd type="none" w="sm" len="sm"/>
          </a:ln>
          <a:effectLst/>
        </p:spPr>
        <p:txBody>
          <a:bodyPr>
            <a:spAutoFit/>
          </a:bodyPr>
          <a:lstStyle/>
          <a:p>
            <a:pPr>
              <a:defRPr/>
            </a:pPr>
            <a:r>
              <a:rPr lang="en-US" sz="4400">
                <a:solidFill>
                  <a:schemeClr val="hlink"/>
                </a:solidFill>
                <a:effectLst>
                  <a:outerShdw blurRad="38100" dist="38100" dir="2700000" algn="tl">
                    <a:srgbClr val="C0C0C0"/>
                  </a:outerShdw>
                </a:effectLst>
                <a:latin typeface="Arial" charset="0"/>
              </a:rPr>
              <a:t>Why is it Decaying?</a:t>
            </a:r>
          </a:p>
        </p:txBody>
      </p:sp>
      <p:sp>
        <p:nvSpPr>
          <p:cNvPr id="26629" name="Slide Number Placeholder 4"/>
          <p:cNvSpPr>
            <a:spLocks noGrp="1"/>
          </p:cNvSpPr>
          <p:nvPr>
            <p:ph type="sldNum" sz="quarter" idx="12"/>
          </p:nvPr>
        </p:nvSpPr>
        <p:spPr>
          <a:noFill/>
        </p:spPr>
        <p:txBody>
          <a:bodyPr/>
          <a:lstStyle/>
          <a:p>
            <a:fld id="{5281DE87-9BD8-4B8B-B5DB-CF38BCF6FB1C}" type="slidenum">
              <a:rPr lang="en-US" altLang="en-US"/>
              <a:pPr/>
              <a:t>23</a:t>
            </a:fld>
            <a:endParaRPr lang="en-US" altLang="en-US"/>
          </a:p>
        </p:txBody>
      </p:sp>
      <p:sp>
        <p:nvSpPr>
          <p:cNvPr id="26630" name="Footer Placeholder 5"/>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27651" name="Picture 16" descr="penn190"/>
          <p:cNvPicPr>
            <a:picLocks noChangeAspect="1" noChangeArrowheads="1"/>
          </p:cNvPicPr>
          <p:nvPr/>
        </p:nvPicPr>
        <p:blipFill>
          <a:blip r:embed="rId4" cstate="print"/>
          <a:srcRect/>
          <a:stretch>
            <a:fillRect/>
          </a:stretch>
        </p:blipFill>
        <p:spPr bwMode="auto">
          <a:xfrm>
            <a:off x="1828800" y="990600"/>
            <a:ext cx="1809750" cy="245745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28675" name="Picture 8" descr="mdpav4a"/>
          <p:cNvPicPr>
            <a:picLocks noChangeAspect="1" noChangeArrowheads="1"/>
          </p:cNvPicPr>
          <p:nvPr/>
        </p:nvPicPr>
        <p:blipFill>
          <a:blip r:embed="rId4" cstate="print"/>
          <a:srcRect/>
          <a:stretch>
            <a:fillRect/>
          </a:stretch>
        </p:blipFill>
        <p:spPr bwMode="auto">
          <a:xfrm>
            <a:off x="4191000" y="990600"/>
            <a:ext cx="1390650" cy="1905000"/>
          </a:xfrm>
          <a:prstGeom prst="rect">
            <a:avLst/>
          </a:prstGeom>
          <a:noFill/>
          <a:ln w="9525">
            <a:noFill/>
            <a:miter lim="800000"/>
            <a:headEnd/>
            <a:tailEnd/>
          </a:ln>
        </p:spPr>
      </p:pic>
      <p:pic>
        <p:nvPicPr>
          <p:cNvPr id="28676" name="Picture 9" descr="penn190"/>
          <p:cNvPicPr>
            <a:picLocks noChangeAspect="1" noChangeArrowheads="1"/>
          </p:cNvPicPr>
          <p:nvPr/>
        </p:nvPicPr>
        <p:blipFill>
          <a:blip r:embed="rId5" cstate="print"/>
          <a:srcRect/>
          <a:stretch>
            <a:fillRect/>
          </a:stretch>
        </p:blipFill>
        <p:spPr bwMode="auto">
          <a:xfrm>
            <a:off x="1828800" y="990600"/>
            <a:ext cx="1809750" cy="245745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29699" name="Picture 6" descr="GirlWithMop"/>
          <p:cNvPicPr>
            <a:picLocks noChangeAspect="1" noChangeArrowheads="1"/>
          </p:cNvPicPr>
          <p:nvPr/>
        </p:nvPicPr>
        <p:blipFill>
          <a:blip r:embed="rId4" cstate="print"/>
          <a:srcRect/>
          <a:stretch>
            <a:fillRect/>
          </a:stretch>
        </p:blipFill>
        <p:spPr bwMode="auto">
          <a:xfrm>
            <a:off x="0" y="990600"/>
            <a:ext cx="3708400" cy="5727700"/>
          </a:xfrm>
          <a:prstGeom prst="rect">
            <a:avLst/>
          </a:prstGeom>
          <a:noFill/>
          <a:ln w="9525">
            <a:noFill/>
            <a:miter lim="800000"/>
            <a:headEnd/>
            <a:tailEnd/>
          </a:ln>
        </p:spPr>
      </p:pic>
      <p:pic>
        <p:nvPicPr>
          <p:cNvPr id="29700" name="Picture 8" descr="mdpav4a"/>
          <p:cNvPicPr>
            <a:picLocks noChangeAspect="1" noChangeArrowheads="1"/>
          </p:cNvPicPr>
          <p:nvPr/>
        </p:nvPicPr>
        <p:blipFill>
          <a:blip r:embed="rId5" cstate="print"/>
          <a:srcRect/>
          <a:stretch>
            <a:fillRect/>
          </a:stretch>
        </p:blipFill>
        <p:spPr bwMode="auto">
          <a:xfrm>
            <a:off x="4191000" y="990600"/>
            <a:ext cx="1390650" cy="1905000"/>
          </a:xfrm>
          <a:prstGeom prst="rect">
            <a:avLst/>
          </a:prstGeom>
          <a:noFill/>
          <a:ln w="9525">
            <a:noFill/>
            <a:miter lim="800000"/>
            <a:headEnd/>
            <a:tailEnd/>
          </a:ln>
        </p:spPr>
      </p:pic>
      <p:pic>
        <p:nvPicPr>
          <p:cNvPr id="29701" name="Picture 9" descr="penn190"/>
          <p:cNvPicPr>
            <a:picLocks noChangeAspect="1" noChangeArrowheads="1"/>
          </p:cNvPicPr>
          <p:nvPr/>
        </p:nvPicPr>
        <p:blipFill>
          <a:blip r:embed="rId6" cstate="print"/>
          <a:srcRect/>
          <a:stretch>
            <a:fillRect/>
          </a:stretch>
        </p:blipFill>
        <p:spPr bwMode="auto">
          <a:xfrm>
            <a:off x="1828800" y="990600"/>
            <a:ext cx="1809750" cy="2457450"/>
          </a:xfrm>
          <a:prstGeom prst="rect">
            <a:avLst/>
          </a:prstGeom>
          <a:noFill/>
          <a:ln w="9525">
            <a:noFill/>
            <a:miter lim="800000"/>
            <a:headEnd/>
            <a:tailEnd/>
          </a:ln>
        </p:spPr>
      </p:pic>
    </p:spTree>
    <p:custDataLst>
      <p:tags r:id="rId1"/>
    </p:custData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30723" name="Picture 6" descr="GirlWithMop"/>
          <p:cNvPicPr>
            <a:picLocks noChangeAspect="1" noChangeArrowheads="1"/>
          </p:cNvPicPr>
          <p:nvPr/>
        </p:nvPicPr>
        <p:blipFill>
          <a:blip r:embed="rId4" cstate="print"/>
          <a:srcRect/>
          <a:stretch>
            <a:fillRect/>
          </a:stretch>
        </p:blipFill>
        <p:spPr bwMode="auto">
          <a:xfrm>
            <a:off x="0" y="990600"/>
            <a:ext cx="3708400" cy="5727700"/>
          </a:xfrm>
          <a:prstGeom prst="rect">
            <a:avLst/>
          </a:prstGeom>
          <a:noFill/>
          <a:ln w="9525">
            <a:noFill/>
            <a:miter lim="800000"/>
            <a:headEnd/>
            <a:tailEnd/>
          </a:ln>
        </p:spPr>
      </p:pic>
      <p:pic>
        <p:nvPicPr>
          <p:cNvPr id="30724" name="Picture 7" descr="han011"/>
          <p:cNvPicPr>
            <a:picLocks noChangeAspect="1" noChangeArrowheads="1"/>
          </p:cNvPicPr>
          <p:nvPr/>
        </p:nvPicPr>
        <p:blipFill>
          <a:blip r:embed="rId5" cstate="print"/>
          <a:srcRect/>
          <a:stretch>
            <a:fillRect/>
          </a:stretch>
        </p:blipFill>
        <p:spPr bwMode="auto">
          <a:xfrm>
            <a:off x="6248400" y="990600"/>
            <a:ext cx="2743200" cy="2743200"/>
          </a:xfrm>
          <a:prstGeom prst="rect">
            <a:avLst/>
          </a:prstGeom>
          <a:noFill/>
          <a:ln w="9525">
            <a:noFill/>
            <a:miter lim="800000"/>
            <a:headEnd/>
            <a:tailEnd/>
          </a:ln>
        </p:spPr>
      </p:pic>
      <p:pic>
        <p:nvPicPr>
          <p:cNvPr id="30725" name="Picture 8" descr="mdpav4a"/>
          <p:cNvPicPr>
            <a:picLocks noChangeAspect="1" noChangeArrowheads="1"/>
          </p:cNvPicPr>
          <p:nvPr/>
        </p:nvPicPr>
        <p:blipFill>
          <a:blip r:embed="rId6" cstate="print"/>
          <a:srcRect/>
          <a:stretch>
            <a:fillRect/>
          </a:stretch>
        </p:blipFill>
        <p:spPr bwMode="auto">
          <a:xfrm>
            <a:off x="4191000" y="990600"/>
            <a:ext cx="1390650" cy="1905000"/>
          </a:xfrm>
          <a:prstGeom prst="rect">
            <a:avLst/>
          </a:prstGeom>
          <a:noFill/>
          <a:ln w="9525">
            <a:noFill/>
            <a:miter lim="800000"/>
            <a:headEnd/>
            <a:tailEnd/>
          </a:ln>
        </p:spPr>
      </p:pic>
      <p:pic>
        <p:nvPicPr>
          <p:cNvPr id="30726" name="Picture 9" descr="penn190"/>
          <p:cNvPicPr>
            <a:picLocks noChangeAspect="1" noChangeArrowheads="1"/>
          </p:cNvPicPr>
          <p:nvPr/>
        </p:nvPicPr>
        <p:blipFill>
          <a:blip r:embed="rId7" cstate="print"/>
          <a:srcRect/>
          <a:stretch>
            <a:fillRect/>
          </a:stretch>
        </p:blipFill>
        <p:spPr bwMode="auto">
          <a:xfrm>
            <a:off x="1828800" y="990600"/>
            <a:ext cx="1809750" cy="2457450"/>
          </a:xfrm>
          <a:prstGeom prst="rect">
            <a:avLst/>
          </a:prstGeom>
          <a:noFill/>
          <a:ln w="9525">
            <a:noFill/>
            <a:miter lim="800000"/>
            <a:headEnd/>
            <a:tailEnd/>
          </a:ln>
        </p:spPr>
      </p:pic>
      <p:sp>
        <p:nvSpPr>
          <p:cNvPr id="30727" name="Slide Number Placeholder 6"/>
          <p:cNvSpPr>
            <a:spLocks noGrp="1"/>
          </p:cNvSpPr>
          <p:nvPr>
            <p:ph type="sldNum" sz="quarter" idx="12"/>
          </p:nvPr>
        </p:nvSpPr>
        <p:spPr>
          <a:noFill/>
        </p:spPr>
        <p:txBody>
          <a:bodyPr/>
          <a:lstStyle/>
          <a:p>
            <a:fld id="{79BDC4B9-9FBF-4BEE-BDD0-A8376D3A3707}" type="slidenum">
              <a:rPr lang="en-US" altLang="en-US"/>
              <a:pPr/>
              <a:t>27</a:t>
            </a:fld>
            <a:endParaRPr lang="en-US" altLang="en-US"/>
          </a:p>
        </p:txBody>
      </p:sp>
      <p:sp>
        <p:nvSpPr>
          <p:cNvPr id="30728" name="Footer Placeholder 7"/>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31747" name="Picture 5" descr="040715081025"/>
          <p:cNvPicPr>
            <a:picLocks noChangeAspect="1" noChangeArrowheads="1"/>
          </p:cNvPicPr>
          <p:nvPr/>
        </p:nvPicPr>
        <p:blipFill>
          <a:blip r:embed="rId4" cstate="print"/>
          <a:srcRect/>
          <a:stretch>
            <a:fillRect/>
          </a:stretch>
        </p:blipFill>
        <p:spPr bwMode="auto">
          <a:xfrm>
            <a:off x="3733800" y="2971800"/>
            <a:ext cx="2341563" cy="3114675"/>
          </a:xfrm>
          <a:prstGeom prst="rect">
            <a:avLst/>
          </a:prstGeom>
          <a:noFill/>
          <a:ln w="9525">
            <a:noFill/>
            <a:miter lim="800000"/>
            <a:headEnd/>
            <a:tailEnd/>
          </a:ln>
        </p:spPr>
      </p:pic>
      <p:pic>
        <p:nvPicPr>
          <p:cNvPr id="31748" name="Picture 6" descr="GirlWithMop"/>
          <p:cNvPicPr>
            <a:picLocks noChangeAspect="1" noChangeArrowheads="1"/>
          </p:cNvPicPr>
          <p:nvPr/>
        </p:nvPicPr>
        <p:blipFill>
          <a:blip r:embed="rId5" cstate="print"/>
          <a:srcRect/>
          <a:stretch>
            <a:fillRect/>
          </a:stretch>
        </p:blipFill>
        <p:spPr bwMode="auto">
          <a:xfrm>
            <a:off x="0" y="990600"/>
            <a:ext cx="3708400" cy="5727700"/>
          </a:xfrm>
          <a:prstGeom prst="rect">
            <a:avLst/>
          </a:prstGeom>
          <a:noFill/>
          <a:ln w="9525">
            <a:noFill/>
            <a:miter lim="800000"/>
            <a:headEnd/>
            <a:tailEnd/>
          </a:ln>
        </p:spPr>
      </p:pic>
      <p:pic>
        <p:nvPicPr>
          <p:cNvPr id="31749" name="Picture 7" descr="han011"/>
          <p:cNvPicPr>
            <a:picLocks noChangeAspect="1" noChangeArrowheads="1"/>
          </p:cNvPicPr>
          <p:nvPr/>
        </p:nvPicPr>
        <p:blipFill>
          <a:blip r:embed="rId6" cstate="print"/>
          <a:srcRect/>
          <a:stretch>
            <a:fillRect/>
          </a:stretch>
        </p:blipFill>
        <p:spPr bwMode="auto">
          <a:xfrm>
            <a:off x="6248400" y="990600"/>
            <a:ext cx="2743200" cy="2743200"/>
          </a:xfrm>
          <a:prstGeom prst="rect">
            <a:avLst/>
          </a:prstGeom>
          <a:noFill/>
          <a:ln w="9525">
            <a:noFill/>
            <a:miter lim="800000"/>
            <a:headEnd/>
            <a:tailEnd/>
          </a:ln>
        </p:spPr>
      </p:pic>
      <p:pic>
        <p:nvPicPr>
          <p:cNvPr id="31750" name="Picture 8" descr="mdpav4a"/>
          <p:cNvPicPr>
            <a:picLocks noChangeAspect="1" noChangeArrowheads="1"/>
          </p:cNvPicPr>
          <p:nvPr/>
        </p:nvPicPr>
        <p:blipFill>
          <a:blip r:embed="rId7" cstate="print"/>
          <a:srcRect/>
          <a:stretch>
            <a:fillRect/>
          </a:stretch>
        </p:blipFill>
        <p:spPr bwMode="auto">
          <a:xfrm>
            <a:off x="4191000" y="990600"/>
            <a:ext cx="1390650" cy="1905000"/>
          </a:xfrm>
          <a:prstGeom prst="rect">
            <a:avLst/>
          </a:prstGeom>
          <a:noFill/>
          <a:ln w="9525">
            <a:noFill/>
            <a:miter lim="800000"/>
            <a:headEnd/>
            <a:tailEnd/>
          </a:ln>
        </p:spPr>
      </p:pic>
      <p:pic>
        <p:nvPicPr>
          <p:cNvPr id="31751" name="Picture 9" descr="penn190"/>
          <p:cNvPicPr>
            <a:picLocks noChangeAspect="1" noChangeArrowheads="1"/>
          </p:cNvPicPr>
          <p:nvPr/>
        </p:nvPicPr>
        <p:blipFill>
          <a:blip r:embed="rId8" cstate="print"/>
          <a:srcRect/>
          <a:stretch>
            <a:fillRect/>
          </a:stretch>
        </p:blipFill>
        <p:spPr bwMode="auto">
          <a:xfrm>
            <a:off x="1828800" y="990600"/>
            <a:ext cx="1809750" cy="24574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32771" name="Picture 4" descr="pw3"/>
          <p:cNvPicPr>
            <a:picLocks noChangeAspect="1" noChangeArrowheads="1"/>
          </p:cNvPicPr>
          <p:nvPr/>
        </p:nvPicPr>
        <p:blipFill>
          <a:blip r:embed="rId4" cstate="print"/>
          <a:srcRect/>
          <a:stretch>
            <a:fillRect/>
          </a:stretch>
        </p:blipFill>
        <p:spPr bwMode="auto">
          <a:xfrm>
            <a:off x="6096000" y="4038600"/>
            <a:ext cx="2743200" cy="2044700"/>
          </a:xfrm>
          <a:prstGeom prst="rect">
            <a:avLst/>
          </a:prstGeom>
          <a:noFill/>
          <a:ln w="9525">
            <a:noFill/>
            <a:miter lim="800000"/>
            <a:headEnd/>
            <a:tailEnd/>
          </a:ln>
        </p:spPr>
      </p:pic>
      <p:pic>
        <p:nvPicPr>
          <p:cNvPr id="32772" name="Picture 5" descr="040715081025"/>
          <p:cNvPicPr>
            <a:picLocks noChangeAspect="1" noChangeArrowheads="1"/>
          </p:cNvPicPr>
          <p:nvPr/>
        </p:nvPicPr>
        <p:blipFill>
          <a:blip r:embed="rId5" cstate="print"/>
          <a:srcRect/>
          <a:stretch>
            <a:fillRect/>
          </a:stretch>
        </p:blipFill>
        <p:spPr bwMode="auto">
          <a:xfrm>
            <a:off x="3733800" y="2971800"/>
            <a:ext cx="2341563" cy="3114675"/>
          </a:xfrm>
          <a:prstGeom prst="rect">
            <a:avLst/>
          </a:prstGeom>
          <a:noFill/>
          <a:ln w="9525">
            <a:noFill/>
            <a:miter lim="800000"/>
            <a:headEnd/>
            <a:tailEnd/>
          </a:ln>
        </p:spPr>
      </p:pic>
      <p:pic>
        <p:nvPicPr>
          <p:cNvPr id="32773" name="Picture 6" descr="GirlWithMop"/>
          <p:cNvPicPr>
            <a:picLocks noChangeAspect="1" noChangeArrowheads="1"/>
          </p:cNvPicPr>
          <p:nvPr/>
        </p:nvPicPr>
        <p:blipFill>
          <a:blip r:embed="rId6" cstate="print"/>
          <a:srcRect/>
          <a:stretch>
            <a:fillRect/>
          </a:stretch>
        </p:blipFill>
        <p:spPr bwMode="auto">
          <a:xfrm>
            <a:off x="0" y="990600"/>
            <a:ext cx="3708400" cy="5727700"/>
          </a:xfrm>
          <a:prstGeom prst="rect">
            <a:avLst/>
          </a:prstGeom>
          <a:noFill/>
          <a:ln w="9525">
            <a:noFill/>
            <a:miter lim="800000"/>
            <a:headEnd/>
            <a:tailEnd/>
          </a:ln>
        </p:spPr>
      </p:pic>
      <p:pic>
        <p:nvPicPr>
          <p:cNvPr id="32774" name="Picture 7" descr="han011"/>
          <p:cNvPicPr>
            <a:picLocks noChangeAspect="1" noChangeArrowheads="1"/>
          </p:cNvPicPr>
          <p:nvPr/>
        </p:nvPicPr>
        <p:blipFill>
          <a:blip r:embed="rId7" cstate="print"/>
          <a:srcRect/>
          <a:stretch>
            <a:fillRect/>
          </a:stretch>
        </p:blipFill>
        <p:spPr bwMode="auto">
          <a:xfrm>
            <a:off x="6248400" y="990600"/>
            <a:ext cx="2743200" cy="2743200"/>
          </a:xfrm>
          <a:prstGeom prst="rect">
            <a:avLst/>
          </a:prstGeom>
          <a:noFill/>
          <a:ln w="9525">
            <a:noFill/>
            <a:miter lim="800000"/>
            <a:headEnd/>
            <a:tailEnd/>
          </a:ln>
        </p:spPr>
      </p:pic>
      <p:pic>
        <p:nvPicPr>
          <p:cNvPr id="32775" name="Picture 8" descr="mdpav4a"/>
          <p:cNvPicPr>
            <a:picLocks noChangeAspect="1" noChangeArrowheads="1"/>
          </p:cNvPicPr>
          <p:nvPr/>
        </p:nvPicPr>
        <p:blipFill>
          <a:blip r:embed="rId8" cstate="print"/>
          <a:srcRect/>
          <a:stretch>
            <a:fillRect/>
          </a:stretch>
        </p:blipFill>
        <p:spPr bwMode="auto">
          <a:xfrm>
            <a:off x="4191000" y="990600"/>
            <a:ext cx="1390650" cy="1905000"/>
          </a:xfrm>
          <a:prstGeom prst="rect">
            <a:avLst/>
          </a:prstGeom>
          <a:noFill/>
          <a:ln w="9525">
            <a:noFill/>
            <a:miter lim="800000"/>
            <a:headEnd/>
            <a:tailEnd/>
          </a:ln>
        </p:spPr>
      </p:pic>
      <p:pic>
        <p:nvPicPr>
          <p:cNvPr id="32776" name="Picture 9" descr="penn190"/>
          <p:cNvPicPr>
            <a:picLocks noChangeAspect="1" noChangeArrowheads="1"/>
          </p:cNvPicPr>
          <p:nvPr/>
        </p:nvPicPr>
        <p:blipFill>
          <a:blip r:embed="rId9" cstate="print"/>
          <a:srcRect/>
          <a:stretch>
            <a:fillRect/>
          </a:stretch>
        </p:blipFill>
        <p:spPr bwMode="auto">
          <a:xfrm>
            <a:off x="1828800" y="990600"/>
            <a:ext cx="1809750" cy="2457450"/>
          </a:xfrm>
          <a:prstGeom prst="rect">
            <a:avLst/>
          </a:prstGeom>
          <a:noFill/>
          <a:ln w="9525">
            <a:noFill/>
            <a:miter lim="800000"/>
            <a:headEnd/>
            <a:tailEnd/>
          </a:ln>
        </p:spPr>
      </p:pic>
      <p:sp>
        <p:nvSpPr>
          <p:cNvPr id="32777" name="Slide Number Placeholder 8"/>
          <p:cNvSpPr>
            <a:spLocks noGrp="1"/>
          </p:cNvSpPr>
          <p:nvPr>
            <p:ph type="sldNum" sz="quarter" idx="12"/>
          </p:nvPr>
        </p:nvSpPr>
        <p:spPr>
          <a:noFill/>
        </p:spPr>
        <p:txBody>
          <a:bodyPr/>
          <a:lstStyle/>
          <a:p>
            <a:fld id="{D134B86D-0BF0-4686-BE46-9DB91097BC9A}" type="slidenum">
              <a:rPr lang="en-US" altLang="en-US"/>
              <a:pPr/>
              <a:t>29</a:t>
            </a:fld>
            <a:endParaRPr lang="en-US" altLang="en-US"/>
          </a:p>
        </p:txBody>
      </p:sp>
      <p:sp>
        <p:nvSpPr>
          <p:cNvPr id="32778" name="Footer Placeholder 9"/>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343400" y="1066800"/>
            <a:ext cx="4419600" cy="457200"/>
          </a:xfrm>
          <a:prstGeom prst="rect">
            <a:avLst/>
          </a:prstGeom>
          <a:noFill/>
          <a:ln w="9525">
            <a:noFill/>
            <a:miter lim="800000"/>
            <a:headEnd/>
            <a:tailEnd/>
          </a:ln>
        </p:spPr>
        <p:txBody>
          <a:bodyPr>
            <a:spAutoFit/>
          </a:bodyPr>
          <a:lstStyle/>
          <a:p>
            <a:pPr>
              <a:spcBef>
                <a:spcPct val="50000"/>
              </a:spcBef>
            </a:pPr>
            <a:r>
              <a:rPr lang="en-US" b="1"/>
              <a:t>SUPERINTENDENT SEARCH</a:t>
            </a:r>
          </a:p>
        </p:txBody>
      </p:sp>
      <p:sp>
        <p:nvSpPr>
          <p:cNvPr id="8197" name="Text Box 5"/>
          <p:cNvSpPr txBox="1">
            <a:spLocks noChangeArrowheads="1"/>
          </p:cNvSpPr>
          <p:nvPr/>
        </p:nvSpPr>
        <p:spPr bwMode="auto">
          <a:xfrm>
            <a:off x="2743200" y="2895600"/>
            <a:ext cx="4419600" cy="2100263"/>
          </a:xfrm>
          <a:prstGeom prst="rect">
            <a:avLst/>
          </a:prstGeom>
          <a:noFill/>
          <a:ln w="9525">
            <a:noFill/>
            <a:miter lim="800000"/>
            <a:headEnd/>
            <a:tailEnd/>
          </a:ln>
        </p:spPr>
        <p:txBody>
          <a:bodyPr>
            <a:spAutoFit/>
          </a:bodyPr>
          <a:lstStyle/>
          <a:p>
            <a:pPr>
              <a:spcBef>
                <a:spcPct val="50000"/>
              </a:spcBef>
              <a:buFontTx/>
              <a:buChar char="•"/>
            </a:pPr>
            <a:r>
              <a:rPr lang="en-US" b="1"/>
              <a:t>Interviews</a:t>
            </a:r>
          </a:p>
          <a:p>
            <a:pPr>
              <a:spcBef>
                <a:spcPct val="50000"/>
              </a:spcBef>
              <a:buFontTx/>
              <a:buChar char="•"/>
            </a:pPr>
            <a:r>
              <a:rPr lang="en-US" b="1"/>
              <a:t>Site Visits</a:t>
            </a:r>
          </a:p>
          <a:p>
            <a:pPr>
              <a:spcBef>
                <a:spcPct val="50000"/>
              </a:spcBef>
              <a:buFontTx/>
              <a:buChar char="•"/>
            </a:pPr>
            <a:r>
              <a:rPr lang="en-US" b="1"/>
              <a:t>Selection/Appointment</a:t>
            </a:r>
          </a:p>
          <a:p>
            <a:pPr>
              <a:spcBef>
                <a:spcPct val="50000"/>
              </a:spcBef>
              <a:buFontTx/>
              <a:buChar char="•"/>
            </a:pPr>
            <a:r>
              <a:rPr lang="en-US" b="1"/>
              <a:t>Follow-up Program</a:t>
            </a:r>
          </a:p>
        </p:txBody>
      </p:sp>
      <p:pic>
        <p:nvPicPr>
          <p:cNvPr id="6149" name="Picture 5" descr="C:\Users\James Hardy\AppData\Local\Microsoft\Windows\INetCache\IE\QN82JGV3\planet-with-spyglass-7911-medium[1].png"/>
          <p:cNvPicPr>
            <a:picLocks noChangeAspect="1" noChangeArrowheads="1"/>
          </p:cNvPicPr>
          <p:nvPr/>
        </p:nvPicPr>
        <p:blipFill>
          <a:blip r:embed="rId3" cstate="print"/>
          <a:srcRect/>
          <a:stretch>
            <a:fillRect/>
          </a:stretch>
        </p:blipFill>
        <p:spPr bwMode="auto">
          <a:xfrm>
            <a:off x="762000" y="609600"/>
            <a:ext cx="2133600" cy="21691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33795" name="Picture 4" descr="pw3"/>
          <p:cNvPicPr>
            <a:picLocks noChangeAspect="1" noChangeArrowheads="1"/>
          </p:cNvPicPr>
          <p:nvPr/>
        </p:nvPicPr>
        <p:blipFill>
          <a:blip r:embed="rId4" cstate="print">
            <a:lum bright="70000" contrast="-70000"/>
          </a:blip>
          <a:srcRect/>
          <a:stretch>
            <a:fillRect/>
          </a:stretch>
        </p:blipFill>
        <p:spPr bwMode="auto">
          <a:xfrm>
            <a:off x="6096000" y="4038600"/>
            <a:ext cx="2743200" cy="2044700"/>
          </a:xfrm>
          <a:prstGeom prst="rect">
            <a:avLst/>
          </a:prstGeom>
          <a:noFill/>
          <a:ln w="9525">
            <a:noFill/>
            <a:miter lim="800000"/>
            <a:headEnd/>
            <a:tailEnd/>
          </a:ln>
        </p:spPr>
      </p:pic>
      <p:pic>
        <p:nvPicPr>
          <p:cNvPr id="33796" name="Picture 5" descr="040715081025"/>
          <p:cNvPicPr>
            <a:picLocks noChangeAspect="1" noChangeArrowheads="1"/>
          </p:cNvPicPr>
          <p:nvPr/>
        </p:nvPicPr>
        <p:blipFill>
          <a:blip r:embed="rId5" cstate="print">
            <a:lum bright="70000" contrast="-70000"/>
          </a:blip>
          <a:srcRect/>
          <a:stretch>
            <a:fillRect/>
          </a:stretch>
        </p:blipFill>
        <p:spPr bwMode="auto">
          <a:xfrm>
            <a:off x="3733800" y="2971800"/>
            <a:ext cx="2341563" cy="3114675"/>
          </a:xfrm>
          <a:prstGeom prst="rect">
            <a:avLst/>
          </a:prstGeom>
          <a:noFill/>
          <a:ln w="9525">
            <a:noFill/>
            <a:miter lim="800000"/>
            <a:headEnd/>
            <a:tailEnd/>
          </a:ln>
        </p:spPr>
      </p:pic>
      <p:pic>
        <p:nvPicPr>
          <p:cNvPr id="33797" name="Picture 6" descr="GirlWithMop"/>
          <p:cNvPicPr>
            <a:picLocks noChangeAspect="1" noChangeArrowheads="1"/>
          </p:cNvPicPr>
          <p:nvPr/>
        </p:nvPicPr>
        <p:blipFill>
          <a:blip r:embed="rId6" cstate="print">
            <a:lum bright="70000" contrast="-70000"/>
          </a:blip>
          <a:srcRect/>
          <a:stretch>
            <a:fillRect/>
          </a:stretch>
        </p:blipFill>
        <p:spPr bwMode="auto">
          <a:xfrm>
            <a:off x="0" y="990600"/>
            <a:ext cx="3708400" cy="5727700"/>
          </a:xfrm>
          <a:prstGeom prst="rect">
            <a:avLst/>
          </a:prstGeom>
          <a:noFill/>
          <a:ln w="9525">
            <a:noFill/>
            <a:miter lim="800000"/>
            <a:headEnd/>
            <a:tailEnd/>
          </a:ln>
        </p:spPr>
      </p:pic>
      <p:pic>
        <p:nvPicPr>
          <p:cNvPr id="33798" name="Picture 7" descr="han011"/>
          <p:cNvPicPr>
            <a:picLocks noChangeAspect="1" noChangeArrowheads="1"/>
          </p:cNvPicPr>
          <p:nvPr/>
        </p:nvPicPr>
        <p:blipFill>
          <a:blip r:embed="rId7" cstate="print">
            <a:lum bright="70000" contrast="-70000"/>
          </a:blip>
          <a:srcRect/>
          <a:stretch>
            <a:fillRect/>
          </a:stretch>
        </p:blipFill>
        <p:spPr bwMode="auto">
          <a:xfrm>
            <a:off x="6248400" y="990600"/>
            <a:ext cx="2743200" cy="2743200"/>
          </a:xfrm>
          <a:prstGeom prst="rect">
            <a:avLst/>
          </a:prstGeom>
          <a:noFill/>
          <a:ln w="9525">
            <a:noFill/>
            <a:miter lim="800000"/>
            <a:headEnd/>
            <a:tailEnd/>
          </a:ln>
        </p:spPr>
      </p:pic>
      <p:pic>
        <p:nvPicPr>
          <p:cNvPr id="33799" name="Picture 8" descr="mdpav4a"/>
          <p:cNvPicPr>
            <a:picLocks noChangeAspect="1" noChangeArrowheads="1"/>
          </p:cNvPicPr>
          <p:nvPr/>
        </p:nvPicPr>
        <p:blipFill>
          <a:blip r:embed="rId8" cstate="print">
            <a:lum bright="70000" contrast="-70000"/>
          </a:blip>
          <a:srcRect/>
          <a:stretch>
            <a:fillRect/>
          </a:stretch>
        </p:blipFill>
        <p:spPr bwMode="auto">
          <a:xfrm>
            <a:off x="4191000" y="990600"/>
            <a:ext cx="1390650" cy="1905000"/>
          </a:xfrm>
          <a:prstGeom prst="rect">
            <a:avLst/>
          </a:prstGeom>
          <a:noFill/>
          <a:ln w="9525">
            <a:noFill/>
            <a:miter lim="800000"/>
            <a:headEnd/>
            <a:tailEnd/>
          </a:ln>
        </p:spPr>
      </p:pic>
      <p:pic>
        <p:nvPicPr>
          <p:cNvPr id="33800" name="Picture 9" descr="penn190"/>
          <p:cNvPicPr>
            <a:picLocks noChangeAspect="1" noChangeArrowheads="1"/>
          </p:cNvPicPr>
          <p:nvPr/>
        </p:nvPicPr>
        <p:blipFill>
          <a:blip r:embed="rId9" cstate="print">
            <a:lum bright="70000" contrast="-70000"/>
          </a:blip>
          <a:srcRect/>
          <a:stretch>
            <a:fillRect/>
          </a:stretch>
        </p:blipFill>
        <p:spPr bwMode="auto">
          <a:xfrm>
            <a:off x="1828800" y="990600"/>
            <a:ext cx="1809750" cy="2457450"/>
          </a:xfrm>
          <a:prstGeom prst="rect">
            <a:avLst/>
          </a:prstGeom>
          <a:noFill/>
          <a:ln w="9525">
            <a:noFill/>
            <a:miter lim="800000"/>
            <a:headEnd/>
            <a:tailEnd/>
          </a:ln>
        </p:spPr>
      </p:pic>
      <p:sp>
        <p:nvSpPr>
          <p:cNvPr id="37898" name="Text Box 10"/>
          <p:cNvSpPr txBox="1">
            <a:spLocks noChangeArrowheads="1"/>
          </p:cNvSpPr>
          <p:nvPr/>
        </p:nvSpPr>
        <p:spPr bwMode="auto">
          <a:xfrm>
            <a:off x="2286000" y="2971800"/>
            <a:ext cx="4656138" cy="762000"/>
          </a:xfrm>
          <a:prstGeom prst="rect">
            <a:avLst/>
          </a:prstGeom>
          <a:noFill/>
          <a:ln w="12700">
            <a:noFill/>
            <a:miter lim="800000"/>
            <a:headEnd type="none" w="sm" len="sm"/>
            <a:tailEnd type="none" w="sm" len="sm"/>
          </a:ln>
          <a:effectLst/>
        </p:spPr>
        <p:txBody>
          <a:bodyPr wrap="none">
            <a:spAutoFit/>
          </a:bodyPr>
          <a:lstStyle/>
          <a:p>
            <a:pPr>
              <a:defRPr/>
            </a:pPr>
            <a:r>
              <a:rPr lang="en-US" sz="4400">
                <a:solidFill>
                  <a:schemeClr val="hlink"/>
                </a:solidFill>
                <a:effectLst>
                  <a:outerShdw blurRad="38100" dist="38100" dir="2700000" algn="tl">
                    <a:srgbClr val="C0C0C0"/>
                  </a:outerShdw>
                </a:effectLst>
                <a:latin typeface="Arial" charset="0"/>
              </a:rPr>
              <a:t>Why is it so Dirty?</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PIGEON"/>
          <p:cNvPicPr>
            <a:picLocks noChangeAspect="1" noChangeArrowheads="1"/>
          </p:cNvPicPr>
          <p:nvPr/>
        </p:nvPicPr>
        <p:blipFill>
          <a:blip r:embed="rId4" cstate="print"/>
          <a:srcRect/>
          <a:stretch>
            <a:fillRect/>
          </a:stretch>
        </p:blipFill>
        <p:spPr bwMode="auto">
          <a:xfrm>
            <a:off x="2740025" y="1143000"/>
            <a:ext cx="3662363" cy="4572000"/>
          </a:xfrm>
          <a:prstGeom prst="rect">
            <a:avLst/>
          </a:prstGeom>
          <a:noFill/>
          <a:ln w="9525">
            <a:noFill/>
            <a:miter lim="800000"/>
            <a:headEnd/>
            <a:tailEnd/>
          </a:ln>
        </p:spPr>
      </p:pic>
      <p:sp>
        <p:nvSpPr>
          <p:cNvPr id="12293"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erb-car-owl"/>
          <p:cNvPicPr>
            <a:picLocks noChangeAspect="1" noChangeArrowheads="1"/>
          </p:cNvPicPr>
          <p:nvPr/>
        </p:nvPicPr>
        <p:blipFill>
          <a:blip r:embed="rId4" cstate="print"/>
          <a:srcRect/>
          <a:stretch>
            <a:fillRect/>
          </a:stretch>
        </p:blipFill>
        <p:spPr bwMode="auto">
          <a:xfrm>
            <a:off x="1524000" y="1143000"/>
            <a:ext cx="6096000" cy="4572000"/>
          </a:xfrm>
          <a:prstGeom prst="rect">
            <a:avLst/>
          </a:prstGeom>
          <a:noFill/>
          <a:ln w="9525">
            <a:noFill/>
            <a:miter lim="800000"/>
            <a:headEnd/>
            <a:tailEnd/>
          </a:ln>
        </p:spPr>
      </p:pic>
      <p:sp>
        <p:nvSpPr>
          <p:cNvPr id="13316"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740993381_703135b817"/>
          <p:cNvPicPr>
            <a:picLocks noChangeAspect="1" noChangeArrowheads="1"/>
          </p:cNvPicPr>
          <p:nvPr/>
        </p:nvPicPr>
        <p:blipFill>
          <a:blip r:embed="rId4" cstate="print"/>
          <a:srcRect/>
          <a:stretch>
            <a:fillRect/>
          </a:stretch>
        </p:blipFill>
        <p:spPr bwMode="auto">
          <a:xfrm>
            <a:off x="2457450" y="254000"/>
            <a:ext cx="4229100" cy="6350000"/>
          </a:xfrm>
          <a:prstGeom prst="rect">
            <a:avLst/>
          </a:prstGeom>
          <a:noFill/>
          <a:ln w="9525">
            <a:noFill/>
            <a:miter lim="800000"/>
            <a:headEnd/>
            <a:tailEnd/>
          </a:ln>
        </p:spPr>
      </p:pic>
      <p:sp>
        <p:nvSpPr>
          <p:cNvPr id="14340"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Howitzer_firing"/>
          <p:cNvPicPr>
            <a:picLocks noChangeAspect="1" noChangeArrowheads="1"/>
          </p:cNvPicPr>
          <p:nvPr/>
        </p:nvPicPr>
        <p:blipFill>
          <a:blip r:embed="rId4" cstate="print"/>
          <a:srcRect/>
          <a:stretch>
            <a:fillRect/>
          </a:stretch>
        </p:blipFill>
        <p:spPr bwMode="auto">
          <a:xfrm>
            <a:off x="1938338" y="1673225"/>
            <a:ext cx="5267325" cy="3511550"/>
          </a:xfrm>
          <a:prstGeom prst="rect">
            <a:avLst/>
          </a:prstGeom>
          <a:noFill/>
          <a:ln w="9525">
            <a:noFill/>
            <a:miter lim="800000"/>
            <a:headEnd/>
            <a:tailEnd/>
          </a:ln>
        </p:spPr>
      </p:pic>
      <p:sp>
        <p:nvSpPr>
          <p:cNvPr id="20485"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owitzer_firing"/>
          <p:cNvPicPr>
            <a:picLocks noChangeAspect="1" noChangeArrowheads="1"/>
          </p:cNvPicPr>
          <p:nvPr/>
        </p:nvPicPr>
        <p:blipFill>
          <a:blip r:embed="rId4" cstate="print">
            <a:lum bright="70000" contrast="-70000"/>
          </a:blip>
          <a:srcRect/>
          <a:stretch>
            <a:fillRect/>
          </a:stretch>
        </p:blipFill>
        <p:spPr bwMode="auto">
          <a:xfrm>
            <a:off x="1938338" y="1673225"/>
            <a:ext cx="5267325" cy="3511550"/>
          </a:xfrm>
          <a:prstGeom prst="rect">
            <a:avLst/>
          </a:prstGeom>
          <a:noFill/>
          <a:ln w="9525">
            <a:noFill/>
            <a:miter lim="800000"/>
            <a:headEnd/>
            <a:tailEnd/>
          </a:ln>
        </p:spPr>
      </p:pic>
      <p:sp>
        <p:nvSpPr>
          <p:cNvPr id="38916"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
        <p:nvSpPr>
          <p:cNvPr id="38917" name="Text Box 5"/>
          <p:cNvSpPr txBox="1">
            <a:spLocks noChangeArrowheads="1"/>
          </p:cNvSpPr>
          <p:nvPr/>
        </p:nvSpPr>
        <p:spPr bwMode="auto">
          <a:xfrm>
            <a:off x="1981200" y="3505200"/>
            <a:ext cx="5248275" cy="762000"/>
          </a:xfrm>
          <a:prstGeom prst="rect">
            <a:avLst/>
          </a:prstGeom>
          <a:noFill/>
          <a:ln w="12700">
            <a:noFill/>
            <a:miter lim="800000"/>
            <a:headEnd type="none" w="sm" len="sm"/>
            <a:tailEnd type="none" w="sm" len="sm"/>
          </a:ln>
          <a:effectLst/>
        </p:spPr>
        <p:txBody>
          <a:bodyPr wrap="none">
            <a:spAutoFit/>
          </a:bodyPr>
          <a:lstStyle/>
          <a:p>
            <a:pPr>
              <a:defRPr/>
            </a:pPr>
            <a:r>
              <a:rPr lang="en-US" sz="4400">
                <a:solidFill>
                  <a:schemeClr val="hlink"/>
                </a:solidFill>
                <a:effectLst>
                  <a:outerShdw blurRad="38100" dist="38100" dir="2700000" algn="tl">
                    <a:srgbClr val="C0C0C0"/>
                  </a:outerShdw>
                </a:effectLst>
                <a:latin typeface="Arial" charset="0"/>
              </a:rPr>
              <a:t>Why so many birds?</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39939" name="Picture 5" descr="IMG_0471"/>
          <p:cNvPicPr>
            <a:picLocks noChangeAspect="1" noChangeArrowheads="1"/>
          </p:cNvPicPr>
          <p:nvPr/>
        </p:nvPicPr>
        <p:blipFill>
          <a:blip r:embed="rId4" cstate="print"/>
          <a:srcRect/>
          <a:stretch>
            <a:fillRect/>
          </a:stretch>
        </p:blipFill>
        <p:spPr bwMode="auto">
          <a:xfrm>
            <a:off x="2540000" y="1905000"/>
            <a:ext cx="4064000" cy="304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40963" name="Picture 8"/>
          <p:cNvPicPr>
            <a:picLocks noChangeAspect="1" noChangeArrowheads="1"/>
          </p:cNvPicPr>
          <p:nvPr/>
        </p:nvPicPr>
        <p:blipFill>
          <a:blip r:embed="rId4" cstate="print"/>
          <a:srcRect/>
          <a:stretch>
            <a:fillRect/>
          </a:stretch>
        </p:blipFill>
        <p:spPr bwMode="auto">
          <a:xfrm>
            <a:off x="2438400" y="1143000"/>
            <a:ext cx="4060825" cy="4829175"/>
          </a:xfrm>
          <a:prstGeom prst="rect">
            <a:avLst/>
          </a:prstGeom>
          <a:noFill/>
          <a:ln w="12700">
            <a:noFill/>
            <a:miter lim="800000"/>
            <a:headEnd type="none" w="sm" len="sm"/>
            <a:tailEnd type="none" w="sm" len="sm"/>
          </a:ln>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p:cNvPicPr>
            <a:picLocks noChangeAspect="1" noChangeArrowheads="1"/>
          </p:cNvPicPr>
          <p:nvPr/>
        </p:nvPicPr>
        <p:blipFill>
          <a:blip r:embed="rId4" cstate="print">
            <a:lum bright="70000" contrast="-70000"/>
          </a:blip>
          <a:srcRect/>
          <a:stretch>
            <a:fillRect/>
          </a:stretch>
        </p:blipFill>
        <p:spPr bwMode="auto">
          <a:xfrm>
            <a:off x="3048000" y="1066800"/>
            <a:ext cx="2967038" cy="4391025"/>
          </a:xfrm>
          <a:prstGeom prst="rect">
            <a:avLst/>
          </a:prstGeom>
          <a:noFill/>
          <a:ln w="12700">
            <a:noFill/>
            <a:miter lim="800000"/>
            <a:headEnd type="none" w="sm" len="sm"/>
            <a:tailEnd type="none" w="sm" len="sm"/>
          </a:ln>
        </p:spPr>
      </p:pic>
      <p:sp>
        <p:nvSpPr>
          <p:cNvPr id="39940"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
        <p:nvSpPr>
          <p:cNvPr id="39941" name="Text Box 5"/>
          <p:cNvSpPr txBox="1">
            <a:spLocks noChangeArrowheads="1"/>
          </p:cNvSpPr>
          <p:nvPr/>
        </p:nvSpPr>
        <p:spPr bwMode="auto">
          <a:xfrm>
            <a:off x="1905000" y="2514600"/>
            <a:ext cx="5932488" cy="762000"/>
          </a:xfrm>
          <a:prstGeom prst="rect">
            <a:avLst/>
          </a:prstGeom>
          <a:noFill/>
          <a:ln w="12700">
            <a:noFill/>
            <a:miter lim="800000"/>
            <a:headEnd type="none" w="sm" len="sm"/>
            <a:tailEnd type="none" w="sm" len="sm"/>
          </a:ln>
          <a:effectLst/>
        </p:spPr>
        <p:txBody>
          <a:bodyPr wrap="none">
            <a:spAutoFit/>
          </a:bodyPr>
          <a:lstStyle/>
          <a:p>
            <a:pPr>
              <a:defRPr/>
            </a:pPr>
            <a:r>
              <a:rPr lang="en-US" sz="4400">
                <a:solidFill>
                  <a:schemeClr val="hlink"/>
                </a:solidFill>
                <a:effectLst>
                  <a:outerShdw blurRad="38100" dist="38100" dir="2700000" algn="tl">
                    <a:srgbClr val="C0C0C0"/>
                  </a:outerShdw>
                </a:effectLst>
                <a:latin typeface="Arial" charset="0"/>
              </a:rPr>
              <a:t>Why so many Spiders?</a:t>
            </a: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43011" name="Picture 5" descr="midge adult"/>
          <p:cNvPicPr>
            <a:picLocks noChangeAspect="1" noChangeArrowheads="1"/>
          </p:cNvPicPr>
          <p:nvPr/>
        </p:nvPicPr>
        <p:blipFill>
          <a:blip r:embed="rId4" cstate="print"/>
          <a:srcRect/>
          <a:stretch>
            <a:fillRect/>
          </a:stretch>
        </p:blipFill>
        <p:spPr bwMode="auto">
          <a:xfrm>
            <a:off x="1397000" y="1092200"/>
            <a:ext cx="6350000" cy="4673600"/>
          </a:xfrm>
          <a:prstGeom prst="rect">
            <a:avLst/>
          </a:prstGeom>
          <a:noFill/>
          <a:ln w="9525">
            <a:noFill/>
            <a:miter lim="800000"/>
            <a:headEnd/>
            <a:tailEnd/>
          </a:ln>
        </p:spPr>
      </p:pic>
      <p:sp>
        <p:nvSpPr>
          <p:cNvPr id="43012" name="Slide Number Placeholder 3"/>
          <p:cNvSpPr>
            <a:spLocks noGrp="1"/>
          </p:cNvSpPr>
          <p:nvPr>
            <p:ph type="sldNum" sz="quarter" idx="12"/>
          </p:nvPr>
        </p:nvSpPr>
        <p:spPr>
          <a:noFill/>
        </p:spPr>
        <p:txBody>
          <a:bodyPr/>
          <a:lstStyle/>
          <a:p>
            <a:fld id="{0BA37B91-0EDB-42E0-9C13-3DA42AC84192}" type="slidenum">
              <a:rPr lang="en-US" altLang="en-US"/>
              <a:pPr/>
              <a:t>39</a:t>
            </a:fld>
            <a:endParaRPr lang="en-US" altLang="en-US"/>
          </a:p>
        </p:txBody>
      </p:sp>
      <p:sp>
        <p:nvSpPr>
          <p:cNvPr id="43013" name="Footer Placeholder 4"/>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Preliminary Meeting</a:t>
            </a:r>
          </a:p>
        </p:txBody>
      </p:sp>
      <p:sp>
        <p:nvSpPr>
          <p:cNvPr id="9220" name="Text Box 4"/>
          <p:cNvSpPr txBox="1">
            <a:spLocks noChangeArrowheads="1"/>
          </p:cNvSpPr>
          <p:nvPr/>
        </p:nvSpPr>
        <p:spPr bwMode="auto">
          <a:xfrm>
            <a:off x="838200" y="2971800"/>
            <a:ext cx="7620000" cy="2647950"/>
          </a:xfrm>
          <a:prstGeom prst="rect">
            <a:avLst/>
          </a:prstGeom>
          <a:noFill/>
          <a:ln w="9525">
            <a:noFill/>
            <a:miter lim="800000"/>
            <a:headEnd/>
            <a:tailEnd/>
          </a:ln>
        </p:spPr>
        <p:txBody>
          <a:bodyPr wrap="none">
            <a:spAutoFit/>
          </a:bodyPr>
          <a:lstStyle/>
          <a:p>
            <a:pPr>
              <a:buFont typeface="Wingdings" pitchFamily="2" charset="2"/>
              <a:buChar char="ü"/>
            </a:pPr>
            <a:r>
              <a:rPr lang="en-US" b="1"/>
              <a:t>Define the scope of the search</a:t>
            </a:r>
          </a:p>
          <a:p>
            <a:pPr>
              <a:buFont typeface="Wingdings" pitchFamily="2" charset="2"/>
              <a:buChar char="ü"/>
            </a:pPr>
            <a:r>
              <a:rPr lang="en-US" b="1"/>
              <a:t>Determine the qualifications of the new Superintendent</a:t>
            </a:r>
          </a:p>
          <a:p>
            <a:pPr>
              <a:buFont typeface="Wingdings" pitchFamily="2" charset="2"/>
              <a:buChar char="ü"/>
            </a:pPr>
            <a:r>
              <a:rPr lang="en-US" b="1"/>
              <a:t>Establish a timetable</a:t>
            </a:r>
          </a:p>
          <a:p>
            <a:pPr>
              <a:buFont typeface="Wingdings" pitchFamily="2" charset="2"/>
              <a:buChar char="ü"/>
            </a:pPr>
            <a:r>
              <a:rPr lang="en-US" b="1"/>
              <a:t>Determine the process to be used to develop the profile</a:t>
            </a:r>
          </a:p>
          <a:p>
            <a:pPr>
              <a:buFont typeface="Wingdings" pitchFamily="2" charset="2"/>
              <a:buChar char="ü"/>
            </a:pPr>
            <a:r>
              <a:rPr lang="en-US" b="1"/>
              <a:t>Determine the extent of community involvement</a:t>
            </a:r>
          </a:p>
          <a:p>
            <a:pPr>
              <a:buFont typeface="Wingdings" pitchFamily="2" charset="2"/>
              <a:buChar char="ü"/>
            </a:pPr>
            <a:r>
              <a:rPr lang="en-US" b="1"/>
              <a:t>Gather district information</a:t>
            </a:r>
          </a:p>
          <a:p>
            <a:pPr>
              <a:buFont typeface="Wingdings" pitchFamily="2" charset="2"/>
              <a:buChar char="ü"/>
            </a:pPr>
            <a:r>
              <a:rPr lang="en-US" b="1"/>
              <a:t>Establish a calendar of events within the timetable</a:t>
            </a:r>
          </a:p>
        </p:txBody>
      </p:sp>
      <p:pic>
        <p:nvPicPr>
          <p:cNvPr id="7174" name="Picture 6" descr="C:\Users\James Hardy\AppData\Local\Microsoft\Windows\INetCache\IE\ANX7GXMR\대출금리결정[1].jpg"/>
          <p:cNvPicPr>
            <a:picLocks noChangeAspect="1" noChangeArrowheads="1"/>
          </p:cNvPicPr>
          <p:nvPr/>
        </p:nvPicPr>
        <p:blipFill>
          <a:blip r:embed="rId3" cstate="print"/>
          <a:srcRect/>
          <a:stretch>
            <a:fillRect/>
          </a:stretch>
        </p:blipFill>
        <p:spPr bwMode="auto">
          <a:xfrm>
            <a:off x="914400" y="533400"/>
            <a:ext cx="2743200" cy="2194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ugzapperatnight"/>
          <p:cNvPicPr>
            <a:picLocks noChangeAspect="1" noChangeArrowheads="1"/>
          </p:cNvPicPr>
          <p:nvPr/>
        </p:nvPicPr>
        <p:blipFill>
          <a:blip r:embed="rId4" cstate="print"/>
          <a:srcRect/>
          <a:stretch>
            <a:fillRect/>
          </a:stretch>
        </p:blipFill>
        <p:spPr bwMode="auto">
          <a:xfrm>
            <a:off x="533400" y="1143000"/>
            <a:ext cx="3257550" cy="4343400"/>
          </a:xfrm>
          <a:prstGeom prst="rect">
            <a:avLst/>
          </a:prstGeom>
          <a:noFill/>
          <a:ln w="9525">
            <a:noFill/>
            <a:miter lim="800000"/>
            <a:headEnd/>
            <a:tailEnd/>
          </a:ln>
        </p:spPr>
      </p:pic>
      <p:sp>
        <p:nvSpPr>
          <p:cNvPr id="19461"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ugzapperatnight"/>
          <p:cNvPicPr>
            <a:picLocks noChangeAspect="1" noChangeArrowheads="1"/>
          </p:cNvPicPr>
          <p:nvPr/>
        </p:nvPicPr>
        <p:blipFill>
          <a:blip r:embed="rId3" cstate="print"/>
          <a:srcRect/>
          <a:stretch>
            <a:fillRect/>
          </a:stretch>
        </p:blipFill>
        <p:spPr bwMode="auto">
          <a:xfrm>
            <a:off x="533400" y="1143000"/>
            <a:ext cx="3257550" cy="4343400"/>
          </a:xfrm>
          <a:prstGeom prst="rect">
            <a:avLst/>
          </a:prstGeom>
          <a:noFill/>
          <a:ln w="9525">
            <a:noFill/>
            <a:miter lim="800000"/>
            <a:headEnd/>
            <a:tailEnd/>
          </a:ln>
        </p:spPr>
      </p:pic>
      <p:pic>
        <p:nvPicPr>
          <p:cNvPr id="45059" name="Picture 3" descr="treespray"/>
          <p:cNvPicPr>
            <a:picLocks noChangeAspect="1" noChangeArrowheads="1"/>
          </p:cNvPicPr>
          <p:nvPr/>
        </p:nvPicPr>
        <p:blipFill>
          <a:blip r:embed="rId4" cstate="print"/>
          <a:srcRect/>
          <a:stretch>
            <a:fillRect/>
          </a:stretch>
        </p:blipFill>
        <p:spPr bwMode="auto">
          <a:xfrm>
            <a:off x="4572000" y="1752600"/>
            <a:ext cx="3810000" cy="2857500"/>
          </a:xfrm>
          <a:prstGeom prst="rect">
            <a:avLst/>
          </a:prstGeom>
          <a:noFill/>
          <a:ln w="9525">
            <a:noFill/>
            <a:miter lim="800000"/>
            <a:headEnd/>
            <a:tailEnd/>
          </a:ln>
        </p:spPr>
      </p:pic>
      <p:sp>
        <p:nvSpPr>
          <p:cNvPr id="24581"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
        <p:nvSpPr>
          <p:cNvPr id="45061" name="Slide Number Placeholder 4"/>
          <p:cNvSpPr>
            <a:spLocks noGrp="1"/>
          </p:cNvSpPr>
          <p:nvPr>
            <p:ph type="sldNum" sz="quarter" idx="12"/>
          </p:nvPr>
        </p:nvSpPr>
        <p:spPr>
          <a:noFill/>
        </p:spPr>
        <p:txBody>
          <a:bodyPr/>
          <a:lstStyle/>
          <a:p>
            <a:fld id="{E5EFA1B7-70D9-43DF-B68F-66301A577D39}" type="slidenum">
              <a:rPr lang="en-US" altLang="en-US"/>
              <a:pPr/>
              <a:t>41</a:t>
            </a:fld>
            <a:endParaRPr lang="en-US" altLang="en-US"/>
          </a:p>
        </p:txBody>
      </p:sp>
      <p:sp>
        <p:nvSpPr>
          <p:cNvPr id="45062" name="Footer Placeholder 5"/>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ugzapperatnight"/>
          <p:cNvPicPr>
            <a:picLocks noChangeAspect="1" noChangeArrowheads="1"/>
          </p:cNvPicPr>
          <p:nvPr/>
        </p:nvPicPr>
        <p:blipFill>
          <a:blip r:embed="rId4" cstate="print">
            <a:lum bright="70000" contrast="-70000"/>
          </a:blip>
          <a:srcRect/>
          <a:stretch>
            <a:fillRect/>
          </a:stretch>
        </p:blipFill>
        <p:spPr bwMode="auto">
          <a:xfrm>
            <a:off x="533400" y="1143000"/>
            <a:ext cx="3257550" cy="4343400"/>
          </a:xfrm>
          <a:prstGeom prst="rect">
            <a:avLst/>
          </a:prstGeom>
          <a:noFill/>
          <a:ln w="9525">
            <a:noFill/>
            <a:miter lim="800000"/>
            <a:headEnd/>
            <a:tailEnd/>
          </a:ln>
        </p:spPr>
      </p:pic>
      <p:pic>
        <p:nvPicPr>
          <p:cNvPr id="46083" name="Picture 3" descr="treespray"/>
          <p:cNvPicPr>
            <a:picLocks noChangeAspect="1" noChangeArrowheads="1"/>
          </p:cNvPicPr>
          <p:nvPr/>
        </p:nvPicPr>
        <p:blipFill>
          <a:blip r:embed="rId5" cstate="print">
            <a:lum bright="70000" contrast="-70000"/>
          </a:blip>
          <a:srcRect/>
          <a:stretch>
            <a:fillRect/>
          </a:stretch>
        </p:blipFill>
        <p:spPr bwMode="auto">
          <a:xfrm>
            <a:off x="4572000" y="1752600"/>
            <a:ext cx="3810000" cy="2857500"/>
          </a:xfrm>
          <a:prstGeom prst="rect">
            <a:avLst/>
          </a:prstGeom>
          <a:noFill/>
          <a:ln w="9525">
            <a:noFill/>
            <a:miter lim="800000"/>
            <a:headEnd/>
            <a:tailEnd/>
          </a:ln>
        </p:spPr>
      </p:pic>
      <p:sp>
        <p:nvSpPr>
          <p:cNvPr id="40965"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
        <p:nvSpPr>
          <p:cNvPr id="40966" name="Text Box 6"/>
          <p:cNvSpPr txBox="1">
            <a:spLocks noChangeArrowheads="1"/>
          </p:cNvSpPr>
          <p:nvPr/>
        </p:nvSpPr>
        <p:spPr bwMode="auto">
          <a:xfrm>
            <a:off x="838200" y="2667000"/>
            <a:ext cx="7237413" cy="762000"/>
          </a:xfrm>
          <a:prstGeom prst="rect">
            <a:avLst/>
          </a:prstGeom>
          <a:noFill/>
          <a:ln w="12700">
            <a:noFill/>
            <a:miter lim="800000"/>
            <a:headEnd type="none" w="sm" len="sm"/>
            <a:tailEnd type="none" w="sm" len="sm"/>
          </a:ln>
          <a:effectLst/>
        </p:spPr>
        <p:txBody>
          <a:bodyPr wrap="none">
            <a:spAutoFit/>
          </a:bodyPr>
          <a:lstStyle/>
          <a:p>
            <a:pPr>
              <a:defRPr/>
            </a:pPr>
            <a:r>
              <a:rPr lang="en-US" sz="4400">
                <a:solidFill>
                  <a:schemeClr val="hlink"/>
                </a:solidFill>
                <a:effectLst>
                  <a:outerShdw blurRad="38100" dist="38100" dir="2700000" algn="tl">
                    <a:srgbClr val="C0C0C0"/>
                  </a:outerShdw>
                </a:effectLst>
                <a:latin typeface="Arial" charset="0"/>
              </a:rPr>
              <a:t>Why so many flying insects?</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pic>
        <p:nvPicPr>
          <p:cNvPr id="47107" name="Picture 5" descr="midge adult"/>
          <p:cNvPicPr>
            <a:picLocks noChangeAspect="1" noChangeArrowheads="1"/>
          </p:cNvPicPr>
          <p:nvPr/>
        </p:nvPicPr>
        <p:blipFill>
          <a:blip r:embed="rId4" cstate="print"/>
          <a:srcRect/>
          <a:stretch>
            <a:fillRect/>
          </a:stretch>
        </p:blipFill>
        <p:spPr bwMode="auto">
          <a:xfrm>
            <a:off x="1397000" y="1092200"/>
            <a:ext cx="6350000" cy="4673600"/>
          </a:xfrm>
          <a:prstGeom prst="rect">
            <a:avLst/>
          </a:prstGeom>
          <a:noFill/>
          <a:ln w="9525">
            <a:noFill/>
            <a:miter lim="800000"/>
            <a:headEnd/>
            <a:tailEnd/>
          </a:ln>
        </p:spPr>
      </p:pic>
      <p:sp>
        <p:nvSpPr>
          <p:cNvPr id="47108" name="Slide Number Placeholder 3"/>
          <p:cNvSpPr>
            <a:spLocks noGrp="1"/>
          </p:cNvSpPr>
          <p:nvPr>
            <p:ph type="sldNum" sz="quarter" idx="12"/>
          </p:nvPr>
        </p:nvSpPr>
        <p:spPr>
          <a:noFill/>
        </p:spPr>
        <p:txBody>
          <a:bodyPr/>
          <a:lstStyle/>
          <a:p>
            <a:fld id="{FA4AF620-4DE4-48F1-88C8-36A1F21C9705}" type="slidenum">
              <a:rPr lang="en-US" altLang="en-US"/>
              <a:pPr/>
              <a:t>43</a:t>
            </a:fld>
            <a:endParaRPr lang="en-US" altLang="en-US"/>
          </a:p>
        </p:txBody>
      </p:sp>
      <p:sp>
        <p:nvSpPr>
          <p:cNvPr id="47109" name="Footer Placeholder 4"/>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light"/>
          <p:cNvPicPr>
            <a:picLocks noChangeAspect="1" noChangeArrowheads="1"/>
          </p:cNvPicPr>
          <p:nvPr/>
        </p:nvPicPr>
        <p:blipFill>
          <a:blip r:embed="rId4" cstate="print"/>
          <a:srcRect/>
          <a:stretch>
            <a:fillRect/>
          </a:stretch>
        </p:blipFill>
        <p:spPr bwMode="auto">
          <a:xfrm>
            <a:off x="2667000" y="1295400"/>
            <a:ext cx="3640138" cy="4286250"/>
          </a:xfrm>
          <a:prstGeom prst="rect">
            <a:avLst/>
          </a:prstGeom>
          <a:noFill/>
          <a:ln w="9525">
            <a:noFill/>
            <a:miter lim="800000"/>
            <a:headEnd/>
            <a:tailEnd/>
          </a:ln>
        </p:spPr>
      </p:pic>
      <p:sp>
        <p:nvSpPr>
          <p:cNvPr id="22533"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544px-Compact-Flourescent-Bulb"/>
          <p:cNvPicPr>
            <a:picLocks noChangeAspect="1" noChangeArrowheads="1"/>
          </p:cNvPicPr>
          <p:nvPr/>
        </p:nvPicPr>
        <p:blipFill>
          <a:blip r:embed="rId3" cstate="print"/>
          <a:srcRect/>
          <a:stretch>
            <a:fillRect/>
          </a:stretch>
        </p:blipFill>
        <p:spPr bwMode="auto">
          <a:xfrm>
            <a:off x="685800" y="1447800"/>
            <a:ext cx="3559175" cy="3919538"/>
          </a:xfrm>
          <a:prstGeom prst="rect">
            <a:avLst/>
          </a:prstGeom>
          <a:noFill/>
          <a:ln w="9525">
            <a:noFill/>
            <a:miter lim="800000"/>
            <a:headEnd/>
            <a:tailEnd/>
          </a:ln>
        </p:spPr>
      </p:pic>
      <p:sp>
        <p:nvSpPr>
          <p:cNvPr id="21511" name="Rectangle 7"/>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
        <p:nvSpPr>
          <p:cNvPr id="49156" name="Slide Number Placeholder 3"/>
          <p:cNvSpPr>
            <a:spLocks noGrp="1"/>
          </p:cNvSpPr>
          <p:nvPr>
            <p:ph type="sldNum" sz="quarter" idx="12"/>
          </p:nvPr>
        </p:nvSpPr>
        <p:spPr>
          <a:noFill/>
        </p:spPr>
        <p:txBody>
          <a:bodyPr/>
          <a:lstStyle/>
          <a:p>
            <a:fld id="{16A314A2-B484-4D19-8080-DEE188166F5D}" type="slidenum">
              <a:rPr lang="en-US" altLang="en-US"/>
              <a:pPr/>
              <a:t>45</a:t>
            </a:fld>
            <a:endParaRPr lang="en-US" altLang="en-US"/>
          </a:p>
        </p:txBody>
      </p:sp>
      <p:sp>
        <p:nvSpPr>
          <p:cNvPr id="49157" name="Footer Placeholder 4"/>
          <p:cNvSpPr>
            <a:spLocks noGrp="1"/>
          </p:cNvSpPr>
          <p:nvPr>
            <p:ph type="ftr" sz="quarter" idx="11"/>
          </p:nvPr>
        </p:nvSpPr>
        <p:spPr>
          <a:noFill/>
        </p:spPr>
        <p:txBody>
          <a:bodyPr/>
          <a:lstStyle/>
          <a:p>
            <a:r>
              <a:rPr lang="en-US" altLang="en-US"/>
              <a:t>Handout: W4-7</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544px-Compact-Flourescent-Bulb"/>
          <p:cNvPicPr>
            <a:picLocks noChangeAspect="1" noChangeArrowheads="1"/>
          </p:cNvPicPr>
          <p:nvPr/>
        </p:nvPicPr>
        <p:blipFill>
          <a:blip r:embed="rId4" cstate="print"/>
          <a:srcRect/>
          <a:stretch>
            <a:fillRect/>
          </a:stretch>
        </p:blipFill>
        <p:spPr bwMode="auto">
          <a:xfrm>
            <a:off x="685800" y="1447800"/>
            <a:ext cx="3559175" cy="3919538"/>
          </a:xfrm>
          <a:prstGeom prst="rect">
            <a:avLst/>
          </a:prstGeom>
          <a:noFill/>
          <a:ln w="9525">
            <a:noFill/>
            <a:miter lim="800000"/>
            <a:headEnd/>
            <a:tailEnd/>
          </a:ln>
        </p:spPr>
      </p:pic>
      <p:pic>
        <p:nvPicPr>
          <p:cNvPr id="50179" name="Picture 3" descr="02066"/>
          <p:cNvPicPr>
            <a:picLocks noChangeAspect="1" noChangeArrowheads="1"/>
          </p:cNvPicPr>
          <p:nvPr/>
        </p:nvPicPr>
        <p:blipFill>
          <a:blip r:embed="rId5" cstate="print"/>
          <a:srcRect/>
          <a:stretch>
            <a:fillRect/>
          </a:stretch>
        </p:blipFill>
        <p:spPr bwMode="auto">
          <a:xfrm>
            <a:off x="5257800" y="1447800"/>
            <a:ext cx="2833688" cy="3873500"/>
          </a:xfrm>
          <a:prstGeom prst="rect">
            <a:avLst/>
          </a:prstGeom>
          <a:noFill/>
          <a:ln w="9525">
            <a:noFill/>
            <a:miter lim="800000"/>
            <a:headEnd/>
            <a:tailEnd/>
          </a:ln>
        </p:spPr>
      </p:pic>
      <p:sp>
        <p:nvSpPr>
          <p:cNvPr id="25605"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ctr">
              <a:defRPr/>
            </a:pPr>
            <a:r>
              <a:rPr lang="en-US" sz="4200">
                <a:solidFill>
                  <a:schemeClr val="tx2"/>
                </a:solidFill>
                <a:effectLst>
                  <a:outerShdw blurRad="38100" dist="38100" dir="2700000" algn="tl">
                    <a:srgbClr val="C0C0C0"/>
                  </a:outerShdw>
                </a:effectLst>
                <a:latin typeface="Tahoma" pitchFamily="34" charset="0"/>
              </a:rPr>
              <a:t>The Jefferson Memorial</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latin typeface="Tahoma" pitchFamily="34" charset="0"/>
              </a:rPr>
              <a:t>The Jefferson Memorial</a:t>
            </a:r>
          </a:p>
        </p:txBody>
      </p:sp>
      <p:pic>
        <p:nvPicPr>
          <p:cNvPr id="51203" name="Picture 3"/>
          <p:cNvPicPr>
            <a:picLocks noChangeAspect="1" noChangeArrowheads="1"/>
          </p:cNvPicPr>
          <p:nvPr/>
        </p:nvPicPr>
        <p:blipFill>
          <a:blip r:embed="rId4" cstate="print"/>
          <a:srcRect/>
          <a:stretch>
            <a:fillRect/>
          </a:stretch>
        </p:blipFill>
        <p:spPr bwMode="auto">
          <a:xfrm>
            <a:off x="2057400" y="1905000"/>
            <a:ext cx="5078413" cy="412908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smtClean="0"/>
          </a:p>
        </p:txBody>
      </p:sp>
      <p:sp>
        <p:nvSpPr>
          <p:cNvPr id="52227" name="Content Placeholder 2"/>
          <p:cNvSpPr>
            <a:spLocks noGrp="1"/>
          </p:cNvSpPr>
          <p:nvPr>
            <p:ph idx="1"/>
          </p:nvPr>
        </p:nvSpPr>
        <p:spPr/>
        <p:txBody>
          <a:bodyPr/>
          <a:lstStyle/>
          <a:p>
            <a:pPr eaLnBrk="1" hangingPunct="1">
              <a:buFontTx/>
              <a:buNone/>
            </a:pPr>
            <a:r>
              <a:rPr lang="en-US" smtClean="0"/>
              <a:t>As you prepare for a Superintendent Search, make sure you ask the right questions so you get the information you need to make the right choice.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Assessment of District Priorities</a:t>
            </a:r>
          </a:p>
        </p:txBody>
      </p:sp>
      <p:sp>
        <p:nvSpPr>
          <p:cNvPr id="10244" name="Text Box 4"/>
          <p:cNvSpPr txBox="1">
            <a:spLocks noChangeArrowheads="1"/>
          </p:cNvSpPr>
          <p:nvPr/>
        </p:nvSpPr>
        <p:spPr bwMode="auto">
          <a:xfrm>
            <a:off x="838200" y="2590800"/>
            <a:ext cx="7620000" cy="3378200"/>
          </a:xfrm>
          <a:prstGeom prst="rect">
            <a:avLst/>
          </a:prstGeom>
          <a:noFill/>
          <a:ln w="9525">
            <a:noFill/>
            <a:miter lim="800000"/>
            <a:headEnd/>
            <a:tailEnd/>
          </a:ln>
        </p:spPr>
        <p:txBody>
          <a:bodyPr>
            <a:spAutoFit/>
          </a:bodyPr>
          <a:lstStyle/>
          <a:p>
            <a:pPr>
              <a:buFont typeface="Wingdings" pitchFamily="2" charset="2"/>
              <a:buChar char="ü"/>
            </a:pPr>
            <a:r>
              <a:rPr lang="en-US" b="1"/>
              <a:t>Meetings with groups or individuals representing the:</a:t>
            </a:r>
          </a:p>
          <a:p>
            <a:pPr lvl="1">
              <a:buFontTx/>
              <a:buChar char="•"/>
            </a:pPr>
            <a:r>
              <a:rPr lang="en-US" b="1"/>
              <a:t>Community</a:t>
            </a:r>
          </a:p>
          <a:p>
            <a:pPr lvl="1">
              <a:buFontTx/>
              <a:buChar char="•"/>
            </a:pPr>
            <a:r>
              <a:rPr lang="en-US" b="1"/>
              <a:t>Parents</a:t>
            </a:r>
          </a:p>
          <a:p>
            <a:pPr lvl="1">
              <a:buFontTx/>
              <a:buChar char="•"/>
            </a:pPr>
            <a:r>
              <a:rPr lang="en-US" b="1"/>
              <a:t>Staff</a:t>
            </a:r>
          </a:p>
          <a:p>
            <a:pPr lvl="1">
              <a:buFontTx/>
              <a:buChar char="•"/>
            </a:pPr>
            <a:r>
              <a:rPr lang="en-US" b="1"/>
              <a:t>Administration</a:t>
            </a:r>
          </a:p>
          <a:p>
            <a:pPr lvl="1">
              <a:buFontTx/>
              <a:buChar char="•"/>
            </a:pPr>
            <a:r>
              <a:rPr lang="en-US" b="1"/>
              <a:t>Local government officials</a:t>
            </a:r>
          </a:p>
          <a:p>
            <a:pPr>
              <a:buFont typeface="Wingdings" pitchFamily="2" charset="2"/>
              <a:buChar char="ü"/>
            </a:pPr>
            <a:r>
              <a:rPr lang="en-US" b="1"/>
              <a:t>Meet with school committee to develop profile</a:t>
            </a:r>
          </a:p>
          <a:p>
            <a:pPr>
              <a:buFont typeface="Wingdings" pitchFamily="2" charset="2"/>
              <a:buChar char="ü"/>
            </a:pPr>
            <a:r>
              <a:rPr lang="en-US" b="1"/>
              <a:t>Present a report that reflects the group meetings</a:t>
            </a:r>
          </a:p>
          <a:p>
            <a:pPr lvl="1"/>
            <a:endParaRPr lang="en-US" b="1"/>
          </a:p>
        </p:txBody>
      </p:sp>
      <p:pic>
        <p:nvPicPr>
          <p:cNvPr id="8199" name="Picture 7" descr="C:\Users\James Hardy\AppData\Local\Microsoft\Windows\INetCache\IE\ANX7GXMR\arabian_lang_spyglass_100[1].jpg"/>
          <p:cNvPicPr>
            <a:picLocks noChangeAspect="1" noChangeArrowheads="1"/>
          </p:cNvPicPr>
          <p:nvPr/>
        </p:nvPicPr>
        <p:blipFill>
          <a:blip r:embed="rId3" cstate="print"/>
          <a:srcRect/>
          <a:stretch>
            <a:fillRect/>
          </a:stretch>
        </p:blipFill>
        <p:spPr bwMode="auto">
          <a:xfrm>
            <a:off x="1066800" y="533400"/>
            <a:ext cx="23622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609600"/>
            <a:ext cx="7772400" cy="5181600"/>
          </a:xfrm>
        </p:spPr>
        <p:txBody>
          <a:bodyPr/>
          <a:lstStyle/>
          <a:p>
            <a:pPr algn="l" eaLnBrk="1" hangingPunct="1"/>
            <a:r>
              <a:rPr lang="en-US" b="1" smtClean="0"/>
              <a:t>90% of the game is half mental</a:t>
            </a:r>
            <a:br>
              <a:rPr lang="en-US" b="1" smtClean="0"/>
            </a:br>
            <a:r>
              <a:rPr lang="en-US" b="1" smtClean="0"/>
              <a:t/>
            </a:r>
            <a:br>
              <a:rPr lang="en-US" b="1" smtClean="0"/>
            </a:br>
            <a:r>
              <a:rPr lang="en-US" sz="3200" smtClean="0"/>
              <a:t>Where do we look for candidates?</a:t>
            </a:r>
            <a:br>
              <a:rPr lang="en-US" sz="3200" smtClean="0"/>
            </a:br>
            <a:r>
              <a:rPr lang="en-US" sz="3200" smtClean="0"/>
              <a:t/>
            </a:r>
            <a:br>
              <a:rPr lang="en-US" sz="3200" smtClean="0"/>
            </a:br>
            <a:r>
              <a:rPr lang="en-US" sz="3200" smtClean="0"/>
              <a:t>What are we looking for in a candidates application packet?</a:t>
            </a:r>
            <a:endParaRPr lang="en-US" sz="3200" b="1"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Advertising</a:t>
            </a:r>
          </a:p>
        </p:txBody>
      </p:sp>
      <p:sp>
        <p:nvSpPr>
          <p:cNvPr id="10243" name="Text Box 4"/>
          <p:cNvSpPr txBox="1">
            <a:spLocks noChangeArrowheads="1"/>
          </p:cNvSpPr>
          <p:nvPr/>
        </p:nvSpPr>
        <p:spPr bwMode="auto">
          <a:xfrm>
            <a:off x="1127125" y="2860675"/>
            <a:ext cx="184150" cy="457200"/>
          </a:xfrm>
          <a:prstGeom prst="rect">
            <a:avLst/>
          </a:prstGeom>
          <a:noFill/>
          <a:ln w="9525">
            <a:noFill/>
            <a:miter lim="800000"/>
            <a:headEnd/>
            <a:tailEnd/>
          </a:ln>
        </p:spPr>
        <p:txBody>
          <a:bodyPr wrap="none">
            <a:spAutoFit/>
          </a:bodyPr>
          <a:lstStyle/>
          <a:p>
            <a:endParaRPr lang="en-US" b="1"/>
          </a:p>
        </p:txBody>
      </p:sp>
      <p:sp>
        <p:nvSpPr>
          <p:cNvPr id="11269" name="Text Box 5"/>
          <p:cNvSpPr txBox="1">
            <a:spLocks noChangeArrowheads="1"/>
          </p:cNvSpPr>
          <p:nvPr/>
        </p:nvSpPr>
        <p:spPr bwMode="auto">
          <a:xfrm>
            <a:off x="1676400" y="2971800"/>
            <a:ext cx="5967413" cy="3013075"/>
          </a:xfrm>
          <a:prstGeom prst="rect">
            <a:avLst/>
          </a:prstGeom>
          <a:noFill/>
          <a:ln w="9525">
            <a:noFill/>
            <a:miter lim="800000"/>
            <a:headEnd/>
            <a:tailEnd/>
          </a:ln>
        </p:spPr>
        <p:txBody>
          <a:bodyPr wrap="none">
            <a:spAutoFit/>
          </a:bodyPr>
          <a:lstStyle/>
          <a:p>
            <a:pPr>
              <a:buFont typeface="Wingdings" pitchFamily="2" charset="2"/>
              <a:buChar char="ü"/>
            </a:pPr>
            <a:r>
              <a:rPr lang="en-US" b="1"/>
              <a:t>Determine the extent of “paid” advertising</a:t>
            </a:r>
          </a:p>
          <a:p>
            <a:pPr>
              <a:buFont typeface="Wingdings" pitchFamily="2" charset="2"/>
              <a:buNone/>
            </a:pPr>
            <a:endParaRPr lang="en-US" b="1"/>
          </a:p>
          <a:p>
            <a:pPr>
              <a:buFont typeface="Wingdings" pitchFamily="2" charset="2"/>
              <a:buChar char="ü"/>
            </a:pPr>
            <a:r>
              <a:rPr lang="en-US" b="1"/>
              <a:t>Take advantage of “in-kind” postings</a:t>
            </a:r>
          </a:p>
          <a:p>
            <a:pPr>
              <a:buFont typeface="Wingdings" pitchFamily="2" charset="2"/>
              <a:buChar char="ü"/>
            </a:pPr>
            <a:endParaRPr lang="en-US" b="1"/>
          </a:p>
          <a:p>
            <a:pPr>
              <a:buFont typeface="Wingdings" pitchFamily="2" charset="2"/>
              <a:buChar char="ü"/>
            </a:pPr>
            <a:r>
              <a:rPr lang="en-US" b="1"/>
              <a:t>Direct mailings</a:t>
            </a:r>
          </a:p>
          <a:p>
            <a:endParaRPr lang="en-US" b="1"/>
          </a:p>
          <a:p>
            <a:pPr>
              <a:buFont typeface="Wingdings" pitchFamily="2" charset="2"/>
              <a:buChar char="ü"/>
            </a:pPr>
            <a:r>
              <a:rPr lang="en-US" b="1"/>
              <a:t>Distribution of informational brochure</a:t>
            </a:r>
          </a:p>
          <a:p>
            <a:endParaRPr lang="en-US" b="1"/>
          </a:p>
        </p:txBody>
      </p:sp>
      <p:pic>
        <p:nvPicPr>
          <p:cNvPr id="10246" name="Picture 6" descr="C:\Users\James Hardy\AppData\Local\Microsoft\Windows\INetCache\IE\733IRH3D\3676374292_fa3a8b6060_z[1].jpg"/>
          <p:cNvPicPr>
            <a:picLocks noChangeAspect="1" noChangeArrowheads="1"/>
          </p:cNvPicPr>
          <p:nvPr/>
        </p:nvPicPr>
        <p:blipFill>
          <a:blip r:embed="rId3" cstate="print"/>
          <a:srcRect/>
          <a:stretch>
            <a:fillRect/>
          </a:stretch>
        </p:blipFill>
        <p:spPr bwMode="auto">
          <a:xfrm>
            <a:off x="914400" y="533400"/>
            <a:ext cx="28194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Screening of Candidates</a:t>
            </a:r>
          </a:p>
        </p:txBody>
      </p:sp>
      <p:sp>
        <p:nvSpPr>
          <p:cNvPr id="11267" name="Text Box 4"/>
          <p:cNvSpPr txBox="1">
            <a:spLocks noChangeArrowheads="1"/>
          </p:cNvSpPr>
          <p:nvPr/>
        </p:nvSpPr>
        <p:spPr bwMode="auto">
          <a:xfrm>
            <a:off x="1127125" y="2860675"/>
            <a:ext cx="184150" cy="457200"/>
          </a:xfrm>
          <a:prstGeom prst="rect">
            <a:avLst/>
          </a:prstGeom>
          <a:noFill/>
          <a:ln w="9525">
            <a:noFill/>
            <a:miter lim="800000"/>
            <a:headEnd/>
            <a:tailEnd/>
          </a:ln>
        </p:spPr>
        <p:txBody>
          <a:bodyPr wrap="none">
            <a:spAutoFit/>
          </a:bodyPr>
          <a:lstStyle/>
          <a:p>
            <a:endParaRPr lang="en-US" b="1"/>
          </a:p>
        </p:txBody>
      </p:sp>
      <p:sp>
        <p:nvSpPr>
          <p:cNvPr id="13317" name="Text Box 5"/>
          <p:cNvSpPr txBox="1">
            <a:spLocks noChangeArrowheads="1"/>
          </p:cNvSpPr>
          <p:nvPr/>
        </p:nvSpPr>
        <p:spPr bwMode="auto">
          <a:xfrm>
            <a:off x="1676400" y="2971800"/>
            <a:ext cx="5492750" cy="2647950"/>
          </a:xfrm>
          <a:prstGeom prst="rect">
            <a:avLst/>
          </a:prstGeom>
          <a:noFill/>
          <a:ln w="9525">
            <a:noFill/>
            <a:miter lim="800000"/>
            <a:headEnd/>
            <a:tailEnd/>
          </a:ln>
        </p:spPr>
        <p:txBody>
          <a:bodyPr wrap="none">
            <a:spAutoFit/>
          </a:bodyPr>
          <a:lstStyle/>
          <a:p>
            <a:pPr>
              <a:buFont typeface="Wingdings" pitchFamily="2" charset="2"/>
              <a:buChar char="ü"/>
            </a:pPr>
            <a:r>
              <a:rPr lang="en-US" b="1"/>
              <a:t>Three-member screening team</a:t>
            </a:r>
          </a:p>
          <a:p>
            <a:pPr>
              <a:buFont typeface="Wingdings" pitchFamily="2" charset="2"/>
              <a:buNone/>
            </a:pPr>
            <a:endParaRPr lang="en-US" b="1"/>
          </a:p>
          <a:p>
            <a:pPr>
              <a:buFont typeface="Wingdings" pitchFamily="2" charset="2"/>
              <a:buChar char="ü"/>
            </a:pPr>
            <a:r>
              <a:rPr lang="en-US" b="1"/>
              <a:t>Predetermined number of semifinalists</a:t>
            </a:r>
          </a:p>
          <a:p>
            <a:pPr>
              <a:buFont typeface="Wingdings" pitchFamily="2" charset="2"/>
              <a:buChar char="ü"/>
            </a:pPr>
            <a:endParaRPr lang="en-US" b="1"/>
          </a:p>
          <a:p>
            <a:pPr>
              <a:buFont typeface="Wingdings" pitchFamily="2" charset="2"/>
              <a:buChar char="ü"/>
            </a:pPr>
            <a:r>
              <a:rPr lang="en-US" b="1"/>
              <a:t>Based solely upon criteria adopted</a:t>
            </a:r>
          </a:p>
          <a:p>
            <a:endParaRPr lang="en-US" b="1"/>
          </a:p>
          <a:p>
            <a:endParaRPr lang="en-US" b="1"/>
          </a:p>
        </p:txBody>
      </p:sp>
      <p:pic>
        <p:nvPicPr>
          <p:cNvPr id="11270" name="Picture 6" descr="C:\Users\James Hardy\AppData\Local\Microsoft\Windows\INetCache\IE\QN82JGV3\1024px-Hyperlink-internet-search.svg[1].png"/>
          <p:cNvPicPr>
            <a:picLocks noChangeAspect="1" noChangeArrowheads="1"/>
          </p:cNvPicPr>
          <p:nvPr/>
        </p:nvPicPr>
        <p:blipFill>
          <a:blip r:embed="rId3" cstate="print"/>
          <a:srcRect/>
          <a:stretch>
            <a:fillRect/>
          </a:stretch>
        </p:blipFill>
        <p:spPr bwMode="auto">
          <a:xfrm>
            <a:off x="990600" y="4572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343400" y="1066800"/>
            <a:ext cx="4419600" cy="1004888"/>
          </a:xfrm>
          <a:prstGeom prst="rect">
            <a:avLst/>
          </a:prstGeom>
          <a:noFill/>
          <a:ln w="9525">
            <a:noFill/>
            <a:miter lim="800000"/>
            <a:headEnd/>
            <a:tailEnd/>
          </a:ln>
        </p:spPr>
        <p:txBody>
          <a:bodyPr>
            <a:spAutoFit/>
          </a:bodyPr>
          <a:lstStyle/>
          <a:p>
            <a:pPr>
              <a:spcBef>
                <a:spcPct val="50000"/>
              </a:spcBef>
            </a:pPr>
            <a:r>
              <a:rPr lang="en-US" b="1"/>
              <a:t>SUPERINTENDENT SEARCH</a:t>
            </a:r>
          </a:p>
          <a:p>
            <a:pPr algn="ctr">
              <a:spcBef>
                <a:spcPct val="50000"/>
              </a:spcBef>
            </a:pPr>
            <a:r>
              <a:rPr lang="en-US" b="1" i="1"/>
              <a:t>Interviews</a:t>
            </a:r>
          </a:p>
        </p:txBody>
      </p:sp>
      <p:sp>
        <p:nvSpPr>
          <p:cNvPr id="12292" name="Text Box 4"/>
          <p:cNvSpPr txBox="1">
            <a:spLocks noChangeArrowheads="1"/>
          </p:cNvSpPr>
          <p:nvPr/>
        </p:nvSpPr>
        <p:spPr bwMode="auto">
          <a:xfrm>
            <a:off x="1524000" y="2590800"/>
            <a:ext cx="6375400" cy="3378200"/>
          </a:xfrm>
          <a:prstGeom prst="rect">
            <a:avLst/>
          </a:prstGeom>
          <a:noFill/>
          <a:ln w="9525">
            <a:noFill/>
            <a:miter lim="800000"/>
            <a:headEnd/>
            <a:tailEnd/>
          </a:ln>
        </p:spPr>
        <p:txBody>
          <a:bodyPr wrap="none">
            <a:spAutoFit/>
          </a:bodyPr>
          <a:lstStyle/>
          <a:p>
            <a:pPr>
              <a:buFont typeface="Wingdings" pitchFamily="2" charset="2"/>
              <a:buChar char="ü"/>
            </a:pPr>
            <a:r>
              <a:rPr lang="en-US" b="1"/>
              <a:t>Prepare the interview schedule </a:t>
            </a:r>
          </a:p>
          <a:p>
            <a:endParaRPr lang="en-US" b="1"/>
          </a:p>
          <a:p>
            <a:pPr>
              <a:buFont typeface="Wingdings" pitchFamily="2" charset="2"/>
              <a:buChar char="ü"/>
            </a:pPr>
            <a:r>
              <a:rPr lang="en-US" b="1"/>
              <a:t>Meet with semifinalist interview committee</a:t>
            </a:r>
          </a:p>
          <a:p>
            <a:endParaRPr lang="en-US" b="1"/>
          </a:p>
          <a:p>
            <a:pPr>
              <a:buFont typeface="Wingdings" pitchFamily="2" charset="2"/>
              <a:buChar char="ü"/>
            </a:pPr>
            <a:r>
              <a:rPr lang="en-US" b="1"/>
              <a:t>Work with committee in developing questions</a:t>
            </a:r>
          </a:p>
          <a:p>
            <a:endParaRPr lang="en-US" b="1"/>
          </a:p>
          <a:p>
            <a:pPr>
              <a:buFont typeface="Wingdings" pitchFamily="2" charset="2"/>
              <a:buChar char="ü"/>
            </a:pPr>
            <a:r>
              <a:rPr lang="en-US" b="1"/>
              <a:t>Attend every interview</a:t>
            </a:r>
          </a:p>
          <a:p>
            <a:endParaRPr lang="en-US" b="1"/>
          </a:p>
          <a:p>
            <a:pPr>
              <a:buFont typeface="Wingdings" pitchFamily="2" charset="2"/>
              <a:buChar char="ü"/>
            </a:pPr>
            <a:r>
              <a:rPr lang="en-US" b="1"/>
              <a:t>Facilitate discussion and selection</a:t>
            </a:r>
          </a:p>
        </p:txBody>
      </p:sp>
      <p:pic>
        <p:nvPicPr>
          <p:cNvPr id="12293" name="Picture 5" descr="C:\Users\James Hardy\AppData\Local\Microsoft\Windows\INetCache\IE\GLZ31K8M\LUkIR[1].png"/>
          <p:cNvPicPr>
            <a:picLocks noChangeAspect="1" noChangeArrowheads="1"/>
          </p:cNvPicPr>
          <p:nvPr/>
        </p:nvPicPr>
        <p:blipFill>
          <a:blip r:embed="rId3" cstate="print"/>
          <a:srcRect/>
          <a:stretch>
            <a:fillRect/>
          </a:stretch>
        </p:blipFill>
        <p:spPr bwMode="auto">
          <a:xfrm>
            <a:off x="1524000" y="533400"/>
            <a:ext cx="1905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1251</Words>
  <Application>Microsoft Office PowerPoint</Application>
  <PresentationFormat>On-screen Show (4:3)</PresentationFormat>
  <Paragraphs>262</Paragraphs>
  <Slides>48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Times New Roman</vt:lpstr>
      <vt:lpstr>Arial</vt:lpstr>
      <vt:lpstr>Calibri</vt:lpstr>
      <vt:lpstr>Wingdings</vt:lpstr>
      <vt:lpstr>Tahoma</vt:lpstr>
      <vt:lpstr>Default Design</vt:lpstr>
      <vt:lpstr>Slide 1</vt:lpstr>
      <vt:lpstr>Slide 2</vt:lpstr>
      <vt:lpstr>Slide 3</vt:lpstr>
      <vt:lpstr>Slide 4</vt:lpstr>
      <vt:lpstr>Slide 5</vt:lpstr>
      <vt:lpstr>90% of the game is half mental  Where do we look for candidates?  What are we looking for in a candidates application packet?</vt:lpstr>
      <vt:lpstr>Slide 7</vt:lpstr>
      <vt:lpstr>Slide 8</vt:lpstr>
      <vt:lpstr>Slide 9</vt:lpstr>
      <vt:lpstr>Slide 10</vt:lpstr>
      <vt:lpstr>Slide 11</vt:lpstr>
      <vt:lpstr>Slide 12</vt:lpstr>
      <vt:lpstr>Slide 13</vt:lpstr>
      <vt:lpstr>Slide 14</vt:lpstr>
      <vt:lpstr>Background A Leadership Crisis in Public Education in MA?</vt:lpstr>
      <vt:lpstr>Background A Leadership Crisis in Public Education in MA?</vt:lpstr>
      <vt:lpstr>Change as a Leadership Challenge</vt:lpstr>
      <vt:lpstr>Change as a Leadership Challenge</vt:lpstr>
      <vt:lpstr>Change as a Leadership Challenge</vt:lpstr>
      <vt:lpstr>The Jefferson Memorial</vt:lpstr>
      <vt:lpstr>The Jefferson Memorial</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The Jefferson Memorial</vt:lpstr>
      <vt:lpstr>Slide 48</vt:lpstr>
    </vt:vector>
  </TitlesOfParts>
  <Company>Mass. Association of School Committees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Hardy</dc:creator>
  <cp:lastModifiedBy>James Hardy</cp:lastModifiedBy>
  <cp:revision>21</cp:revision>
  <dcterms:created xsi:type="dcterms:W3CDTF">2001-06-20T14:46:07Z</dcterms:created>
  <dcterms:modified xsi:type="dcterms:W3CDTF">2016-10-12T15:02:04Z</dcterms:modified>
</cp:coreProperties>
</file>