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739" r:id="rId3"/>
    <p:sldMasterId id="2147483753" r:id="rId4"/>
    <p:sldMasterId id="2147483765" r:id="rId5"/>
  </p:sldMasterIdLst>
  <p:notesMasterIdLst>
    <p:notesMasterId r:id="rId56"/>
  </p:notesMasterIdLst>
  <p:handoutMasterIdLst>
    <p:handoutMasterId r:id="rId57"/>
  </p:handoutMasterIdLst>
  <p:sldIdLst>
    <p:sldId id="463" r:id="rId6"/>
    <p:sldId id="516" r:id="rId7"/>
    <p:sldId id="437" r:id="rId8"/>
    <p:sldId id="486" r:id="rId9"/>
    <p:sldId id="480" r:id="rId10"/>
    <p:sldId id="482" r:id="rId11"/>
    <p:sldId id="479" r:id="rId12"/>
    <p:sldId id="481" r:id="rId13"/>
    <p:sldId id="518" r:id="rId14"/>
    <p:sldId id="517" r:id="rId15"/>
    <p:sldId id="519" r:id="rId16"/>
    <p:sldId id="488" r:id="rId17"/>
    <p:sldId id="489" r:id="rId18"/>
    <p:sldId id="478" r:id="rId19"/>
    <p:sldId id="495" r:id="rId20"/>
    <p:sldId id="503" r:id="rId21"/>
    <p:sldId id="509" r:id="rId22"/>
    <p:sldId id="508" r:id="rId23"/>
    <p:sldId id="507" r:id="rId24"/>
    <p:sldId id="439" r:id="rId25"/>
    <p:sldId id="440" r:id="rId26"/>
    <p:sldId id="441" r:id="rId27"/>
    <p:sldId id="442" r:id="rId28"/>
    <p:sldId id="443" r:id="rId29"/>
    <p:sldId id="444" r:id="rId30"/>
    <p:sldId id="445" r:id="rId31"/>
    <p:sldId id="446" r:id="rId32"/>
    <p:sldId id="474" r:id="rId33"/>
    <p:sldId id="523" r:id="rId34"/>
    <p:sldId id="524" r:id="rId35"/>
    <p:sldId id="525" r:id="rId36"/>
    <p:sldId id="526" r:id="rId37"/>
    <p:sldId id="510" r:id="rId38"/>
    <p:sldId id="537" r:id="rId39"/>
    <p:sldId id="536" r:id="rId40"/>
    <p:sldId id="538" r:id="rId41"/>
    <p:sldId id="465" r:id="rId42"/>
    <p:sldId id="527" r:id="rId43"/>
    <p:sldId id="528" r:id="rId44"/>
    <p:sldId id="529" r:id="rId45"/>
    <p:sldId id="466" r:id="rId46"/>
    <p:sldId id="467" r:id="rId47"/>
    <p:sldId id="468" r:id="rId48"/>
    <p:sldId id="469" r:id="rId49"/>
    <p:sldId id="472" r:id="rId50"/>
    <p:sldId id="530" r:id="rId51"/>
    <p:sldId id="531" r:id="rId52"/>
    <p:sldId id="532" r:id="rId53"/>
    <p:sldId id="533" r:id="rId54"/>
    <p:sldId id="534" r:id="rId55"/>
  </p:sldIdLst>
  <p:sldSz cx="9144000" cy="6858000" type="screen4x3"/>
  <p:notesSz cx="6858000" cy="9313863"/>
  <p:custDataLst>
    <p:tags r:id="rId5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87483" autoAdjust="0"/>
  </p:normalViewPr>
  <p:slideViewPr>
    <p:cSldViewPr>
      <p:cViewPr varScale="1">
        <p:scale>
          <a:sx n="89" d="100"/>
          <a:sy n="89" d="100"/>
        </p:scale>
        <p:origin x="594" y="9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Urban%20Institute\ee%20Tripod%20analysis%20for%20Urban%20Inst\UE%20workfile\Exhibi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J:\Urban%20Institute\Tripod%20analysis%20for%20Urban%20Inst\UE%20workfile\Sec%20Exhibi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Percentages indicating behavior in the class is mostly or always so bad that it slows down learning. Shown for all six classroom racial compositions and quintiles of a classroom teaching quality index.</a:t>
            </a:r>
            <a:endParaRPr lang="en-US" sz="1800" dirty="0">
              <a:effectLst/>
            </a:endParaRPr>
          </a:p>
        </c:rich>
      </c:tx>
      <c:layout>
        <c:manualLayout>
          <c:xMode val="edge"/>
          <c:yMode val="edge"/>
          <c:x val="0.16572376382536499"/>
          <c:y val="2.4074074074074098E-2"/>
        </c:manualLayout>
      </c:layout>
      <c:overlay val="0"/>
      <c:spPr>
        <a:noFill/>
        <a:ln>
          <a:noFill/>
        </a:ln>
        <a:effectLst/>
      </c:spPr>
    </c:title>
    <c:autoTitleDeleted val="0"/>
    <c:plotArea>
      <c:layout>
        <c:manualLayout>
          <c:layoutTarget val="inner"/>
          <c:xMode val="edge"/>
          <c:yMode val="edge"/>
          <c:x val="4.1758443612725599E-2"/>
          <c:y val="0.13443525809273901"/>
          <c:w val="0.61225717544650504"/>
          <c:h val="0.66914479440070096"/>
        </c:manualLayout>
      </c:layout>
      <c:lineChart>
        <c:grouping val="standard"/>
        <c:varyColors val="0"/>
        <c:ser>
          <c:idx val="0"/>
          <c:order val="0"/>
          <c:tx>
            <c:strRef>
              <c:f>Sheet9!$K$201</c:f>
              <c:strCache>
                <c:ptCount val="1"/>
                <c:pt idx="0">
                  <c:v>0-9.9% Students of Color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Sheet9!$L$200:$P$200</c:f>
              <c:strCache>
                <c:ptCount val="5"/>
                <c:pt idx="0">
                  <c:v>Quartile 1</c:v>
                </c:pt>
                <c:pt idx="1">
                  <c:v>Quartile 2 </c:v>
                </c:pt>
                <c:pt idx="2">
                  <c:v>Quartile 3</c:v>
                </c:pt>
                <c:pt idx="3">
                  <c:v> Quartile 4</c:v>
                </c:pt>
                <c:pt idx="4">
                  <c:v> Quartile 5</c:v>
                </c:pt>
              </c:strCache>
            </c:strRef>
          </c:cat>
          <c:val>
            <c:numRef>
              <c:f>Sheet9!$L$201:$P$201</c:f>
              <c:numCache>
                <c:formatCode>0</c:formatCode>
                <c:ptCount val="5"/>
                <c:pt idx="0">
                  <c:v>26.771654000000009</c:v>
                </c:pt>
                <c:pt idx="1">
                  <c:v>12.37113400000001</c:v>
                </c:pt>
                <c:pt idx="2">
                  <c:v>11.904762</c:v>
                </c:pt>
                <c:pt idx="3">
                  <c:v>1.4925373</c:v>
                </c:pt>
              </c:numCache>
            </c:numRef>
          </c:val>
          <c:smooth val="0"/>
          <c:extLst>
            <c:ext xmlns:c16="http://schemas.microsoft.com/office/drawing/2014/chart" uri="{C3380CC4-5D6E-409C-BE32-E72D297353CC}">
              <c16:uniqueId val="{00000000-1CFE-4590-AB54-DCDC98ACA03F}"/>
            </c:ext>
          </c:extLst>
        </c:ser>
        <c:ser>
          <c:idx val="1"/>
          <c:order val="1"/>
          <c:tx>
            <c:strRef>
              <c:f>Sheet9!$K$202</c:f>
              <c:strCache>
                <c:ptCount val="1"/>
                <c:pt idx="0">
                  <c:v>10-24.9% Students of Color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Sheet9!$L$200:$P$200</c:f>
              <c:strCache>
                <c:ptCount val="5"/>
                <c:pt idx="0">
                  <c:v>Quartile 1</c:v>
                </c:pt>
                <c:pt idx="1">
                  <c:v>Quartile 2 </c:v>
                </c:pt>
                <c:pt idx="2">
                  <c:v>Quartile 3</c:v>
                </c:pt>
                <c:pt idx="3">
                  <c:v> Quartile 4</c:v>
                </c:pt>
                <c:pt idx="4">
                  <c:v> Quartile 5</c:v>
                </c:pt>
              </c:strCache>
            </c:strRef>
          </c:cat>
          <c:val>
            <c:numRef>
              <c:f>Sheet9!$L$202:$P$202</c:f>
              <c:numCache>
                <c:formatCode>0</c:formatCode>
                <c:ptCount val="5"/>
                <c:pt idx="0">
                  <c:v>26.67140800000001</c:v>
                </c:pt>
                <c:pt idx="1">
                  <c:v>14.814814999999999</c:v>
                </c:pt>
                <c:pt idx="2">
                  <c:v>14.991182</c:v>
                </c:pt>
                <c:pt idx="3">
                  <c:v>9.9792100000000001</c:v>
                </c:pt>
                <c:pt idx="4">
                  <c:v>9.9447513999999977</c:v>
                </c:pt>
              </c:numCache>
            </c:numRef>
          </c:val>
          <c:smooth val="0"/>
          <c:extLst>
            <c:ext xmlns:c16="http://schemas.microsoft.com/office/drawing/2014/chart" uri="{C3380CC4-5D6E-409C-BE32-E72D297353CC}">
              <c16:uniqueId val="{00000001-1CFE-4590-AB54-DCDC98ACA03F}"/>
            </c:ext>
          </c:extLst>
        </c:ser>
        <c:ser>
          <c:idx val="2"/>
          <c:order val="2"/>
          <c:tx>
            <c:strRef>
              <c:f>Sheet9!$K$203</c:f>
              <c:strCache>
                <c:ptCount val="1"/>
                <c:pt idx="0">
                  <c:v>25-49.9% Students of Color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Sheet9!$L$200:$P$200</c:f>
              <c:strCache>
                <c:ptCount val="5"/>
                <c:pt idx="0">
                  <c:v>Quartile 1</c:v>
                </c:pt>
                <c:pt idx="1">
                  <c:v>Quartile 2 </c:v>
                </c:pt>
                <c:pt idx="2">
                  <c:v>Quartile 3</c:v>
                </c:pt>
                <c:pt idx="3">
                  <c:v> Quartile 4</c:v>
                </c:pt>
                <c:pt idx="4">
                  <c:v> Quartile 5</c:v>
                </c:pt>
              </c:strCache>
            </c:strRef>
          </c:cat>
          <c:val>
            <c:numRef>
              <c:f>Sheet9!$L$203:$P$203</c:f>
              <c:numCache>
                <c:formatCode>0</c:formatCode>
                <c:ptCount val="5"/>
                <c:pt idx="0">
                  <c:v>27.891156000000009</c:v>
                </c:pt>
                <c:pt idx="1">
                  <c:v>18.060435999999989</c:v>
                </c:pt>
                <c:pt idx="2">
                  <c:v>16.638045999999999</c:v>
                </c:pt>
                <c:pt idx="3">
                  <c:v>14.748200999999989</c:v>
                </c:pt>
                <c:pt idx="4">
                  <c:v>11.57952400000001</c:v>
                </c:pt>
              </c:numCache>
            </c:numRef>
          </c:val>
          <c:smooth val="0"/>
          <c:extLst>
            <c:ext xmlns:c16="http://schemas.microsoft.com/office/drawing/2014/chart" uri="{C3380CC4-5D6E-409C-BE32-E72D297353CC}">
              <c16:uniqueId val="{00000002-1CFE-4590-AB54-DCDC98ACA03F}"/>
            </c:ext>
          </c:extLst>
        </c:ser>
        <c:ser>
          <c:idx val="3"/>
          <c:order val="3"/>
          <c:tx>
            <c:strRef>
              <c:f>Sheet9!$K$204</c:f>
              <c:strCache>
                <c:ptCount val="1"/>
                <c:pt idx="0">
                  <c:v>50-74.9% Students of Color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Sheet9!$L$200:$P$200</c:f>
              <c:strCache>
                <c:ptCount val="5"/>
                <c:pt idx="0">
                  <c:v>Quartile 1</c:v>
                </c:pt>
                <c:pt idx="1">
                  <c:v>Quartile 2 </c:v>
                </c:pt>
                <c:pt idx="2">
                  <c:v>Quartile 3</c:v>
                </c:pt>
                <c:pt idx="3">
                  <c:v> Quartile 4</c:v>
                </c:pt>
                <c:pt idx="4">
                  <c:v> Quartile 5</c:v>
                </c:pt>
              </c:strCache>
            </c:strRef>
          </c:cat>
          <c:val>
            <c:numRef>
              <c:f>Sheet9!$L$204:$P$204</c:f>
              <c:numCache>
                <c:formatCode>0</c:formatCode>
                <c:ptCount val="5"/>
                <c:pt idx="0">
                  <c:v>31.271021999999999</c:v>
                </c:pt>
                <c:pt idx="1">
                  <c:v>23.824041999999999</c:v>
                </c:pt>
                <c:pt idx="2">
                  <c:v>21.008111</c:v>
                </c:pt>
                <c:pt idx="3">
                  <c:v>18.015892999999991</c:v>
                </c:pt>
                <c:pt idx="4">
                  <c:v>12.621219</c:v>
                </c:pt>
              </c:numCache>
            </c:numRef>
          </c:val>
          <c:smooth val="0"/>
          <c:extLst>
            <c:ext xmlns:c16="http://schemas.microsoft.com/office/drawing/2014/chart" uri="{C3380CC4-5D6E-409C-BE32-E72D297353CC}">
              <c16:uniqueId val="{00000003-1CFE-4590-AB54-DCDC98ACA03F}"/>
            </c:ext>
          </c:extLst>
        </c:ser>
        <c:ser>
          <c:idx val="4"/>
          <c:order val="4"/>
          <c:tx>
            <c:strRef>
              <c:f>Sheet9!$K$205</c:f>
              <c:strCache>
                <c:ptCount val="1"/>
                <c:pt idx="0">
                  <c:v>75-89.9% Students of Color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Sheet9!$L$200:$P$200</c:f>
              <c:strCache>
                <c:ptCount val="5"/>
                <c:pt idx="0">
                  <c:v>Quartile 1</c:v>
                </c:pt>
                <c:pt idx="1">
                  <c:v>Quartile 2 </c:v>
                </c:pt>
                <c:pt idx="2">
                  <c:v>Quartile 3</c:v>
                </c:pt>
                <c:pt idx="3">
                  <c:v> Quartile 4</c:v>
                </c:pt>
                <c:pt idx="4">
                  <c:v> Quartile 5</c:v>
                </c:pt>
              </c:strCache>
            </c:strRef>
          </c:cat>
          <c:val>
            <c:numRef>
              <c:f>Sheet9!$L$205:$P$205</c:f>
              <c:numCache>
                <c:formatCode>0</c:formatCode>
                <c:ptCount val="5"/>
                <c:pt idx="0">
                  <c:v>37.306877999999998</c:v>
                </c:pt>
                <c:pt idx="1">
                  <c:v>28.771072</c:v>
                </c:pt>
                <c:pt idx="2">
                  <c:v>25.600149999999982</c:v>
                </c:pt>
                <c:pt idx="3">
                  <c:v>22.904651999999999</c:v>
                </c:pt>
                <c:pt idx="4">
                  <c:v>16.816690000000001</c:v>
                </c:pt>
              </c:numCache>
            </c:numRef>
          </c:val>
          <c:smooth val="0"/>
          <c:extLst>
            <c:ext xmlns:c16="http://schemas.microsoft.com/office/drawing/2014/chart" uri="{C3380CC4-5D6E-409C-BE32-E72D297353CC}">
              <c16:uniqueId val="{00000004-1CFE-4590-AB54-DCDC98ACA03F}"/>
            </c:ext>
          </c:extLst>
        </c:ser>
        <c:ser>
          <c:idx val="5"/>
          <c:order val="5"/>
          <c:tx>
            <c:strRef>
              <c:f>Sheet9!$K$206</c:f>
              <c:strCache>
                <c:ptCount val="1"/>
                <c:pt idx="0">
                  <c:v>90-100% Students of Color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Sheet9!$L$200:$P$200</c:f>
              <c:strCache>
                <c:ptCount val="5"/>
                <c:pt idx="0">
                  <c:v>Quartile 1</c:v>
                </c:pt>
                <c:pt idx="1">
                  <c:v>Quartile 2 </c:v>
                </c:pt>
                <c:pt idx="2">
                  <c:v>Quartile 3</c:v>
                </c:pt>
                <c:pt idx="3">
                  <c:v> Quartile 4</c:v>
                </c:pt>
                <c:pt idx="4">
                  <c:v> Quartile 5</c:v>
                </c:pt>
              </c:strCache>
            </c:strRef>
          </c:cat>
          <c:val>
            <c:numRef>
              <c:f>Sheet9!$L$206:$P$206</c:f>
              <c:numCache>
                <c:formatCode>0</c:formatCode>
                <c:ptCount val="5"/>
                <c:pt idx="0">
                  <c:v>41.203073000000003</c:v>
                </c:pt>
                <c:pt idx="1">
                  <c:v>33.447029999999998</c:v>
                </c:pt>
                <c:pt idx="2">
                  <c:v>29.201733999999981</c:v>
                </c:pt>
                <c:pt idx="3">
                  <c:v>25.258787000000002</c:v>
                </c:pt>
                <c:pt idx="4">
                  <c:v>17.504446000000002</c:v>
                </c:pt>
              </c:numCache>
            </c:numRef>
          </c:val>
          <c:smooth val="0"/>
          <c:extLst>
            <c:ext xmlns:c16="http://schemas.microsoft.com/office/drawing/2014/chart" uri="{C3380CC4-5D6E-409C-BE32-E72D297353CC}">
              <c16:uniqueId val="{00000005-1CFE-4590-AB54-DCDC98ACA03F}"/>
            </c:ext>
          </c:extLst>
        </c:ser>
        <c:dLbls>
          <c:showLegendKey val="0"/>
          <c:showVal val="0"/>
          <c:showCatName val="0"/>
          <c:showSerName val="0"/>
          <c:showPercent val="0"/>
          <c:showBubbleSize val="0"/>
        </c:dLbls>
        <c:marker val="1"/>
        <c:smooth val="0"/>
        <c:axId val="2125275072"/>
        <c:axId val="2130805152"/>
      </c:lineChart>
      <c:catAx>
        <c:axId val="2125275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rgbClr val="0070C0"/>
                    </a:solidFill>
                  </a:rPr>
                  <a:t>Classroom</a:t>
                </a:r>
                <a:r>
                  <a:rPr lang="en-US" sz="1600" b="1" baseline="0" dirty="0">
                    <a:solidFill>
                      <a:srgbClr val="0070C0"/>
                    </a:solidFill>
                  </a:rPr>
                  <a:t> Teaching Quality Quartile </a:t>
                </a:r>
              </a:p>
              <a:p>
                <a:pPr>
                  <a:defRPr sz="1000" b="0" i="0" u="none" strike="noStrike" kern="1200" baseline="0">
                    <a:solidFill>
                      <a:schemeClr val="tx1">
                        <a:lumMod val="65000"/>
                        <a:lumOff val="35000"/>
                      </a:schemeClr>
                    </a:solidFill>
                    <a:latin typeface="+mn-lt"/>
                    <a:ea typeface="+mn-ea"/>
                    <a:cs typeface="+mn-cs"/>
                  </a:defRPr>
                </a:pPr>
                <a:r>
                  <a:rPr lang="en-US" sz="1400" b="1" baseline="0" dirty="0"/>
                  <a:t>(</a:t>
                </a:r>
                <a:r>
                  <a:rPr lang="en-US" sz="1400" b="1" dirty="0"/>
                  <a:t>Average of Captivate, Clarify, and Challenge)</a:t>
                </a:r>
              </a:p>
            </c:rich>
          </c:tx>
          <c:layout>
            <c:manualLayout>
              <c:xMode val="edge"/>
              <c:yMode val="edge"/>
              <c:x val="0.13019612593000199"/>
              <c:y val="0.9089259259259260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30805152"/>
        <c:crosses val="autoZero"/>
        <c:auto val="1"/>
        <c:lblAlgn val="ctr"/>
        <c:lblOffset val="100"/>
        <c:noMultiLvlLbl val="0"/>
      </c:catAx>
      <c:valAx>
        <c:axId val="21308051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2125275072"/>
        <c:crosses val="autoZero"/>
        <c:crossBetween val="between"/>
      </c:valAx>
      <c:spPr>
        <a:noFill/>
        <a:ln>
          <a:noFill/>
        </a:ln>
        <a:effectLst/>
      </c:spPr>
    </c:plotArea>
    <c:legend>
      <c:legendPos val="r"/>
      <c:layout>
        <c:manualLayout>
          <c:xMode val="edge"/>
          <c:yMode val="edge"/>
          <c:x val="0.63927676290612501"/>
          <c:y val="0.41716345873432498"/>
          <c:w val="0.34155769741869502"/>
          <c:h val="0.3178311461067370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2000" b="0" i="0" baseline="0" dirty="0">
                <a:effectLst/>
              </a:rPr>
              <a:t>Males: </a:t>
            </a:r>
            <a:r>
              <a:rPr lang="en-US" sz="2000" b="1" i="0" baseline="0" dirty="0">
                <a:solidFill>
                  <a:srgbClr val="0070C0"/>
                </a:solidFill>
                <a:effectLst/>
              </a:rPr>
              <a:t>"I do things I don't want to do because of pressure from other students.“</a:t>
            </a:r>
            <a:r>
              <a:rPr lang="en-US" sz="1800" dirty="0">
                <a:effectLst/>
              </a:rPr>
              <a:t>(Data from 290 Secondary Schools)</a:t>
            </a:r>
            <a:endParaRPr lang="en-US" sz="20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sz="2000" dirty="0">
              <a:effectLst/>
            </a:endParaRPr>
          </a:p>
        </c:rich>
      </c:tx>
      <c:layout>
        <c:manualLayout>
          <c:xMode val="edge"/>
          <c:yMode val="edge"/>
          <c:x val="0.133323489547157"/>
          <c:y val="0"/>
        </c:manualLayout>
      </c:layout>
      <c:overlay val="0"/>
      <c:spPr>
        <a:noFill/>
        <a:ln>
          <a:noFill/>
        </a:ln>
        <a:effectLst/>
      </c:spPr>
    </c:title>
    <c:autoTitleDeleted val="0"/>
    <c:plotArea>
      <c:layout>
        <c:manualLayout>
          <c:layoutTarget val="inner"/>
          <c:xMode val="edge"/>
          <c:yMode val="edge"/>
          <c:x val="5.1086822414786702E-2"/>
          <c:y val="0.15477313426263301"/>
          <c:w val="0.93349639587205402"/>
          <c:h val="0.58844234302163001"/>
        </c:manualLayout>
      </c:layout>
      <c:barChart>
        <c:barDir val="col"/>
        <c:grouping val="stacked"/>
        <c:varyColors val="0"/>
        <c:ser>
          <c:idx val="0"/>
          <c:order val="0"/>
          <c:tx>
            <c:strRef>
              <c:f>Sheet5!$N$16</c:f>
              <c:strCache>
                <c:ptCount val="1"/>
                <c:pt idx="0">
                  <c:v>Sometimes</c:v>
                </c:pt>
              </c:strCache>
            </c:strRef>
          </c:tx>
          <c:spPr>
            <a:solidFill>
              <a:schemeClr val="accent1"/>
            </a:solidFill>
            <a:ln>
              <a:noFill/>
            </a:ln>
            <a:effectLst/>
          </c:spPr>
          <c:invertIfNegative val="0"/>
          <c:cat>
            <c:multiLvlStrRef>
              <c:f>Sheet5!$L$17:$M$39</c:f>
              <c:multiLvlStrCache>
                <c:ptCount val="23"/>
                <c:lvl>
                  <c:pt idx="0">
                    <c:v>White</c:v>
                  </c:pt>
                  <c:pt idx="1">
                    <c:v>Hispanic</c:v>
                  </c:pt>
                  <c:pt idx="2">
                    <c:v>Asian</c:v>
                  </c:pt>
                  <c:pt idx="3">
                    <c:v>NativeAmer</c:v>
                  </c:pt>
                  <c:pt idx="4">
                    <c:v>Black</c:v>
                  </c:pt>
                  <c:pt idx="6">
                    <c:v>White</c:v>
                  </c:pt>
                  <c:pt idx="7">
                    <c:v>Hispanic</c:v>
                  </c:pt>
                  <c:pt idx="8">
                    <c:v>Asian</c:v>
                  </c:pt>
                  <c:pt idx="9">
                    <c:v>NativeAmer</c:v>
                  </c:pt>
                  <c:pt idx="10">
                    <c:v>Black</c:v>
                  </c:pt>
                  <c:pt idx="12">
                    <c:v>White</c:v>
                  </c:pt>
                  <c:pt idx="13">
                    <c:v>Hispanic</c:v>
                  </c:pt>
                  <c:pt idx="14">
                    <c:v>Asian</c:v>
                  </c:pt>
                  <c:pt idx="15">
                    <c:v>NativeAmer</c:v>
                  </c:pt>
                  <c:pt idx="16">
                    <c:v>Black</c:v>
                  </c:pt>
                  <c:pt idx="18">
                    <c:v>White</c:v>
                  </c:pt>
                  <c:pt idx="19">
                    <c:v>Hispanic</c:v>
                  </c:pt>
                  <c:pt idx="20">
                    <c:v>Asian</c:v>
                  </c:pt>
                  <c:pt idx="21">
                    <c:v>NativeAmer</c:v>
                  </c:pt>
                  <c:pt idx="22">
                    <c:v>Black</c:v>
                  </c:pt>
                </c:lvl>
                <c:lvl>
                  <c:pt idx="0">
                    <c:v>Schools 0-25% Students of Color</c:v>
                  </c:pt>
                  <c:pt idx="6">
                    <c:v>Schools 25-50% Students of Color</c:v>
                  </c:pt>
                  <c:pt idx="12">
                    <c:v>Schools 50-75% Students of Color</c:v>
                  </c:pt>
                  <c:pt idx="18">
                    <c:v>Schools 75-100% Students of Color</c:v>
                  </c:pt>
                </c:lvl>
              </c:multiLvlStrCache>
            </c:multiLvlStrRef>
          </c:cat>
          <c:val>
            <c:numRef>
              <c:f>Sheet5!$N$17:$N$39</c:f>
              <c:numCache>
                <c:formatCode>0</c:formatCode>
                <c:ptCount val="23"/>
                <c:pt idx="0">
                  <c:v>12.77</c:v>
                </c:pt>
                <c:pt idx="1">
                  <c:v>15.09</c:v>
                </c:pt>
                <c:pt idx="2">
                  <c:v>16.07</c:v>
                </c:pt>
                <c:pt idx="3">
                  <c:v>20.29</c:v>
                </c:pt>
                <c:pt idx="4">
                  <c:v>21.830000000000009</c:v>
                </c:pt>
                <c:pt idx="6">
                  <c:v>13.69</c:v>
                </c:pt>
                <c:pt idx="7">
                  <c:v>17.670000000000009</c:v>
                </c:pt>
                <c:pt idx="8">
                  <c:v>16.54</c:v>
                </c:pt>
                <c:pt idx="9">
                  <c:v>23.97</c:v>
                </c:pt>
                <c:pt idx="10">
                  <c:v>20.399999999999999</c:v>
                </c:pt>
                <c:pt idx="12">
                  <c:v>13.49</c:v>
                </c:pt>
                <c:pt idx="13">
                  <c:v>17.62</c:v>
                </c:pt>
                <c:pt idx="14">
                  <c:v>24.61000000000001</c:v>
                </c:pt>
                <c:pt idx="15">
                  <c:v>22.95999999999999</c:v>
                </c:pt>
                <c:pt idx="16">
                  <c:v>21.27999999999999</c:v>
                </c:pt>
                <c:pt idx="18">
                  <c:v>21.55</c:v>
                </c:pt>
                <c:pt idx="19">
                  <c:v>22.88</c:v>
                </c:pt>
                <c:pt idx="20">
                  <c:v>23.37</c:v>
                </c:pt>
                <c:pt idx="21">
                  <c:v>25.61000000000001</c:v>
                </c:pt>
                <c:pt idx="22">
                  <c:v>26.310000000000009</c:v>
                </c:pt>
              </c:numCache>
            </c:numRef>
          </c:val>
          <c:extLst>
            <c:ext xmlns:c16="http://schemas.microsoft.com/office/drawing/2014/chart" uri="{C3380CC4-5D6E-409C-BE32-E72D297353CC}">
              <c16:uniqueId val="{00000000-409D-4AA1-840F-9E0887D1933D}"/>
            </c:ext>
          </c:extLst>
        </c:ser>
        <c:ser>
          <c:idx val="1"/>
          <c:order val="1"/>
          <c:tx>
            <c:strRef>
              <c:f>Sheet5!$O$16</c:f>
              <c:strCache>
                <c:ptCount val="1"/>
                <c:pt idx="0">
                  <c:v>Usually</c:v>
                </c:pt>
              </c:strCache>
            </c:strRef>
          </c:tx>
          <c:spPr>
            <a:solidFill>
              <a:schemeClr val="accent2"/>
            </a:solidFill>
            <a:ln>
              <a:noFill/>
            </a:ln>
            <a:effectLst/>
          </c:spPr>
          <c:invertIfNegative val="0"/>
          <c:cat>
            <c:multiLvlStrRef>
              <c:f>Sheet5!$L$17:$M$39</c:f>
              <c:multiLvlStrCache>
                <c:ptCount val="23"/>
                <c:lvl>
                  <c:pt idx="0">
                    <c:v>White</c:v>
                  </c:pt>
                  <c:pt idx="1">
                    <c:v>Hispanic</c:v>
                  </c:pt>
                  <c:pt idx="2">
                    <c:v>Asian</c:v>
                  </c:pt>
                  <c:pt idx="3">
                    <c:v>NativeAmer</c:v>
                  </c:pt>
                  <c:pt idx="4">
                    <c:v>Black</c:v>
                  </c:pt>
                  <c:pt idx="6">
                    <c:v>White</c:v>
                  </c:pt>
                  <c:pt idx="7">
                    <c:v>Hispanic</c:v>
                  </c:pt>
                  <c:pt idx="8">
                    <c:v>Asian</c:v>
                  </c:pt>
                  <c:pt idx="9">
                    <c:v>NativeAmer</c:v>
                  </c:pt>
                  <c:pt idx="10">
                    <c:v>Black</c:v>
                  </c:pt>
                  <c:pt idx="12">
                    <c:v>White</c:v>
                  </c:pt>
                  <c:pt idx="13">
                    <c:v>Hispanic</c:v>
                  </c:pt>
                  <c:pt idx="14">
                    <c:v>Asian</c:v>
                  </c:pt>
                  <c:pt idx="15">
                    <c:v>NativeAmer</c:v>
                  </c:pt>
                  <c:pt idx="16">
                    <c:v>Black</c:v>
                  </c:pt>
                  <c:pt idx="18">
                    <c:v>White</c:v>
                  </c:pt>
                  <c:pt idx="19">
                    <c:v>Hispanic</c:v>
                  </c:pt>
                  <c:pt idx="20">
                    <c:v>Asian</c:v>
                  </c:pt>
                  <c:pt idx="21">
                    <c:v>NativeAmer</c:v>
                  </c:pt>
                  <c:pt idx="22">
                    <c:v>Black</c:v>
                  </c:pt>
                </c:lvl>
                <c:lvl>
                  <c:pt idx="0">
                    <c:v>Schools 0-25% Students of Color</c:v>
                  </c:pt>
                  <c:pt idx="6">
                    <c:v>Schools 25-50% Students of Color</c:v>
                  </c:pt>
                  <c:pt idx="12">
                    <c:v>Schools 50-75% Students of Color</c:v>
                  </c:pt>
                  <c:pt idx="18">
                    <c:v>Schools 75-100% Students of Color</c:v>
                  </c:pt>
                </c:lvl>
              </c:multiLvlStrCache>
            </c:multiLvlStrRef>
          </c:cat>
          <c:val>
            <c:numRef>
              <c:f>Sheet5!$O$17:$O$39</c:f>
              <c:numCache>
                <c:formatCode>0</c:formatCode>
                <c:ptCount val="23"/>
                <c:pt idx="0">
                  <c:v>3.39</c:v>
                </c:pt>
                <c:pt idx="1">
                  <c:v>3.77</c:v>
                </c:pt>
                <c:pt idx="2">
                  <c:v>5.54</c:v>
                </c:pt>
                <c:pt idx="3">
                  <c:v>2.9</c:v>
                </c:pt>
                <c:pt idx="4">
                  <c:v>7.04</c:v>
                </c:pt>
                <c:pt idx="6">
                  <c:v>3.45</c:v>
                </c:pt>
                <c:pt idx="7">
                  <c:v>3.82</c:v>
                </c:pt>
                <c:pt idx="8">
                  <c:v>4.8499999999999996</c:v>
                </c:pt>
                <c:pt idx="9">
                  <c:v>4.79</c:v>
                </c:pt>
                <c:pt idx="10">
                  <c:v>6.6099999999999977</c:v>
                </c:pt>
                <c:pt idx="12">
                  <c:v>3.86</c:v>
                </c:pt>
                <c:pt idx="13">
                  <c:v>4.74</c:v>
                </c:pt>
                <c:pt idx="14">
                  <c:v>4.5599999999999996</c:v>
                </c:pt>
                <c:pt idx="15">
                  <c:v>9.34</c:v>
                </c:pt>
                <c:pt idx="16">
                  <c:v>8.0400000000000009</c:v>
                </c:pt>
                <c:pt idx="18">
                  <c:v>6.34</c:v>
                </c:pt>
                <c:pt idx="19">
                  <c:v>5.96</c:v>
                </c:pt>
                <c:pt idx="20">
                  <c:v>7.42</c:v>
                </c:pt>
                <c:pt idx="21">
                  <c:v>8.07</c:v>
                </c:pt>
                <c:pt idx="22">
                  <c:v>8.31</c:v>
                </c:pt>
              </c:numCache>
            </c:numRef>
          </c:val>
          <c:extLst>
            <c:ext xmlns:c16="http://schemas.microsoft.com/office/drawing/2014/chart" uri="{C3380CC4-5D6E-409C-BE32-E72D297353CC}">
              <c16:uniqueId val="{00000001-409D-4AA1-840F-9E0887D1933D}"/>
            </c:ext>
          </c:extLst>
        </c:ser>
        <c:ser>
          <c:idx val="2"/>
          <c:order val="2"/>
          <c:tx>
            <c:strRef>
              <c:f>Sheet5!$P$16</c:f>
              <c:strCache>
                <c:ptCount val="1"/>
                <c:pt idx="0">
                  <c:v>Always</c:v>
                </c:pt>
              </c:strCache>
            </c:strRef>
          </c:tx>
          <c:spPr>
            <a:solidFill>
              <a:schemeClr val="accent3"/>
            </a:solidFill>
            <a:ln>
              <a:noFill/>
            </a:ln>
            <a:effectLst/>
          </c:spPr>
          <c:invertIfNegative val="0"/>
          <c:cat>
            <c:multiLvlStrRef>
              <c:f>Sheet5!$L$17:$M$39</c:f>
              <c:multiLvlStrCache>
                <c:ptCount val="23"/>
                <c:lvl>
                  <c:pt idx="0">
                    <c:v>White</c:v>
                  </c:pt>
                  <c:pt idx="1">
                    <c:v>Hispanic</c:v>
                  </c:pt>
                  <c:pt idx="2">
                    <c:v>Asian</c:v>
                  </c:pt>
                  <c:pt idx="3">
                    <c:v>NativeAmer</c:v>
                  </c:pt>
                  <c:pt idx="4">
                    <c:v>Black</c:v>
                  </c:pt>
                  <c:pt idx="6">
                    <c:v>White</c:v>
                  </c:pt>
                  <c:pt idx="7">
                    <c:v>Hispanic</c:v>
                  </c:pt>
                  <c:pt idx="8">
                    <c:v>Asian</c:v>
                  </c:pt>
                  <c:pt idx="9">
                    <c:v>NativeAmer</c:v>
                  </c:pt>
                  <c:pt idx="10">
                    <c:v>Black</c:v>
                  </c:pt>
                  <c:pt idx="12">
                    <c:v>White</c:v>
                  </c:pt>
                  <c:pt idx="13">
                    <c:v>Hispanic</c:v>
                  </c:pt>
                  <c:pt idx="14">
                    <c:v>Asian</c:v>
                  </c:pt>
                  <c:pt idx="15">
                    <c:v>NativeAmer</c:v>
                  </c:pt>
                  <c:pt idx="16">
                    <c:v>Black</c:v>
                  </c:pt>
                  <c:pt idx="18">
                    <c:v>White</c:v>
                  </c:pt>
                  <c:pt idx="19">
                    <c:v>Hispanic</c:v>
                  </c:pt>
                  <c:pt idx="20">
                    <c:v>Asian</c:v>
                  </c:pt>
                  <c:pt idx="21">
                    <c:v>NativeAmer</c:v>
                  </c:pt>
                  <c:pt idx="22">
                    <c:v>Black</c:v>
                  </c:pt>
                </c:lvl>
                <c:lvl>
                  <c:pt idx="0">
                    <c:v>Schools 0-25% Students of Color</c:v>
                  </c:pt>
                  <c:pt idx="6">
                    <c:v>Schools 25-50% Students of Color</c:v>
                  </c:pt>
                  <c:pt idx="12">
                    <c:v>Schools 50-75% Students of Color</c:v>
                  </c:pt>
                  <c:pt idx="18">
                    <c:v>Schools 75-100% Students of Color</c:v>
                  </c:pt>
                </c:lvl>
              </c:multiLvlStrCache>
            </c:multiLvlStrRef>
          </c:cat>
          <c:val>
            <c:numRef>
              <c:f>Sheet5!$P$17:$P$39</c:f>
              <c:numCache>
                <c:formatCode>0</c:formatCode>
                <c:ptCount val="23"/>
                <c:pt idx="0">
                  <c:v>2.17</c:v>
                </c:pt>
                <c:pt idx="1">
                  <c:v>2.52</c:v>
                </c:pt>
                <c:pt idx="2">
                  <c:v>1.66</c:v>
                </c:pt>
                <c:pt idx="3">
                  <c:v>5.8</c:v>
                </c:pt>
                <c:pt idx="4">
                  <c:v>8.4500000000000028</c:v>
                </c:pt>
                <c:pt idx="6">
                  <c:v>2.52</c:v>
                </c:pt>
                <c:pt idx="7">
                  <c:v>3.21</c:v>
                </c:pt>
                <c:pt idx="8">
                  <c:v>3.92</c:v>
                </c:pt>
                <c:pt idx="9">
                  <c:v>10.96</c:v>
                </c:pt>
                <c:pt idx="10">
                  <c:v>3.69</c:v>
                </c:pt>
                <c:pt idx="12">
                  <c:v>3.25</c:v>
                </c:pt>
                <c:pt idx="13">
                  <c:v>3.27</c:v>
                </c:pt>
                <c:pt idx="14">
                  <c:v>3.6</c:v>
                </c:pt>
                <c:pt idx="15">
                  <c:v>4.67</c:v>
                </c:pt>
                <c:pt idx="16">
                  <c:v>5.1199999999999974</c:v>
                </c:pt>
                <c:pt idx="18">
                  <c:v>5.18</c:v>
                </c:pt>
                <c:pt idx="19">
                  <c:v>3.8499999999999992</c:v>
                </c:pt>
                <c:pt idx="20">
                  <c:v>3.82</c:v>
                </c:pt>
                <c:pt idx="21">
                  <c:v>7.54</c:v>
                </c:pt>
                <c:pt idx="22">
                  <c:v>5.64</c:v>
                </c:pt>
              </c:numCache>
            </c:numRef>
          </c:val>
          <c:extLst>
            <c:ext xmlns:c16="http://schemas.microsoft.com/office/drawing/2014/chart" uri="{C3380CC4-5D6E-409C-BE32-E72D297353CC}">
              <c16:uniqueId val="{00000002-409D-4AA1-840F-9E0887D1933D}"/>
            </c:ext>
          </c:extLst>
        </c:ser>
        <c:dLbls>
          <c:showLegendKey val="0"/>
          <c:showVal val="0"/>
          <c:showCatName val="0"/>
          <c:showSerName val="0"/>
          <c:showPercent val="0"/>
          <c:showBubbleSize val="0"/>
        </c:dLbls>
        <c:gapWidth val="150"/>
        <c:overlap val="100"/>
        <c:axId val="2110731264"/>
        <c:axId val="2110734528"/>
      </c:barChart>
      <c:catAx>
        <c:axId val="211073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0734528"/>
        <c:crosses val="autoZero"/>
        <c:auto val="1"/>
        <c:lblAlgn val="ctr"/>
        <c:lblOffset val="100"/>
        <c:noMultiLvlLbl val="0"/>
      </c:catAx>
      <c:valAx>
        <c:axId val="2110734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10731264"/>
        <c:crosses val="autoZero"/>
        <c:crossBetween val="between"/>
      </c:valAx>
      <c:spPr>
        <a:noFill/>
        <a:ln>
          <a:noFill/>
        </a:ln>
        <a:effectLst/>
      </c:spPr>
    </c:plotArea>
    <c:legend>
      <c:legendPos val="b"/>
      <c:layout>
        <c:manualLayout>
          <c:xMode val="edge"/>
          <c:yMode val="edge"/>
          <c:x val="0.22221596869587701"/>
          <c:y val="8.8884964841785499E-2"/>
          <c:w val="0.54996196016709697"/>
          <c:h val="6.481861545911579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0.35282</cdr:x>
      <cdr:y>0.16421</cdr:y>
    </cdr:from>
    <cdr:to>
      <cdr:x>0.83824</cdr:x>
      <cdr:y>0.35718</cdr:y>
    </cdr:to>
    <cdr:sp macro="" textlink="">
      <cdr:nvSpPr>
        <cdr:cNvPr id="2" name="TextBox 1"/>
        <cdr:cNvSpPr txBox="1"/>
      </cdr:nvSpPr>
      <cdr:spPr>
        <a:xfrm xmlns:a="http://schemas.openxmlformats.org/drawingml/2006/main">
          <a:off x="2639151" y="1126121"/>
          <a:ext cx="3630951" cy="132343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sz="2000" dirty="0">
              <a:solidFill>
                <a:srgbClr val="0070C0"/>
              </a:solidFill>
            </a:rPr>
            <a:t>Shows for each racial composition, that classroom behavior is better where teaching quality is rated higher.</a:t>
          </a:r>
        </a:p>
      </cdr:txBody>
    </cdr:sp>
  </cdr:relSizeAnchor>
</c:userShapes>
</file>

<file path=ppt/drawings/drawing2.xml><?xml version="1.0" encoding="utf-8"?>
<c:userShapes xmlns:c="http://schemas.openxmlformats.org/drawingml/2006/chart">
  <cdr:relSizeAnchor xmlns:cdr="http://schemas.openxmlformats.org/drawingml/2006/chartDrawing">
    <cdr:from>
      <cdr:x>0.33695</cdr:x>
      <cdr:y>0.7496</cdr:y>
    </cdr:from>
    <cdr:to>
      <cdr:x>0.36659</cdr:x>
      <cdr:y>0.92103</cdr:y>
    </cdr:to>
    <cdr:sp macro="" textlink="">
      <cdr:nvSpPr>
        <cdr:cNvPr id="5" name="TextBox 1"/>
        <cdr:cNvSpPr txBox="1"/>
      </cdr:nvSpPr>
      <cdr:spPr>
        <a:xfrm xmlns:a="http://schemas.openxmlformats.org/drawingml/2006/main" rot="16200000">
          <a:off x="2599786" y="5594278"/>
          <a:ext cx="1175666" cy="26858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dirty="0">
              <a:solidFill>
                <a:schemeClr val="tx1">
                  <a:lumMod val="50000"/>
                  <a:lumOff val="50000"/>
                </a:schemeClr>
              </a:solidFill>
            </a:rPr>
            <a:t>  </a:t>
          </a:r>
          <a:r>
            <a:rPr lang="en-US" sz="1600" dirty="0">
              <a:solidFill>
                <a:schemeClr val="tx1">
                  <a:lumMod val="65000"/>
                  <a:lumOff val="35000"/>
                </a:schemeClr>
              </a:solidFill>
            </a:rPr>
            <a:t>Latino</a:t>
          </a:r>
        </a:p>
      </cdr:txBody>
    </cdr:sp>
  </cdr:relSizeAnchor>
  <cdr:relSizeAnchor xmlns:cdr="http://schemas.openxmlformats.org/drawingml/2006/chartDrawing">
    <cdr:from>
      <cdr:x>0.08387</cdr:x>
      <cdr:y>0.75235</cdr:y>
    </cdr:from>
    <cdr:to>
      <cdr:x>0.12614</cdr:x>
      <cdr:y>0.92378</cdr:y>
    </cdr:to>
    <cdr:sp macro="" textlink="">
      <cdr:nvSpPr>
        <cdr:cNvPr id="6" name="TextBox 1"/>
        <cdr:cNvSpPr txBox="1"/>
      </cdr:nvSpPr>
      <cdr:spPr>
        <a:xfrm xmlns:a="http://schemas.openxmlformats.org/drawingml/2006/main" rot="16200000">
          <a:off x="363682" y="5555933"/>
          <a:ext cx="1175667" cy="38297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400" dirty="0">
              <a:solidFill>
                <a:schemeClr val="tx1">
                  <a:lumMod val="50000"/>
                  <a:lumOff val="50000"/>
                </a:schemeClr>
              </a:solidFill>
            </a:rPr>
            <a:t>  </a:t>
          </a:r>
          <a:r>
            <a:rPr lang="en-US" sz="1600" dirty="0">
              <a:solidFill>
                <a:schemeClr val="tx1">
                  <a:lumMod val="65000"/>
                  <a:lumOff val="35000"/>
                </a:schemeClr>
              </a:solidFill>
            </a:rPr>
            <a:t>Latino</a:t>
          </a:r>
        </a:p>
      </cdr:txBody>
    </cdr:sp>
  </cdr:relSizeAnchor>
  <cdr:relSizeAnchor xmlns:cdr="http://schemas.openxmlformats.org/drawingml/2006/chartDrawing">
    <cdr:from>
      <cdr:x>0.57889</cdr:x>
      <cdr:y>0.75046</cdr:y>
    </cdr:from>
    <cdr:to>
      <cdr:x>0.61733</cdr:x>
      <cdr:y>0.92189</cdr:y>
    </cdr:to>
    <cdr:sp macro="" textlink="">
      <cdr:nvSpPr>
        <cdr:cNvPr id="7" name="TextBox 1"/>
        <cdr:cNvSpPr txBox="1"/>
      </cdr:nvSpPr>
      <cdr:spPr>
        <a:xfrm xmlns:a="http://schemas.openxmlformats.org/drawingml/2006/main" rot="16200000">
          <a:off x="4831957" y="5560280"/>
          <a:ext cx="1175667" cy="34837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dirty="0">
              <a:solidFill>
                <a:schemeClr val="tx1">
                  <a:lumMod val="50000"/>
                  <a:lumOff val="50000"/>
                </a:schemeClr>
              </a:solidFill>
            </a:rPr>
            <a:t>  </a:t>
          </a:r>
          <a:r>
            <a:rPr lang="en-US" sz="1600" dirty="0">
              <a:solidFill>
                <a:schemeClr val="tx1">
                  <a:lumMod val="65000"/>
                  <a:lumOff val="35000"/>
                </a:schemeClr>
              </a:solidFill>
            </a:rPr>
            <a:t>Latino</a:t>
          </a:r>
        </a:p>
      </cdr:txBody>
    </cdr:sp>
  </cdr:relSizeAnchor>
  <cdr:relSizeAnchor xmlns:cdr="http://schemas.openxmlformats.org/drawingml/2006/chartDrawing">
    <cdr:from>
      <cdr:x>0.81173</cdr:x>
      <cdr:y>0.74824</cdr:y>
    </cdr:from>
    <cdr:to>
      <cdr:x>0.85625</cdr:x>
      <cdr:y>0.91967</cdr:y>
    </cdr:to>
    <cdr:sp macro="" textlink="">
      <cdr:nvSpPr>
        <cdr:cNvPr id="8" name="TextBox 1"/>
        <cdr:cNvSpPr txBox="1"/>
      </cdr:nvSpPr>
      <cdr:spPr>
        <a:xfrm xmlns:a="http://schemas.openxmlformats.org/drawingml/2006/main" rot="16200000">
          <a:off x="6969416" y="5517538"/>
          <a:ext cx="1175666" cy="40340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400" dirty="0">
              <a:solidFill>
                <a:schemeClr val="tx1">
                  <a:lumMod val="50000"/>
                  <a:lumOff val="50000"/>
                </a:schemeClr>
              </a:solidFill>
            </a:rPr>
            <a:t> </a:t>
          </a:r>
          <a:r>
            <a:rPr lang="en-US" sz="1600" dirty="0">
              <a:solidFill>
                <a:schemeClr val="tx1">
                  <a:lumMod val="65000"/>
                  <a:lumOff val="35000"/>
                </a:schemeClr>
              </a:solidFill>
            </a:rPr>
            <a:t>Latino</a:t>
          </a:r>
        </a:p>
      </cdr:txBody>
    </cdr:sp>
  </cdr:relSizeAnchor>
  <cdr:relSizeAnchor xmlns:cdr="http://schemas.openxmlformats.org/drawingml/2006/chartDrawing">
    <cdr:from>
      <cdr:x>0.1713</cdr:x>
      <cdr:y>0.14706</cdr:y>
    </cdr:from>
    <cdr:to>
      <cdr:x>0.85328</cdr:x>
      <cdr:y>0.18431</cdr:y>
    </cdr:to>
    <cdr:sp macro="" textlink="">
      <cdr:nvSpPr>
        <cdr:cNvPr id="2" name="TextBox 1"/>
        <cdr:cNvSpPr txBox="1"/>
      </cdr:nvSpPr>
      <cdr:spPr>
        <a:xfrm xmlns:a="http://schemas.openxmlformats.org/drawingml/2006/main">
          <a:off x="1552253" y="1008529"/>
          <a:ext cx="6179806" cy="2554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Heights represent percentages within each racial and school composition category.)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2395" tIns="46198" rIns="92395" bIns="46198"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2395" tIns="46198" rIns="92395" bIns="46198" numCol="1" anchor="t" anchorCtr="0" compatLnSpc="1">
            <a:prstTxWarp prst="textNoShape">
              <a:avLst/>
            </a:prstTxWarp>
          </a:bodyPr>
          <a:lstStyle>
            <a:lvl1pPr algn="r" eaLnBrk="1" hangingPunct="1">
              <a:defRPr sz="1200">
                <a:latin typeface="Calibri" panose="020F0502020204030204" pitchFamily="34" charset="0"/>
              </a:defRPr>
            </a:lvl1pPr>
          </a:lstStyle>
          <a:p>
            <a:fld id="{F0938973-396F-48B3-87B2-773C9327DE0D}" type="datetimeFigureOut">
              <a:rPr lang="en-US" altLang="en-US"/>
              <a:pPr/>
              <a:t>11/10/2016</a:t>
            </a:fld>
            <a:endParaRPr lang="en-US" altLang="en-US"/>
          </a:p>
        </p:txBody>
      </p:sp>
      <p:sp>
        <p:nvSpPr>
          <p:cNvPr id="4" name="Footer Placeholder 3"/>
          <p:cNvSpPr>
            <a:spLocks noGrp="1"/>
          </p:cNvSpPr>
          <p:nvPr>
            <p:ph type="ftr" sz="quarter" idx="2"/>
          </p:nvPr>
        </p:nvSpPr>
        <p:spPr>
          <a:xfrm>
            <a:off x="0" y="8847138"/>
            <a:ext cx="2971800" cy="465137"/>
          </a:xfrm>
          <a:prstGeom prst="rect">
            <a:avLst/>
          </a:prstGeom>
        </p:spPr>
        <p:txBody>
          <a:bodyPr vert="horz" wrap="square" lIns="92395" tIns="46198" rIns="92395" bIns="46198"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wrap="square" lIns="92395" tIns="46198" rIns="92395" bIns="46198" numCol="1" anchor="b" anchorCtr="0" compatLnSpc="1">
            <a:prstTxWarp prst="textNoShape">
              <a:avLst/>
            </a:prstTxWarp>
          </a:bodyPr>
          <a:lstStyle>
            <a:lvl1pPr algn="r" eaLnBrk="1" hangingPunct="1">
              <a:defRPr sz="1200">
                <a:latin typeface="Calibri" panose="020F0502020204030204" pitchFamily="34" charset="0"/>
              </a:defRPr>
            </a:lvl1pPr>
          </a:lstStyle>
          <a:p>
            <a:fld id="{E3223052-BBA6-4692-A68F-C4A3A06E41E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2395" tIns="46198" rIns="92395" bIns="46198"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2395" tIns="46198" rIns="92395" bIns="46198" numCol="1" anchor="t" anchorCtr="0" compatLnSpc="1">
            <a:prstTxWarp prst="textNoShape">
              <a:avLst/>
            </a:prstTxWarp>
          </a:bodyPr>
          <a:lstStyle>
            <a:lvl1pPr algn="r" eaLnBrk="1" hangingPunct="1">
              <a:defRPr sz="1200">
                <a:latin typeface="Calibri" panose="020F0502020204030204" pitchFamily="34" charset="0"/>
              </a:defRPr>
            </a:lvl1pPr>
          </a:lstStyle>
          <a:p>
            <a:fld id="{A48CDB7A-583E-4ABC-8138-F3814FFDAD6C}" type="datetimeFigureOut">
              <a:rPr lang="en-US" altLang="en-US"/>
              <a:pPr/>
              <a:t>11/10/2016</a:t>
            </a:fld>
            <a:endParaRPr lang="en-US" alt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2395" tIns="46198" rIns="92395" bIns="46198" rtlCol="0" anchor="ctr"/>
          <a:lstStyle/>
          <a:p>
            <a:pPr lvl="0"/>
            <a:endParaRPr lang="en-US"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2395" tIns="46198" rIns="92395" bIns="461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7138"/>
            <a:ext cx="2971800" cy="465137"/>
          </a:xfrm>
          <a:prstGeom prst="rect">
            <a:avLst/>
          </a:prstGeom>
        </p:spPr>
        <p:txBody>
          <a:bodyPr vert="horz" wrap="square" lIns="92395" tIns="46198" rIns="92395" bIns="46198"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wrap="square" lIns="92395" tIns="46198" rIns="92395" bIns="46198" numCol="1" anchor="b" anchorCtr="0" compatLnSpc="1">
            <a:prstTxWarp prst="textNoShape">
              <a:avLst/>
            </a:prstTxWarp>
          </a:bodyPr>
          <a:lstStyle>
            <a:lvl1pPr algn="r" eaLnBrk="1" hangingPunct="1">
              <a:defRPr sz="1200">
                <a:latin typeface="Calibri" panose="020F0502020204030204" pitchFamily="34" charset="0"/>
              </a:defRPr>
            </a:lvl1pPr>
          </a:lstStyle>
          <a:p>
            <a:fld id="{4CCDFE03-F989-4E58-AB6C-B1901167DC3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5A1C80-94EB-433B-808A-D0DBCE12CC8E}"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141AB7-7972-4C90-ADC7-68189575690C}" type="slidenum">
              <a:rPr lang="en-US" altLang="en-US"/>
              <a:pPr/>
              <a:t>‹#›</a:t>
            </a:fld>
            <a:endParaRPr lang="en-US" altLang="en-US"/>
          </a:p>
        </p:txBody>
      </p:sp>
    </p:spTree>
    <p:extLst>
      <p:ext uri="{BB962C8B-B14F-4D97-AF65-F5344CB8AC3E}">
        <p14:creationId xmlns:p14="http://schemas.microsoft.com/office/powerpoint/2010/main" val="7807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C33783-3CC9-4D18-886A-FC9F175ACBA2}" type="slidenum">
              <a:rPr lang="en-US" altLang="en-US"/>
              <a:pPr/>
              <a:t>‹#›</a:t>
            </a:fld>
            <a:endParaRPr lang="en-US" altLang="en-US"/>
          </a:p>
        </p:txBody>
      </p:sp>
    </p:spTree>
    <p:extLst>
      <p:ext uri="{BB962C8B-B14F-4D97-AF65-F5344CB8AC3E}">
        <p14:creationId xmlns:p14="http://schemas.microsoft.com/office/powerpoint/2010/main" val="162471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D9B314-5C7F-4EAD-B9EC-A14CA0A3179F}" type="slidenum">
              <a:rPr lang="en-US" altLang="en-US"/>
              <a:pPr/>
              <a:t>‹#›</a:t>
            </a:fld>
            <a:endParaRPr lang="en-US" altLang="en-US"/>
          </a:p>
        </p:txBody>
      </p:sp>
    </p:spTree>
    <p:extLst>
      <p:ext uri="{BB962C8B-B14F-4D97-AF65-F5344CB8AC3E}">
        <p14:creationId xmlns:p14="http://schemas.microsoft.com/office/powerpoint/2010/main" val="2095416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8F12197-5D5C-490F-8CE0-EDEFE5998508}" type="slidenum">
              <a:rPr lang="en-US" altLang="en-US"/>
              <a:pPr/>
              <a:t>‹#›</a:t>
            </a:fld>
            <a:endParaRPr lang="en-US" altLang="en-US"/>
          </a:p>
        </p:txBody>
      </p:sp>
    </p:spTree>
    <p:extLst>
      <p:ext uri="{BB962C8B-B14F-4D97-AF65-F5344CB8AC3E}">
        <p14:creationId xmlns:p14="http://schemas.microsoft.com/office/powerpoint/2010/main" val="2657478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7282CD1-E48C-4D0B-8B4F-FD3F30CC17F1}"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solidFill>
                  <a:srgbClr val="E8F0F4"/>
                </a:solidFill>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AD226B-D0CB-4816-892C-53C21AFAE091}" type="slidenum">
              <a:rPr lang="en-US" altLang="en-US"/>
              <a:pPr/>
              <a:t>‹#›</a:t>
            </a:fld>
            <a:endParaRPr lang="en-US" altLang="en-US"/>
          </a:p>
        </p:txBody>
      </p:sp>
    </p:spTree>
    <p:extLst>
      <p:ext uri="{BB962C8B-B14F-4D97-AF65-F5344CB8AC3E}">
        <p14:creationId xmlns:p14="http://schemas.microsoft.com/office/powerpoint/2010/main" val="286768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000000"/>
                </a:solidFill>
              </a:defRPr>
            </a:lvl1pPr>
          </a:lstStyle>
          <a:p>
            <a:fld id="{6B3DCB98-F9DE-4FBB-8394-F1462D15556A}"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lt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63EBED51-3842-4034-9441-0955A4B591DF}" type="slidenum">
              <a:rPr lang="en-US" altLang="en-US"/>
              <a:pPr/>
              <a:t>‹#›</a:t>
            </a:fld>
            <a:endParaRPr lang="en-US" altLang="en-US"/>
          </a:p>
        </p:txBody>
      </p:sp>
    </p:spTree>
    <p:extLst>
      <p:ext uri="{BB962C8B-B14F-4D97-AF65-F5344CB8AC3E}">
        <p14:creationId xmlns:p14="http://schemas.microsoft.com/office/powerpoint/2010/main" val="4291132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8E9C5D07-D0B4-4C25-8C7F-5C52F6B3699A}"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E3B97D8-F0FC-49CB-9641-84D4BB1555E9}" type="slidenum">
              <a:rPr lang="en-US" altLang="en-US"/>
              <a:pPr/>
              <a:t>‹#›</a:t>
            </a:fld>
            <a:endParaRPr lang="en-US" altLang="en-US"/>
          </a:p>
        </p:txBody>
      </p:sp>
    </p:spTree>
    <p:extLst>
      <p:ext uri="{BB962C8B-B14F-4D97-AF65-F5344CB8AC3E}">
        <p14:creationId xmlns:p14="http://schemas.microsoft.com/office/powerpoint/2010/main" val="22096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FFFFFF"/>
                </a:solidFill>
              </a:defRPr>
            </a:lvl1pPr>
          </a:lstStyle>
          <a:p>
            <a:fld id="{334A2DB8-26C5-46DF-B5B4-84D7BAC4E59B}" type="datetimeFigureOut">
              <a:rPr lang="en-US" altLang="en-US"/>
              <a:pPr/>
              <a:t>11/10/2016</a:t>
            </a:fld>
            <a:endParaRPr lang="en-US" altLang="en-US"/>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alt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74EB8E-B080-4D2D-A385-955ED03E48CF}" type="slidenum">
              <a:rPr lang="en-US" altLang="en-US"/>
              <a:pPr/>
              <a:t>‹#›</a:t>
            </a:fld>
            <a:endParaRPr lang="en-US" altLang="en-US"/>
          </a:p>
        </p:txBody>
      </p:sp>
    </p:spTree>
    <p:extLst>
      <p:ext uri="{BB962C8B-B14F-4D97-AF65-F5344CB8AC3E}">
        <p14:creationId xmlns:p14="http://schemas.microsoft.com/office/powerpoint/2010/main" val="86997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rgbClr val="000000"/>
                </a:solidFill>
              </a:defRPr>
            </a:lvl1pPr>
          </a:lstStyle>
          <a:p>
            <a:fld id="{7D0F6306-D836-4EAB-9791-D2D0214A9DE1}" type="datetimeFigureOut">
              <a:rPr lang="en-US" altLang="en-US"/>
              <a:pPr/>
              <a:t>11/10/2016</a:t>
            </a:fld>
            <a:endParaRPr lang="en-US" altLang="en-US"/>
          </a:p>
        </p:txBody>
      </p:sp>
      <p:sp>
        <p:nvSpPr>
          <p:cNvPr id="8" name="Footer Placeholder 7"/>
          <p:cNvSpPr>
            <a:spLocks noGrp="1"/>
          </p:cNvSpPr>
          <p:nvPr>
            <p:ph type="ftr" sz="quarter" idx="11"/>
          </p:nvPr>
        </p:nvSpPr>
        <p:spPr/>
        <p:txBody>
          <a:bodyPr/>
          <a:lstStyle>
            <a:lvl1pPr>
              <a:defRPr>
                <a:solidFill>
                  <a:srgbClr val="000000"/>
                </a:solidFill>
              </a:defRPr>
            </a:lvl1pPr>
          </a:lstStyle>
          <a:p>
            <a:endParaRPr lang="en-US" altLang="en-US"/>
          </a:p>
        </p:txBody>
      </p:sp>
      <p:sp>
        <p:nvSpPr>
          <p:cNvPr id="9" name="Slide Number Placeholder 8"/>
          <p:cNvSpPr>
            <a:spLocks noGrp="1"/>
          </p:cNvSpPr>
          <p:nvPr>
            <p:ph type="sldNum" sz="quarter" idx="12"/>
          </p:nvPr>
        </p:nvSpPr>
        <p:spPr/>
        <p:txBody>
          <a:bodyPr/>
          <a:lstStyle>
            <a:lvl1pPr>
              <a:defRPr>
                <a:solidFill>
                  <a:srgbClr val="000000"/>
                </a:solidFill>
              </a:defRPr>
            </a:lvl1pPr>
          </a:lstStyle>
          <a:p>
            <a:fld id="{C761AA08-B3F1-44B6-A2DE-AFB128EBB143}" type="slidenum">
              <a:rPr lang="en-US" altLang="en-US"/>
              <a:pPr/>
              <a:t>‹#›</a:t>
            </a:fld>
            <a:endParaRPr lang="en-US" altLang="en-US"/>
          </a:p>
        </p:txBody>
      </p:sp>
    </p:spTree>
    <p:extLst>
      <p:ext uri="{BB962C8B-B14F-4D97-AF65-F5344CB8AC3E}">
        <p14:creationId xmlns:p14="http://schemas.microsoft.com/office/powerpoint/2010/main" val="297564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4830D248-B3F6-4028-A0A6-7356C71E9276}" type="datetimeFigureOut">
              <a:rPr lang="en-US" altLang="en-US"/>
              <a:pPr/>
              <a:t>11/10/2016</a:t>
            </a:fld>
            <a:endParaRPr lang="en-US" altLang="en-US"/>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alt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F0FD93C-6AC3-4407-AB83-A5182238B20F}" type="slidenum">
              <a:rPr lang="en-US" altLang="en-US"/>
              <a:pPr/>
              <a:t>‹#›</a:t>
            </a:fld>
            <a:endParaRPr lang="en-US" altLang="en-US"/>
          </a:p>
        </p:txBody>
      </p:sp>
    </p:spTree>
    <p:extLst>
      <p:ext uri="{BB962C8B-B14F-4D97-AF65-F5344CB8AC3E}">
        <p14:creationId xmlns:p14="http://schemas.microsoft.com/office/powerpoint/2010/main" val="917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0000"/>
                </a:solidFill>
              </a:defRPr>
            </a:lvl1pPr>
          </a:lstStyle>
          <a:p>
            <a:fld id="{60CFAF17-7AE9-4EDF-BF0C-AAD834AA4B92}" type="datetimeFigureOut">
              <a:rPr lang="en-US" altLang="en-US"/>
              <a:pPr/>
              <a:t>11/10/2016</a:t>
            </a:fld>
            <a:endParaRPr lang="en-US" altLang="en-US"/>
          </a:p>
        </p:txBody>
      </p:sp>
      <p:sp>
        <p:nvSpPr>
          <p:cNvPr id="3" name="Footer Placeholder 2"/>
          <p:cNvSpPr>
            <a:spLocks noGrp="1"/>
          </p:cNvSpPr>
          <p:nvPr>
            <p:ph type="ftr" sz="quarter" idx="11"/>
          </p:nvPr>
        </p:nvSpPr>
        <p:spPr/>
        <p:txBody>
          <a:bodyPr/>
          <a:lstStyle>
            <a:lvl1pPr>
              <a:defRPr>
                <a:solidFill>
                  <a:srgbClr val="000000"/>
                </a:solidFill>
              </a:defRPr>
            </a:lvl1pPr>
          </a:lstStyle>
          <a:p>
            <a:endParaRPr lang="en-US" altLang="en-US"/>
          </a:p>
        </p:txBody>
      </p:sp>
      <p:sp>
        <p:nvSpPr>
          <p:cNvPr id="4" name="Slide Number Placeholder 3"/>
          <p:cNvSpPr>
            <a:spLocks noGrp="1"/>
          </p:cNvSpPr>
          <p:nvPr>
            <p:ph type="sldNum" sz="quarter" idx="12"/>
          </p:nvPr>
        </p:nvSpPr>
        <p:spPr/>
        <p:txBody>
          <a:bodyPr/>
          <a:lstStyle>
            <a:lvl1pPr>
              <a:defRPr>
                <a:solidFill>
                  <a:srgbClr val="000000"/>
                </a:solidFill>
              </a:defRPr>
            </a:lvl1pPr>
          </a:lstStyle>
          <a:p>
            <a:fld id="{F962FA3C-5627-4968-B1FB-0F9914410A23}" type="slidenum">
              <a:rPr lang="en-US" altLang="en-US"/>
              <a:pPr/>
              <a:t>‹#›</a:t>
            </a:fld>
            <a:endParaRPr lang="en-US" altLang="en-US"/>
          </a:p>
        </p:txBody>
      </p:sp>
    </p:spTree>
    <p:extLst>
      <p:ext uri="{BB962C8B-B14F-4D97-AF65-F5344CB8AC3E}">
        <p14:creationId xmlns:p14="http://schemas.microsoft.com/office/powerpoint/2010/main" val="102144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1E254B-1403-4A0F-BDB9-4E134F88A3B1}" type="slidenum">
              <a:rPr lang="en-US" altLang="en-US"/>
              <a:pPr/>
              <a:t>‹#›</a:t>
            </a:fld>
            <a:endParaRPr lang="en-US" altLang="en-US"/>
          </a:p>
        </p:txBody>
      </p:sp>
    </p:spTree>
    <p:extLst>
      <p:ext uri="{BB962C8B-B14F-4D97-AF65-F5344CB8AC3E}">
        <p14:creationId xmlns:p14="http://schemas.microsoft.com/office/powerpoint/2010/main" val="2900273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000000"/>
                </a:solidFill>
              </a:defRPr>
            </a:lvl1pPr>
          </a:lstStyle>
          <a:p>
            <a:fld id="{63867121-381E-44A8-98C9-A3071B83C603}" type="datetimeFigureOut">
              <a:rPr lang="en-US" altLang="en-US"/>
              <a:pPr/>
              <a:t>11/10/2016</a:t>
            </a:fld>
            <a:endParaRPr lang="en-US" altLang="en-US"/>
          </a:p>
        </p:txBody>
      </p:sp>
      <p:sp>
        <p:nvSpPr>
          <p:cNvPr id="6" name="Footer Placeholder 5"/>
          <p:cNvSpPr>
            <a:spLocks noGrp="1"/>
          </p:cNvSpPr>
          <p:nvPr>
            <p:ph type="ftr" sz="quarter" idx="11"/>
          </p:nvPr>
        </p:nvSpPr>
        <p:spPr/>
        <p:txBody>
          <a:bodyPr/>
          <a:lstStyle>
            <a:lvl1pPr>
              <a:defRPr>
                <a:solidFill>
                  <a:srgbClr val="000000"/>
                </a:solidFill>
              </a:defRPr>
            </a:lvl1pPr>
          </a:lstStyle>
          <a:p>
            <a:endParaRPr lang="en-US" alt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850A3717-C889-4E20-A724-D116EC73B9F7}" type="slidenum">
              <a:rPr lang="en-US" altLang="en-US"/>
              <a:pPr/>
              <a:t>‹#›</a:t>
            </a:fld>
            <a:endParaRPr lang="en-US" altLang="en-US"/>
          </a:p>
        </p:txBody>
      </p:sp>
    </p:spTree>
    <p:extLst>
      <p:ext uri="{BB962C8B-B14F-4D97-AF65-F5344CB8AC3E}">
        <p14:creationId xmlns:p14="http://schemas.microsoft.com/office/powerpoint/2010/main" val="410163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defRPr>
            </a:lvl1pPr>
          </a:lstStyle>
          <a:p>
            <a:fld id="{E051601B-117F-4447-9BEF-B9BB42105100}" type="datetimeFigureOut">
              <a:rPr lang="en-US" altLang="en-US"/>
              <a:pPr/>
              <a:t>11/10/2016</a:t>
            </a:fld>
            <a:endParaRPr lang="en-US" altLang="en-US"/>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alt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03B15AC-0606-4356-AEA2-3C6F7BE942BC}" type="slidenum">
              <a:rPr lang="en-US" altLang="en-US"/>
              <a:pPr/>
              <a:t>‹#›</a:t>
            </a:fld>
            <a:endParaRPr lang="en-US" altLang="en-US"/>
          </a:p>
        </p:txBody>
      </p:sp>
    </p:spTree>
    <p:extLst>
      <p:ext uri="{BB962C8B-B14F-4D97-AF65-F5344CB8AC3E}">
        <p14:creationId xmlns:p14="http://schemas.microsoft.com/office/powerpoint/2010/main" val="157523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000000"/>
                </a:solidFill>
              </a:defRPr>
            </a:lvl1pPr>
          </a:lstStyle>
          <a:p>
            <a:fld id="{BFB28FDE-757D-4677-A79C-EAAD50D0D6C3}"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lt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6DAB444C-93FA-402F-8858-1D5339569312}" type="slidenum">
              <a:rPr lang="en-US" altLang="en-US"/>
              <a:pPr/>
              <a:t>‹#›</a:t>
            </a:fld>
            <a:endParaRPr lang="en-US" altLang="en-US"/>
          </a:p>
        </p:txBody>
      </p:sp>
    </p:spTree>
    <p:extLst>
      <p:ext uri="{BB962C8B-B14F-4D97-AF65-F5344CB8AC3E}">
        <p14:creationId xmlns:p14="http://schemas.microsoft.com/office/powerpoint/2010/main" val="3421383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000000"/>
                </a:solidFill>
              </a:defRPr>
            </a:lvl1pPr>
          </a:lstStyle>
          <a:p>
            <a:fld id="{A32F475F-ED2B-4308-8EAF-3D0A2E351C0D}"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lt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E5CE6B9F-890A-4AB5-8148-8819B6AD1D93}" type="slidenum">
              <a:rPr lang="en-US" altLang="en-US"/>
              <a:pPr/>
              <a:t>‹#›</a:t>
            </a:fld>
            <a:endParaRPr lang="en-US" altLang="en-US"/>
          </a:p>
        </p:txBody>
      </p:sp>
    </p:spTree>
    <p:extLst>
      <p:ext uri="{BB962C8B-B14F-4D97-AF65-F5344CB8AC3E}">
        <p14:creationId xmlns:p14="http://schemas.microsoft.com/office/powerpoint/2010/main" val="3242420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2" y="2129896"/>
            <a:ext cx="7772797" cy="1471083"/>
          </a:xfrm>
        </p:spPr>
        <p:txBody>
          <a:bodyPr/>
          <a:lstStyle/>
          <a:p>
            <a:r>
              <a:rPr lang="en-US"/>
              <a:t>Click to edit Master title style</a:t>
            </a:r>
          </a:p>
        </p:txBody>
      </p:sp>
      <p:sp>
        <p:nvSpPr>
          <p:cNvPr id="3" name="Subtitle 2"/>
          <p:cNvSpPr>
            <a:spLocks noGrp="1"/>
          </p:cNvSpPr>
          <p:nvPr>
            <p:ph type="subTitle" idx="1"/>
          </p:nvPr>
        </p:nvSpPr>
        <p:spPr>
          <a:xfrm>
            <a:off x="1371203" y="3886729"/>
            <a:ext cx="6401594" cy="1751542"/>
          </a:xfrm>
        </p:spPr>
        <p:txBody>
          <a:bodyPr/>
          <a:lstStyle>
            <a:lvl1pPr marL="0" indent="0" algn="ctr">
              <a:buNone/>
              <a:defRPr>
                <a:solidFill>
                  <a:schemeClr val="tx1">
                    <a:tint val="75000"/>
                  </a:schemeClr>
                </a:solidFill>
              </a:defRPr>
            </a:lvl1pPr>
            <a:lvl2pPr marL="320040" indent="0" algn="ctr">
              <a:buNone/>
              <a:defRPr>
                <a:solidFill>
                  <a:schemeClr val="tx1">
                    <a:tint val="75000"/>
                  </a:schemeClr>
                </a:solidFill>
              </a:defRPr>
            </a:lvl2pPr>
            <a:lvl3pPr marL="640080" indent="0" algn="ctr">
              <a:buNone/>
              <a:defRPr>
                <a:solidFill>
                  <a:schemeClr val="tx1">
                    <a:tint val="75000"/>
                  </a:schemeClr>
                </a:solidFill>
              </a:defRPr>
            </a:lvl3pPr>
            <a:lvl4pPr marL="960120" indent="0" algn="ctr">
              <a:buNone/>
              <a:defRPr>
                <a:solidFill>
                  <a:schemeClr val="tx1">
                    <a:tint val="75000"/>
                  </a:schemeClr>
                </a:solidFill>
              </a:defRPr>
            </a:lvl4pPr>
            <a:lvl5pPr marL="1280160" indent="0" algn="ctr">
              <a:buNone/>
              <a:defRPr>
                <a:solidFill>
                  <a:schemeClr val="tx1">
                    <a:tint val="75000"/>
                  </a:schemeClr>
                </a:solidFill>
              </a:defRPr>
            </a:lvl5pPr>
            <a:lvl6pPr marL="1600200" indent="0" algn="ctr">
              <a:buNone/>
              <a:defRPr>
                <a:solidFill>
                  <a:schemeClr val="tx1">
                    <a:tint val="75000"/>
                  </a:schemeClr>
                </a:solidFill>
              </a:defRPr>
            </a:lvl6pPr>
            <a:lvl7pPr marL="1920240" indent="0" algn="ctr">
              <a:buNone/>
              <a:defRPr>
                <a:solidFill>
                  <a:schemeClr val="tx1">
                    <a:tint val="75000"/>
                  </a:schemeClr>
                </a:solidFill>
              </a:defRPr>
            </a:lvl7pPr>
            <a:lvl8pPr marL="2240280" indent="0" algn="ctr">
              <a:buNone/>
              <a:defRPr>
                <a:solidFill>
                  <a:schemeClr val="tx1">
                    <a:tint val="75000"/>
                  </a:schemeClr>
                </a:solidFill>
              </a:defRPr>
            </a:lvl8pPr>
            <a:lvl9pPr marL="256032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98032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636"/>
            <a:ext cx="7772797" cy="1362604"/>
          </a:xfrm>
        </p:spPr>
        <p:txBody>
          <a:bodyPr anchor="t"/>
          <a:lstStyle>
            <a:lvl1pPr algn="l">
              <a:defRPr sz="2800" b="1" i="0" cap="all">
                <a:latin typeface="Helvetica"/>
                <a:cs typeface="Helvetica"/>
              </a:defRPr>
            </a:lvl1pPr>
          </a:lstStyle>
          <a:p>
            <a:r>
              <a:rPr lang="en-US" dirty="0"/>
              <a:t>Click to edit Master title style</a:t>
            </a:r>
          </a:p>
        </p:txBody>
      </p:sp>
      <p:sp>
        <p:nvSpPr>
          <p:cNvPr id="3" name="Text Placeholder 2"/>
          <p:cNvSpPr>
            <a:spLocks noGrp="1"/>
          </p:cNvSpPr>
          <p:nvPr>
            <p:ph type="body" idx="1"/>
          </p:nvPr>
        </p:nvSpPr>
        <p:spPr>
          <a:xfrm>
            <a:off x="722313" y="2906449"/>
            <a:ext cx="7772797" cy="1500188"/>
          </a:xfrm>
        </p:spPr>
        <p:txBody>
          <a:bodyPr anchor="b"/>
          <a:lstStyle>
            <a:lvl1pPr marL="0" indent="0">
              <a:buNone/>
              <a:defRPr sz="1400" b="0" i="0">
                <a:solidFill>
                  <a:schemeClr val="tx1">
                    <a:tint val="75000"/>
                  </a:schemeClr>
                </a:solidFill>
                <a:latin typeface="Helvetica"/>
                <a:cs typeface="Helvetica"/>
              </a:defRPr>
            </a:lvl1pPr>
            <a:lvl2pPr marL="320040" indent="0">
              <a:buNone/>
              <a:defRPr sz="1300">
                <a:solidFill>
                  <a:schemeClr val="tx1">
                    <a:tint val="75000"/>
                  </a:schemeClr>
                </a:solidFill>
              </a:defRPr>
            </a:lvl2pPr>
            <a:lvl3pPr marL="640080" indent="0">
              <a:buNone/>
              <a:defRPr sz="1100">
                <a:solidFill>
                  <a:schemeClr val="tx1">
                    <a:tint val="75000"/>
                  </a:schemeClr>
                </a:solidFill>
              </a:defRPr>
            </a:lvl3pPr>
            <a:lvl4pPr marL="960120" indent="0">
              <a:buNone/>
              <a:defRPr sz="1000">
                <a:solidFill>
                  <a:schemeClr val="tx1">
                    <a:tint val="75000"/>
                  </a:schemeClr>
                </a:solidFill>
              </a:defRPr>
            </a:lvl4pPr>
            <a:lvl5pPr marL="1280160" indent="0">
              <a:buNone/>
              <a:defRPr sz="1000">
                <a:solidFill>
                  <a:schemeClr val="tx1">
                    <a:tint val="75000"/>
                  </a:schemeClr>
                </a:solidFill>
              </a:defRPr>
            </a:lvl5pPr>
            <a:lvl6pPr marL="1600200" indent="0">
              <a:buNone/>
              <a:defRPr sz="1000">
                <a:solidFill>
                  <a:schemeClr val="tx1">
                    <a:tint val="75000"/>
                  </a:schemeClr>
                </a:solidFill>
              </a:defRPr>
            </a:lvl6pPr>
            <a:lvl7pPr marL="1920240" indent="0">
              <a:buNone/>
              <a:defRPr sz="1000">
                <a:solidFill>
                  <a:schemeClr val="tx1">
                    <a:tint val="75000"/>
                  </a:schemeClr>
                </a:solidFill>
              </a:defRPr>
            </a:lvl7pPr>
            <a:lvl8pPr marL="2240280" indent="0">
              <a:buNone/>
              <a:defRPr sz="1000">
                <a:solidFill>
                  <a:schemeClr val="tx1">
                    <a:tint val="75000"/>
                  </a:schemeClr>
                </a:solidFill>
              </a:defRPr>
            </a:lvl8pPr>
            <a:lvl9pPr marL="2560320" indent="0">
              <a:buNone/>
              <a:defRPr sz="10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96841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636"/>
            <a:ext cx="7772797" cy="1362604"/>
          </a:xfrm>
        </p:spPr>
        <p:txBody>
          <a:bodyPr anchor="t"/>
          <a:lstStyle>
            <a:lvl1pPr algn="l">
              <a:defRPr sz="2800" b="1" i="0" cap="all">
                <a:latin typeface="Helvetica"/>
                <a:cs typeface="Helvetica"/>
              </a:defRPr>
            </a:lvl1pPr>
          </a:lstStyle>
          <a:p>
            <a:r>
              <a:rPr lang="en-US" dirty="0"/>
              <a:t>Click to edit Master title style</a:t>
            </a:r>
          </a:p>
        </p:txBody>
      </p:sp>
      <p:sp>
        <p:nvSpPr>
          <p:cNvPr id="3" name="Text Placeholder 2"/>
          <p:cNvSpPr>
            <a:spLocks noGrp="1"/>
          </p:cNvSpPr>
          <p:nvPr>
            <p:ph type="body" idx="1"/>
          </p:nvPr>
        </p:nvSpPr>
        <p:spPr>
          <a:xfrm>
            <a:off x="722313" y="2906449"/>
            <a:ext cx="7772797" cy="1500188"/>
          </a:xfrm>
        </p:spPr>
        <p:txBody>
          <a:bodyPr anchor="b"/>
          <a:lstStyle>
            <a:lvl1pPr marL="0" indent="0">
              <a:buNone/>
              <a:defRPr sz="1400" b="0" i="0">
                <a:solidFill>
                  <a:schemeClr val="tx1">
                    <a:tint val="75000"/>
                  </a:schemeClr>
                </a:solidFill>
                <a:latin typeface="Adobe Garamond Pro"/>
                <a:cs typeface="Adobe Garamond Pro"/>
              </a:defRPr>
            </a:lvl1pPr>
            <a:lvl2pPr marL="320040" indent="0">
              <a:buNone/>
              <a:defRPr sz="1300">
                <a:solidFill>
                  <a:schemeClr val="tx1">
                    <a:tint val="75000"/>
                  </a:schemeClr>
                </a:solidFill>
              </a:defRPr>
            </a:lvl2pPr>
            <a:lvl3pPr marL="640080" indent="0">
              <a:buNone/>
              <a:defRPr sz="1100">
                <a:solidFill>
                  <a:schemeClr val="tx1">
                    <a:tint val="75000"/>
                  </a:schemeClr>
                </a:solidFill>
              </a:defRPr>
            </a:lvl3pPr>
            <a:lvl4pPr marL="960120" indent="0">
              <a:buNone/>
              <a:defRPr sz="1000">
                <a:solidFill>
                  <a:schemeClr val="tx1">
                    <a:tint val="75000"/>
                  </a:schemeClr>
                </a:solidFill>
              </a:defRPr>
            </a:lvl4pPr>
            <a:lvl5pPr marL="1280160" indent="0">
              <a:buNone/>
              <a:defRPr sz="1000">
                <a:solidFill>
                  <a:schemeClr val="tx1">
                    <a:tint val="75000"/>
                  </a:schemeClr>
                </a:solidFill>
              </a:defRPr>
            </a:lvl5pPr>
            <a:lvl6pPr marL="1600200" indent="0">
              <a:buNone/>
              <a:defRPr sz="1000">
                <a:solidFill>
                  <a:schemeClr val="tx1">
                    <a:tint val="75000"/>
                  </a:schemeClr>
                </a:solidFill>
              </a:defRPr>
            </a:lvl6pPr>
            <a:lvl7pPr marL="1920240" indent="0">
              <a:buNone/>
              <a:defRPr sz="1000">
                <a:solidFill>
                  <a:schemeClr val="tx1">
                    <a:tint val="75000"/>
                  </a:schemeClr>
                </a:solidFill>
              </a:defRPr>
            </a:lvl7pPr>
            <a:lvl8pPr marL="2240280" indent="0">
              <a:buNone/>
              <a:defRPr sz="1000">
                <a:solidFill>
                  <a:schemeClr val="tx1">
                    <a:tint val="75000"/>
                  </a:schemeClr>
                </a:solidFill>
              </a:defRPr>
            </a:lvl8pPr>
            <a:lvl9pPr marL="2560320" indent="0">
              <a:buNone/>
              <a:defRPr sz="10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63473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0"/>
          </p:nvPr>
        </p:nvSpPr>
        <p:spPr>
          <a:xfrm>
            <a:off x="457399" y="1715824"/>
            <a:ext cx="4119563" cy="5011208"/>
          </a:xfrm>
        </p:spPr>
        <p:txBody>
          <a:bodyPr>
            <a:normAutofit/>
          </a:bodyPr>
          <a:lstStyle>
            <a:lvl1pPr>
              <a:defRPr sz="1700" b="0" i="0">
                <a:latin typeface="Helvetica Light"/>
                <a:cs typeface="Helvetica Light"/>
              </a:defRPr>
            </a:lvl1pPr>
          </a:lstStyle>
          <a:p>
            <a:pPr lvl="0"/>
            <a:r>
              <a:rPr lang="en-US" dirty="0"/>
              <a:t>Click to edit Master text styles</a:t>
            </a:r>
          </a:p>
        </p:txBody>
      </p:sp>
      <p:sp>
        <p:nvSpPr>
          <p:cNvPr id="14" name="Text Placeholder 12"/>
          <p:cNvSpPr>
            <a:spLocks noGrp="1"/>
          </p:cNvSpPr>
          <p:nvPr>
            <p:ph type="body" sz="quarter" idx="11"/>
          </p:nvPr>
        </p:nvSpPr>
        <p:spPr>
          <a:xfrm>
            <a:off x="4567040" y="1715842"/>
            <a:ext cx="4119563" cy="5011208"/>
          </a:xfrm>
        </p:spPr>
        <p:txBody>
          <a:bodyPr>
            <a:normAutofit/>
          </a:bodyPr>
          <a:lstStyle>
            <a:lvl1pPr>
              <a:defRPr sz="1700" b="0" i="0">
                <a:latin typeface="Helvetica Light"/>
                <a:cs typeface="Helvetica Light"/>
              </a:defRPr>
            </a:lvl1pPr>
          </a:lstStyle>
          <a:p>
            <a:pPr lvl="0"/>
            <a:r>
              <a:rPr lang="en-US" dirty="0"/>
              <a:t>Click to edit Master text styles</a:t>
            </a:r>
          </a:p>
        </p:txBody>
      </p:sp>
    </p:spTree>
    <p:extLst>
      <p:ext uri="{BB962C8B-B14F-4D97-AF65-F5344CB8AC3E}">
        <p14:creationId xmlns:p14="http://schemas.microsoft.com/office/powerpoint/2010/main" val="1446335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0"/>
          </p:nvPr>
        </p:nvSpPr>
        <p:spPr>
          <a:xfrm>
            <a:off x="457399" y="1923534"/>
            <a:ext cx="8229203" cy="3946908"/>
          </a:xfrm>
        </p:spPr>
        <p:txBody>
          <a:bodyPr>
            <a:normAutofit/>
          </a:bodyPr>
          <a:lstStyle>
            <a:lvl1pPr>
              <a:defRPr sz="1700" b="0" i="0">
                <a:latin typeface="Helvetica Light"/>
                <a:cs typeface="Helvetica Light"/>
              </a:defRPr>
            </a:lvl1pPr>
          </a:lstStyle>
          <a:p>
            <a:pPr lvl="0"/>
            <a:r>
              <a:rPr lang="en-US" dirty="0"/>
              <a:t>Click to edit Master text styles</a:t>
            </a:r>
          </a:p>
        </p:txBody>
      </p:sp>
    </p:spTree>
    <p:extLst>
      <p:ext uri="{BB962C8B-B14F-4D97-AF65-F5344CB8AC3E}">
        <p14:creationId xmlns:p14="http://schemas.microsoft.com/office/powerpoint/2010/main" val="2178801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0"/>
          </p:nvPr>
        </p:nvSpPr>
        <p:spPr>
          <a:xfrm>
            <a:off x="2504990" y="1923534"/>
            <a:ext cx="4094757" cy="3946908"/>
          </a:xfrm>
        </p:spPr>
        <p:txBody>
          <a:bodyPr>
            <a:normAutofit/>
          </a:bodyPr>
          <a:lstStyle>
            <a:lvl1pPr>
              <a:defRPr sz="1700" b="0" i="0">
                <a:latin typeface="Helvetica Light"/>
                <a:cs typeface="Helvetica Light"/>
              </a:defRPr>
            </a:lvl1pPr>
          </a:lstStyle>
          <a:p>
            <a:pPr lvl="0"/>
            <a:r>
              <a:rPr lang="en-US" dirty="0"/>
              <a:t>Click to edit Master text styles</a:t>
            </a:r>
          </a:p>
        </p:txBody>
      </p:sp>
    </p:spTree>
    <p:extLst>
      <p:ext uri="{BB962C8B-B14F-4D97-AF65-F5344CB8AC3E}">
        <p14:creationId xmlns:p14="http://schemas.microsoft.com/office/powerpoint/2010/main" val="205623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20A0CB-C6CB-4FDF-851D-7B14ABAC616C}" type="slidenum">
              <a:rPr lang="en-US" altLang="en-US"/>
              <a:pPr/>
              <a:t>‹#›</a:t>
            </a:fld>
            <a:endParaRPr lang="en-US" altLang="en-US"/>
          </a:p>
        </p:txBody>
      </p:sp>
    </p:spTree>
    <p:extLst>
      <p:ext uri="{BB962C8B-B14F-4D97-AF65-F5344CB8AC3E}">
        <p14:creationId xmlns:p14="http://schemas.microsoft.com/office/powerpoint/2010/main" val="616308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20040" indent="0">
              <a:buNone/>
              <a:defRPr sz="1400" b="1"/>
            </a:lvl2pPr>
            <a:lvl3pPr marL="640080" indent="0">
              <a:buNone/>
              <a:defRPr sz="1300" b="1"/>
            </a:lvl3pPr>
            <a:lvl4pPr marL="960120" indent="0">
              <a:buNone/>
              <a:defRPr sz="1100" b="1"/>
            </a:lvl4pPr>
            <a:lvl5pPr marL="1280160" indent="0">
              <a:buNone/>
              <a:defRPr sz="1100" b="1"/>
            </a:lvl5pPr>
            <a:lvl6pPr marL="1600200" indent="0">
              <a:buNone/>
              <a:defRPr sz="1100" b="1"/>
            </a:lvl6pPr>
            <a:lvl7pPr marL="1920240" indent="0">
              <a:buNone/>
              <a:defRPr sz="1100" b="1"/>
            </a:lvl7pPr>
            <a:lvl8pPr marL="2240280" indent="0">
              <a:buNone/>
              <a:defRPr sz="1100" b="1"/>
            </a:lvl8pPr>
            <a:lvl9pPr marL="2560320"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20040" indent="0">
              <a:buNone/>
              <a:defRPr sz="1400" b="1"/>
            </a:lvl2pPr>
            <a:lvl3pPr marL="640080" indent="0">
              <a:buNone/>
              <a:defRPr sz="1300" b="1"/>
            </a:lvl3pPr>
            <a:lvl4pPr marL="960120" indent="0">
              <a:buNone/>
              <a:defRPr sz="1100" b="1"/>
            </a:lvl4pPr>
            <a:lvl5pPr marL="1280160" indent="0">
              <a:buNone/>
              <a:defRPr sz="1100" b="1"/>
            </a:lvl5pPr>
            <a:lvl6pPr marL="1600200" indent="0">
              <a:buNone/>
              <a:defRPr sz="1100" b="1"/>
            </a:lvl6pPr>
            <a:lvl7pPr marL="1920240" indent="0">
              <a:buNone/>
              <a:defRPr sz="1100" b="1"/>
            </a:lvl7pPr>
            <a:lvl8pPr marL="2240280" indent="0">
              <a:buNone/>
              <a:defRPr sz="1100" b="1"/>
            </a:lvl8pPr>
            <a:lvl9pPr marL="256032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66793F94-A554-4B95-9D8F-49E3395EDCCA}" type="datetimeFigureOut">
              <a:rPr lang="en-US" altLang="en-US"/>
              <a:pPr/>
              <a:t>11/10/2016</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endParaRPr lang="en-US"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B313BE14-A03D-4AF8-A318-3714F00A5732}" type="slidenum">
              <a:rPr lang="en-US" altLang="en-US"/>
              <a:pPr/>
              <a:t>‹#›</a:t>
            </a:fld>
            <a:endParaRPr lang="en-US" altLang="en-US"/>
          </a:p>
        </p:txBody>
      </p:sp>
    </p:spTree>
    <p:extLst>
      <p:ext uri="{BB962C8B-B14F-4D97-AF65-F5344CB8AC3E}">
        <p14:creationId xmlns:p14="http://schemas.microsoft.com/office/powerpoint/2010/main" val="2456009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7B3633B5-E08A-4053-95EB-37808CEBDF88}" type="datetimeFigureOut">
              <a:rPr lang="en-US" altLang="en-US"/>
              <a:pPr/>
              <a:t>11/10/2016</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endParaRPr lang="en-US"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9278697E-498D-4E8E-99FA-8FB8F660AF69}" type="slidenum">
              <a:rPr lang="en-US" altLang="en-US"/>
              <a:pPr/>
              <a:t>‹#›</a:t>
            </a:fld>
            <a:endParaRPr lang="en-US" altLang="en-US"/>
          </a:p>
        </p:txBody>
      </p:sp>
    </p:spTree>
    <p:extLst>
      <p:ext uri="{BB962C8B-B14F-4D97-AF65-F5344CB8AC3E}">
        <p14:creationId xmlns:p14="http://schemas.microsoft.com/office/powerpoint/2010/main" val="1058657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A8E2E678-99BB-4E2C-9646-0B8E4F87DB17}" type="datetimeFigureOut">
              <a:rPr lang="en-US" altLang="en-US"/>
              <a:pPr/>
              <a:t>11/10/2016</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endParaRPr lang="en-US"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6176AA50-E547-40B5-AFE2-3953A84EA711}" type="slidenum">
              <a:rPr lang="en-US" altLang="en-US"/>
              <a:pPr/>
              <a:t>‹#›</a:t>
            </a:fld>
            <a:endParaRPr lang="en-US" altLang="en-US"/>
          </a:p>
        </p:txBody>
      </p:sp>
    </p:spTree>
    <p:extLst>
      <p:ext uri="{BB962C8B-B14F-4D97-AF65-F5344CB8AC3E}">
        <p14:creationId xmlns:p14="http://schemas.microsoft.com/office/powerpoint/2010/main" val="1227147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1"/>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99" y="1435365"/>
            <a:ext cx="3008313" cy="4691063"/>
          </a:xfrm>
        </p:spPr>
        <p:txBody>
          <a:bodyPr/>
          <a:lstStyle>
            <a:lvl1pPr marL="0" indent="0">
              <a:buNone/>
              <a:defRPr sz="1000"/>
            </a:lvl1pPr>
            <a:lvl2pPr marL="320040" indent="0">
              <a:buNone/>
              <a:defRPr sz="800"/>
            </a:lvl2pPr>
            <a:lvl3pPr marL="640080" indent="0">
              <a:buNone/>
              <a:defRPr sz="700"/>
            </a:lvl3pPr>
            <a:lvl4pPr marL="960120" indent="0">
              <a:buNone/>
              <a:defRPr sz="600"/>
            </a:lvl4pPr>
            <a:lvl5pPr marL="1280160" indent="0">
              <a:buNone/>
              <a:defRPr sz="600"/>
            </a:lvl5pPr>
            <a:lvl6pPr marL="1600200" indent="0">
              <a:buNone/>
              <a:defRPr sz="600"/>
            </a:lvl6pPr>
            <a:lvl7pPr marL="1920240" indent="0">
              <a:buNone/>
              <a:defRPr sz="600"/>
            </a:lvl7pPr>
            <a:lvl8pPr marL="2240280" indent="0">
              <a:buNone/>
              <a:defRPr sz="600"/>
            </a:lvl8pPr>
            <a:lvl9pPr marL="2560320" indent="0">
              <a:buNone/>
              <a:defRPr sz="6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4789F42D-2AC5-4C27-A5D8-304455BBA61D}" type="datetimeFigureOut">
              <a:rPr lang="en-US" altLang="en-US"/>
              <a:pPr/>
              <a:t>11/10/2016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D50DA8B4-CCED-47BB-816B-CC047A380473}" type="slidenum">
              <a:rPr lang="en-US" altLang="en-US"/>
              <a:pPr/>
              <a:t>‹#›</a:t>
            </a:fld>
            <a:endParaRPr lang="en-US" altLang="en-US"/>
          </a:p>
        </p:txBody>
      </p:sp>
    </p:spTree>
    <p:extLst>
      <p:ext uri="{BB962C8B-B14F-4D97-AF65-F5344CB8AC3E}">
        <p14:creationId xmlns:p14="http://schemas.microsoft.com/office/powerpoint/2010/main" val="47458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1" y="612511"/>
            <a:ext cx="5486797" cy="4115593"/>
          </a:xfrm>
        </p:spPr>
        <p:txBody>
          <a:bodyPr rtlCol="0">
            <a:normAutofit/>
          </a:bodyPr>
          <a:lstStyle>
            <a:lvl1pPr marL="0" indent="0">
              <a:buNone/>
              <a:defRPr sz="2200"/>
            </a:lvl1pPr>
            <a:lvl2pPr marL="320040" indent="0">
              <a:buNone/>
              <a:defRPr sz="2000"/>
            </a:lvl2pPr>
            <a:lvl3pPr marL="640080" indent="0">
              <a:buNone/>
              <a:defRPr sz="1700"/>
            </a:lvl3pPr>
            <a:lvl4pPr marL="960120" indent="0">
              <a:buNone/>
              <a:defRPr sz="1400"/>
            </a:lvl4pPr>
            <a:lvl5pPr marL="1280160" indent="0">
              <a:buNone/>
              <a:defRPr sz="1400"/>
            </a:lvl5pPr>
            <a:lvl6pPr marL="1600200" indent="0">
              <a:buNone/>
              <a:defRPr sz="1400"/>
            </a:lvl6pPr>
            <a:lvl7pPr marL="1920240" indent="0">
              <a:buNone/>
              <a:defRPr sz="1400"/>
            </a:lvl7pPr>
            <a:lvl8pPr marL="2240280" indent="0">
              <a:buNone/>
              <a:defRPr sz="1400"/>
            </a:lvl8pPr>
            <a:lvl9pPr marL="2560320" indent="0">
              <a:buNone/>
              <a:defRPr sz="1400"/>
            </a:lvl9pPr>
          </a:lstStyle>
          <a:p>
            <a:pPr lvl="0"/>
            <a:endParaRPr lang="en-US" noProof="0"/>
          </a:p>
        </p:txBody>
      </p:sp>
      <p:sp>
        <p:nvSpPr>
          <p:cNvPr id="4" name="Text Placeholder 3"/>
          <p:cNvSpPr>
            <a:spLocks noGrp="1"/>
          </p:cNvSpPr>
          <p:nvPr>
            <p:ph type="body" sz="half" idx="2"/>
          </p:nvPr>
        </p:nvSpPr>
        <p:spPr>
          <a:xfrm>
            <a:off x="1791891" y="5367074"/>
            <a:ext cx="5486797" cy="805656"/>
          </a:xfrm>
        </p:spPr>
        <p:txBody>
          <a:bodyPr/>
          <a:lstStyle>
            <a:lvl1pPr marL="0" indent="0">
              <a:buNone/>
              <a:defRPr sz="1000"/>
            </a:lvl1pPr>
            <a:lvl2pPr marL="320040" indent="0">
              <a:buNone/>
              <a:defRPr sz="800"/>
            </a:lvl2pPr>
            <a:lvl3pPr marL="640080" indent="0">
              <a:buNone/>
              <a:defRPr sz="700"/>
            </a:lvl3pPr>
            <a:lvl4pPr marL="960120" indent="0">
              <a:buNone/>
              <a:defRPr sz="600"/>
            </a:lvl4pPr>
            <a:lvl5pPr marL="1280160" indent="0">
              <a:buNone/>
              <a:defRPr sz="600"/>
            </a:lvl5pPr>
            <a:lvl6pPr marL="1600200" indent="0">
              <a:buNone/>
              <a:defRPr sz="600"/>
            </a:lvl6pPr>
            <a:lvl7pPr marL="1920240" indent="0">
              <a:buNone/>
              <a:defRPr sz="600"/>
            </a:lvl7pPr>
            <a:lvl8pPr marL="2240280" indent="0">
              <a:buNone/>
              <a:defRPr sz="600"/>
            </a:lvl8pPr>
            <a:lvl9pPr marL="2560320" indent="0">
              <a:buNone/>
              <a:defRPr sz="6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5BB99B19-87A0-4CCC-A0C4-6913A66CB9F7}" type="datetimeFigureOut">
              <a:rPr lang="en-US" altLang="en-US"/>
              <a:pPr/>
              <a:t>11/10/2016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endParaRPr lang="en-US"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D5F9D5FB-3943-489C-8B6F-56FEAF29E813}" type="slidenum">
              <a:rPr lang="en-US" altLang="en-US"/>
              <a:pPr/>
              <a:t>‹#›</a:t>
            </a:fld>
            <a:endParaRPr lang="en-US" altLang="en-US"/>
          </a:p>
        </p:txBody>
      </p:sp>
    </p:spTree>
    <p:extLst>
      <p:ext uri="{BB962C8B-B14F-4D97-AF65-F5344CB8AC3E}">
        <p14:creationId xmlns:p14="http://schemas.microsoft.com/office/powerpoint/2010/main" val="2433148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7AF487FE-77A4-4AE5-B4C5-A94C1CDE96F3}" type="datetimeFigureOut">
              <a:rPr lang="en-US" altLang="en-US"/>
              <a:pPr/>
              <a:t>11/10/2016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C2098127-092B-482E-B0E2-46FB82DD66DA}" type="slidenum">
              <a:rPr lang="en-US" altLang="en-US"/>
              <a:pPr/>
              <a:t>‹#›</a:t>
            </a:fld>
            <a:endParaRPr lang="en-US" altLang="en-US"/>
          </a:p>
        </p:txBody>
      </p:sp>
    </p:spTree>
    <p:extLst>
      <p:ext uri="{BB962C8B-B14F-4D97-AF65-F5344CB8AC3E}">
        <p14:creationId xmlns:p14="http://schemas.microsoft.com/office/powerpoint/2010/main" val="1211305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7" y="275167"/>
            <a:ext cx="2056805" cy="58512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399" y="275167"/>
            <a:ext cx="607714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C4505D54-7C1B-4224-94B7-D0C5B3775171}" type="datetimeFigureOut">
              <a:rPr lang="en-US" altLang="en-US"/>
              <a:pPr/>
              <a:t>11/10/2016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64008" tIns="32004" rIns="64008" bIns="32004"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fld id="{594B0118-D004-4FEF-8B35-CF23EF0D1988}" type="slidenum">
              <a:rPr lang="en-US" altLang="en-US"/>
              <a:pPr/>
              <a:t>‹#›</a:t>
            </a:fld>
            <a:endParaRPr lang="en-US" altLang="en-US"/>
          </a:p>
        </p:txBody>
      </p:sp>
    </p:spTree>
    <p:extLst>
      <p:ext uri="{BB962C8B-B14F-4D97-AF65-F5344CB8AC3E}">
        <p14:creationId xmlns:p14="http://schemas.microsoft.com/office/powerpoint/2010/main" val="161473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43D67EE-CE0D-4818-9980-E27AA6BA263E}"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B5FE47-5EF6-421F-BF66-096BA2F50667}" type="slidenum">
              <a:rPr lang="en-US" altLang="en-US"/>
              <a:pPr/>
              <a:t>‹#›</a:t>
            </a:fld>
            <a:endParaRPr lang="en-US" altLang="en-US"/>
          </a:p>
        </p:txBody>
      </p:sp>
    </p:spTree>
    <p:extLst>
      <p:ext uri="{BB962C8B-B14F-4D97-AF65-F5344CB8AC3E}">
        <p14:creationId xmlns:p14="http://schemas.microsoft.com/office/powerpoint/2010/main" val="3618107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F4F03F0-5339-4F82-8C79-8E3648F2EC81}"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1B18DB-1D37-4138-A957-CB3EA4CFA4F7}" type="slidenum">
              <a:rPr lang="en-US" altLang="en-US"/>
              <a:pPr/>
              <a:t>‹#›</a:t>
            </a:fld>
            <a:endParaRPr lang="en-US" altLang="en-US"/>
          </a:p>
        </p:txBody>
      </p:sp>
    </p:spTree>
    <p:extLst>
      <p:ext uri="{BB962C8B-B14F-4D97-AF65-F5344CB8AC3E}">
        <p14:creationId xmlns:p14="http://schemas.microsoft.com/office/powerpoint/2010/main" val="4249192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637F60C-F706-4E56-828E-F7A728D9E886}"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430F91-440D-4F4B-A0F3-66CB49B3D12B}" type="slidenum">
              <a:rPr lang="en-US" altLang="en-US"/>
              <a:pPr/>
              <a:t>‹#›</a:t>
            </a:fld>
            <a:endParaRPr lang="en-US" altLang="en-US"/>
          </a:p>
        </p:txBody>
      </p:sp>
    </p:spTree>
    <p:extLst>
      <p:ext uri="{BB962C8B-B14F-4D97-AF65-F5344CB8AC3E}">
        <p14:creationId xmlns:p14="http://schemas.microsoft.com/office/powerpoint/2010/main" val="239337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3E77BA-71F5-4C1F-89EB-5A334861FA73}" type="slidenum">
              <a:rPr lang="en-US" altLang="en-US"/>
              <a:pPr/>
              <a:t>‹#›</a:t>
            </a:fld>
            <a:endParaRPr lang="en-US" altLang="en-US"/>
          </a:p>
        </p:txBody>
      </p:sp>
    </p:spTree>
    <p:extLst>
      <p:ext uri="{BB962C8B-B14F-4D97-AF65-F5344CB8AC3E}">
        <p14:creationId xmlns:p14="http://schemas.microsoft.com/office/powerpoint/2010/main" val="1602614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890664B-31F3-41E7-B240-C83F0F55E5A4}" type="datetimeFigureOut">
              <a:rPr lang="en-US" altLang="en-US"/>
              <a:pPr/>
              <a:t>11/10/2016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464362D-B12C-4050-A2FF-4C8329606835}" type="slidenum">
              <a:rPr lang="en-US" altLang="en-US"/>
              <a:pPr/>
              <a:t>‹#›</a:t>
            </a:fld>
            <a:endParaRPr lang="en-US" altLang="en-US"/>
          </a:p>
        </p:txBody>
      </p:sp>
    </p:spTree>
    <p:extLst>
      <p:ext uri="{BB962C8B-B14F-4D97-AF65-F5344CB8AC3E}">
        <p14:creationId xmlns:p14="http://schemas.microsoft.com/office/powerpoint/2010/main" val="2578639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4F20A97-BCB2-4AB0-9AA5-29EDECD4CB14}" type="datetimeFigureOut">
              <a:rPr lang="en-US" altLang="en-US"/>
              <a:pPr/>
              <a:t>11/10/2016</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383B155B-A61E-4530-A63E-48C3D23377FE}" type="slidenum">
              <a:rPr lang="en-US" altLang="en-US"/>
              <a:pPr/>
              <a:t>‹#›</a:t>
            </a:fld>
            <a:endParaRPr lang="en-US" altLang="en-US"/>
          </a:p>
        </p:txBody>
      </p:sp>
    </p:spTree>
    <p:extLst>
      <p:ext uri="{BB962C8B-B14F-4D97-AF65-F5344CB8AC3E}">
        <p14:creationId xmlns:p14="http://schemas.microsoft.com/office/powerpoint/2010/main" val="1422961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3ADE443-D0DE-4670-9BBD-2065061331BB}" type="datetimeFigureOut">
              <a:rPr lang="en-US" altLang="en-US"/>
              <a:pPr/>
              <a:t>11/10/2016</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BF16CA02-637A-4960-9595-F91AABF73625}" type="slidenum">
              <a:rPr lang="en-US" altLang="en-US"/>
              <a:pPr/>
              <a:t>‹#›</a:t>
            </a:fld>
            <a:endParaRPr lang="en-US" altLang="en-US"/>
          </a:p>
        </p:txBody>
      </p:sp>
    </p:spTree>
    <p:extLst>
      <p:ext uri="{BB962C8B-B14F-4D97-AF65-F5344CB8AC3E}">
        <p14:creationId xmlns:p14="http://schemas.microsoft.com/office/powerpoint/2010/main" val="3578145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1376A63-AD7D-435A-B7D1-E578E3DC5566}" type="datetimeFigureOut">
              <a:rPr lang="en-US" altLang="en-US"/>
              <a:pPr/>
              <a:t>11/10/2016</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EC24AF99-B6ED-4422-BE4E-5BBDA7A0422A}" type="slidenum">
              <a:rPr lang="en-US" altLang="en-US"/>
              <a:pPr/>
              <a:t>‹#›</a:t>
            </a:fld>
            <a:endParaRPr lang="en-US" altLang="en-US"/>
          </a:p>
        </p:txBody>
      </p:sp>
    </p:spTree>
    <p:extLst>
      <p:ext uri="{BB962C8B-B14F-4D97-AF65-F5344CB8AC3E}">
        <p14:creationId xmlns:p14="http://schemas.microsoft.com/office/powerpoint/2010/main" val="1755467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3C2ECC3-4488-4270-BA5E-4B09AA945D3F}" type="datetimeFigureOut">
              <a:rPr lang="en-US" altLang="en-US"/>
              <a:pPr/>
              <a:t>11/10/2016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E7A37FF-1A09-400D-8D55-DD10270F8829}" type="slidenum">
              <a:rPr lang="en-US" altLang="en-US"/>
              <a:pPr/>
              <a:t>‹#›</a:t>
            </a:fld>
            <a:endParaRPr lang="en-US" altLang="en-US"/>
          </a:p>
        </p:txBody>
      </p:sp>
    </p:spTree>
    <p:extLst>
      <p:ext uri="{BB962C8B-B14F-4D97-AF65-F5344CB8AC3E}">
        <p14:creationId xmlns:p14="http://schemas.microsoft.com/office/powerpoint/2010/main" val="1483561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5BFA552-C20C-45AA-BA19-4F105F5D36FC}" type="datetimeFigureOut">
              <a:rPr lang="en-US" altLang="en-US"/>
              <a:pPr/>
              <a:t>11/10/2016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F01FA39-7B4A-4589-9E59-67A73A16AAA0}" type="slidenum">
              <a:rPr lang="en-US" altLang="en-US"/>
              <a:pPr/>
              <a:t>‹#›</a:t>
            </a:fld>
            <a:endParaRPr lang="en-US" altLang="en-US"/>
          </a:p>
        </p:txBody>
      </p:sp>
    </p:spTree>
    <p:extLst>
      <p:ext uri="{BB962C8B-B14F-4D97-AF65-F5344CB8AC3E}">
        <p14:creationId xmlns:p14="http://schemas.microsoft.com/office/powerpoint/2010/main" val="1005510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E8DF319-D7EE-4205-9631-1D1A75952246}"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C075E9-E783-4B70-92E0-DC1EF01F52E7}" type="slidenum">
              <a:rPr lang="en-US" altLang="en-US"/>
              <a:pPr/>
              <a:t>‹#›</a:t>
            </a:fld>
            <a:endParaRPr lang="en-US" altLang="en-US"/>
          </a:p>
        </p:txBody>
      </p:sp>
    </p:spTree>
    <p:extLst>
      <p:ext uri="{BB962C8B-B14F-4D97-AF65-F5344CB8AC3E}">
        <p14:creationId xmlns:p14="http://schemas.microsoft.com/office/powerpoint/2010/main" val="2842795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51B0200-0C8A-4C46-B24B-96FA02838EEC}"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F565FE-87ED-45AB-B966-EDB5BAB9BB33}" type="slidenum">
              <a:rPr lang="en-US" altLang="en-US"/>
              <a:pPr/>
              <a:t>‹#›</a:t>
            </a:fld>
            <a:endParaRPr lang="en-US" altLang="en-US"/>
          </a:p>
        </p:txBody>
      </p:sp>
    </p:spTree>
    <p:extLst>
      <p:ext uri="{BB962C8B-B14F-4D97-AF65-F5344CB8AC3E}">
        <p14:creationId xmlns:p14="http://schemas.microsoft.com/office/powerpoint/2010/main" val="2459270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4BD093D7-487F-403C-95F3-786CCE6A3B9D}"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F97B3F-D7D4-42FF-A426-3E56E57B601A}" type="slidenum">
              <a:rPr lang="en-US" altLang="en-US"/>
              <a:pPr/>
              <a:t>‹#›</a:t>
            </a:fld>
            <a:endParaRPr lang="en-US" altLang="en-US"/>
          </a:p>
        </p:txBody>
      </p:sp>
    </p:spTree>
    <p:extLst>
      <p:ext uri="{BB962C8B-B14F-4D97-AF65-F5344CB8AC3E}">
        <p14:creationId xmlns:p14="http://schemas.microsoft.com/office/powerpoint/2010/main" val="1542807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C02BF28-97DD-4B44-9772-E9473F4CDACB}"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AC96E3-F9BA-4575-91FD-927F206B03D8}" type="slidenum">
              <a:rPr lang="en-US" altLang="en-US"/>
              <a:pPr/>
              <a:t>‹#›</a:t>
            </a:fld>
            <a:endParaRPr lang="en-US" altLang="en-US"/>
          </a:p>
        </p:txBody>
      </p:sp>
    </p:spTree>
    <p:extLst>
      <p:ext uri="{BB962C8B-B14F-4D97-AF65-F5344CB8AC3E}">
        <p14:creationId xmlns:p14="http://schemas.microsoft.com/office/powerpoint/2010/main" val="327901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52863A0-48D5-44F3-A70A-F99704908DF6}" type="slidenum">
              <a:rPr lang="en-US" altLang="en-US"/>
              <a:pPr/>
              <a:t>‹#›</a:t>
            </a:fld>
            <a:endParaRPr lang="en-US" altLang="en-US"/>
          </a:p>
        </p:txBody>
      </p:sp>
    </p:spTree>
    <p:extLst>
      <p:ext uri="{BB962C8B-B14F-4D97-AF65-F5344CB8AC3E}">
        <p14:creationId xmlns:p14="http://schemas.microsoft.com/office/powerpoint/2010/main" val="23095165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F565E8E-C82B-49A5-8629-FA394AEB9935}"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82ABE8-E465-4FA0-91A4-658F10C796E4}" type="slidenum">
              <a:rPr lang="en-US" altLang="en-US"/>
              <a:pPr/>
              <a:t>‹#›</a:t>
            </a:fld>
            <a:endParaRPr lang="en-US" altLang="en-US"/>
          </a:p>
        </p:txBody>
      </p:sp>
    </p:spTree>
    <p:extLst>
      <p:ext uri="{BB962C8B-B14F-4D97-AF65-F5344CB8AC3E}">
        <p14:creationId xmlns:p14="http://schemas.microsoft.com/office/powerpoint/2010/main" val="2377361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D94F1FA-C85B-4142-85EB-BE1353D14544}" type="datetimeFigureOut">
              <a:rPr lang="en-US" altLang="en-US"/>
              <a:pPr/>
              <a:t>11/10/2016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79AC496B-D5F8-468E-871C-A1DCC8922A92}" type="slidenum">
              <a:rPr lang="en-US" altLang="en-US"/>
              <a:pPr/>
              <a:t>‹#›</a:t>
            </a:fld>
            <a:endParaRPr lang="en-US" altLang="en-US"/>
          </a:p>
        </p:txBody>
      </p:sp>
    </p:spTree>
    <p:extLst>
      <p:ext uri="{BB962C8B-B14F-4D97-AF65-F5344CB8AC3E}">
        <p14:creationId xmlns:p14="http://schemas.microsoft.com/office/powerpoint/2010/main" val="3780656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ADE0B537-11C9-4D65-9753-35FDB4EA5239}" type="datetimeFigureOut">
              <a:rPr lang="en-US" altLang="en-US"/>
              <a:pPr/>
              <a:t>11/10/2016</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B4CEED1B-8501-4ADC-8C95-2C313789A9BA}" type="slidenum">
              <a:rPr lang="en-US" altLang="en-US"/>
              <a:pPr/>
              <a:t>‹#›</a:t>
            </a:fld>
            <a:endParaRPr lang="en-US" altLang="en-US"/>
          </a:p>
        </p:txBody>
      </p:sp>
    </p:spTree>
    <p:extLst>
      <p:ext uri="{BB962C8B-B14F-4D97-AF65-F5344CB8AC3E}">
        <p14:creationId xmlns:p14="http://schemas.microsoft.com/office/powerpoint/2010/main" val="113040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51B3B67-40A9-4C6D-B48C-7A8D609FE60E}" type="datetimeFigureOut">
              <a:rPr lang="en-US" altLang="en-US"/>
              <a:pPr/>
              <a:t>11/10/2016</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40519E54-A5DB-4597-806C-A72D259FFFAF}" type="slidenum">
              <a:rPr lang="en-US" altLang="en-US"/>
              <a:pPr/>
              <a:t>‹#›</a:t>
            </a:fld>
            <a:endParaRPr lang="en-US" altLang="en-US"/>
          </a:p>
        </p:txBody>
      </p:sp>
    </p:spTree>
    <p:extLst>
      <p:ext uri="{BB962C8B-B14F-4D97-AF65-F5344CB8AC3E}">
        <p14:creationId xmlns:p14="http://schemas.microsoft.com/office/powerpoint/2010/main" val="4128781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3918553-2164-43A3-8E13-75622FBAAB1A}" type="datetimeFigureOut">
              <a:rPr lang="en-US" altLang="en-US"/>
              <a:pPr/>
              <a:t>11/10/2016</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55A9BC4A-0ACB-4B16-B250-0FFBDFD29A63}" type="slidenum">
              <a:rPr lang="en-US" altLang="en-US"/>
              <a:pPr/>
              <a:t>‹#›</a:t>
            </a:fld>
            <a:endParaRPr lang="en-US" altLang="en-US"/>
          </a:p>
        </p:txBody>
      </p:sp>
    </p:spTree>
    <p:extLst>
      <p:ext uri="{BB962C8B-B14F-4D97-AF65-F5344CB8AC3E}">
        <p14:creationId xmlns:p14="http://schemas.microsoft.com/office/powerpoint/2010/main" val="1165485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5FE176C-F0DC-4729-9BF4-0CAC5F14A608}" type="datetimeFigureOut">
              <a:rPr lang="en-US" altLang="en-US"/>
              <a:pPr/>
              <a:t>11/10/2016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BCCE2BF-A4CD-458D-8659-EFBE07685CDB}" type="slidenum">
              <a:rPr lang="en-US" altLang="en-US"/>
              <a:pPr/>
              <a:t>‹#›</a:t>
            </a:fld>
            <a:endParaRPr lang="en-US" altLang="en-US"/>
          </a:p>
        </p:txBody>
      </p:sp>
    </p:spTree>
    <p:extLst>
      <p:ext uri="{BB962C8B-B14F-4D97-AF65-F5344CB8AC3E}">
        <p14:creationId xmlns:p14="http://schemas.microsoft.com/office/powerpoint/2010/main" val="878454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34F937B-6399-4926-BFDE-43B24EEC0909}" type="datetimeFigureOut">
              <a:rPr lang="en-US" altLang="en-US"/>
              <a:pPr/>
              <a:t>11/10/2016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90F42C53-7BB5-4CE3-B925-C72854F3E720}" type="slidenum">
              <a:rPr lang="en-US" altLang="en-US"/>
              <a:pPr/>
              <a:t>‹#›</a:t>
            </a:fld>
            <a:endParaRPr lang="en-US" altLang="en-US"/>
          </a:p>
        </p:txBody>
      </p:sp>
    </p:spTree>
    <p:extLst>
      <p:ext uri="{BB962C8B-B14F-4D97-AF65-F5344CB8AC3E}">
        <p14:creationId xmlns:p14="http://schemas.microsoft.com/office/powerpoint/2010/main" val="224796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4D51DB0-C506-4270-8D6D-9FE3E1AAA4B7}"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157CC9-39FE-4567-A558-B29A916E72FD}" type="slidenum">
              <a:rPr lang="en-US" altLang="en-US"/>
              <a:pPr/>
              <a:t>‹#›</a:t>
            </a:fld>
            <a:endParaRPr lang="en-US" altLang="en-US"/>
          </a:p>
        </p:txBody>
      </p:sp>
    </p:spTree>
    <p:extLst>
      <p:ext uri="{BB962C8B-B14F-4D97-AF65-F5344CB8AC3E}">
        <p14:creationId xmlns:p14="http://schemas.microsoft.com/office/powerpoint/2010/main" val="2822110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0E5EBA4-1CEC-4CD6-B5BF-FC0C6F7ABAC2}" type="datetimeFigureOut">
              <a:rPr lang="en-US" altLang="en-US"/>
              <a:pPr/>
              <a:t>11/10/2016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F46BB4-B597-4F7E-BD39-B86D7E1021E0}" type="slidenum">
              <a:rPr lang="en-US" altLang="en-US"/>
              <a:pPr/>
              <a:t>‹#›</a:t>
            </a:fld>
            <a:endParaRPr lang="en-US" altLang="en-US"/>
          </a:p>
        </p:txBody>
      </p:sp>
    </p:spTree>
    <p:extLst>
      <p:ext uri="{BB962C8B-B14F-4D97-AF65-F5344CB8AC3E}">
        <p14:creationId xmlns:p14="http://schemas.microsoft.com/office/powerpoint/2010/main" val="191911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467F662-169F-4D54-81BD-FCF693274586}" type="slidenum">
              <a:rPr lang="en-US" altLang="en-US"/>
              <a:pPr/>
              <a:t>‹#›</a:t>
            </a:fld>
            <a:endParaRPr lang="en-US" altLang="en-US"/>
          </a:p>
        </p:txBody>
      </p:sp>
    </p:spTree>
    <p:extLst>
      <p:ext uri="{BB962C8B-B14F-4D97-AF65-F5344CB8AC3E}">
        <p14:creationId xmlns:p14="http://schemas.microsoft.com/office/powerpoint/2010/main" val="141006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DC8E671-7904-4F63-8A4A-BA3F2225A9C5}" type="slidenum">
              <a:rPr lang="en-US" altLang="en-US"/>
              <a:pPr/>
              <a:t>‹#›</a:t>
            </a:fld>
            <a:endParaRPr lang="en-US" altLang="en-US"/>
          </a:p>
        </p:txBody>
      </p:sp>
    </p:spTree>
    <p:extLst>
      <p:ext uri="{BB962C8B-B14F-4D97-AF65-F5344CB8AC3E}">
        <p14:creationId xmlns:p14="http://schemas.microsoft.com/office/powerpoint/2010/main" val="7217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922748D-D622-4D09-B4E7-C3AC7FAFCBB8}" type="slidenum">
              <a:rPr lang="en-US" altLang="en-US"/>
              <a:pPr/>
              <a:t>‹#›</a:t>
            </a:fld>
            <a:endParaRPr lang="en-US" altLang="en-US"/>
          </a:p>
        </p:txBody>
      </p:sp>
    </p:spTree>
    <p:extLst>
      <p:ext uri="{BB962C8B-B14F-4D97-AF65-F5344CB8AC3E}">
        <p14:creationId xmlns:p14="http://schemas.microsoft.com/office/powerpoint/2010/main" val="189238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3D2568-4567-4D7C-9E65-14F784BA736F}" type="slidenum">
              <a:rPr lang="en-US" altLang="en-US"/>
              <a:pPr/>
              <a:t>‹#›</a:t>
            </a:fld>
            <a:endParaRPr lang="en-US" altLang="en-US"/>
          </a:p>
        </p:txBody>
      </p:sp>
    </p:spTree>
    <p:extLst>
      <p:ext uri="{BB962C8B-B14F-4D97-AF65-F5344CB8AC3E}">
        <p14:creationId xmlns:p14="http://schemas.microsoft.com/office/powerpoint/2010/main" val="188490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24650401-006B-444E-BA36-470233DBF4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FDCB3C42-B2B1-491E-B4CD-1D33E2375BED}" type="datetimeFigureOut">
              <a:rPr lang="en-US" altLang="en-US"/>
              <a:pPr/>
              <a:t>11/10/2016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1B120257-BE36-4CAF-B748-40F8A6DDB4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5730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anchor="ctr" anchorCtr="0" compatLnSpc="1">
            <a:prstTxWarp prst="textNoShape">
              <a:avLst/>
            </a:prstTxWarp>
          </a:bodyPr>
          <a:lstStyle/>
          <a:p>
            <a:pPr lvl="0"/>
            <a:r>
              <a:rPr lang="en-US" altLang="en-US"/>
              <a:t>Click to edit Master title style</a:t>
            </a:r>
          </a:p>
        </p:txBody>
      </p:sp>
      <p:sp>
        <p:nvSpPr>
          <p:cNvPr id="26627" name="Text Placeholder 2"/>
          <p:cNvSpPr>
            <a:spLocks noGrp="1"/>
          </p:cNvSpPr>
          <p:nvPr>
            <p:ph type="body" idx="1"/>
          </p:nvPr>
        </p:nvSpPr>
        <p:spPr bwMode="auto">
          <a:xfrm>
            <a:off x="457200" y="1898650"/>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anchor="t" anchorCtr="0" compatLnSpc="1">
            <a:prstTxWarp prst="textNoShape">
              <a:avLst/>
            </a:prstTxWarp>
          </a:bodyPr>
          <a:lstStyle/>
          <a:p>
            <a:pPr lvl="0"/>
            <a:r>
              <a:rPr lang="en-US" altLang="en-US"/>
              <a:t>Click to edit Master text styles</a:t>
            </a:r>
          </a:p>
        </p:txBody>
      </p:sp>
      <p:sp>
        <p:nvSpPr>
          <p:cNvPr id="7" name="Rectangle 6"/>
          <p:cNvSpPr/>
          <p:nvPr/>
        </p:nvSpPr>
        <p:spPr>
          <a:xfrm>
            <a:off x="9023350" y="0"/>
            <a:ext cx="130175" cy="6864350"/>
          </a:xfrm>
          <a:prstGeom prst="rect">
            <a:avLst/>
          </a:prstGeom>
          <a:solidFill>
            <a:srgbClr val="A51C3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anchor="ctr"/>
          <a:lstStyle>
            <a:lvl1pPr defTabSz="455613">
              <a:defRPr>
                <a:solidFill>
                  <a:schemeClr val="tx1"/>
                </a:solidFill>
                <a:latin typeface="Arial" panose="020B0604020202020204" pitchFamily="34" charset="0"/>
                <a:cs typeface="Arial" panose="020B0604020202020204" pitchFamily="34" charset="0"/>
              </a:defRPr>
            </a:lvl1pPr>
            <a:lvl2pPr marL="742950" indent="-285750" defTabSz="455613">
              <a:defRPr>
                <a:solidFill>
                  <a:schemeClr val="tx1"/>
                </a:solidFill>
                <a:latin typeface="Arial" panose="020B0604020202020204" pitchFamily="34" charset="0"/>
                <a:cs typeface="Arial" panose="020B0604020202020204" pitchFamily="34" charset="0"/>
              </a:defRPr>
            </a:lvl2pPr>
            <a:lvl3pPr marL="1143000" indent="-228600" defTabSz="455613">
              <a:defRPr>
                <a:solidFill>
                  <a:schemeClr val="tx1"/>
                </a:solidFill>
                <a:latin typeface="Arial" panose="020B0604020202020204" pitchFamily="34" charset="0"/>
                <a:cs typeface="Arial" panose="020B0604020202020204" pitchFamily="34" charset="0"/>
              </a:defRPr>
            </a:lvl3pPr>
            <a:lvl4pPr marL="1600200" indent="-228600" defTabSz="455613">
              <a:defRPr>
                <a:solidFill>
                  <a:schemeClr val="tx1"/>
                </a:solidFill>
                <a:latin typeface="Arial" panose="020B0604020202020204" pitchFamily="34" charset="0"/>
                <a:cs typeface="Arial" panose="020B0604020202020204" pitchFamily="34" charset="0"/>
              </a:defRPr>
            </a:lvl4pPr>
            <a:lvl5pPr marL="2057400" indent="-228600" defTabSz="455613">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A51C30"/>
              </a:solidFill>
              <a:latin typeface="Calibri" panose="020F0502020204030204" pitchFamily="34" charset="0"/>
            </a:endParaRPr>
          </a:p>
        </p:txBody>
      </p:sp>
      <p:pic>
        <p:nvPicPr>
          <p:cNvPr id="26629" name="Picture 8" descr="Shield_isolated.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396288" y="6237288"/>
            <a:ext cx="3048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46" r:id="rId7"/>
    <p:sldLayoutId id="2147483947" r:id="rId8"/>
    <p:sldLayoutId id="2147483948" r:id="rId9"/>
    <p:sldLayoutId id="2147483949" r:id="rId10"/>
    <p:sldLayoutId id="2147483950" r:id="rId11"/>
    <p:sldLayoutId id="2147483951" r:id="rId12"/>
    <p:sldLayoutId id="2147483952" r:id="rId13"/>
  </p:sldLayoutIdLst>
  <p:txStyles>
    <p:titleStyle>
      <a:lvl1pPr algn="ctr" defTabSz="319088" rtl="0" eaLnBrk="0" fontAlgn="base" hangingPunct="0">
        <a:spcBef>
          <a:spcPct val="0"/>
        </a:spcBef>
        <a:spcAft>
          <a:spcPct val="0"/>
        </a:spcAft>
        <a:defRPr sz="3100" b="1" kern="1200">
          <a:solidFill>
            <a:schemeClr val="tx1"/>
          </a:solidFill>
          <a:latin typeface="Helvetica"/>
          <a:ea typeface="Helvetica" charset="0"/>
          <a:cs typeface="Helvetica"/>
        </a:defRPr>
      </a:lvl1pPr>
      <a:lvl2pPr algn="ctr" defTabSz="319088" rtl="0" eaLnBrk="0" fontAlgn="base" hangingPunct="0">
        <a:spcBef>
          <a:spcPct val="0"/>
        </a:spcBef>
        <a:spcAft>
          <a:spcPct val="0"/>
        </a:spcAft>
        <a:defRPr sz="3100" b="1">
          <a:solidFill>
            <a:schemeClr val="tx1"/>
          </a:solidFill>
          <a:latin typeface="Helvetica" charset="0"/>
          <a:ea typeface="Helvetica" charset="0"/>
          <a:cs typeface="Helvetica" charset="0"/>
        </a:defRPr>
      </a:lvl2pPr>
      <a:lvl3pPr algn="ctr" defTabSz="319088" rtl="0" eaLnBrk="0" fontAlgn="base" hangingPunct="0">
        <a:spcBef>
          <a:spcPct val="0"/>
        </a:spcBef>
        <a:spcAft>
          <a:spcPct val="0"/>
        </a:spcAft>
        <a:defRPr sz="3100" b="1">
          <a:solidFill>
            <a:schemeClr val="tx1"/>
          </a:solidFill>
          <a:latin typeface="Helvetica" charset="0"/>
          <a:ea typeface="Helvetica" charset="0"/>
          <a:cs typeface="Helvetica" charset="0"/>
        </a:defRPr>
      </a:lvl3pPr>
      <a:lvl4pPr algn="ctr" defTabSz="319088" rtl="0" eaLnBrk="0" fontAlgn="base" hangingPunct="0">
        <a:spcBef>
          <a:spcPct val="0"/>
        </a:spcBef>
        <a:spcAft>
          <a:spcPct val="0"/>
        </a:spcAft>
        <a:defRPr sz="3100" b="1">
          <a:solidFill>
            <a:schemeClr val="tx1"/>
          </a:solidFill>
          <a:latin typeface="Helvetica" charset="0"/>
          <a:ea typeface="Helvetica" charset="0"/>
          <a:cs typeface="Helvetica" charset="0"/>
        </a:defRPr>
      </a:lvl4pPr>
      <a:lvl5pPr algn="ctr" defTabSz="319088" rtl="0" eaLnBrk="0" fontAlgn="base" hangingPunct="0">
        <a:spcBef>
          <a:spcPct val="0"/>
        </a:spcBef>
        <a:spcAft>
          <a:spcPct val="0"/>
        </a:spcAft>
        <a:defRPr sz="3100" b="1">
          <a:solidFill>
            <a:schemeClr val="tx1"/>
          </a:solidFill>
          <a:latin typeface="Helvetica" charset="0"/>
          <a:ea typeface="Helvetica" charset="0"/>
          <a:cs typeface="Helvetica" charset="0"/>
        </a:defRPr>
      </a:lvl5pPr>
      <a:lvl6pPr marL="457200" algn="ctr" defTabSz="319088" rtl="0" fontAlgn="base">
        <a:spcBef>
          <a:spcPct val="0"/>
        </a:spcBef>
        <a:spcAft>
          <a:spcPct val="0"/>
        </a:spcAft>
        <a:defRPr sz="3100" b="1">
          <a:solidFill>
            <a:schemeClr val="tx1"/>
          </a:solidFill>
          <a:latin typeface="Helvetica" charset="0"/>
          <a:ea typeface="Helvetica" charset="0"/>
          <a:cs typeface="Helvetica" charset="0"/>
        </a:defRPr>
      </a:lvl6pPr>
      <a:lvl7pPr marL="914400" algn="ctr" defTabSz="319088" rtl="0" fontAlgn="base">
        <a:spcBef>
          <a:spcPct val="0"/>
        </a:spcBef>
        <a:spcAft>
          <a:spcPct val="0"/>
        </a:spcAft>
        <a:defRPr sz="3100" b="1">
          <a:solidFill>
            <a:schemeClr val="tx1"/>
          </a:solidFill>
          <a:latin typeface="Helvetica" charset="0"/>
          <a:ea typeface="Helvetica" charset="0"/>
          <a:cs typeface="Helvetica" charset="0"/>
        </a:defRPr>
      </a:lvl7pPr>
      <a:lvl8pPr marL="1371600" algn="ctr" defTabSz="319088" rtl="0" fontAlgn="base">
        <a:spcBef>
          <a:spcPct val="0"/>
        </a:spcBef>
        <a:spcAft>
          <a:spcPct val="0"/>
        </a:spcAft>
        <a:defRPr sz="3100" b="1">
          <a:solidFill>
            <a:schemeClr val="tx1"/>
          </a:solidFill>
          <a:latin typeface="Helvetica" charset="0"/>
          <a:ea typeface="Helvetica" charset="0"/>
          <a:cs typeface="Helvetica" charset="0"/>
        </a:defRPr>
      </a:lvl8pPr>
      <a:lvl9pPr marL="1828800" algn="ctr" defTabSz="319088" rtl="0" fontAlgn="base">
        <a:spcBef>
          <a:spcPct val="0"/>
        </a:spcBef>
        <a:spcAft>
          <a:spcPct val="0"/>
        </a:spcAft>
        <a:defRPr sz="3100" b="1">
          <a:solidFill>
            <a:schemeClr val="tx1"/>
          </a:solidFill>
          <a:latin typeface="Helvetica" charset="0"/>
          <a:ea typeface="Helvetica" charset="0"/>
          <a:cs typeface="Helvetica" charset="0"/>
        </a:defRPr>
      </a:lvl9pPr>
    </p:titleStyle>
    <p:bodyStyle>
      <a:lvl1pPr marL="239713" indent="-239713" algn="l" defTabSz="319088" rtl="0" eaLnBrk="0" fontAlgn="base" hangingPunct="0">
        <a:spcBef>
          <a:spcPct val="20000"/>
        </a:spcBef>
        <a:spcAft>
          <a:spcPct val="0"/>
        </a:spcAft>
        <a:buFont typeface="Arial" panose="020B0604020202020204" pitchFamily="34" charset="0"/>
        <a:buChar char="•"/>
        <a:defRPr sz="2200" kern="1200">
          <a:solidFill>
            <a:schemeClr val="tx1"/>
          </a:solidFill>
          <a:latin typeface="Helvetica"/>
          <a:ea typeface="Helvetica" charset="0"/>
          <a:cs typeface="Helvetica"/>
        </a:defRPr>
      </a:lvl1pPr>
      <a:lvl2pPr marL="519113" indent="-200025" algn="l" defTabSz="31908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Helvetica" charset="0"/>
          <a:cs typeface="Helvetica" charset="0"/>
        </a:defRPr>
      </a:lvl2pPr>
      <a:lvl3pPr marL="800100" indent="-158750" algn="l" defTabSz="31908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Helvetica" charset="0"/>
          <a:cs typeface="Helvetica" charset="0"/>
        </a:defRPr>
      </a:lvl3pPr>
      <a:lvl4pPr marL="1119188" indent="-158750" algn="l" defTabSz="319088"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Helvetica" charset="0"/>
          <a:cs typeface="Helvetica" charset="0"/>
        </a:defRPr>
      </a:lvl4pPr>
      <a:lvl5pPr marL="1439863" indent="-158750" algn="l" defTabSz="319088"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Helvetica" charset="0"/>
          <a:cs typeface="Helvetica" charset="0"/>
        </a:defRPr>
      </a:lvl5pPr>
      <a:lvl6pPr marL="1760220" indent="-160020" algn="l" defTabSz="320040" rtl="0" eaLnBrk="1" latinLnBrk="0" hangingPunct="1">
        <a:spcBef>
          <a:spcPct val="20000"/>
        </a:spcBef>
        <a:buFont typeface="Arial"/>
        <a:buChar char="•"/>
        <a:defRPr sz="1400" kern="1200">
          <a:solidFill>
            <a:schemeClr val="tx1"/>
          </a:solidFill>
          <a:latin typeface="+mn-lt"/>
          <a:ea typeface="+mn-ea"/>
          <a:cs typeface="+mn-cs"/>
        </a:defRPr>
      </a:lvl6pPr>
      <a:lvl7pPr marL="2080260" indent="-160020" algn="l" defTabSz="320040" rtl="0" eaLnBrk="1" latinLnBrk="0" hangingPunct="1">
        <a:spcBef>
          <a:spcPct val="20000"/>
        </a:spcBef>
        <a:buFont typeface="Arial"/>
        <a:buChar char="•"/>
        <a:defRPr sz="1400" kern="1200">
          <a:solidFill>
            <a:schemeClr val="tx1"/>
          </a:solidFill>
          <a:latin typeface="+mn-lt"/>
          <a:ea typeface="+mn-ea"/>
          <a:cs typeface="+mn-cs"/>
        </a:defRPr>
      </a:lvl7pPr>
      <a:lvl8pPr marL="2400300" indent="-160020" algn="l" defTabSz="320040" rtl="0" eaLnBrk="1" latinLnBrk="0" hangingPunct="1">
        <a:spcBef>
          <a:spcPct val="20000"/>
        </a:spcBef>
        <a:buFont typeface="Arial"/>
        <a:buChar char="•"/>
        <a:defRPr sz="1400" kern="1200">
          <a:solidFill>
            <a:schemeClr val="tx1"/>
          </a:solidFill>
          <a:latin typeface="+mn-lt"/>
          <a:ea typeface="+mn-ea"/>
          <a:cs typeface="+mn-cs"/>
        </a:defRPr>
      </a:lvl8pPr>
      <a:lvl9pPr marL="2720340" indent="-160020" algn="l" defTabSz="320040"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20040" rtl="0" eaLnBrk="1" latinLnBrk="0" hangingPunct="1">
        <a:defRPr sz="1300" kern="1200">
          <a:solidFill>
            <a:schemeClr val="tx1"/>
          </a:solidFill>
          <a:latin typeface="+mn-lt"/>
          <a:ea typeface="+mn-ea"/>
          <a:cs typeface="+mn-cs"/>
        </a:defRPr>
      </a:lvl1pPr>
      <a:lvl2pPr marL="320040" algn="l" defTabSz="320040" rtl="0" eaLnBrk="1" latinLnBrk="0" hangingPunct="1">
        <a:defRPr sz="1300" kern="1200">
          <a:solidFill>
            <a:schemeClr val="tx1"/>
          </a:solidFill>
          <a:latin typeface="+mn-lt"/>
          <a:ea typeface="+mn-ea"/>
          <a:cs typeface="+mn-cs"/>
        </a:defRPr>
      </a:lvl2pPr>
      <a:lvl3pPr marL="640080" algn="l" defTabSz="320040" rtl="0" eaLnBrk="1" latinLnBrk="0" hangingPunct="1">
        <a:defRPr sz="1300" kern="1200">
          <a:solidFill>
            <a:schemeClr val="tx1"/>
          </a:solidFill>
          <a:latin typeface="+mn-lt"/>
          <a:ea typeface="+mn-ea"/>
          <a:cs typeface="+mn-cs"/>
        </a:defRPr>
      </a:lvl3pPr>
      <a:lvl4pPr marL="960120" algn="l" defTabSz="320040" rtl="0" eaLnBrk="1" latinLnBrk="0" hangingPunct="1">
        <a:defRPr sz="1300" kern="1200">
          <a:solidFill>
            <a:schemeClr val="tx1"/>
          </a:solidFill>
          <a:latin typeface="+mn-lt"/>
          <a:ea typeface="+mn-ea"/>
          <a:cs typeface="+mn-cs"/>
        </a:defRPr>
      </a:lvl4pPr>
      <a:lvl5pPr marL="1280160" algn="l" defTabSz="320040" rtl="0" eaLnBrk="1" latinLnBrk="0" hangingPunct="1">
        <a:defRPr sz="1300" kern="1200">
          <a:solidFill>
            <a:schemeClr val="tx1"/>
          </a:solidFill>
          <a:latin typeface="+mn-lt"/>
          <a:ea typeface="+mn-ea"/>
          <a:cs typeface="+mn-cs"/>
        </a:defRPr>
      </a:lvl5pPr>
      <a:lvl6pPr marL="1600200" algn="l" defTabSz="320040" rtl="0" eaLnBrk="1" latinLnBrk="0" hangingPunct="1">
        <a:defRPr sz="1300" kern="1200">
          <a:solidFill>
            <a:schemeClr val="tx1"/>
          </a:solidFill>
          <a:latin typeface="+mn-lt"/>
          <a:ea typeface="+mn-ea"/>
          <a:cs typeface="+mn-cs"/>
        </a:defRPr>
      </a:lvl6pPr>
      <a:lvl7pPr marL="1920240" algn="l" defTabSz="320040" rtl="0" eaLnBrk="1" latinLnBrk="0" hangingPunct="1">
        <a:defRPr sz="1300" kern="1200">
          <a:solidFill>
            <a:schemeClr val="tx1"/>
          </a:solidFill>
          <a:latin typeface="+mn-lt"/>
          <a:ea typeface="+mn-ea"/>
          <a:cs typeface="+mn-cs"/>
        </a:defRPr>
      </a:lvl7pPr>
      <a:lvl8pPr marL="2240280" algn="l" defTabSz="320040" rtl="0" eaLnBrk="1" latinLnBrk="0" hangingPunct="1">
        <a:defRPr sz="1300" kern="1200">
          <a:solidFill>
            <a:schemeClr val="tx1"/>
          </a:solidFill>
          <a:latin typeface="+mn-lt"/>
          <a:ea typeface="+mn-ea"/>
          <a:cs typeface="+mn-cs"/>
        </a:defRPr>
      </a:lvl8pPr>
      <a:lvl9pPr marL="2560320" algn="l" defTabSz="32004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defRPr>
            </a:lvl1pPr>
          </a:lstStyle>
          <a:p>
            <a:fld id="{1DE55789-5314-4CFD-88FB-2C4EA04D814D}" type="datetimeFigureOut">
              <a:rPr lang="en-US" altLang="en-US"/>
              <a:pPr/>
              <a:t>11/10/2016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B8541B01-18F9-4C11-9704-EF60629979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charset="0"/>
        </a:defRPr>
      </a:lvl2pPr>
      <a:lvl3pPr algn="ctr" defTabSz="685800" rtl="0" eaLnBrk="0" fontAlgn="base" hangingPunct="0">
        <a:spcBef>
          <a:spcPct val="0"/>
        </a:spcBef>
        <a:spcAft>
          <a:spcPct val="0"/>
        </a:spcAft>
        <a:defRPr sz="3300">
          <a:solidFill>
            <a:schemeClr val="tx1"/>
          </a:solidFill>
          <a:latin typeface="Calibri" charset="0"/>
        </a:defRPr>
      </a:lvl3pPr>
      <a:lvl4pPr algn="ctr" defTabSz="685800" rtl="0" eaLnBrk="0" fontAlgn="base" hangingPunct="0">
        <a:spcBef>
          <a:spcPct val="0"/>
        </a:spcBef>
        <a:spcAft>
          <a:spcPct val="0"/>
        </a:spcAft>
        <a:defRPr sz="3300">
          <a:solidFill>
            <a:schemeClr val="tx1"/>
          </a:solidFill>
          <a:latin typeface="Calibri" charset="0"/>
        </a:defRPr>
      </a:lvl4pPr>
      <a:lvl5pPr algn="ctr" defTabSz="685800" rtl="0" eaLnBrk="0" fontAlgn="base" hangingPunct="0">
        <a:spcBef>
          <a:spcPct val="0"/>
        </a:spcBef>
        <a:spcAft>
          <a:spcPct val="0"/>
        </a:spcAft>
        <a:defRPr sz="3300">
          <a:solidFill>
            <a:schemeClr val="tx1"/>
          </a:solidFill>
          <a:latin typeface="Calibri" charset="0"/>
        </a:defRPr>
      </a:lvl5pPr>
      <a:lvl6pPr marL="457200" algn="ctr" defTabSz="685800" rtl="0" fontAlgn="base">
        <a:spcBef>
          <a:spcPct val="0"/>
        </a:spcBef>
        <a:spcAft>
          <a:spcPct val="0"/>
        </a:spcAft>
        <a:defRPr sz="3300">
          <a:solidFill>
            <a:schemeClr val="tx1"/>
          </a:solidFill>
          <a:latin typeface="Calibri" charset="0"/>
        </a:defRPr>
      </a:lvl6pPr>
      <a:lvl7pPr marL="914400" algn="ctr" defTabSz="685800" rtl="0" fontAlgn="base">
        <a:spcBef>
          <a:spcPct val="0"/>
        </a:spcBef>
        <a:spcAft>
          <a:spcPct val="0"/>
        </a:spcAft>
        <a:defRPr sz="3300">
          <a:solidFill>
            <a:schemeClr val="tx1"/>
          </a:solidFill>
          <a:latin typeface="Calibri" charset="0"/>
        </a:defRPr>
      </a:lvl7pPr>
      <a:lvl8pPr marL="1371600" algn="ctr" defTabSz="685800" rtl="0" fontAlgn="base">
        <a:spcBef>
          <a:spcPct val="0"/>
        </a:spcBef>
        <a:spcAft>
          <a:spcPct val="0"/>
        </a:spcAft>
        <a:defRPr sz="3300">
          <a:solidFill>
            <a:schemeClr val="tx1"/>
          </a:solidFill>
          <a:latin typeface="Calibri" charset="0"/>
        </a:defRPr>
      </a:lvl8pPr>
      <a:lvl9pPr marL="1828800" algn="ctr" defTabSz="685800" rtl="0" fontAlgn="base">
        <a:spcBef>
          <a:spcPct val="0"/>
        </a:spcBef>
        <a:spcAft>
          <a:spcPct val="0"/>
        </a:spcAft>
        <a:defRPr sz="3300">
          <a:solidFill>
            <a:schemeClr val="tx1"/>
          </a:solidFill>
          <a:latin typeface="Calibri"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F010EA3F-5483-47B2-BEEC-7F9135EC4EE4}" type="datetimeFigureOut">
              <a:rPr lang="en-US" altLang="en-US"/>
              <a:pPr/>
              <a:t>11/10/2016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45E14858-A049-4CDD-8CEF-6C90613A1BD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hyperlink" Target="http://www.tripoded.com/" TargetMode="External"/><Relationship Id="rId5" Type="http://schemas.openxmlformats.org/officeDocument/2006/relationships/hyperlink" Target="http://www.bostonbasics.org/" TargetMode="External"/><Relationship Id="rId4" Type="http://schemas.openxmlformats.org/officeDocument/2006/relationships/hyperlink" Target="http://www.agi.harvard.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2306638"/>
            <a:ext cx="20859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1646238" y="1198563"/>
            <a:ext cx="184150" cy="247650"/>
          </a:xfrm>
          <a:prstGeom prst="rect">
            <a:avLst/>
          </a:prstGeom>
          <a:noFill/>
          <a:ln w="9525">
            <a:no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00">
              <a:solidFill>
                <a:srgbClr val="000000"/>
              </a:solidFill>
              <a:latin typeface="Calibri" panose="020F0502020204030204" pitchFamily="34" charset="0"/>
            </a:endParaRPr>
          </a:p>
        </p:txBody>
      </p:sp>
      <p:sp>
        <p:nvSpPr>
          <p:cNvPr id="41990" name="Text Box 6"/>
          <p:cNvSpPr txBox="1">
            <a:spLocks noChangeArrowheads="1"/>
          </p:cNvSpPr>
          <p:nvPr/>
        </p:nvSpPr>
        <p:spPr bwMode="auto">
          <a:xfrm>
            <a:off x="7632700" y="2005013"/>
            <a:ext cx="184150" cy="300037"/>
          </a:xfrm>
          <a:prstGeom prst="rect">
            <a:avLst/>
          </a:prstGeom>
          <a:noFill/>
          <a:ln w="9525">
            <a:no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300">
              <a:solidFill>
                <a:srgbClr val="000000"/>
              </a:solidFill>
              <a:latin typeface="Times New Roman" panose="02020603050405020304" pitchFamily="18" charset="0"/>
            </a:endParaRPr>
          </a:p>
        </p:txBody>
      </p:sp>
      <p:sp>
        <p:nvSpPr>
          <p:cNvPr id="61444" name="Text Box 8"/>
          <p:cNvSpPr txBox="1">
            <a:spLocks noChangeArrowheads="1"/>
          </p:cNvSpPr>
          <p:nvPr/>
        </p:nvSpPr>
        <p:spPr bwMode="auto">
          <a:xfrm>
            <a:off x="754063" y="260350"/>
            <a:ext cx="5257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500" b="1">
                <a:solidFill>
                  <a:srgbClr val="000000"/>
                </a:solidFill>
              </a:rPr>
              <a:t>The Achievement Gap Initiative </a:t>
            </a:r>
            <a:r>
              <a:rPr lang="en-US" altLang="en-US" sz="1500" b="1">
                <a:solidFill>
                  <a:srgbClr val="CC0000"/>
                </a:solidFill>
              </a:rPr>
              <a:t>At Harvard University</a:t>
            </a:r>
          </a:p>
          <a:p>
            <a:pPr eaLnBrk="1" hangingPunct="1">
              <a:spcBef>
                <a:spcPct val="0"/>
              </a:spcBef>
              <a:buFontTx/>
              <a:buNone/>
            </a:pPr>
            <a:r>
              <a:rPr lang="en-US" altLang="en-US" sz="1500" b="1" i="1">
                <a:solidFill>
                  <a:srgbClr val="404040"/>
                </a:solidFill>
              </a:rPr>
              <a:t>Toward Excellence with Equity</a:t>
            </a:r>
          </a:p>
        </p:txBody>
      </p:sp>
      <p:pic>
        <p:nvPicPr>
          <p:cNvPr id="61445" name="Picture 10" descr="HU Shie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282575"/>
            <a:ext cx="6619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7"/>
          <p:cNvSpPr txBox="1">
            <a:spLocks noChangeArrowheads="1"/>
          </p:cNvSpPr>
          <p:nvPr/>
        </p:nvSpPr>
        <p:spPr bwMode="auto">
          <a:xfrm>
            <a:off x="1023938" y="6080125"/>
            <a:ext cx="7419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Times New Roman" panose="02020603050405020304" pitchFamily="18" charset="0"/>
              </a:rPr>
              <a:t>Email: Ronald_Ferguson@HKS.Harvard.ed</a:t>
            </a:r>
          </a:p>
          <a:p>
            <a:pPr algn="ctr" eaLnBrk="1" hangingPunct="1">
              <a:spcBef>
                <a:spcPct val="0"/>
              </a:spcBef>
              <a:buFontTx/>
              <a:buNone/>
            </a:pPr>
            <a:r>
              <a:rPr lang="en-US" altLang="en-US" sz="1800" b="1">
                <a:latin typeface="Times New Roman" panose="02020603050405020304" pitchFamily="18" charset="0"/>
              </a:rPr>
              <a:t>Websites: </a:t>
            </a:r>
            <a:r>
              <a:rPr lang="en-US" altLang="en-US" sz="1800" b="1">
                <a:solidFill>
                  <a:srgbClr val="0070C0"/>
                </a:solidFill>
                <a:latin typeface="Times New Roman" panose="02020603050405020304" pitchFamily="18" charset="0"/>
                <a:hlinkClick r:id="rId4"/>
              </a:rPr>
              <a:t>www.agi.harvard.edu</a:t>
            </a:r>
            <a:r>
              <a:rPr lang="en-US" altLang="en-US" sz="1800" b="1">
                <a:solidFill>
                  <a:srgbClr val="0070C0"/>
                </a:solidFill>
                <a:latin typeface="Times New Roman" panose="02020603050405020304" pitchFamily="18" charset="0"/>
              </a:rPr>
              <a:t>    </a:t>
            </a:r>
            <a:r>
              <a:rPr lang="en-US" altLang="en-US" sz="1800" b="1">
                <a:solidFill>
                  <a:srgbClr val="0070C0"/>
                </a:solidFill>
                <a:latin typeface="Times New Roman" panose="02020603050405020304" pitchFamily="18" charset="0"/>
                <a:hlinkClick r:id="rId5"/>
              </a:rPr>
              <a:t>www.bostonbasics.org</a:t>
            </a:r>
            <a:r>
              <a:rPr lang="en-US" altLang="en-US" sz="1800" b="1">
                <a:solidFill>
                  <a:srgbClr val="0070C0"/>
                </a:solidFill>
                <a:latin typeface="Times New Roman" panose="02020603050405020304" pitchFamily="18" charset="0"/>
              </a:rPr>
              <a:t>   </a:t>
            </a:r>
            <a:r>
              <a:rPr lang="en-US" altLang="en-US" sz="1800" b="1">
                <a:solidFill>
                  <a:srgbClr val="0070C0"/>
                </a:solidFill>
                <a:latin typeface="Times New Roman" panose="02020603050405020304" pitchFamily="18" charset="0"/>
                <a:hlinkClick r:id="rId6"/>
              </a:rPr>
              <a:t>tripoded.com</a:t>
            </a:r>
            <a:endParaRPr lang="en-US" altLang="en-US" sz="1800" b="1">
              <a:solidFill>
                <a:srgbClr val="0070C0"/>
              </a:solidFill>
              <a:latin typeface="Times New Roman" panose="02020603050405020304" pitchFamily="18" charset="0"/>
            </a:endParaRPr>
          </a:p>
        </p:txBody>
      </p:sp>
      <p:sp>
        <p:nvSpPr>
          <p:cNvPr id="61447" name="Title 1"/>
          <p:cNvSpPr txBox="1">
            <a:spLocks/>
          </p:cNvSpPr>
          <p:nvPr/>
        </p:nvSpPr>
        <p:spPr bwMode="auto">
          <a:xfrm>
            <a:off x="2181225" y="2359025"/>
            <a:ext cx="69580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ea typeface="Calibri" panose="020F0502020204030204" pitchFamily="34" charset="0"/>
                <a:cs typeface="Times New Roman" panose="02020603050405020304" pitchFamily="18" charset="0"/>
              </a:rPr>
              <a:t>Questions School Committees Can Ask </a:t>
            </a:r>
          </a:p>
          <a:p>
            <a:pPr algn="ctr" eaLnBrk="1" hangingPunct="1">
              <a:spcBef>
                <a:spcPct val="0"/>
              </a:spcBef>
              <a:buFontTx/>
              <a:buNone/>
            </a:pPr>
            <a:r>
              <a:rPr lang="en-US" altLang="en-US" b="1">
                <a:ea typeface="Calibri" panose="020F0502020204030204" pitchFamily="34" charset="0"/>
                <a:cs typeface="Times New Roman" panose="02020603050405020304" pitchFamily="18" charset="0"/>
              </a:rPr>
              <a:t>in Pursuit of Excellence with Equity</a:t>
            </a:r>
          </a:p>
          <a:p>
            <a:pPr algn="ctr" eaLnBrk="1" hangingPunct="1">
              <a:spcBef>
                <a:spcPct val="0"/>
              </a:spcBef>
              <a:buFontTx/>
              <a:buNone/>
            </a:pPr>
            <a:r>
              <a:rPr lang="en-US" altLang="en-US" b="1">
                <a:ea typeface="Calibri" panose="020F0502020204030204" pitchFamily="34" charset="0"/>
                <a:cs typeface="Times New Roman" panose="02020603050405020304" pitchFamily="18" charset="0"/>
              </a:rPr>
              <a:t>and Development of the Whole Child</a:t>
            </a:r>
          </a:p>
        </p:txBody>
      </p:sp>
      <p:sp>
        <p:nvSpPr>
          <p:cNvPr id="4" name="TextBox 3"/>
          <p:cNvSpPr txBox="1"/>
          <p:nvPr/>
        </p:nvSpPr>
        <p:spPr>
          <a:xfrm>
            <a:off x="3679825" y="4181475"/>
            <a:ext cx="3702050" cy="15621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Ronald F. Ferguson, PhD</a:t>
            </a:r>
          </a:p>
          <a:p>
            <a:pPr algn="ctr" eaLnBrk="1" hangingPunct="1"/>
            <a:r>
              <a:rPr lang="en-US" altLang="en-US">
                <a:latin typeface="Calibri" panose="020F0502020204030204" pitchFamily="34" charset="0"/>
              </a:rPr>
              <a:t>Harvard  Kennedy School </a:t>
            </a:r>
          </a:p>
          <a:p>
            <a:pPr algn="ctr" eaLnBrk="1" hangingPunct="1"/>
            <a:r>
              <a:rPr lang="en-US" altLang="en-US">
                <a:latin typeface="Calibri" panose="020F0502020204030204" pitchFamily="34" charset="0"/>
              </a:rPr>
              <a:t>and Tripod Education Partners</a:t>
            </a:r>
          </a:p>
          <a:p>
            <a:pPr algn="ctr" eaLnBrk="1" hangingPunct="1"/>
            <a:endParaRPr lang="en-US" altLang="en-US" sz="1300">
              <a:latin typeface="Calibri" panose="020F0502020204030204" pitchFamily="34" charset="0"/>
            </a:endParaRPr>
          </a:p>
          <a:p>
            <a:pPr algn="ctr" eaLnBrk="1" hangingPunct="1"/>
            <a:r>
              <a:rPr lang="en-US" altLang="en-US">
                <a:latin typeface="Calibri" panose="020F0502020204030204" pitchFamily="34" charset="0"/>
              </a:rPr>
              <a:t>November 4, 2016</a:t>
            </a:r>
          </a:p>
        </p:txBody>
      </p:sp>
      <p:sp>
        <p:nvSpPr>
          <p:cNvPr id="61449" name="TextBox 1"/>
          <p:cNvSpPr txBox="1">
            <a:spLocks noChangeArrowheads="1"/>
          </p:cNvSpPr>
          <p:nvPr/>
        </p:nvSpPr>
        <p:spPr bwMode="auto">
          <a:xfrm>
            <a:off x="1190625" y="1165225"/>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Joint Conference of the Massachusetts Association of School Committees </a:t>
            </a:r>
          </a:p>
          <a:p>
            <a:pPr algn="ctr" eaLnBrk="1" hangingPunct="1">
              <a:spcBef>
                <a:spcPct val="0"/>
              </a:spcBef>
              <a:buFontTx/>
              <a:buNone/>
            </a:pPr>
            <a:r>
              <a:rPr lang="en-US" altLang="en-US" sz="1800"/>
              <a:t>and the Massachusetts Association of School  Superintendents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4"/>
          <p:cNvSpPr txBox="1">
            <a:spLocks noChangeArrowheads="1"/>
          </p:cNvSpPr>
          <p:nvPr/>
        </p:nvSpPr>
        <p:spPr bwMode="auto">
          <a:xfrm>
            <a:off x="609600" y="457200"/>
            <a:ext cx="85344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t>Considering both, how can we track:</a:t>
            </a:r>
          </a:p>
          <a:p>
            <a:pPr eaLnBrk="1" hangingPunct="1">
              <a:spcBef>
                <a:spcPct val="0"/>
              </a:spcBef>
              <a:buFontTx/>
              <a:buNone/>
            </a:pPr>
            <a:endParaRPr lang="en-US" altLang="en-US" sz="3600"/>
          </a:p>
          <a:p>
            <a:pPr lvl="1" eaLnBrk="1" hangingPunct="1">
              <a:spcBef>
                <a:spcPct val="0"/>
              </a:spcBef>
              <a:buFont typeface="Wingdings" panose="05000000000000000000" pitchFamily="2" charset="2"/>
              <a:buChar char="Ø"/>
            </a:pPr>
            <a:r>
              <a:rPr lang="en-US" altLang="en-US" sz="3600"/>
              <a:t>What children </a:t>
            </a:r>
            <a:r>
              <a:rPr lang="en-US" altLang="en-US" sz="3600" b="1"/>
              <a:t>experience </a:t>
            </a:r>
            <a:r>
              <a:rPr lang="en-US" altLang="en-US" sz="3600"/>
              <a:t>in school through interactions with adults and other students?</a:t>
            </a:r>
          </a:p>
          <a:p>
            <a:pPr lvl="1" eaLnBrk="1" hangingPunct="1">
              <a:spcBef>
                <a:spcPct val="0"/>
              </a:spcBef>
              <a:buFont typeface="Wingdings" panose="05000000000000000000" pitchFamily="2" charset="2"/>
              <a:buChar char="Ø"/>
            </a:pPr>
            <a:r>
              <a:rPr lang="en-US" altLang="en-US" sz="3600"/>
              <a:t>How it makes them </a:t>
            </a:r>
            <a:r>
              <a:rPr lang="en-US" altLang="en-US" sz="3600" b="1"/>
              <a:t>feel</a:t>
            </a:r>
            <a:r>
              <a:rPr lang="en-US" altLang="en-US" sz="3600"/>
              <a:t>?</a:t>
            </a:r>
          </a:p>
          <a:p>
            <a:pPr lvl="1" eaLnBrk="1" hangingPunct="1">
              <a:spcBef>
                <a:spcPct val="0"/>
              </a:spcBef>
              <a:buFont typeface="Wingdings" panose="05000000000000000000" pitchFamily="2" charset="2"/>
              <a:buChar char="Ø"/>
            </a:pPr>
            <a:r>
              <a:rPr lang="en-US" altLang="en-US" sz="3600"/>
              <a:t>What they </a:t>
            </a:r>
            <a:r>
              <a:rPr lang="en-US" altLang="en-US" sz="3600" b="1"/>
              <a:t>think</a:t>
            </a:r>
            <a:r>
              <a:rPr lang="en-US" altLang="en-US" sz="3600"/>
              <a:t> and </a:t>
            </a:r>
            <a:r>
              <a:rPr lang="en-US" altLang="en-US" sz="3600" b="1"/>
              <a:t>learn</a:t>
            </a:r>
            <a:r>
              <a:rPr lang="en-US" altLang="en-US" sz="3600"/>
              <a:t>?</a:t>
            </a:r>
          </a:p>
          <a:p>
            <a:pPr eaLnBrk="1" hangingPunct="1">
              <a:spcBef>
                <a:spcPct val="0"/>
              </a:spcBef>
              <a:buFontTx/>
              <a:buNone/>
            </a:pPr>
            <a:endParaRPr lang="en-US"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4"/>
          <p:cNvSpPr txBox="1">
            <a:spLocks noChangeArrowheads="1"/>
          </p:cNvSpPr>
          <p:nvPr/>
        </p:nvSpPr>
        <p:spPr bwMode="auto">
          <a:xfrm>
            <a:off x="609600" y="457200"/>
            <a:ext cx="8534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t>Considering both, how can we track:</a:t>
            </a:r>
          </a:p>
          <a:p>
            <a:pPr eaLnBrk="1" hangingPunct="1">
              <a:spcBef>
                <a:spcPct val="0"/>
              </a:spcBef>
              <a:buFontTx/>
              <a:buNone/>
            </a:pPr>
            <a:endParaRPr lang="en-US" altLang="en-US" sz="2800"/>
          </a:p>
          <a:p>
            <a:pPr lvl="1" eaLnBrk="1" hangingPunct="1">
              <a:spcBef>
                <a:spcPct val="0"/>
              </a:spcBef>
              <a:buFont typeface="Wingdings" panose="05000000000000000000" pitchFamily="2" charset="2"/>
              <a:buChar char="Ø"/>
            </a:pPr>
            <a:r>
              <a:rPr lang="en-US" altLang="en-US" sz="3600">
                <a:solidFill>
                  <a:srgbClr val="000000"/>
                </a:solidFill>
              </a:rPr>
              <a:t>What children </a:t>
            </a:r>
            <a:r>
              <a:rPr lang="en-US" altLang="en-US" sz="3600" b="1">
                <a:solidFill>
                  <a:srgbClr val="000000"/>
                </a:solidFill>
              </a:rPr>
              <a:t>experience </a:t>
            </a:r>
            <a:r>
              <a:rPr lang="en-US" altLang="en-US" sz="3600">
                <a:solidFill>
                  <a:srgbClr val="000000"/>
                </a:solidFill>
              </a:rPr>
              <a:t>in school through interactions with adults and other students?</a:t>
            </a:r>
          </a:p>
          <a:p>
            <a:pPr lvl="1" eaLnBrk="1" hangingPunct="1">
              <a:spcBef>
                <a:spcPct val="0"/>
              </a:spcBef>
              <a:buFont typeface="Wingdings" panose="05000000000000000000" pitchFamily="2" charset="2"/>
              <a:buChar char="Ø"/>
            </a:pPr>
            <a:r>
              <a:rPr lang="en-US" altLang="en-US" sz="3600">
                <a:solidFill>
                  <a:srgbClr val="000000"/>
                </a:solidFill>
              </a:rPr>
              <a:t>How it makes them </a:t>
            </a:r>
            <a:r>
              <a:rPr lang="en-US" altLang="en-US" sz="3600" b="1">
                <a:solidFill>
                  <a:srgbClr val="000000"/>
                </a:solidFill>
              </a:rPr>
              <a:t>feel</a:t>
            </a:r>
            <a:r>
              <a:rPr lang="en-US" altLang="en-US" sz="3600">
                <a:solidFill>
                  <a:srgbClr val="000000"/>
                </a:solidFill>
              </a:rPr>
              <a:t>?</a:t>
            </a:r>
          </a:p>
          <a:p>
            <a:pPr lvl="1" eaLnBrk="1" hangingPunct="1">
              <a:spcBef>
                <a:spcPct val="0"/>
              </a:spcBef>
              <a:buFont typeface="Wingdings" panose="05000000000000000000" pitchFamily="2" charset="2"/>
              <a:buChar char="Ø"/>
            </a:pPr>
            <a:r>
              <a:rPr lang="en-US" altLang="en-US" sz="3600">
                <a:solidFill>
                  <a:srgbClr val="000000"/>
                </a:solidFill>
              </a:rPr>
              <a:t>What they </a:t>
            </a:r>
            <a:r>
              <a:rPr lang="en-US" altLang="en-US" sz="3600" b="1">
                <a:solidFill>
                  <a:srgbClr val="000000"/>
                </a:solidFill>
              </a:rPr>
              <a:t>think</a:t>
            </a:r>
            <a:r>
              <a:rPr lang="en-US" altLang="en-US" sz="3600">
                <a:solidFill>
                  <a:srgbClr val="000000"/>
                </a:solidFill>
              </a:rPr>
              <a:t> and </a:t>
            </a:r>
            <a:r>
              <a:rPr lang="en-US" altLang="en-US" sz="3600" b="1">
                <a:solidFill>
                  <a:srgbClr val="000000"/>
                </a:solidFill>
              </a:rPr>
              <a:t>learn</a:t>
            </a:r>
            <a:r>
              <a:rPr lang="en-US" altLang="en-US" sz="3600">
                <a:solidFill>
                  <a:srgbClr val="000000"/>
                </a:solidFill>
              </a:rPr>
              <a:t>?</a:t>
            </a:r>
          </a:p>
          <a:p>
            <a:pPr lvl="1" eaLnBrk="1" hangingPunct="1">
              <a:spcBef>
                <a:spcPct val="0"/>
              </a:spcBef>
              <a:buFont typeface="Wingdings" panose="05000000000000000000" pitchFamily="2" charset="2"/>
              <a:buChar char="Ø"/>
            </a:pPr>
            <a:r>
              <a:rPr lang="en-US" altLang="en-US" sz="3600">
                <a:solidFill>
                  <a:srgbClr val="000000"/>
                </a:solidFill>
              </a:rPr>
              <a:t>How these affect their </a:t>
            </a:r>
            <a:r>
              <a:rPr lang="en-US" altLang="en-US" sz="3600" b="1">
                <a:solidFill>
                  <a:srgbClr val="000000"/>
                </a:solidFill>
              </a:rPr>
              <a:t>choices, behaviors, and goals</a:t>
            </a:r>
            <a:r>
              <a:rPr lang="en-US" altLang="en-US" sz="3600">
                <a:solidFill>
                  <a:srgbClr val="000000"/>
                </a:solidFill>
              </a:rPr>
              <a:t>?</a:t>
            </a:r>
          </a:p>
          <a:p>
            <a:pPr eaLnBrk="1" hangingPunct="1">
              <a:spcBef>
                <a:spcPct val="0"/>
              </a:spcBef>
              <a:buFontTx/>
              <a:buNone/>
            </a:pPr>
            <a:endParaRPr lang="en-US"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4"/>
          <p:cNvSpPr txBox="1">
            <a:spLocks noChangeArrowheads="1"/>
          </p:cNvSpPr>
          <p:nvPr/>
        </p:nvSpPr>
        <p:spPr bwMode="auto">
          <a:xfrm>
            <a:off x="609600" y="457200"/>
            <a:ext cx="8534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t>Considering both, how can we track:</a:t>
            </a:r>
          </a:p>
          <a:p>
            <a:pPr eaLnBrk="1" hangingPunct="1">
              <a:spcBef>
                <a:spcPct val="0"/>
              </a:spcBef>
              <a:buFontTx/>
              <a:buNone/>
            </a:pPr>
            <a:endParaRPr lang="en-US" altLang="en-US" sz="2800"/>
          </a:p>
          <a:p>
            <a:pPr lvl="1" eaLnBrk="1" hangingPunct="1">
              <a:spcBef>
                <a:spcPct val="0"/>
              </a:spcBef>
              <a:buFont typeface="Wingdings" panose="05000000000000000000" pitchFamily="2" charset="2"/>
              <a:buChar char="Ø"/>
            </a:pPr>
            <a:r>
              <a:rPr lang="en-US" altLang="en-US" sz="3600">
                <a:solidFill>
                  <a:srgbClr val="000000"/>
                </a:solidFill>
              </a:rPr>
              <a:t>What children </a:t>
            </a:r>
            <a:r>
              <a:rPr lang="en-US" altLang="en-US" sz="3600" b="1">
                <a:solidFill>
                  <a:srgbClr val="000000"/>
                </a:solidFill>
              </a:rPr>
              <a:t>experience </a:t>
            </a:r>
            <a:r>
              <a:rPr lang="en-US" altLang="en-US" sz="3600">
                <a:solidFill>
                  <a:srgbClr val="000000"/>
                </a:solidFill>
              </a:rPr>
              <a:t>in school through interactions with adults and other students?</a:t>
            </a:r>
          </a:p>
          <a:p>
            <a:pPr lvl="1" eaLnBrk="1" hangingPunct="1">
              <a:spcBef>
                <a:spcPct val="0"/>
              </a:spcBef>
              <a:buFont typeface="Wingdings" panose="05000000000000000000" pitchFamily="2" charset="2"/>
              <a:buChar char="Ø"/>
            </a:pPr>
            <a:r>
              <a:rPr lang="en-US" altLang="en-US" sz="3600">
                <a:solidFill>
                  <a:srgbClr val="000000"/>
                </a:solidFill>
              </a:rPr>
              <a:t>How it makes them </a:t>
            </a:r>
            <a:r>
              <a:rPr lang="en-US" altLang="en-US" sz="3600" b="1">
                <a:solidFill>
                  <a:srgbClr val="000000"/>
                </a:solidFill>
              </a:rPr>
              <a:t>feel</a:t>
            </a:r>
            <a:r>
              <a:rPr lang="en-US" altLang="en-US" sz="3600">
                <a:solidFill>
                  <a:srgbClr val="000000"/>
                </a:solidFill>
              </a:rPr>
              <a:t>?</a:t>
            </a:r>
          </a:p>
          <a:p>
            <a:pPr lvl="1" eaLnBrk="1" hangingPunct="1">
              <a:spcBef>
                <a:spcPct val="0"/>
              </a:spcBef>
              <a:buFont typeface="Wingdings" panose="05000000000000000000" pitchFamily="2" charset="2"/>
              <a:buChar char="Ø"/>
            </a:pPr>
            <a:r>
              <a:rPr lang="en-US" altLang="en-US" sz="3600">
                <a:solidFill>
                  <a:srgbClr val="000000"/>
                </a:solidFill>
              </a:rPr>
              <a:t>What they </a:t>
            </a:r>
            <a:r>
              <a:rPr lang="en-US" altLang="en-US" sz="3600" b="1">
                <a:solidFill>
                  <a:srgbClr val="000000"/>
                </a:solidFill>
              </a:rPr>
              <a:t>think</a:t>
            </a:r>
            <a:r>
              <a:rPr lang="en-US" altLang="en-US" sz="3600">
                <a:solidFill>
                  <a:srgbClr val="000000"/>
                </a:solidFill>
              </a:rPr>
              <a:t> and </a:t>
            </a:r>
            <a:r>
              <a:rPr lang="en-US" altLang="en-US" sz="3600" b="1">
                <a:solidFill>
                  <a:srgbClr val="000000"/>
                </a:solidFill>
              </a:rPr>
              <a:t>learn</a:t>
            </a:r>
            <a:r>
              <a:rPr lang="en-US" altLang="en-US" sz="3600">
                <a:solidFill>
                  <a:srgbClr val="000000"/>
                </a:solidFill>
              </a:rPr>
              <a:t>?</a:t>
            </a:r>
          </a:p>
          <a:p>
            <a:pPr lvl="1" eaLnBrk="1" hangingPunct="1">
              <a:spcBef>
                <a:spcPct val="0"/>
              </a:spcBef>
              <a:buFont typeface="Wingdings" panose="05000000000000000000" pitchFamily="2" charset="2"/>
              <a:buChar char="Ø"/>
            </a:pPr>
            <a:r>
              <a:rPr lang="en-US" altLang="en-US" sz="3600">
                <a:solidFill>
                  <a:srgbClr val="000000"/>
                </a:solidFill>
              </a:rPr>
              <a:t>How these affect their </a:t>
            </a:r>
            <a:r>
              <a:rPr lang="en-US" altLang="en-US" sz="3600" b="1">
                <a:solidFill>
                  <a:srgbClr val="000000"/>
                </a:solidFill>
              </a:rPr>
              <a:t>choices, behaviors, and goals</a:t>
            </a:r>
            <a:r>
              <a:rPr lang="en-US" altLang="en-US" sz="3600">
                <a:solidFill>
                  <a:srgbClr val="000000"/>
                </a:solidFill>
              </a:rPr>
              <a:t>?</a:t>
            </a:r>
          </a:p>
          <a:p>
            <a:pPr eaLnBrk="1" hangingPunct="1">
              <a:spcBef>
                <a:spcPct val="0"/>
              </a:spcBef>
              <a:buFontTx/>
              <a:buNone/>
            </a:pPr>
            <a:endParaRPr lang="en-US" altLang="en-US" sz="2800"/>
          </a:p>
        </p:txBody>
      </p:sp>
      <p:sp>
        <p:nvSpPr>
          <p:cNvPr id="73730" name="TextBox 1"/>
          <p:cNvSpPr txBox="1">
            <a:spLocks noChangeArrowheads="1"/>
          </p:cNvSpPr>
          <p:nvPr/>
        </p:nvSpPr>
        <p:spPr bwMode="auto">
          <a:xfrm>
            <a:off x="411163" y="6019800"/>
            <a:ext cx="806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C00000"/>
                </a:solidFill>
              </a:rPr>
              <a:t>Would if matter if we knew these things?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143000"/>
          </a:xfrm>
        </p:spPr>
        <p:txBody>
          <a:bodyPr/>
          <a:lstStyle/>
          <a:p>
            <a:pPr eaLnBrk="1" hangingPunct="1"/>
            <a:r>
              <a:rPr lang="en-US" altLang="en-US" b="1"/>
              <a:t>We want our children to:</a:t>
            </a:r>
          </a:p>
        </p:txBody>
      </p:sp>
      <p:sp>
        <p:nvSpPr>
          <p:cNvPr id="74754" name="Content Placeholder 2"/>
          <p:cNvSpPr>
            <a:spLocks noGrp="1"/>
          </p:cNvSpPr>
          <p:nvPr>
            <p:ph idx="1"/>
          </p:nvPr>
        </p:nvSpPr>
        <p:spPr>
          <a:xfrm>
            <a:off x="457200" y="1154113"/>
            <a:ext cx="8458200" cy="5551487"/>
          </a:xfrm>
        </p:spPr>
        <p:txBody>
          <a:bodyPr/>
          <a:lstStyle/>
          <a:p>
            <a:pPr marL="0" indent="0" eaLnBrk="1" hangingPunct="1">
              <a:buFont typeface="Arial" panose="020B0604020202020204" pitchFamily="34" charset="0"/>
              <a:buNone/>
            </a:pPr>
            <a:r>
              <a:rPr lang="en-US" altLang="en-US" sz="3600" b="1">
                <a:solidFill>
                  <a:srgbClr val="0070C0"/>
                </a:solidFill>
              </a:rPr>
              <a:t>Interact with peers and teachers</a:t>
            </a:r>
            <a:r>
              <a:rPr lang="en-US" altLang="en-US" sz="3600"/>
              <a:t>: empathetically, respectfully, responsibly, cooperatively</a:t>
            </a:r>
          </a:p>
          <a:p>
            <a:pPr marL="0" indent="0" eaLnBrk="1" hangingPunct="1">
              <a:buFont typeface="Arial" panose="020B0604020202020204" pitchFamily="34" charset="0"/>
              <a:buNone/>
            </a:pPr>
            <a:endParaRPr lang="en-US" altLang="en-US" sz="3600"/>
          </a:p>
          <a:p>
            <a:pPr marL="0" indent="0" eaLnBrk="1" hangingPunct="1">
              <a:buFont typeface="Arial" panose="020B0604020202020204" pitchFamily="34" charset="0"/>
              <a:buNone/>
            </a:pPr>
            <a:r>
              <a:rPr lang="en-US" altLang="en-US" sz="3600" b="1">
                <a:solidFill>
                  <a:srgbClr val="0070C0"/>
                </a:solidFill>
              </a:rPr>
              <a:t>Feel</a:t>
            </a:r>
            <a:r>
              <a:rPr lang="en-US" altLang="en-US" sz="3600"/>
              <a:t>: welcomed, valued, happy, successful</a:t>
            </a:r>
          </a:p>
          <a:p>
            <a:pPr marL="0" indent="0" eaLnBrk="1" hangingPunct="1">
              <a:buFont typeface="Arial" panose="020B0604020202020204" pitchFamily="34" charset="0"/>
              <a:buNone/>
            </a:pPr>
            <a:endParaRPr lang="en-US" altLang="en-US" sz="3600"/>
          </a:p>
          <a:p>
            <a:pPr marL="0" indent="0" eaLnBrk="1" hangingPunct="1">
              <a:buFont typeface="Arial" panose="020B0604020202020204" pitchFamily="34" charset="0"/>
              <a:buNone/>
            </a:pPr>
            <a:r>
              <a:rPr lang="en-US" altLang="en-US" sz="3600" b="1">
                <a:solidFill>
                  <a:srgbClr val="0070C0"/>
                </a:solidFill>
              </a:rPr>
              <a:t>Think and learn</a:t>
            </a:r>
            <a:r>
              <a:rPr lang="en-US" altLang="en-US" sz="3600"/>
              <a:t>: ambitiously, confidently, unselfconsciously, cooperatively, successfully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Box 4"/>
          <p:cNvSpPr txBox="1">
            <a:spLocks noChangeArrowheads="1"/>
          </p:cNvSpPr>
          <p:nvPr/>
        </p:nvSpPr>
        <p:spPr bwMode="auto">
          <a:xfrm>
            <a:off x="838200" y="3200400"/>
            <a:ext cx="80010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a:p>
          <a:p>
            <a:pPr eaLnBrk="1" hangingPunct="1">
              <a:spcBef>
                <a:spcPct val="0"/>
              </a:spcBef>
              <a:buFontTx/>
              <a:buNone/>
            </a:pPr>
            <a:r>
              <a:rPr lang="en-US" altLang="en-US" sz="4000"/>
              <a:t>How can we help children develop more holistically—emotionally, socially, cognitively, and academically?</a:t>
            </a:r>
          </a:p>
        </p:txBody>
      </p:sp>
      <p:pic>
        <p:nvPicPr>
          <p:cNvPr id="75778" name="Picture 3" descr="girlat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0"/>
            <a:ext cx="46958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838200" y="609600"/>
            <a:ext cx="7696200" cy="5592763"/>
          </a:xfrm>
        </p:spPr>
        <p:txBody>
          <a:bodyPr/>
          <a:lstStyle/>
          <a:p>
            <a:pPr eaLnBrk="1" hangingPunct="1"/>
            <a:r>
              <a:rPr lang="en-US" altLang="en-US"/>
              <a:t>To achieve these things most effectively, we need to develop </a:t>
            </a:r>
            <a:r>
              <a:rPr lang="en-US" altLang="en-US" b="1"/>
              <a:t>The Whole Child</a:t>
            </a:r>
            <a:r>
              <a:rPr lang="en-US" altLang="en-US"/>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altLang="en-US" sz="6000" b="1"/>
              <a:t>The Whole Child</a:t>
            </a:r>
          </a:p>
        </p:txBody>
      </p:sp>
      <p:sp>
        <p:nvSpPr>
          <p:cNvPr id="4" name="Oval 3"/>
          <p:cNvSpPr/>
          <p:nvPr/>
        </p:nvSpPr>
        <p:spPr>
          <a:xfrm rot="2157613">
            <a:off x="-26988" y="1952625"/>
            <a:ext cx="5943601" cy="417036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77827" name="TextBox 5"/>
          <p:cNvSpPr txBox="1">
            <a:spLocks noChangeArrowheads="1"/>
          </p:cNvSpPr>
          <p:nvPr/>
        </p:nvSpPr>
        <p:spPr bwMode="auto">
          <a:xfrm>
            <a:off x="965200" y="1928813"/>
            <a:ext cx="20732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rPr>
              <a:t>COGNITIVE</a:t>
            </a:r>
          </a:p>
          <a:p>
            <a:pPr eaLnBrk="1" hangingPunct="1">
              <a:spcBef>
                <a:spcPct val="0"/>
              </a:spcBef>
              <a:buFontTx/>
              <a:buNone/>
            </a:pPr>
            <a:r>
              <a:rPr lang="en-US" altLang="en-US" b="1">
                <a:solidFill>
                  <a:srgbClr val="0000FF"/>
                </a:solidFill>
              </a:rPr>
              <a:t>(Thinking)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altLang="en-US" sz="6000" b="1"/>
              <a:t>The Whole Child</a:t>
            </a:r>
          </a:p>
        </p:txBody>
      </p:sp>
      <p:sp>
        <p:nvSpPr>
          <p:cNvPr id="4" name="Oval 3"/>
          <p:cNvSpPr/>
          <p:nvPr/>
        </p:nvSpPr>
        <p:spPr>
          <a:xfrm rot="2157613">
            <a:off x="-26988" y="1952625"/>
            <a:ext cx="5943601" cy="417036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5" name="Oval 4"/>
          <p:cNvSpPr/>
          <p:nvPr/>
        </p:nvSpPr>
        <p:spPr>
          <a:xfrm rot="19336097">
            <a:off x="3330575" y="1895475"/>
            <a:ext cx="5943600" cy="43434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78852" name="TextBox 5"/>
          <p:cNvSpPr txBox="1">
            <a:spLocks noChangeArrowheads="1"/>
          </p:cNvSpPr>
          <p:nvPr/>
        </p:nvSpPr>
        <p:spPr bwMode="auto">
          <a:xfrm>
            <a:off x="965200" y="1928813"/>
            <a:ext cx="2073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rPr>
              <a:t>COGNITIVE</a:t>
            </a:r>
          </a:p>
        </p:txBody>
      </p:sp>
      <p:sp>
        <p:nvSpPr>
          <p:cNvPr id="7" name="TextBox 6"/>
          <p:cNvSpPr txBox="1"/>
          <p:nvPr/>
        </p:nvSpPr>
        <p:spPr>
          <a:xfrm>
            <a:off x="5983288" y="1954213"/>
            <a:ext cx="2295525" cy="1077912"/>
          </a:xfrm>
          <a:prstGeom prst="rect">
            <a:avLst/>
          </a:prstGeom>
          <a:noFill/>
        </p:spPr>
        <p:txBody>
          <a:bodyPr wrap="none">
            <a:spAutoFit/>
          </a:bodyPr>
          <a:lstStyle/>
          <a:p>
            <a:pPr algn="ctr" eaLnBrk="1" fontAlgn="auto" hangingPunct="1">
              <a:spcBef>
                <a:spcPts val="0"/>
              </a:spcBef>
              <a:spcAft>
                <a:spcPts val="0"/>
              </a:spcAft>
              <a:defRPr/>
            </a:pPr>
            <a:r>
              <a:rPr lang="en-US" sz="3200" b="1" dirty="0">
                <a:solidFill>
                  <a:schemeClr val="accent6">
                    <a:lumMod val="50000"/>
                  </a:schemeClr>
                </a:solidFill>
                <a:latin typeface="+mn-lt"/>
                <a:cs typeface="+mn-cs"/>
              </a:rPr>
              <a:t>EMOTIONAL</a:t>
            </a:r>
          </a:p>
          <a:p>
            <a:pPr algn="ctr" eaLnBrk="1" fontAlgn="auto" hangingPunct="1">
              <a:spcBef>
                <a:spcPts val="0"/>
              </a:spcBef>
              <a:spcAft>
                <a:spcPts val="0"/>
              </a:spcAft>
              <a:defRPr/>
            </a:pPr>
            <a:r>
              <a:rPr lang="en-US" sz="3200" b="1" dirty="0">
                <a:solidFill>
                  <a:schemeClr val="accent6">
                    <a:lumMod val="50000"/>
                  </a:schemeClr>
                </a:solidFill>
                <a:latin typeface="+mn-lt"/>
                <a:cs typeface="+mn-cs"/>
              </a:rPr>
              <a:t>(Feeling)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altLang="en-US" sz="6000" b="1"/>
              <a:t>The Whole Child</a:t>
            </a:r>
          </a:p>
        </p:txBody>
      </p:sp>
      <p:sp>
        <p:nvSpPr>
          <p:cNvPr id="4" name="Oval 3"/>
          <p:cNvSpPr/>
          <p:nvPr/>
        </p:nvSpPr>
        <p:spPr>
          <a:xfrm rot="2157613">
            <a:off x="-26988" y="1952625"/>
            <a:ext cx="5943601" cy="417036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5" name="Oval 4"/>
          <p:cNvSpPr/>
          <p:nvPr/>
        </p:nvSpPr>
        <p:spPr>
          <a:xfrm rot="19336097">
            <a:off x="3330575" y="1895475"/>
            <a:ext cx="5943600" cy="43434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79876" name="TextBox 5"/>
          <p:cNvSpPr txBox="1">
            <a:spLocks noChangeArrowheads="1"/>
          </p:cNvSpPr>
          <p:nvPr/>
        </p:nvSpPr>
        <p:spPr bwMode="auto">
          <a:xfrm>
            <a:off x="965200" y="1928813"/>
            <a:ext cx="2073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rPr>
              <a:t>COGNITIVE</a:t>
            </a:r>
          </a:p>
        </p:txBody>
      </p:sp>
      <p:sp>
        <p:nvSpPr>
          <p:cNvPr id="7" name="TextBox 6"/>
          <p:cNvSpPr txBox="1"/>
          <p:nvPr/>
        </p:nvSpPr>
        <p:spPr>
          <a:xfrm>
            <a:off x="5983288" y="1954213"/>
            <a:ext cx="2295525" cy="585787"/>
          </a:xfrm>
          <a:prstGeom prst="rect">
            <a:avLst/>
          </a:prstGeom>
          <a:noFill/>
        </p:spPr>
        <p:txBody>
          <a:bodyPr wrap="none">
            <a:spAutoFit/>
          </a:bodyPr>
          <a:lstStyle/>
          <a:p>
            <a:pPr eaLnBrk="1" fontAlgn="auto" hangingPunct="1">
              <a:spcBef>
                <a:spcPts val="0"/>
              </a:spcBef>
              <a:spcAft>
                <a:spcPts val="0"/>
              </a:spcAft>
              <a:defRPr/>
            </a:pPr>
            <a:r>
              <a:rPr lang="en-US" sz="3200" b="1" dirty="0">
                <a:solidFill>
                  <a:schemeClr val="accent6">
                    <a:lumMod val="50000"/>
                  </a:schemeClr>
                </a:solidFill>
                <a:latin typeface="+mn-lt"/>
                <a:cs typeface="+mn-cs"/>
              </a:rPr>
              <a:t>EMOTIONAL</a:t>
            </a:r>
          </a:p>
        </p:txBody>
      </p:sp>
      <p:sp>
        <p:nvSpPr>
          <p:cNvPr id="8" name="Oval 7"/>
          <p:cNvSpPr/>
          <p:nvPr/>
        </p:nvSpPr>
        <p:spPr>
          <a:xfrm>
            <a:off x="1752600" y="3533775"/>
            <a:ext cx="5602288" cy="2686050"/>
          </a:xfrm>
          <a:prstGeom prst="ellipse">
            <a:avLst/>
          </a:prstGeom>
          <a:no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79879" name="TextBox 8"/>
          <p:cNvSpPr txBox="1">
            <a:spLocks noChangeArrowheads="1"/>
          </p:cNvSpPr>
          <p:nvPr/>
        </p:nvSpPr>
        <p:spPr bwMode="auto">
          <a:xfrm>
            <a:off x="5559425" y="5184775"/>
            <a:ext cx="1404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B050"/>
                </a:solidFill>
              </a:rPr>
              <a:t>SOCIAL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altLang="en-US" sz="6000" b="1"/>
              <a:t>The Whole Child</a:t>
            </a:r>
          </a:p>
        </p:txBody>
      </p:sp>
      <p:sp>
        <p:nvSpPr>
          <p:cNvPr id="4" name="Oval 3"/>
          <p:cNvSpPr/>
          <p:nvPr/>
        </p:nvSpPr>
        <p:spPr>
          <a:xfrm rot="2157613">
            <a:off x="-26988" y="1952625"/>
            <a:ext cx="5943601" cy="417036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5" name="Oval 4"/>
          <p:cNvSpPr/>
          <p:nvPr/>
        </p:nvSpPr>
        <p:spPr>
          <a:xfrm rot="19336097">
            <a:off x="3330575" y="1895475"/>
            <a:ext cx="5943600" cy="43434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80900" name="TextBox 5"/>
          <p:cNvSpPr txBox="1">
            <a:spLocks noChangeArrowheads="1"/>
          </p:cNvSpPr>
          <p:nvPr/>
        </p:nvSpPr>
        <p:spPr bwMode="auto">
          <a:xfrm>
            <a:off x="965200" y="1928813"/>
            <a:ext cx="2073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rPr>
              <a:t>COGNITIVE</a:t>
            </a:r>
          </a:p>
        </p:txBody>
      </p:sp>
      <p:sp>
        <p:nvSpPr>
          <p:cNvPr id="7" name="TextBox 6"/>
          <p:cNvSpPr txBox="1"/>
          <p:nvPr/>
        </p:nvSpPr>
        <p:spPr>
          <a:xfrm>
            <a:off x="5983288" y="1954213"/>
            <a:ext cx="2295525" cy="585787"/>
          </a:xfrm>
          <a:prstGeom prst="rect">
            <a:avLst/>
          </a:prstGeom>
          <a:noFill/>
        </p:spPr>
        <p:txBody>
          <a:bodyPr wrap="none">
            <a:spAutoFit/>
          </a:bodyPr>
          <a:lstStyle/>
          <a:p>
            <a:pPr eaLnBrk="1" fontAlgn="auto" hangingPunct="1">
              <a:spcBef>
                <a:spcPts val="0"/>
              </a:spcBef>
              <a:spcAft>
                <a:spcPts val="0"/>
              </a:spcAft>
              <a:defRPr/>
            </a:pPr>
            <a:r>
              <a:rPr lang="en-US" sz="3200" b="1" dirty="0">
                <a:solidFill>
                  <a:schemeClr val="accent6">
                    <a:lumMod val="50000"/>
                  </a:schemeClr>
                </a:solidFill>
                <a:latin typeface="+mn-lt"/>
                <a:cs typeface="+mn-cs"/>
              </a:rPr>
              <a:t>EMOTIONAL</a:t>
            </a:r>
          </a:p>
        </p:txBody>
      </p:sp>
      <p:sp>
        <p:nvSpPr>
          <p:cNvPr id="8" name="Oval 7"/>
          <p:cNvSpPr/>
          <p:nvPr/>
        </p:nvSpPr>
        <p:spPr>
          <a:xfrm>
            <a:off x="1752600" y="3533775"/>
            <a:ext cx="5602288" cy="2686050"/>
          </a:xfrm>
          <a:prstGeom prst="ellipse">
            <a:avLst/>
          </a:prstGeom>
          <a:no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80903" name="TextBox 8"/>
          <p:cNvSpPr txBox="1">
            <a:spLocks noChangeArrowheads="1"/>
          </p:cNvSpPr>
          <p:nvPr/>
        </p:nvSpPr>
        <p:spPr bwMode="auto">
          <a:xfrm>
            <a:off x="5559425" y="5184775"/>
            <a:ext cx="1404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B050"/>
                </a:solidFill>
              </a:rPr>
              <a:t>SOCIAL</a:t>
            </a:r>
          </a:p>
        </p:txBody>
      </p:sp>
      <p:sp>
        <p:nvSpPr>
          <p:cNvPr id="10" name="Oval 9"/>
          <p:cNvSpPr/>
          <p:nvPr/>
        </p:nvSpPr>
        <p:spPr>
          <a:xfrm>
            <a:off x="1066800" y="2744788"/>
            <a:ext cx="6789738" cy="2525712"/>
          </a:xfrm>
          <a:prstGeom prst="ellipse">
            <a:avLst/>
          </a:prstGeom>
          <a:noFill/>
          <a:ln w="762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80905" name="TextBox 10"/>
          <p:cNvSpPr txBox="1">
            <a:spLocks noChangeArrowheads="1"/>
          </p:cNvSpPr>
          <p:nvPr/>
        </p:nvSpPr>
        <p:spPr bwMode="auto">
          <a:xfrm>
            <a:off x="2017713" y="3024188"/>
            <a:ext cx="2039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C00000"/>
                </a:solidFill>
              </a:rPr>
              <a:t>ACADEMIC</a:t>
            </a:r>
          </a:p>
        </p:txBody>
      </p:sp>
      <p:sp>
        <p:nvSpPr>
          <p:cNvPr id="80906" name="TextBox 2"/>
          <p:cNvSpPr txBox="1">
            <a:spLocks noChangeArrowheads="1"/>
          </p:cNvSpPr>
          <p:nvPr/>
        </p:nvSpPr>
        <p:spPr bwMode="auto">
          <a:xfrm>
            <a:off x="3649663" y="4221163"/>
            <a:ext cx="19907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200"/>
              <a:t>AGENCY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3657600" y="1727200"/>
            <a:ext cx="5257800" cy="2667000"/>
          </a:xfrm>
        </p:spPr>
        <p:txBody>
          <a:bodyPr/>
          <a:lstStyle/>
          <a:p>
            <a:pPr marL="0" indent="0" eaLnBrk="1" hangingPunct="1">
              <a:buFont typeface="Arial" panose="020B0604020202020204" pitchFamily="34" charset="0"/>
              <a:buNone/>
            </a:pPr>
            <a:r>
              <a:rPr lang="en-US" altLang="en-US"/>
              <a:t>I’m now a seventh grader </a:t>
            </a:r>
          </a:p>
          <a:p>
            <a:pPr marL="0" indent="0" eaLnBrk="1" hangingPunct="1">
              <a:buFont typeface="Arial" panose="020B0604020202020204" pitchFamily="34" charset="0"/>
              <a:buNone/>
            </a:pPr>
            <a:r>
              <a:rPr lang="en-US" altLang="en-US"/>
              <a:t>And the focus of my life </a:t>
            </a:r>
          </a:p>
          <a:p>
            <a:pPr marL="0" indent="0" eaLnBrk="1" hangingPunct="1">
              <a:buFont typeface="Arial" panose="020B0604020202020204" pitchFamily="34" charset="0"/>
              <a:buNone/>
            </a:pPr>
            <a:r>
              <a:rPr lang="en-US" altLang="en-US"/>
              <a:t>Is to figure out just who I am </a:t>
            </a:r>
          </a:p>
          <a:p>
            <a:pPr marL="0" indent="0" eaLnBrk="1" hangingPunct="1">
              <a:buFont typeface="Arial" panose="020B0604020202020204" pitchFamily="34" charset="0"/>
              <a:buNone/>
            </a:pPr>
            <a:r>
              <a:rPr lang="en-US" altLang="en-US"/>
              <a:t>Which way to find the light. </a:t>
            </a:r>
          </a:p>
        </p:txBody>
      </p:sp>
      <p:pic>
        <p:nvPicPr>
          <p:cNvPr id="624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60438"/>
            <a:ext cx="248285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775" y="4918075"/>
            <a:ext cx="2225675" cy="1200150"/>
          </a:xfrm>
          <a:prstGeom prst="rect">
            <a:avLst/>
          </a:prstGeom>
          <a:noFill/>
        </p:spPr>
        <p:txBody>
          <a:bodyPr wrap="none">
            <a:spAutoFit/>
          </a:bodyPr>
          <a:lstStyle/>
          <a:p>
            <a:pPr eaLnBrk="1" fontAlgn="auto" hangingPunct="1">
              <a:spcBef>
                <a:spcPts val="0"/>
              </a:spcBef>
              <a:spcAft>
                <a:spcPts val="0"/>
              </a:spcAft>
              <a:defRPr/>
            </a:pPr>
            <a:r>
              <a:rPr lang="en-US" sz="2400" b="1" i="1" dirty="0">
                <a:solidFill>
                  <a:srgbClr val="0070C0"/>
                </a:solidFill>
                <a:latin typeface="Calibri" panose="020F0502020204030204" pitchFamily="34" charset="0"/>
                <a:cs typeface="+mn-cs"/>
              </a:rPr>
              <a:t>Latent potential</a:t>
            </a:r>
          </a:p>
          <a:p>
            <a:pPr eaLnBrk="1" fontAlgn="auto" hangingPunct="1">
              <a:spcBef>
                <a:spcPts val="0"/>
              </a:spcBef>
              <a:spcAft>
                <a:spcPts val="0"/>
              </a:spcAft>
              <a:defRPr/>
            </a:pPr>
            <a:r>
              <a:rPr lang="en-US" sz="2400" b="1" i="1" dirty="0">
                <a:solidFill>
                  <a:srgbClr val="0070C0"/>
                </a:solidFill>
                <a:latin typeface="Calibri" panose="020F0502020204030204" pitchFamily="34" charset="0"/>
                <a:cs typeface="+mn-cs"/>
              </a:rPr>
              <a:t>waiting to </a:t>
            </a:r>
          </a:p>
          <a:p>
            <a:pPr eaLnBrk="1" fontAlgn="auto" hangingPunct="1">
              <a:spcBef>
                <a:spcPts val="0"/>
              </a:spcBef>
              <a:spcAft>
                <a:spcPts val="0"/>
              </a:spcAft>
              <a:defRPr/>
            </a:pPr>
            <a:r>
              <a:rPr lang="en-US" sz="2400" b="1" i="1" dirty="0">
                <a:solidFill>
                  <a:srgbClr val="0070C0"/>
                </a:solidFill>
                <a:latin typeface="Calibri" panose="020F0502020204030204" pitchFamily="34" charset="0"/>
                <a:cs typeface="+mn-cs"/>
              </a:rPr>
              <a:t>be harvested</a:t>
            </a:r>
            <a:r>
              <a:rPr lang="en-US" sz="2400" b="1" i="1" dirty="0">
                <a:solidFill>
                  <a:schemeClr val="accent6">
                    <a:lumMod val="75000"/>
                  </a:schemeClr>
                </a:solidFill>
                <a:latin typeface="Calibri" panose="020F0502020204030204" pitchFamily="34" charset="0"/>
                <a:cs typeface="+mn-c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
          <p:cNvSpPr txBox="1">
            <a:spLocks noChangeArrowheads="1"/>
          </p:cNvSpPr>
          <p:nvPr/>
        </p:nvSpPr>
        <p:spPr bwMode="auto">
          <a:xfrm>
            <a:off x="376238" y="2571750"/>
            <a:ext cx="853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rgbClr val="0070C0"/>
                </a:solidFill>
              </a:rPr>
              <a:t>ALL AGES AND STAGES ARE IMPORTANT!</a:t>
            </a:r>
            <a:endParaRPr lang="en-US" altLang="en-US" sz="300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1"/>
          <p:cNvSpPr txBox="1">
            <a:spLocks noChangeArrowheads="1"/>
          </p:cNvSpPr>
          <p:nvPr/>
        </p:nvSpPr>
        <p:spPr bwMode="auto">
          <a:xfrm>
            <a:off x="687388" y="1252538"/>
            <a:ext cx="70278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000">
              <a:solidFill>
                <a:srgbClr val="000000"/>
              </a:solidFill>
            </a:endParaRPr>
          </a:p>
          <a:p>
            <a:pPr algn="ctr" eaLnBrk="1" hangingPunct="1">
              <a:spcBef>
                <a:spcPct val="0"/>
              </a:spcBef>
              <a:buFontTx/>
              <a:buNone/>
            </a:pPr>
            <a:r>
              <a:rPr lang="en-US" altLang="en-US" sz="3000" b="1">
                <a:solidFill>
                  <a:srgbClr val="0070C0"/>
                </a:solidFill>
              </a:rPr>
              <a:t>Birth to 3:  </a:t>
            </a:r>
            <a:r>
              <a:rPr lang="en-US" altLang="en-US" sz="3000">
                <a:solidFill>
                  <a:srgbClr val="0070C0"/>
                </a:solidFill>
              </a:rPr>
              <a:t>80% of brain development!</a:t>
            </a:r>
          </a:p>
          <a:p>
            <a:pPr eaLnBrk="1" hangingPunct="1">
              <a:spcBef>
                <a:spcPct val="0"/>
              </a:spcBef>
              <a:buFontTx/>
              <a:buNone/>
            </a:pPr>
            <a:endParaRPr lang="en-US" altLang="en-US" sz="1800">
              <a:solidFill>
                <a:srgbClr val="000000"/>
              </a:solidFill>
            </a:endParaRPr>
          </a:p>
        </p:txBody>
      </p:sp>
      <p:pic>
        <p:nvPicPr>
          <p:cNvPr id="8294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62263"/>
            <a:ext cx="470058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137160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900" y="2862263"/>
            <a:ext cx="43719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Box 1"/>
          <p:cNvSpPr txBox="1">
            <a:spLocks noChangeArrowheads="1"/>
          </p:cNvSpPr>
          <p:nvPr/>
        </p:nvSpPr>
        <p:spPr bwMode="auto">
          <a:xfrm>
            <a:off x="1085850" y="1371600"/>
            <a:ext cx="7200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70C0"/>
                </a:solidFill>
              </a:rPr>
              <a:t>Ages 3 to 5:  </a:t>
            </a:r>
            <a:r>
              <a:rPr lang="en-US" altLang="en-US" sz="3000">
                <a:solidFill>
                  <a:srgbClr val="0070C0"/>
                </a:solidFill>
              </a:rPr>
              <a:t>pre-school socialization and school-readiness skills</a:t>
            </a:r>
            <a:endParaRPr lang="en-US" altLang="en-US" sz="1800">
              <a:solidFill>
                <a:srgbClr val="0070C0"/>
              </a:solidFill>
            </a:endParaRPr>
          </a:p>
        </p:txBody>
      </p:sp>
      <p:pic>
        <p:nvPicPr>
          <p:cNvPr id="839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97150"/>
            <a:ext cx="453072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597150"/>
            <a:ext cx="34544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1"/>
          <p:cNvSpPr txBox="1">
            <a:spLocks noChangeArrowheads="1"/>
          </p:cNvSpPr>
          <p:nvPr/>
        </p:nvSpPr>
        <p:spPr bwMode="auto">
          <a:xfrm>
            <a:off x="685800" y="1314450"/>
            <a:ext cx="8343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70C0"/>
                </a:solidFill>
              </a:rPr>
              <a:t>Ages 5 to 9:  </a:t>
            </a:r>
            <a:r>
              <a:rPr lang="en-US" altLang="en-US" sz="3000">
                <a:solidFill>
                  <a:srgbClr val="0070C0"/>
                </a:solidFill>
              </a:rPr>
              <a:t>school socialization, learning to read and do basic arithmetic</a:t>
            </a:r>
            <a:endParaRPr lang="en-US" altLang="en-US" sz="1800">
              <a:solidFill>
                <a:srgbClr val="0070C0"/>
              </a:solidFill>
            </a:endParaRPr>
          </a:p>
        </p:txBody>
      </p:sp>
      <p:pic>
        <p:nvPicPr>
          <p:cNvPr id="849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470150"/>
            <a:ext cx="47625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Box 1"/>
          <p:cNvSpPr txBox="1">
            <a:spLocks noChangeArrowheads="1"/>
          </p:cNvSpPr>
          <p:nvPr/>
        </p:nvSpPr>
        <p:spPr bwMode="auto">
          <a:xfrm>
            <a:off x="914400" y="1143000"/>
            <a:ext cx="7715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70C0"/>
                </a:solidFill>
              </a:rPr>
              <a:t>Ages 9 to 14:  </a:t>
            </a:r>
            <a:r>
              <a:rPr lang="en-US" altLang="en-US" sz="3000">
                <a:solidFill>
                  <a:srgbClr val="0070C0"/>
                </a:solidFill>
              </a:rPr>
              <a:t>reading to learn; trying on identities and imagining possible future selves</a:t>
            </a:r>
            <a:endParaRPr lang="en-US" altLang="en-US" sz="1800">
              <a:solidFill>
                <a:srgbClr val="0070C0"/>
              </a:solidFill>
            </a:endParaRPr>
          </a:p>
        </p:txBody>
      </p:sp>
      <p:pic>
        <p:nvPicPr>
          <p:cNvPr id="860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2228850"/>
            <a:ext cx="49720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1"/>
          <p:cNvSpPr txBox="1">
            <a:spLocks noChangeArrowheads="1"/>
          </p:cNvSpPr>
          <p:nvPr/>
        </p:nvSpPr>
        <p:spPr bwMode="auto">
          <a:xfrm>
            <a:off x="914400" y="1085850"/>
            <a:ext cx="7372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70C0"/>
              </a:solidFill>
            </a:endParaRPr>
          </a:p>
          <a:p>
            <a:pPr eaLnBrk="1" hangingPunct="1">
              <a:spcBef>
                <a:spcPct val="0"/>
              </a:spcBef>
              <a:buFontTx/>
              <a:buNone/>
            </a:pPr>
            <a:r>
              <a:rPr lang="en-US" altLang="en-US" sz="3000" b="1">
                <a:solidFill>
                  <a:srgbClr val="0070C0"/>
                </a:solidFill>
              </a:rPr>
              <a:t>14 to 18</a:t>
            </a:r>
            <a:r>
              <a:rPr lang="en-US" altLang="en-US" sz="3000">
                <a:solidFill>
                  <a:srgbClr val="0070C0"/>
                </a:solidFill>
              </a:rPr>
              <a:t>:  settling on an academic and pre-career pathway</a:t>
            </a:r>
          </a:p>
          <a:p>
            <a:pPr eaLnBrk="1" hangingPunct="1">
              <a:spcBef>
                <a:spcPct val="0"/>
              </a:spcBef>
              <a:buFontTx/>
              <a:buNone/>
            </a:pPr>
            <a:endParaRPr lang="en-US" altLang="en-US" sz="1800">
              <a:solidFill>
                <a:srgbClr val="000000"/>
              </a:solidFill>
            </a:endParaRPr>
          </a:p>
        </p:txBody>
      </p:sp>
      <p:pic>
        <p:nvPicPr>
          <p:cNvPr id="870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16175"/>
            <a:ext cx="39116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Box 1"/>
          <p:cNvSpPr txBox="1">
            <a:spLocks noChangeArrowheads="1"/>
          </p:cNvSpPr>
          <p:nvPr/>
        </p:nvSpPr>
        <p:spPr bwMode="auto">
          <a:xfrm>
            <a:off x="800100" y="1257300"/>
            <a:ext cx="7886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70C0"/>
                </a:solidFill>
              </a:rPr>
              <a:t>18 to 22:  </a:t>
            </a:r>
            <a:r>
              <a:rPr lang="en-US" altLang="en-US" sz="3000">
                <a:solidFill>
                  <a:srgbClr val="0070C0"/>
                </a:solidFill>
              </a:rPr>
              <a:t>transitioning from adolescence into the adult world</a:t>
            </a:r>
          </a:p>
        </p:txBody>
      </p:sp>
      <p:pic>
        <p:nvPicPr>
          <p:cNvPr id="880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2270125"/>
            <a:ext cx="48291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1"/>
          <p:cNvSpPr txBox="1">
            <a:spLocks noChangeArrowheads="1"/>
          </p:cNvSpPr>
          <p:nvPr/>
        </p:nvSpPr>
        <p:spPr bwMode="auto">
          <a:xfrm>
            <a:off x="815975" y="1085850"/>
            <a:ext cx="7791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70C0"/>
                </a:solidFill>
              </a:rPr>
              <a:t>22 to 30:  </a:t>
            </a:r>
            <a:r>
              <a:rPr lang="en-US" altLang="en-US" sz="3000">
                <a:solidFill>
                  <a:srgbClr val="0070C0"/>
                </a:solidFill>
              </a:rPr>
              <a:t>finding a career track, adult routines and separating from parents</a:t>
            </a:r>
          </a:p>
        </p:txBody>
      </p:sp>
      <p:pic>
        <p:nvPicPr>
          <p:cNvPr id="8909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5675" y="2286000"/>
            <a:ext cx="49720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1"/>
          <p:cNvSpPr txBox="1">
            <a:spLocks noChangeArrowheads="1"/>
          </p:cNvSpPr>
          <p:nvPr/>
        </p:nvSpPr>
        <p:spPr bwMode="auto">
          <a:xfrm>
            <a:off x="914400" y="1447800"/>
            <a:ext cx="7696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200">
              <a:solidFill>
                <a:srgbClr val="000000"/>
              </a:solidFill>
              <a:latin typeface="Calibri" panose="020F0502020204030204" pitchFamily="34" charset="0"/>
            </a:endParaRPr>
          </a:p>
          <a:p>
            <a:pPr eaLnBrk="1" hangingPunct="1"/>
            <a:r>
              <a:rPr lang="en-US" altLang="en-US" sz="4000">
                <a:solidFill>
                  <a:srgbClr val="000000"/>
                </a:solidFill>
                <a:latin typeface="Calibri" panose="020F0502020204030204" pitchFamily="34" charset="0"/>
              </a:rPr>
              <a:t>What are the skills and qualities we want children from all backgrounds to have equitable opportunities to learn and develop?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457200" y="2362200"/>
            <a:ext cx="8077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1028700" indent="-5715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Font typeface="Wingdings" panose="05000000000000000000" pitchFamily="2" charset="2"/>
              <a:buChar char="Ø"/>
            </a:pPr>
            <a:r>
              <a:rPr lang="en-US" altLang="en-US" sz="4000">
                <a:latin typeface="Calibri" panose="020F0502020204030204" pitchFamily="34" charset="0"/>
              </a:rPr>
              <a:t>Future Awareness</a:t>
            </a:r>
          </a:p>
          <a:p>
            <a:pPr lvl="1" eaLnBrk="1" hangingPunct="1">
              <a:buFont typeface="Wingdings" panose="05000000000000000000" pitchFamily="2" charset="2"/>
              <a:buChar char="Ø"/>
            </a:pPr>
            <a:r>
              <a:rPr lang="en-US" altLang="en-US" sz="4000">
                <a:latin typeface="Calibri" panose="020F0502020204030204" pitchFamily="34" charset="0"/>
              </a:rPr>
              <a:t>Goals (for School, Work, and Life)</a:t>
            </a:r>
          </a:p>
          <a:p>
            <a:pPr lvl="1" eaLnBrk="1" hangingPunct="1">
              <a:buFont typeface="Wingdings" panose="05000000000000000000" pitchFamily="2" charset="2"/>
              <a:buChar char="Ø"/>
            </a:pPr>
            <a:r>
              <a:rPr lang="en-US" altLang="en-US" sz="4000">
                <a:latin typeface="Calibri" panose="020F0502020204030204" pitchFamily="34" charset="0"/>
              </a:rPr>
              <a:t>Purposeful Planning</a:t>
            </a:r>
          </a:p>
          <a:p>
            <a:pPr lvl="1" eaLnBrk="1" hangingPunct="1">
              <a:buFont typeface="Wingdings" panose="05000000000000000000" pitchFamily="2" charset="2"/>
              <a:buChar char="Ø"/>
            </a:pPr>
            <a:r>
              <a:rPr lang="en-US" altLang="en-US" sz="4000">
                <a:latin typeface="Calibri" panose="020F0502020204030204" pitchFamily="34" charset="0"/>
              </a:rPr>
              <a:t>Optimism</a:t>
            </a:r>
          </a:p>
        </p:txBody>
      </p:sp>
      <p:sp>
        <p:nvSpPr>
          <p:cNvPr id="91138" name="TextBox 2"/>
          <p:cNvSpPr txBox="1">
            <a:spLocks noChangeArrowheads="1"/>
          </p:cNvSpPr>
          <p:nvPr/>
        </p:nvSpPr>
        <p:spPr bwMode="auto">
          <a:xfrm>
            <a:off x="1023938" y="762000"/>
            <a:ext cx="6945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latin typeface="Calibri" panose="020F0502020204030204" pitchFamily="34" charset="0"/>
              </a:rPr>
              <a:t>Whole-Child Skills and Qualities</a:t>
            </a:r>
          </a:p>
          <a:p>
            <a:pPr algn="ctr" eaLnBrk="1" hangingPunct="1"/>
            <a:r>
              <a:rPr lang="en-US" altLang="en-US" sz="4000" b="1">
                <a:latin typeface="Calibri" panose="020F0502020204030204" pitchFamily="34" charset="0"/>
              </a:rPr>
              <a:t>that Help Foster AGENCY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3800" y="555625"/>
            <a:ext cx="4814888" cy="6302375"/>
          </a:xfrm>
          <a:prstGeom prst="rect">
            <a:avLst/>
          </a:prstGeom>
          <a:noFill/>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70C0"/>
                </a:solidFill>
                <a:latin typeface="Calibri" panose="020F0502020204030204" pitchFamily="34" charset="0"/>
                <a:cs typeface="Calibri" panose="020F0502020204030204" pitchFamily="34" charset="0"/>
              </a:rPr>
              <a:t>Sure as Sunlight</a:t>
            </a:r>
            <a:endParaRPr lang="en-US" altLang="en-US" sz="3600">
              <a:solidFill>
                <a:srgbClr val="0070C0"/>
              </a:solidFill>
              <a:latin typeface="Calibri" panose="020F0502020204030204" pitchFamily="34" charset="0"/>
              <a:cs typeface="Calibri" panose="020F0502020204030204" pitchFamily="34" charset="0"/>
            </a:endParaRPr>
          </a:p>
          <a:p>
            <a:pPr eaLnBrk="1" hangingPunct="1"/>
            <a:r>
              <a:rPr lang="en-US" altLang="en-US" i="1"/>
              <a:t> </a:t>
            </a:r>
            <a:endParaRPr lang="en-US" altLang="en-US" sz="2400">
              <a:latin typeface="Calibri" panose="020F0502020204030204" pitchFamily="34" charset="0"/>
              <a:cs typeface="Calibri" panose="020F0502020204030204" pitchFamily="34" charset="0"/>
            </a:endParaRPr>
          </a:p>
          <a:p>
            <a:pPr eaLnBrk="1" hangingPunct="1"/>
            <a:r>
              <a:rPr lang="en-US" altLang="en-US" sz="2400">
                <a:latin typeface="Calibri" panose="020F0502020204030204" pitchFamily="34" charset="0"/>
                <a:cs typeface="Calibri" panose="020F0502020204030204" pitchFamily="34" charset="0"/>
              </a:rPr>
              <a:t>There is a child here in your caring</a:t>
            </a:r>
          </a:p>
          <a:p>
            <a:pPr eaLnBrk="1" hangingPunct="1"/>
            <a:r>
              <a:rPr lang="en-US" altLang="en-US" sz="2400">
                <a:latin typeface="Calibri" panose="020F0502020204030204" pitchFamily="34" charset="0"/>
                <a:cs typeface="Calibri" panose="020F0502020204030204" pitchFamily="34" charset="0"/>
              </a:rPr>
              <a:t>who may someday cure all cancer</a:t>
            </a:r>
          </a:p>
          <a:p>
            <a:pPr eaLnBrk="1" hangingPunct="1"/>
            <a:r>
              <a:rPr lang="en-US" altLang="en-US" sz="2400">
                <a:latin typeface="Calibri" panose="020F0502020204030204" pitchFamily="34" charset="0"/>
                <a:cs typeface="Calibri" panose="020F0502020204030204" pitchFamily="34" charset="0"/>
              </a:rPr>
              <a:t>but you’ve got to lay the groundwork</a:t>
            </a:r>
          </a:p>
          <a:p>
            <a:pPr eaLnBrk="1" hangingPunct="1"/>
            <a:r>
              <a:rPr lang="en-US" altLang="en-US" sz="2400">
                <a:latin typeface="Calibri" panose="020F0502020204030204" pitchFamily="34" charset="0"/>
                <a:cs typeface="Calibri" panose="020F0502020204030204" pitchFamily="34" charset="0"/>
              </a:rPr>
              <a:t>so that it can come to pass.</a:t>
            </a:r>
          </a:p>
          <a:p>
            <a:pPr eaLnBrk="1" hangingPunct="1"/>
            <a:r>
              <a:rPr lang="en-US" altLang="en-US" sz="2400">
                <a:latin typeface="Calibri" panose="020F0502020204030204" pitchFamily="34" charset="0"/>
                <a:cs typeface="Calibri" panose="020F0502020204030204" pitchFamily="34" charset="0"/>
              </a:rPr>
              <a:t> </a:t>
            </a:r>
          </a:p>
          <a:p>
            <a:pPr eaLnBrk="1" hangingPunct="1"/>
            <a:r>
              <a:rPr lang="en-US" altLang="en-US" sz="2400">
                <a:latin typeface="Calibri" panose="020F0502020204030204" pitchFamily="34" charset="0"/>
                <a:cs typeface="Calibri" panose="020F0502020204030204" pitchFamily="34" charset="0"/>
              </a:rPr>
              <a:t>She is a child who has not blossomed</a:t>
            </a:r>
          </a:p>
          <a:p>
            <a:pPr eaLnBrk="1" hangingPunct="1"/>
            <a:r>
              <a:rPr lang="en-US" altLang="en-US" sz="2400">
                <a:latin typeface="Calibri" panose="020F0502020204030204" pitchFamily="34" charset="0"/>
                <a:cs typeface="Calibri" panose="020F0502020204030204" pitchFamily="34" charset="0"/>
              </a:rPr>
              <a:t>so you cannot see her brilliance</a:t>
            </a:r>
          </a:p>
          <a:p>
            <a:pPr eaLnBrk="1" hangingPunct="1"/>
            <a:r>
              <a:rPr lang="en-US" altLang="en-US" sz="2400">
                <a:latin typeface="Calibri" panose="020F0502020204030204" pitchFamily="34" charset="0"/>
                <a:cs typeface="Calibri" panose="020F0502020204030204" pitchFamily="34" charset="0"/>
              </a:rPr>
              <a:t>but as sure as there is sunlight</a:t>
            </a:r>
          </a:p>
          <a:p>
            <a:pPr eaLnBrk="1" hangingPunct="1"/>
            <a:r>
              <a:rPr lang="en-US" altLang="en-US" sz="2400">
                <a:latin typeface="Calibri" panose="020F0502020204030204" pitchFamily="34" charset="0"/>
                <a:cs typeface="Calibri" panose="020F0502020204030204" pitchFamily="34" charset="0"/>
              </a:rPr>
              <a:t>she is here now in your class.</a:t>
            </a:r>
          </a:p>
          <a:p>
            <a:pPr eaLnBrk="1" hangingPunct="1"/>
            <a:r>
              <a:rPr lang="en-US" altLang="en-US" sz="2400">
                <a:latin typeface="Calibri" panose="020F0502020204030204" pitchFamily="34" charset="0"/>
                <a:cs typeface="Calibri" panose="020F0502020204030204" pitchFamily="34" charset="0"/>
              </a:rPr>
              <a:t> </a:t>
            </a:r>
          </a:p>
          <a:p>
            <a:pPr eaLnBrk="1" hangingPunct="1"/>
            <a:r>
              <a:rPr lang="en-US" altLang="en-US" sz="2400">
                <a:latin typeface="Calibri" panose="020F0502020204030204" pitchFamily="34" charset="0"/>
                <a:cs typeface="Calibri" panose="020F0502020204030204" pitchFamily="34" charset="0"/>
              </a:rPr>
              <a:t>I cannot tell you what her name is</a:t>
            </a:r>
          </a:p>
          <a:p>
            <a:pPr eaLnBrk="1" hangingPunct="1"/>
            <a:r>
              <a:rPr lang="en-US" altLang="en-US" sz="2400">
                <a:latin typeface="Calibri" panose="020F0502020204030204" pitchFamily="34" charset="0"/>
                <a:cs typeface="Calibri" panose="020F0502020204030204" pitchFamily="34" charset="0"/>
              </a:rPr>
              <a:t>nor her height, nor weight, nor color,</a:t>
            </a:r>
          </a:p>
          <a:p>
            <a:pPr eaLnBrk="1" hangingPunct="1"/>
            <a:r>
              <a:rPr lang="en-US" altLang="en-US" sz="2400">
                <a:latin typeface="Calibri" panose="020F0502020204030204" pitchFamily="34" charset="0"/>
                <a:cs typeface="Calibri" panose="020F0502020204030204" pitchFamily="34" charset="0"/>
              </a:rPr>
              <a:t>only that she is potentially</a:t>
            </a:r>
          </a:p>
          <a:p>
            <a:pPr eaLnBrk="1" hangingPunct="1"/>
            <a:r>
              <a:rPr lang="en-US" altLang="en-US" sz="2400">
                <a:latin typeface="Calibri" panose="020F0502020204030204" pitchFamily="34" charset="0"/>
                <a:cs typeface="Calibri" panose="020F0502020204030204" pitchFamily="34" charset="0"/>
              </a:rPr>
              <a:t>a history-making lass.</a:t>
            </a:r>
          </a:p>
          <a:p>
            <a:pPr eaLnBrk="1" hangingPunct="1"/>
            <a:endParaRPr lang="en-US" altLang="en-US" sz="1300"/>
          </a:p>
        </p:txBody>
      </p:sp>
      <p:pic>
        <p:nvPicPr>
          <p:cNvPr id="634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8" y="990600"/>
            <a:ext cx="248285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66775" y="4862513"/>
            <a:ext cx="2225675" cy="1200150"/>
          </a:xfrm>
          <a:prstGeom prst="rect">
            <a:avLst/>
          </a:prstGeom>
          <a:noFill/>
        </p:spPr>
        <p:txBody>
          <a:bodyPr wrap="none">
            <a:spAutoFit/>
          </a:bodyPr>
          <a:lstStyle/>
          <a:p>
            <a:pPr eaLnBrk="1" fontAlgn="auto" hangingPunct="1">
              <a:spcBef>
                <a:spcPts val="0"/>
              </a:spcBef>
              <a:spcAft>
                <a:spcPts val="0"/>
              </a:spcAft>
              <a:defRPr/>
            </a:pPr>
            <a:r>
              <a:rPr lang="en-US" sz="2400" b="1" i="1" dirty="0">
                <a:solidFill>
                  <a:srgbClr val="0070C0"/>
                </a:solidFill>
                <a:latin typeface="Calibri" panose="020F0502020204030204" pitchFamily="34" charset="0"/>
                <a:cs typeface="+mn-cs"/>
              </a:rPr>
              <a:t>Latent potential</a:t>
            </a:r>
          </a:p>
          <a:p>
            <a:pPr eaLnBrk="1" fontAlgn="auto" hangingPunct="1">
              <a:spcBef>
                <a:spcPts val="0"/>
              </a:spcBef>
              <a:spcAft>
                <a:spcPts val="0"/>
              </a:spcAft>
              <a:defRPr/>
            </a:pPr>
            <a:r>
              <a:rPr lang="en-US" sz="2400" b="1" i="1" dirty="0">
                <a:solidFill>
                  <a:srgbClr val="0070C0"/>
                </a:solidFill>
                <a:latin typeface="Calibri" panose="020F0502020204030204" pitchFamily="34" charset="0"/>
                <a:cs typeface="+mn-cs"/>
              </a:rPr>
              <a:t>waiting to </a:t>
            </a:r>
          </a:p>
          <a:p>
            <a:pPr eaLnBrk="1" fontAlgn="auto" hangingPunct="1">
              <a:spcBef>
                <a:spcPts val="0"/>
              </a:spcBef>
              <a:spcAft>
                <a:spcPts val="0"/>
              </a:spcAft>
              <a:defRPr/>
            </a:pPr>
            <a:r>
              <a:rPr lang="en-US" sz="2400" b="1" i="1" dirty="0">
                <a:solidFill>
                  <a:srgbClr val="0070C0"/>
                </a:solidFill>
                <a:latin typeface="Calibri" panose="020F0502020204030204" pitchFamily="34" charset="0"/>
                <a:cs typeface="+mn-cs"/>
              </a:rPr>
              <a:t>be harvested</a:t>
            </a:r>
            <a:r>
              <a:rPr lang="en-US" sz="2400" b="1" i="1" dirty="0">
                <a:solidFill>
                  <a:schemeClr val="accent6">
                    <a:lumMod val="75000"/>
                  </a:schemeClr>
                </a:solidFill>
                <a:latin typeface="Calibri" panose="020F0502020204030204" pitchFamily="34" charset="0"/>
                <a:cs typeface="+mn-cs"/>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685800" y="2133600"/>
            <a:ext cx="7620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1028700" indent="-5715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Font typeface="Wingdings" panose="05000000000000000000" pitchFamily="2" charset="2"/>
              <a:buChar char="Ø"/>
            </a:pPr>
            <a:r>
              <a:rPr lang="en-US" altLang="en-US" sz="4000">
                <a:latin typeface="Calibri" panose="020F0502020204030204" pitchFamily="34" charset="0"/>
              </a:rPr>
              <a:t>Growth Mindset</a:t>
            </a:r>
          </a:p>
          <a:p>
            <a:pPr lvl="1" eaLnBrk="1" hangingPunct="1">
              <a:buFont typeface="Wingdings" panose="05000000000000000000" pitchFamily="2" charset="2"/>
              <a:buChar char="Ø"/>
            </a:pPr>
            <a:r>
              <a:rPr lang="en-US" altLang="en-US" sz="4000">
                <a:latin typeface="Calibri" panose="020F0502020204030204" pitchFamily="34" charset="0"/>
              </a:rPr>
              <a:t>Conscientiousness</a:t>
            </a:r>
          </a:p>
          <a:p>
            <a:pPr lvl="1" eaLnBrk="1" hangingPunct="1">
              <a:buFont typeface="Wingdings" panose="05000000000000000000" pitchFamily="2" charset="2"/>
              <a:buChar char="Ø"/>
            </a:pPr>
            <a:r>
              <a:rPr lang="en-US" altLang="en-US" sz="4000">
                <a:latin typeface="Calibri" panose="020F0502020204030204" pitchFamily="34" charset="0"/>
              </a:rPr>
              <a:t>Persistence and Grit</a:t>
            </a:r>
          </a:p>
          <a:p>
            <a:pPr lvl="1" eaLnBrk="1" hangingPunct="1">
              <a:buFont typeface="Wingdings" panose="05000000000000000000" pitchFamily="2" charset="2"/>
              <a:buChar char="Ø"/>
            </a:pPr>
            <a:r>
              <a:rPr lang="en-US" altLang="en-US" sz="4000">
                <a:latin typeface="Calibri" panose="020F0502020204030204" pitchFamily="34" charset="0"/>
              </a:rPr>
              <a:t>Executive Function Skills</a:t>
            </a:r>
          </a:p>
        </p:txBody>
      </p:sp>
      <p:sp>
        <p:nvSpPr>
          <p:cNvPr id="92162" name="TextBox 2"/>
          <p:cNvSpPr txBox="1">
            <a:spLocks noChangeArrowheads="1"/>
          </p:cNvSpPr>
          <p:nvPr/>
        </p:nvSpPr>
        <p:spPr bwMode="auto">
          <a:xfrm>
            <a:off x="1023938" y="762000"/>
            <a:ext cx="694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latin typeface="Calibri" panose="020F0502020204030204" pitchFamily="34" charset="0"/>
              </a:rPr>
              <a:t>Whole-Child Skills and Qualities</a:t>
            </a:r>
          </a:p>
          <a:p>
            <a:pPr algn="ctr" eaLnBrk="1" hangingPunct="1"/>
            <a:r>
              <a:rPr lang="en-US" altLang="en-US" sz="4000" b="1">
                <a:latin typeface="Calibri" panose="020F0502020204030204" pitchFamily="34" charset="0"/>
              </a:rPr>
              <a:t>that Help Foster AGENCY </a:t>
            </a:r>
          </a:p>
          <a:p>
            <a:pPr algn="ctr" eaLnBrk="1" hangingPunct="1"/>
            <a:r>
              <a:rPr lang="en-US" altLang="en-US" sz="4000" b="1">
                <a:latin typeface="Calibri" panose="020F0502020204030204"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609600" y="2514600"/>
            <a:ext cx="777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1028700" indent="-5715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Font typeface="Wingdings" panose="05000000000000000000" pitchFamily="2" charset="2"/>
              <a:buChar char="Ø"/>
            </a:pPr>
            <a:r>
              <a:rPr lang="en-US" altLang="en-US" sz="4000">
                <a:latin typeface="Calibri" panose="020F0502020204030204" pitchFamily="34" charset="0"/>
              </a:rPr>
              <a:t>Identifying Emotions</a:t>
            </a:r>
          </a:p>
          <a:p>
            <a:pPr lvl="1" eaLnBrk="1" hangingPunct="1">
              <a:buFont typeface="Wingdings" panose="05000000000000000000" pitchFamily="2" charset="2"/>
              <a:buChar char="Ø"/>
            </a:pPr>
            <a:r>
              <a:rPr lang="en-US" altLang="en-US" sz="4000">
                <a:latin typeface="Calibri" panose="020F0502020204030204" pitchFamily="34" charset="0"/>
              </a:rPr>
              <a:t>Managing Emotions</a:t>
            </a:r>
          </a:p>
          <a:p>
            <a:pPr lvl="1" eaLnBrk="1" hangingPunct="1">
              <a:buFont typeface="Wingdings" panose="05000000000000000000" pitchFamily="2" charset="2"/>
              <a:buChar char="Ø"/>
            </a:pPr>
            <a:r>
              <a:rPr lang="en-US" altLang="en-US" sz="4000">
                <a:latin typeface="Calibri" panose="020F0502020204030204" pitchFamily="34" charset="0"/>
              </a:rPr>
              <a:t>Navigating Social Norms</a:t>
            </a:r>
          </a:p>
        </p:txBody>
      </p:sp>
      <p:sp>
        <p:nvSpPr>
          <p:cNvPr id="93186" name="TextBox 2"/>
          <p:cNvSpPr txBox="1">
            <a:spLocks noChangeArrowheads="1"/>
          </p:cNvSpPr>
          <p:nvPr/>
        </p:nvSpPr>
        <p:spPr bwMode="auto">
          <a:xfrm>
            <a:off x="1023938" y="762000"/>
            <a:ext cx="6945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latin typeface="Calibri" panose="020F0502020204030204" pitchFamily="34" charset="0"/>
              </a:rPr>
              <a:t>Whole-Child Skills and Qualities</a:t>
            </a:r>
          </a:p>
          <a:p>
            <a:pPr algn="ctr" eaLnBrk="1" hangingPunct="1"/>
            <a:r>
              <a:rPr lang="en-US" altLang="en-US" sz="4000" b="1">
                <a:latin typeface="Calibri" panose="020F0502020204030204" pitchFamily="34" charset="0"/>
              </a:rPr>
              <a:t>that Help Foster AGENCY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647700" y="2590800"/>
            <a:ext cx="7696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1028700" indent="-5715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Font typeface="Wingdings" panose="05000000000000000000" pitchFamily="2" charset="2"/>
              <a:buChar char="Ø"/>
            </a:pPr>
            <a:r>
              <a:rPr lang="en-US" altLang="en-US" sz="4000">
                <a:latin typeface="Calibri" panose="020F0502020204030204" pitchFamily="34" charset="0"/>
              </a:rPr>
              <a:t>Oral Communication</a:t>
            </a:r>
          </a:p>
          <a:p>
            <a:pPr lvl="1" eaLnBrk="1" hangingPunct="1">
              <a:buFont typeface="Wingdings" panose="05000000000000000000" pitchFamily="2" charset="2"/>
              <a:buChar char="Ø"/>
            </a:pPr>
            <a:r>
              <a:rPr lang="en-US" altLang="en-US" sz="4000">
                <a:latin typeface="Calibri" panose="020F0502020204030204" pitchFamily="34" charset="0"/>
              </a:rPr>
              <a:t>Written Communication</a:t>
            </a:r>
          </a:p>
          <a:p>
            <a:pPr lvl="1" eaLnBrk="1" hangingPunct="1">
              <a:buFont typeface="Wingdings" panose="05000000000000000000" pitchFamily="2" charset="2"/>
              <a:buChar char="Ø"/>
            </a:pPr>
            <a:r>
              <a:rPr lang="en-US" altLang="en-US" sz="4000">
                <a:latin typeface="Calibri" panose="020F0502020204030204" pitchFamily="34" charset="0"/>
              </a:rPr>
              <a:t>Information Search Capabilities</a:t>
            </a:r>
          </a:p>
        </p:txBody>
      </p:sp>
      <p:sp>
        <p:nvSpPr>
          <p:cNvPr id="94210" name="TextBox 2"/>
          <p:cNvSpPr txBox="1">
            <a:spLocks noChangeArrowheads="1"/>
          </p:cNvSpPr>
          <p:nvPr/>
        </p:nvSpPr>
        <p:spPr bwMode="auto">
          <a:xfrm>
            <a:off x="1023938" y="762000"/>
            <a:ext cx="6945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latin typeface="Calibri" panose="020F0502020204030204" pitchFamily="34" charset="0"/>
              </a:rPr>
              <a:t>Whole-Child Skills and Qualities</a:t>
            </a:r>
          </a:p>
          <a:p>
            <a:pPr algn="ctr" eaLnBrk="1" hangingPunct="1"/>
            <a:r>
              <a:rPr lang="en-US" altLang="en-US" sz="4000" b="1">
                <a:latin typeface="Calibri" panose="020F0502020204030204" pitchFamily="34" charset="0"/>
              </a:rPr>
              <a:t>that Help Foster AGENCY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609600"/>
            <a:ext cx="8382000" cy="5486400"/>
          </a:xfrm>
        </p:spPr>
        <p:txBody>
          <a:bodyPr/>
          <a:lstStyle/>
          <a:p>
            <a:pPr algn="l" eaLnBrk="1" hangingPunct="1"/>
            <a:r>
              <a:rPr lang="en-US" altLang="en-US" sz="4000"/>
              <a:t>Disadvantaged students, students of color, and especially males of color, can face special challenges having their “whole child” developed effectively. This is true for both the teacher-taught and student-taught curricula.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81263" y="1258888"/>
            <a:ext cx="6111875" cy="3632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6" name="Rectangle 5"/>
          <p:cNvSpPr/>
          <p:nvPr/>
        </p:nvSpPr>
        <p:spPr>
          <a:xfrm>
            <a:off x="2671763" y="5365750"/>
            <a:ext cx="5773737" cy="979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Racial, Ethnic, and Social Class Differences in how Children from Different Backgrounds Experience</a:t>
            </a:r>
            <a:r>
              <a:rPr lang="en-US" sz="2000" b="1" dirty="0">
                <a:solidFill>
                  <a:prstClr val="black"/>
                </a:solidFill>
              </a:rPr>
              <a:t> </a:t>
            </a:r>
            <a:r>
              <a:rPr lang="en-US" sz="2000" b="1" dirty="0">
                <a:solidFill>
                  <a:srgbClr val="C00000"/>
                </a:solidFill>
              </a:rPr>
              <a:t>PARENTING</a:t>
            </a:r>
            <a:r>
              <a:rPr lang="en-US" sz="2000" dirty="0">
                <a:solidFill>
                  <a:schemeClr val="tx1"/>
                </a:solidFill>
              </a:rPr>
              <a:t> and Preparation for School &amp; Learning</a:t>
            </a:r>
          </a:p>
        </p:txBody>
      </p:sp>
      <p:sp>
        <p:nvSpPr>
          <p:cNvPr id="10" name="Up Arrow 9"/>
          <p:cNvSpPr/>
          <p:nvPr/>
        </p:nvSpPr>
        <p:spPr>
          <a:xfrm>
            <a:off x="5226050" y="4725988"/>
            <a:ext cx="363538" cy="636587"/>
          </a:xfrm>
          <a:prstGeom prst="upArrow">
            <a:avLst>
              <a:gd name="adj1" fmla="val 50000"/>
              <a:gd name="adj2" fmla="val 90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prstClr val="black"/>
                </a:solidFill>
              </a:rPr>
              <a:t>A</a:t>
            </a:r>
          </a:p>
        </p:txBody>
      </p:sp>
      <p:sp>
        <p:nvSpPr>
          <p:cNvPr id="96260" name="TextBox 29"/>
          <p:cNvSpPr txBox="1">
            <a:spLocks noChangeArrowheads="1"/>
          </p:cNvSpPr>
          <p:nvPr/>
        </p:nvSpPr>
        <p:spPr bwMode="auto">
          <a:xfrm>
            <a:off x="400050" y="57150"/>
            <a:ext cx="87090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t>The</a:t>
            </a:r>
            <a:r>
              <a:rPr lang="en-US" altLang="en-US" sz="4400" b="1" i="1"/>
              <a:t> Predicament</a:t>
            </a:r>
          </a:p>
          <a:p>
            <a:pPr algn="ctr" eaLnBrk="1" hangingPunct="1">
              <a:spcBef>
                <a:spcPct val="0"/>
              </a:spcBef>
              <a:buFontTx/>
              <a:buNone/>
            </a:pPr>
            <a:r>
              <a:rPr lang="en-US" altLang="en-US" b="1"/>
              <a:t> </a:t>
            </a:r>
            <a:r>
              <a:rPr lang="en-US" altLang="en-US" sz="2400" b="1"/>
              <a:t>Entangled in Cycles of Negative Reinforcement from Day One</a:t>
            </a:r>
          </a:p>
        </p:txBody>
      </p:sp>
      <p:sp>
        <p:nvSpPr>
          <p:cNvPr id="12" name="Rectangle 11"/>
          <p:cNvSpPr/>
          <p:nvPr/>
        </p:nvSpPr>
        <p:spPr>
          <a:xfrm>
            <a:off x="4721225" y="1258888"/>
            <a:ext cx="3373438" cy="374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INSIDE SCHOOLS</a:t>
            </a:r>
          </a:p>
        </p:txBody>
      </p:sp>
      <p:sp>
        <p:nvSpPr>
          <p:cNvPr id="32" name="Rectangle 31"/>
          <p:cNvSpPr/>
          <p:nvPr/>
        </p:nvSpPr>
        <p:spPr>
          <a:xfrm>
            <a:off x="1174750" y="5705475"/>
            <a:ext cx="139700" cy="1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96263" name="TextBox 15"/>
          <p:cNvSpPr txBox="1">
            <a:spLocks noChangeArrowheads="1"/>
          </p:cNvSpPr>
          <p:nvPr/>
        </p:nvSpPr>
        <p:spPr bwMode="auto">
          <a:xfrm>
            <a:off x="274638" y="6607175"/>
            <a:ext cx="8674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t>From: Ronald F. Ferguson (2016) </a:t>
            </a:r>
            <a:r>
              <a:rPr lang="en-US" altLang="en-US" sz="900" i="1"/>
              <a:t>Aiming Higher Together: Strategizing Better Educational Outcomes for Boys and Young Men of Color.  </a:t>
            </a:r>
            <a:r>
              <a:rPr lang="en-US" altLang="en-US" sz="900"/>
              <a:t>Washington DC: The Urban Institute. May 2016.</a:t>
            </a:r>
            <a:endParaRPr lang="en-US"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81263" y="1258888"/>
            <a:ext cx="6111875" cy="3632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5" name="Rectangle 4"/>
          <p:cNvSpPr/>
          <p:nvPr/>
        </p:nvSpPr>
        <p:spPr>
          <a:xfrm>
            <a:off x="379413" y="2801938"/>
            <a:ext cx="1746250" cy="1836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Past &amp; Current </a:t>
            </a:r>
            <a:r>
              <a:rPr lang="en-US" sz="2000" b="1" dirty="0">
                <a:solidFill>
                  <a:srgbClr val="C00000"/>
                </a:solidFill>
              </a:rPr>
              <a:t>POWER </a:t>
            </a:r>
            <a:r>
              <a:rPr lang="en-US" sz="2000" b="1">
                <a:solidFill>
                  <a:srgbClr val="C00000"/>
                </a:solidFill>
              </a:rPr>
              <a:t>&amp; RESOURCE </a:t>
            </a:r>
            <a:r>
              <a:rPr lang="en-US" sz="2000" b="1" dirty="0">
                <a:solidFill>
                  <a:srgbClr val="C00000"/>
                </a:solidFill>
              </a:rPr>
              <a:t>INEQUITIES </a:t>
            </a:r>
            <a:r>
              <a:rPr lang="en-US" sz="2000" dirty="0">
                <a:solidFill>
                  <a:prstClr val="black"/>
                </a:solidFill>
              </a:rPr>
              <a:t>&amp; Concentrated Disadvantage</a:t>
            </a:r>
          </a:p>
        </p:txBody>
      </p:sp>
      <p:sp>
        <p:nvSpPr>
          <p:cNvPr id="6" name="Rectangle 5"/>
          <p:cNvSpPr/>
          <p:nvPr/>
        </p:nvSpPr>
        <p:spPr>
          <a:xfrm>
            <a:off x="2671763" y="5365750"/>
            <a:ext cx="5773737" cy="979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Racial, Ethnic, and Social Class Differences in how Children from Different Backgrounds Experience</a:t>
            </a:r>
            <a:r>
              <a:rPr lang="en-US" sz="2000" b="1" dirty="0">
                <a:solidFill>
                  <a:prstClr val="black"/>
                </a:solidFill>
              </a:rPr>
              <a:t> </a:t>
            </a:r>
            <a:r>
              <a:rPr lang="en-US" sz="2000" b="1" dirty="0">
                <a:solidFill>
                  <a:srgbClr val="C00000"/>
                </a:solidFill>
              </a:rPr>
              <a:t>PARENTING</a:t>
            </a:r>
            <a:r>
              <a:rPr lang="en-US" sz="2000" dirty="0">
                <a:solidFill>
                  <a:schemeClr val="tx1"/>
                </a:solidFill>
              </a:rPr>
              <a:t> and Preparation for School &amp; Learning</a:t>
            </a:r>
          </a:p>
        </p:txBody>
      </p:sp>
      <p:sp>
        <p:nvSpPr>
          <p:cNvPr id="26" name="Right Arrow 25"/>
          <p:cNvSpPr/>
          <p:nvPr/>
        </p:nvSpPr>
        <p:spPr>
          <a:xfrm>
            <a:off x="2125663" y="3313113"/>
            <a:ext cx="571500" cy="363537"/>
          </a:xfrm>
          <a:prstGeom prst="rightArrow">
            <a:avLst>
              <a:gd name="adj1" fmla="val 50000"/>
              <a:gd name="adj2" fmla="val 814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prstClr val="black"/>
                </a:solidFill>
              </a:rPr>
              <a:t>B</a:t>
            </a:r>
          </a:p>
        </p:txBody>
      </p:sp>
      <p:sp>
        <p:nvSpPr>
          <p:cNvPr id="10" name="Up Arrow 9"/>
          <p:cNvSpPr/>
          <p:nvPr/>
        </p:nvSpPr>
        <p:spPr>
          <a:xfrm>
            <a:off x="5226050" y="4725988"/>
            <a:ext cx="363538" cy="636587"/>
          </a:xfrm>
          <a:prstGeom prst="upArrow">
            <a:avLst>
              <a:gd name="adj1" fmla="val 50000"/>
              <a:gd name="adj2" fmla="val 90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prstClr val="black"/>
                </a:solidFill>
              </a:rPr>
              <a:t>A</a:t>
            </a:r>
          </a:p>
        </p:txBody>
      </p:sp>
      <p:sp>
        <p:nvSpPr>
          <p:cNvPr id="97286" name="TextBox 29"/>
          <p:cNvSpPr txBox="1">
            <a:spLocks noChangeArrowheads="1"/>
          </p:cNvSpPr>
          <p:nvPr/>
        </p:nvSpPr>
        <p:spPr bwMode="auto">
          <a:xfrm>
            <a:off x="400050" y="57150"/>
            <a:ext cx="87090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t>The</a:t>
            </a:r>
            <a:r>
              <a:rPr lang="en-US" altLang="en-US" sz="4400" b="1" i="1"/>
              <a:t> Predicament</a:t>
            </a:r>
          </a:p>
          <a:p>
            <a:pPr algn="ctr" eaLnBrk="1" hangingPunct="1">
              <a:spcBef>
                <a:spcPct val="0"/>
              </a:spcBef>
              <a:buFontTx/>
              <a:buNone/>
            </a:pPr>
            <a:r>
              <a:rPr lang="en-US" altLang="en-US" b="1"/>
              <a:t> </a:t>
            </a:r>
            <a:r>
              <a:rPr lang="en-US" altLang="en-US" sz="2400" b="1"/>
              <a:t>Entangled in Cycles of Negative Reinforcement from Day One</a:t>
            </a:r>
          </a:p>
        </p:txBody>
      </p:sp>
      <p:sp>
        <p:nvSpPr>
          <p:cNvPr id="12" name="Rectangle 11"/>
          <p:cNvSpPr/>
          <p:nvPr/>
        </p:nvSpPr>
        <p:spPr>
          <a:xfrm>
            <a:off x="4721225" y="1258888"/>
            <a:ext cx="3373438" cy="374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INSIDE SCHOOLS</a:t>
            </a:r>
          </a:p>
        </p:txBody>
      </p:sp>
      <p:sp>
        <p:nvSpPr>
          <p:cNvPr id="32" name="Rectangle 31"/>
          <p:cNvSpPr/>
          <p:nvPr/>
        </p:nvSpPr>
        <p:spPr>
          <a:xfrm>
            <a:off x="1174750" y="5705475"/>
            <a:ext cx="139700" cy="1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97289" name="TextBox 15"/>
          <p:cNvSpPr txBox="1">
            <a:spLocks noChangeArrowheads="1"/>
          </p:cNvSpPr>
          <p:nvPr/>
        </p:nvSpPr>
        <p:spPr bwMode="auto">
          <a:xfrm>
            <a:off x="274638" y="6607175"/>
            <a:ext cx="8674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t>From: Ronald F. Ferguson (2016) </a:t>
            </a:r>
            <a:r>
              <a:rPr lang="en-US" altLang="en-US" sz="900" i="1"/>
              <a:t>Aiming Higher Together: Strategizing Better Educational Outcomes for Boys and Young Men of Color.  </a:t>
            </a:r>
            <a:r>
              <a:rPr lang="en-US" altLang="en-US" sz="900"/>
              <a:t>Washington DC: The Urban Institute. May 2016.</a:t>
            </a:r>
            <a:endParaRPr lang="en-US"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81263" y="1258888"/>
            <a:ext cx="6111875" cy="3632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2" name="Rectangle 1"/>
          <p:cNvSpPr/>
          <p:nvPr/>
        </p:nvSpPr>
        <p:spPr>
          <a:xfrm>
            <a:off x="379413" y="1520825"/>
            <a:ext cx="1744662" cy="1082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Societal </a:t>
            </a:r>
            <a:r>
              <a:rPr lang="en-US" sz="2000" b="1" dirty="0">
                <a:solidFill>
                  <a:srgbClr val="C00000"/>
                </a:solidFill>
              </a:rPr>
              <a:t>STEREOTYPES</a:t>
            </a:r>
            <a:r>
              <a:rPr lang="en-US" sz="2000" dirty="0">
                <a:solidFill>
                  <a:prstClr val="black"/>
                </a:solidFill>
              </a:rPr>
              <a:t> &amp; Stigmas</a:t>
            </a:r>
          </a:p>
        </p:txBody>
      </p:sp>
      <p:sp>
        <p:nvSpPr>
          <p:cNvPr id="5" name="Rectangle 4"/>
          <p:cNvSpPr/>
          <p:nvPr/>
        </p:nvSpPr>
        <p:spPr>
          <a:xfrm>
            <a:off x="379413" y="2801938"/>
            <a:ext cx="1746250" cy="1836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Past &amp; Current </a:t>
            </a:r>
            <a:r>
              <a:rPr lang="en-US" sz="2000" b="1" dirty="0">
                <a:solidFill>
                  <a:srgbClr val="C00000"/>
                </a:solidFill>
              </a:rPr>
              <a:t>POWER </a:t>
            </a:r>
            <a:r>
              <a:rPr lang="en-US" sz="2000" b="1">
                <a:solidFill>
                  <a:srgbClr val="C00000"/>
                </a:solidFill>
              </a:rPr>
              <a:t>&amp; RESOURCE </a:t>
            </a:r>
            <a:r>
              <a:rPr lang="en-US" sz="2000" b="1" dirty="0">
                <a:solidFill>
                  <a:srgbClr val="C00000"/>
                </a:solidFill>
              </a:rPr>
              <a:t>INEQUITIES </a:t>
            </a:r>
            <a:r>
              <a:rPr lang="en-US" sz="2000" dirty="0">
                <a:solidFill>
                  <a:prstClr val="black"/>
                </a:solidFill>
              </a:rPr>
              <a:t>&amp; Concentrated Disadvantage</a:t>
            </a:r>
          </a:p>
        </p:txBody>
      </p:sp>
      <p:sp>
        <p:nvSpPr>
          <p:cNvPr id="6" name="Rectangle 5"/>
          <p:cNvSpPr/>
          <p:nvPr/>
        </p:nvSpPr>
        <p:spPr>
          <a:xfrm>
            <a:off x="2671763" y="5365750"/>
            <a:ext cx="5773737" cy="979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Racial, Ethnic, and Social Class Differences in how Children from Different Backgrounds Experience</a:t>
            </a:r>
            <a:r>
              <a:rPr lang="en-US" sz="2000" b="1" dirty="0">
                <a:solidFill>
                  <a:prstClr val="black"/>
                </a:solidFill>
              </a:rPr>
              <a:t> </a:t>
            </a:r>
            <a:r>
              <a:rPr lang="en-US" sz="2000" b="1" dirty="0">
                <a:solidFill>
                  <a:srgbClr val="C00000"/>
                </a:solidFill>
              </a:rPr>
              <a:t>PARENTING</a:t>
            </a:r>
            <a:r>
              <a:rPr lang="en-US" sz="2000" dirty="0">
                <a:solidFill>
                  <a:schemeClr val="tx1"/>
                </a:solidFill>
              </a:rPr>
              <a:t> and Preparation for School &amp; Learning</a:t>
            </a:r>
          </a:p>
        </p:txBody>
      </p:sp>
      <p:sp>
        <p:nvSpPr>
          <p:cNvPr id="9" name="Right Arrow 8"/>
          <p:cNvSpPr/>
          <p:nvPr/>
        </p:nvSpPr>
        <p:spPr>
          <a:xfrm>
            <a:off x="2124075" y="1828800"/>
            <a:ext cx="547688" cy="363538"/>
          </a:xfrm>
          <a:prstGeom prst="rightArrow">
            <a:avLst>
              <a:gd name="adj1" fmla="val 50000"/>
              <a:gd name="adj2" fmla="val 814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prstClr val="black"/>
                </a:solidFill>
              </a:rPr>
              <a:t>C</a:t>
            </a:r>
          </a:p>
        </p:txBody>
      </p:sp>
      <p:sp>
        <p:nvSpPr>
          <p:cNvPr id="26" name="Right Arrow 25"/>
          <p:cNvSpPr/>
          <p:nvPr/>
        </p:nvSpPr>
        <p:spPr>
          <a:xfrm>
            <a:off x="2125663" y="3313113"/>
            <a:ext cx="571500" cy="363537"/>
          </a:xfrm>
          <a:prstGeom prst="rightArrow">
            <a:avLst>
              <a:gd name="adj1" fmla="val 50000"/>
              <a:gd name="adj2" fmla="val 814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prstClr val="black"/>
                </a:solidFill>
              </a:rPr>
              <a:t>B</a:t>
            </a:r>
          </a:p>
        </p:txBody>
      </p:sp>
      <p:sp>
        <p:nvSpPr>
          <p:cNvPr id="10" name="Up Arrow 9"/>
          <p:cNvSpPr/>
          <p:nvPr/>
        </p:nvSpPr>
        <p:spPr>
          <a:xfrm>
            <a:off x="5226050" y="4725988"/>
            <a:ext cx="363538" cy="636587"/>
          </a:xfrm>
          <a:prstGeom prst="upArrow">
            <a:avLst>
              <a:gd name="adj1" fmla="val 50000"/>
              <a:gd name="adj2" fmla="val 90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prstClr val="black"/>
                </a:solidFill>
              </a:rPr>
              <a:t>A</a:t>
            </a:r>
          </a:p>
        </p:txBody>
      </p:sp>
      <p:sp>
        <p:nvSpPr>
          <p:cNvPr id="98312" name="TextBox 29"/>
          <p:cNvSpPr txBox="1">
            <a:spLocks noChangeArrowheads="1"/>
          </p:cNvSpPr>
          <p:nvPr/>
        </p:nvSpPr>
        <p:spPr bwMode="auto">
          <a:xfrm>
            <a:off x="400050" y="57150"/>
            <a:ext cx="87090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t>The</a:t>
            </a:r>
            <a:r>
              <a:rPr lang="en-US" altLang="en-US" sz="4400" b="1" i="1"/>
              <a:t> Predicament</a:t>
            </a:r>
          </a:p>
          <a:p>
            <a:pPr algn="ctr" eaLnBrk="1" hangingPunct="1">
              <a:spcBef>
                <a:spcPct val="0"/>
              </a:spcBef>
              <a:buFontTx/>
              <a:buNone/>
            </a:pPr>
            <a:r>
              <a:rPr lang="en-US" altLang="en-US" b="1"/>
              <a:t> </a:t>
            </a:r>
            <a:r>
              <a:rPr lang="en-US" altLang="en-US" sz="2400" b="1"/>
              <a:t>Entangled in Cycles of Negative Reinforcement from Day One</a:t>
            </a:r>
          </a:p>
        </p:txBody>
      </p:sp>
      <p:sp>
        <p:nvSpPr>
          <p:cNvPr id="12" name="Rectangle 11"/>
          <p:cNvSpPr/>
          <p:nvPr/>
        </p:nvSpPr>
        <p:spPr>
          <a:xfrm>
            <a:off x="4721225" y="1258888"/>
            <a:ext cx="3373438" cy="374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INSIDE SCHOOLS</a:t>
            </a:r>
          </a:p>
        </p:txBody>
      </p:sp>
      <p:sp>
        <p:nvSpPr>
          <p:cNvPr id="32" name="Rectangle 31"/>
          <p:cNvSpPr/>
          <p:nvPr/>
        </p:nvSpPr>
        <p:spPr>
          <a:xfrm>
            <a:off x="1174750" y="5705475"/>
            <a:ext cx="139700" cy="1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98315" name="TextBox 15"/>
          <p:cNvSpPr txBox="1">
            <a:spLocks noChangeArrowheads="1"/>
          </p:cNvSpPr>
          <p:nvPr/>
        </p:nvSpPr>
        <p:spPr bwMode="auto">
          <a:xfrm>
            <a:off x="274638" y="6607175"/>
            <a:ext cx="8674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t>From: Ronald F. Ferguson (2016) </a:t>
            </a:r>
            <a:r>
              <a:rPr lang="en-US" altLang="en-US" sz="900" i="1"/>
              <a:t>Aiming Higher Together: Strategizing Better Educational Outcomes for Boys and Young Men of Color.  </a:t>
            </a:r>
            <a:r>
              <a:rPr lang="en-US" altLang="en-US" sz="900"/>
              <a:t>Washington DC: The Urban Institute. May 2016.</a:t>
            </a:r>
            <a:endParaRPr lang="en-US" altLang="en-US"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93963" y="1236663"/>
            <a:ext cx="6111875" cy="36306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7" name="Rectangle 6"/>
          <p:cNvSpPr/>
          <p:nvPr/>
        </p:nvSpPr>
        <p:spPr>
          <a:xfrm>
            <a:off x="2597150" y="1520825"/>
            <a:ext cx="1719263" cy="96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C00000"/>
                </a:solidFill>
              </a:rPr>
              <a:t>BIASED IDENTITY SCRIPTS</a:t>
            </a:r>
          </a:p>
        </p:txBody>
      </p:sp>
      <p:sp>
        <p:nvSpPr>
          <p:cNvPr id="8" name="Rectangle 7"/>
          <p:cNvSpPr/>
          <p:nvPr/>
        </p:nvSpPr>
        <p:spPr>
          <a:xfrm>
            <a:off x="6600825" y="2286000"/>
            <a:ext cx="1844675" cy="2273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err="1">
                <a:solidFill>
                  <a:prstClr val="black"/>
                </a:solidFill>
              </a:rPr>
              <a:t>Dispropor-tionalities</a:t>
            </a:r>
            <a:r>
              <a:rPr lang="en-US" sz="2000" dirty="0">
                <a:solidFill>
                  <a:prstClr val="black"/>
                </a:solidFill>
              </a:rPr>
              <a:t> in </a:t>
            </a:r>
            <a:r>
              <a:rPr lang="en-US" sz="2000" b="1" dirty="0">
                <a:solidFill>
                  <a:srgbClr val="C00000"/>
                </a:solidFill>
              </a:rPr>
              <a:t>DISCIPLINE PRACTICES </a:t>
            </a:r>
            <a:r>
              <a:rPr lang="en-US" sz="2000" dirty="0">
                <a:solidFill>
                  <a:prstClr val="black"/>
                </a:solidFill>
              </a:rPr>
              <a:t>and </a:t>
            </a:r>
            <a:r>
              <a:rPr lang="en-US" sz="2000" b="1" dirty="0">
                <a:solidFill>
                  <a:srgbClr val="C00000"/>
                </a:solidFill>
              </a:rPr>
              <a:t>PRIVILEGES</a:t>
            </a:r>
          </a:p>
        </p:txBody>
      </p:sp>
      <p:sp>
        <p:nvSpPr>
          <p:cNvPr id="17" name="Rectangle 16"/>
          <p:cNvSpPr/>
          <p:nvPr/>
        </p:nvSpPr>
        <p:spPr>
          <a:xfrm>
            <a:off x="2597150" y="2801938"/>
            <a:ext cx="1744663" cy="17573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Inequity in Provision of High Quality </a:t>
            </a:r>
            <a:r>
              <a:rPr lang="en-US" sz="2000" b="1" dirty="0">
                <a:solidFill>
                  <a:srgbClr val="C00000"/>
                </a:solidFill>
              </a:rPr>
              <a:t>TEACHING &amp; LEARNING</a:t>
            </a:r>
          </a:p>
        </p:txBody>
      </p:sp>
      <p:sp>
        <p:nvSpPr>
          <p:cNvPr id="29" name="Rectangle 28"/>
          <p:cNvSpPr/>
          <p:nvPr/>
        </p:nvSpPr>
        <p:spPr>
          <a:xfrm>
            <a:off x="4721225" y="2511425"/>
            <a:ext cx="1517650" cy="2047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ea typeface="Adobe Gothic Std B" panose="020B0800000000000000" pitchFamily="34" charset="-128"/>
              </a:rPr>
              <a:t>SKILL &amp; BEHAVIOR GAPS </a:t>
            </a:r>
            <a:r>
              <a:rPr lang="en-US" sz="2000" dirty="0">
                <a:solidFill>
                  <a:schemeClr val="tx1"/>
                </a:solidFill>
              </a:rPr>
              <a:t>&amp; Destructive </a:t>
            </a:r>
            <a:r>
              <a:rPr lang="en-US" sz="2000" b="1" dirty="0">
                <a:solidFill>
                  <a:srgbClr val="C00000"/>
                </a:solidFill>
              </a:rPr>
              <a:t>PEER DYNAMICS</a:t>
            </a:r>
          </a:p>
        </p:txBody>
      </p:sp>
      <p:sp>
        <p:nvSpPr>
          <p:cNvPr id="47" name="Right Arrow 46"/>
          <p:cNvSpPr/>
          <p:nvPr/>
        </p:nvSpPr>
        <p:spPr>
          <a:xfrm>
            <a:off x="4354513" y="3338513"/>
            <a:ext cx="330200" cy="2984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b="1">
              <a:solidFill>
                <a:srgbClr val="FFFFFF"/>
              </a:solidFill>
              <a:latin typeface="Calibri" panose="020F0502020204030204" pitchFamily="34" charset="0"/>
            </a:endParaRPr>
          </a:p>
        </p:txBody>
      </p:sp>
      <p:sp>
        <p:nvSpPr>
          <p:cNvPr id="54" name="Rectangle 53"/>
          <p:cNvSpPr/>
          <p:nvPr/>
        </p:nvSpPr>
        <p:spPr>
          <a:xfrm rot="16200000">
            <a:off x="5337969" y="2239169"/>
            <a:ext cx="290513" cy="161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55" name="Rectangle 54"/>
          <p:cNvSpPr/>
          <p:nvPr/>
        </p:nvSpPr>
        <p:spPr>
          <a:xfrm>
            <a:off x="4316413" y="1768475"/>
            <a:ext cx="2870200" cy="1555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b="1">
              <a:solidFill>
                <a:srgbClr val="000000"/>
              </a:solidFill>
              <a:latin typeface="Calibri" panose="020F0502020204030204" pitchFamily="34" charset="0"/>
            </a:endParaRPr>
          </a:p>
        </p:txBody>
      </p:sp>
      <p:sp>
        <p:nvSpPr>
          <p:cNvPr id="56" name="Right Arrow 55"/>
          <p:cNvSpPr/>
          <p:nvPr/>
        </p:nvSpPr>
        <p:spPr>
          <a:xfrm>
            <a:off x="6257925" y="3354388"/>
            <a:ext cx="312738" cy="2825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b="1">
              <a:solidFill>
                <a:srgbClr val="FFFFFF"/>
              </a:solidFill>
              <a:latin typeface="Calibri" panose="020F0502020204030204" pitchFamily="34" charset="0"/>
            </a:endParaRPr>
          </a:p>
        </p:txBody>
      </p:sp>
      <p:sp>
        <p:nvSpPr>
          <p:cNvPr id="57" name="Right Arrow 56"/>
          <p:cNvSpPr/>
          <p:nvPr/>
        </p:nvSpPr>
        <p:spPr>
          <a:xfrm rot="5400000">
            <a:off x="6977856" y="1894682"/>
            <a:ext cx="530225" cy="27781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3" name="Left Arrow 2"/>
          <p:cNvSpPr/>
          <p:nvPr/>
        </p:nvSpPr>
        <p:spPr>
          <a:xfrm>
            <a:off x="4375150" y="2011363"/>
            <a:ext cx="1189038" cy="338137"/>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b="1">
              <a:solidFill>
                <a:srgbClr val="FFFFFF"/>
              </a:solidFill>
              <a:latin typeface="Calibri" panose="020F0502020204030204" pitchFamily="34" charset="0"/>
            </a:endParaRPr>
          </a:p>
        </p:txBody>
      </p:sp>
      <p:sp>
        <p:nvSpPr>
          <p:cNvPr id="4" name="Left Arrow 3"/>
          <p:cNvSpPr/>
          <p:nvPr/>
        </p:nvSpPr>
        <p:spPr>
          <a:xfrm>
            <a:off x="6275388" y="3709988"/>
            <a:ext cx="311150" cy="284162"/>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b="1">
              <a:solidFill>
                <a:srgbClr val="000000"/>
              </a:solidFill>
              <a:latin typeface="Calibri" panose="020F0502020204030204" pitchFamily="34" charset="0"/>
            </a:endParaRPr>
          </a:p>
        </p:txBody>
      </p:sp>
      <p:sp>
        <p:nvSpPr>
          <p:cNvPr id="24" name="Down Arrow 23"/>
          <p:cNvSpPr/>
          <p:nvPr/>
        </p:nvSpPr>
        <p:spPr>
          <a:xfrm>
            <a:off x="3360738" y="2486025"/>
            <a:ext cx="241300" cy="30162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b="1">
              <a:solidFill>
                <a:srgbClr val="000000"/>
              </a:solidFill>
              <a:latin typeface="Calibri" panose="020F0502020204030204" pitchFamily="34" charset="0"/>
            </a:endParaRPr>
          </a:p>
        </p:txBody>
      </p:sp>
      <p:sp>
        <p:nvSpPr>
          <p:cNvPr id="28" name="Left Arrow 27"/>
          <p:cNvSpPr/>
          <p:nvPr/>
        </p:nvSpPr>
        <p:spPr>
          <a:xfrm>
            <a:off x="4341813" y="3709988"/>
            <a:ext cx="342900" cy="284162"/>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b="1">
              <a:solidFill>
                <a:srgbClr val="FFFFFF"/>
              </a:solidFill>
              <a:latin typeface="Calibri" panose="020F0502020204030204" pitchFamily="34" charset="0"/>
            </a:endParaRPr>
          </a:p>
        </p:txBody>
      </p:sp>
      <p:sp>
        <p:nvSpPr>
          <p:cNvPr id="31" name="Rectangle 30"/>
          <p:cNvSpPr/>
          <p:nvPr/>
        </p:nvSpPr>
        <p:spPr>
          <a:xfrm>
            <a:off x="5418138" y="2201863"/>
            <a:ext cx="119062"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33" name="Rectangle 32"/>
          <p:cNvSpPr/>
          <p:nvPr/>
        </p:nvSpPr>
        <p:spPr>
          <a:xfrm>
            <a:off x="6975475" y="1774825"/>
            <a:ext cx="255588" cy="12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2" name="Rectangle 1"/>
          <p:cNvSpPr/>
          <p:nvPr/>
        </p:nvSpPr>
        <p:spPr>
          <a:xfrm>
            <a:off x="379413" y="1520825"/>
            <a:ext cx="1744662" cy="1082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Societal </a:t>
            </a:r>
            <a:r>
              <a:rPr lang="en-US" sz="2000" b="1" dirty="0">
                <a:solidFill>
                  <a:srgbClr val="C00000"/>
                </a:solidFill>
              </a:rPr>
              <a:t>STEREOTYPES</a:t>
            </a:r>
            <a:r>
              <a:rPr lang="en-US" sz="2000" dirty="0">
                <a:solidFill>
                  <a:prstClr val="black"/>
                </a:solidFill>
              </a:rPr>
              <a:t> &amp; Stigmas</a:t>
            </a:r>
          </a:p>
        </p:txBody>
      </p:sp>
      <p:sp>
        <p:nvSpPr>
          <p:cNvPr id="5" name="Rectangle 4"/>
          <p:cNvSpPr/>
          <p:nvPr/>
        </p:nvSpPr>
        <p:spPr>
          <a:xfrm>
            <a:off x="379413" y="2801938"/>
            <a:ext cx="1746250" cy="1836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Past &amp; Current </a:t>
            </a:r>
            <a:r>
              <a:rPr lang="en-US" sz="2000" b="1" dirty="0">
                <a:solidFill>
                  <a:srgbClr val="C00000"/>
                </a:solidFill>
              </a:rPr>
              <a:t>POWER </a:t>
            </a:r>
            <a:r>
              <a:rPr lang="en-US" sz="2000" b="1">
                <a:solidFill>
                  <a:srgbClr val="C00000"/>
                </a:solidFill>
              </a:rPr>
              <a:t>&amp; RESOURCE </a:t>
            </a:r>
            <a:r>
              <a:rPr lang="en-US" sz="2000" b="1" dirty="0">
                <a:solidFill>
                  <a:srgbClr val="C00000"/>
                </a:solidFill>
              </a:rPr>
              <a:t>INEQUITIES </a:t>
            </a:r>
            <a:r>
              <a:rPr lang="en-US" sz="2000" dirty="0">
                <a:solidFill>
                  <a:prstClr val="black"/>
                </a:solidFill>
              </a:rPr>
              <a:t>&amp; Concentrated Disadvantage</a:t>
            </a:r>
          </a:p>
        </p:txBody>
      </p:sp>
      <p:sp>
        <p:nvSpPr>
          <p:cNvPr id="6" name="Rectangle 5"/>
          <p:cNvSpPr/>
          <p:nvPr/>
        </p:nvSpPr>
        <p:spPr>
          <a:xfrm>
            <a:off x="2671763" y="5365750"/>
            <a:ext cx="5773737" cy="979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prstClr val="black"/>
                </a:solidFill>
              </a:rPr>
              <a:t>Racial, Ethnic, and Social Class Differences in how Children from Different Backgrounds Experience</a:t>
            </a:r>
            <a:r>
              <a:rPr lang="en-US" sz="2000" b="1" dirty="0">
                <a:solidFill>
                  <a:prstClr val="black"/>
                </a:solidFill>
              </a:rPr>
              <a:t> </a:t>
            </a:r>
            <a:r>
              <a:rPr lang="en-US" sz="2000" b="1" dirty="0">
                <a:solidFill>
                  <a:srgbClr val="C00000"/>
                </a:solidFill>
              </a:rPr>
              <a:t>PARENTING</a:t>
            </a:r>
            <a:r>
              <a:rPr lang="en-US" sz="2000" dirty="0">
                <a:solidFill>
                  <a:schemeClr val="tx1"/>
                </a:solidFill>
              </a:rPr>
              <a:t> and Preparation for School &amp; Learning</a:t>
            </a:r>
          </a:p>
        </p:txBody>
      </p:sp>
      <p:sp>
        <p:nvSpPr>
          <p:cNvPr id="9" name="Right Arrow 8"/>
          <p:cNvSpPr/>
          <p:nvPr/>
        </p:nvSpPr>
        <p:spPr>
          <a:xfrm>
            <a:off x="2124075" y="1828800"/>
            <a:ext cx="547688" cy="363538"/>
          </a:xfrm>
          <a:prstGeom prst="rightArrow">
            <a:avLst>
              <a:gd name="adj1" fmla="val 50000"/>
              <a:gd name="adj2" fmla="val 814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prstClr val="black"/>
                </a:solidFill>
              </a:rPr>
              <a:t>C</a:t>
            </a:r>
          </a:p>
        </p:txBody>
      </p:sp>
      <p:sp>
        <p:nvSpPr>
          <p:cNvPr id="26" name="Right Arrow 25"/>
          <p:cNvSpPr/>
          <p:nvPr/>
        </p:nvSpPr>
        <p:spPr>
          <a:xfrm>
            <a:off x="2125663" y="3313113"/>
            <a:ext cx="571500" cy="363537"/>
          </a:xfrm>
          <a:prstGeom prst="rightArrow">
            <a:avLst>
              <a:gd name="adj1" fmla="val 50000"/>
              <a:gd name="adj2" fmla="val 814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prstClr val="black"/>
                </a:solidFill>
              </a:rPr>
              <a:t>B</a:t>
            </a:r>
          </a:p>
        </p:txBody>
      </p:sp>
      <p:sp>
        <p:nvSpPr>
          <p:cNvPr id="10" name="Up Arrow 9"/>
          <p:cNvSpPr/>
          <p:nvPr/>
        </p:nvSpPr>
        <p:spPr>
          <a:xfrm>
            <a:off x="5226050" y="4725988"/>
            <a:ext cx="363538" cy="636587"/>
          </a:xfrm>
          <a:prstGeom prst="upArrow">
            <a:avLst>
              <a:gd name="adj1" fmla="val 50000"/>
              <a:gd name="adj2" fmla="val 901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prstClr val="black"/>
                </a:solidFill>
              </a:rPr>
              <a:t>A</a:t>
            </a:r>
          </a:p>
        </p:txBody>
      </p:sp>
      <p:sp>
        <p:nvSpPr>
          <p:cNvPr id="11" name="Left Arrow 10"/>
          <p:cNvSpPr/>
          <p:nvPr/>
        </p:nvSpPr>
        <p:spPr>
          <a:xfrm>
            <a:off x="8364538" y="3346450"/>
            <a:ext cx="573087" cy="363538"/>
          </a:xfrm>
          <a:prstGeom prst="leftArrow">
            <a:avLst>
              <a:gd name="adj1" fmla="val 50000"/>
              <a:gd name="adj2" fmla="val 919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300" b="1">
                <a:solidFill>
                  <a:srgbClr val="000000"/>
                </a:solidFill>
                <a:latin typeface="Calibri" panose="020F0502020204030204" pitchFamily="34" charset="0"/>
              </a:rPr>
              <a:t>B’</a:t>
            </a:r>
          </a:p>
        </p:txBody>
      </p:sp>
      <p:sp>
        <p:nvSpPr>
          <p:cNvPr id="27" name="Left Arrow 26"/>
          <p:cNvSpPr/>
          <p:nvPr/>
        </p:nvSpPr>
        <p:spPr>
          <a:xfrm>
            <a:off x="8358188" y="2670175"/>
            <a:ext cx="573087" cy="363538"/>
          </a:xfrm>
          <a:prstGeom prst="leftArrow">
            <a:avLst>
              <a:gd name="adj1" fmla="val 50000"/>
              <a:gd name="adj2" fmla="val 919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300" b="1">
                <a:solidFill>
                  <a:srgbClr val="000000"/>
                </a:solidFill>
                <a:latin typeface="Calibri" panose="020F0502020204030204" pitchFamily="34" charset="0"/>
              </a:rPr>
              <a:t>C’</a:t>
            </a:r>
          </a:p>
        </p:txBody>
      </p:sp>
      <p:sp>
        <p:nvSpPr>
          <p:cNvPr id="99353" name="TextBox 29"/>
          <p:cNvSpPr txBox="1">
            <a:spLocks noChangeArrowheads="1"/>
          </p:cNvSpPr>
          <p:nvPr/>
        </p:nvSpPr>
        <p:spPr bwMode="auto">
          <a:xfrm>
            <a:off x="400050" y="57150"/>
            <a:ext cx="87090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t>The</a:t>
            </a:r>
            <a:r>
              <a:rPr lang="en-US" altLang="en-US" sz="4400" b="1" i="1"/>
              <a:t> Predicament</a:t>
            </a:r>
          </a:p>
          <a:p>
            <a:pPr algn="ctr" eaLnBrk="1" hangingPunct="1">
              <a:spcBef>
                <a:spcPct val="0"/>
              </a:spcBef>
              <a:buFontTx/>
              <a:buNone/>
            </a:pPr>
            <a:r>
              <a:rPr lang="en-US" altLang="en-US" b="1"/>
              <a:t> </a:t>
            </a:r>
            <a:r>
              <a:rPr lang="en-US" altLang="en-US" sz="2400" b="1"/>
              <a:t>Entangled in Cycles of Negative Reinforcement from Day One</a:t>
            </a:r>
          </a:p>
        </p:txBody>
      </p:sp>
      <p:sp>
        <p:nvSpPr>
          <p:cNvPr id="12" name="Rectangle 11"/>
          <p:cNvSpPr/>
          <p:nvPr/>
        </p:nvSpPr>
        <p:spPr>
          <a:xfrm>
            <a:off x="4721225" y="1258888"/>
            <a:ext cx="3373438" cy="374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INSIDE SCHOOLS</a:t>
            </a:r>
          </a:p>
        </p:txBody>
      </p:sp>
      <p:sp>
        <p:nvSpPr>
          <p:cNvPr id="13" name="Rectangle 12"/>
          <p:cNvSpPr/>
          <p:nvPr/>
        </p:nvSpPr>
        <p:spPr>
          <a:xfrm>
            <a:off x="1158875" y="4638675"/>
            <a:ext cx="185738" cy="1285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15" name="Right Arrow 14"/>
          <p:cNvSpPr/>
          <p:nvPr/>
        </p:nvSpPr>
        <p:spPr>
          <a:xfrm>
            <a:off x="1158875" y="5716588"/>
            <a:ext cx="1512888" cy="2857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32" name="Rectangle 31"/>
          <p:cNvSpPr/>
          <p:nvPr/>
        </p:nvSpPr>
        <p:spPr>
          <a:xfrm>
            <a:off x="1174750" y="5705475"/>
            <a:ext cx="139700" cy="1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300">
              <a:solidFill>
                <a:srgbClr val="FFFFFF"/>
              </a:solidFill>
              <a:latin typeface="Calibri" panose="020F0502020204030204" pitchFamily="34" charset="0"/>
            </a:endParaRPr>
          </a:p>
        </p:txBody>
      </p:sp>
      <p:sp>
        <p:nvSpPr>
          <p:cNvPr id="99358" name="TextBox 15"/>
          <p:cNvSpPr txBox="1">
            <a:spLocks noChangeArrowheads="1"/>
          </p:cNvSpPr>
          <p:nvPr/>
        </p:nvSpPr>
        <p:spPr bwMode="auto">
          <a:xfrm>
            <a:off x="274638" y="6607175"/>
            <a:ext cx="8674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t>From: Ronald F. Ferguson (2016) </a:t>
            </a:r>
            <a:r>
              <a:rPr lang="en-US" altLang="en-US" sz="900" i="1"/>
              <a:t>Aiming Higher Together: Strategizing Better Educational Outcomes for Boys and Young Men of Color.  </a:t>
            </a:r>
            <a:r>
              <a:rPr lang="en-US" altLang="en-US" sz="900"/>
              <a:t>Washington DC: The Urban Institute. May 2016.</a:t>
            </a:r>
            <a:endParaRPr lang="en-US" altLang="en-US"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altLang="en-US"/>
              <a:t>Tripod Surveys Are Used </a:t>
            </a:r>
            <a:br>
              <a:rPr lang="en-US" altLang="en-US"/>
            </a:br>
            <a:r>
              <a:rPr lang="en-US" altLang="en-US"/>
              <a:t>Across the Country</a:t>
            </a:r>
          </a:p>
        </p:txBody>
      </p:sp>
      <p:sp>
        <p:nvSpPr>
          <p:cNvPr id="6" name="TextBox 5"/>
          <p:cNvSpPr txBox="1"/>
          <p:nvPr/>
        </p:nvSpPr>
        <p:spPr>
          <a:xfrm>
            <a:off x="228600" y="2133600"/>
            <a:ext cx="3352800" cy="3108325"/>
          </a:xfrm>
          <a:prstGeom prst="rect">
            <a:avLst/>
          </a:prstGeom>
          <a:noFill/>
          <a:ln w="19050" cmpd="sng">
            <a:solidFill>
              <a:schemeClr val="tx2">
                <a:lumMod val="60000"/>
                <a:lumOff val="40000"/>
              </a:schemeClr>
            </a:solidFill>
            <a:prstDash val="dash"/>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00"/>
                </a:solidFill>
                <a:latin typeface="Calibri" panose="020F0502020204030204" pitchFamily="34" charset="0"/>
              </a:rPr>
              <a:t>States: 37</a:t>
            </a:r>
          </a:p>
          <a:p>
            <a:pPr eaLnBrk="1" hangingPunct="1"/>
            <a:endParaRPr lang="en-US" altLang="en-US" sz="2800">
              <a:solidFill>
                <a:srgbClr val="000000"/>
              </a:solidFill>
              <a:latin typeface="Calibri" panose="020F0502020204030204" pitchFamily="34" charset="0"/>
            </a:endParaRPr>
          </a:p>
          <a:p>
            <a:pPr eaLnBrk="1" hangingPunct="1"/>
            <a:r>
              <a:rPr lang="en-US" altLang="en-US" sz="2800">
                <a:solidFill>
                  <a:srgbClr val="000000"/>
                </a:solidFill>
                <a:latin typeface="Calibri" panose="020F0502020204030204" pitchFamily="34" charset="0"/>
              </a:rPr>
              <a:t>Schools: 9,500</a:t>
            </a:r>
          </a:p>
          <a:p>
            <a:pPr eaLnBrk="1" hangingPunct="1"/>
            <a:endParaRPr lang="en-US" altLang="en-US" sz="2800">
              <a:solidFill>
                <a:srgbClr val="000000"/>
              </a:solidFill>
              <a:latin typeface="Calibri" panose="020F0502020204030204" pitchFamily="34" charset="0"/>
            </a:endParaRPr>
          </a:p>
          <a:p>
            <a:pPr eaLnBrk="1" hangingPunct="1"/>
            <a:r>
              <a:rPr lang="nl-NL" altLang="en-US" sz="2800">
                <a:solidFill>
                  <a:srgbClr val="000000"/>
                </a:solidFill>
                <a:latin typeface="Calibri" panose="020F0502020204030204" pitchFamily="34" charset="0"/>
              </a:rPr>
              <a:t>Classrooms: 227,000</a:t>
            </a:r>
          </a:p>
          <a:p>
            <a:pPr eaLnBrk="1" hangingPunct="1"/>
            <a:endParaRPr lang="nl-NL" altLang="en-US" sz="2800">
              <a:solidFill>
                <a:srgbClr val="000000"/>
              </a:solidFill>
              <a:latin typeface="Calibri" panose="020F0502020204030204" pitchFamily="34" charset="0"/>
            </a:endParaRPr>
          </a:p>
          <a:p>
            <a:pPr eaLnBrk="1" hangingPunct="1"/>
            <a:r>
              <a:rPr lang="nl-NL" altLang="en-US" sz="2800">
                <a:solidFill>
                  <a:srgbClr val="000000"/>
                </a:solidFill>
                <a:latin typeface="Calibri" panose="020F0502020204030204" pitchFamily="34" charset="0"/>
              </a:rPr>
              <a:t>Responses: 4,580,300</a:t>
            </a:r>
          </a:p>
        </p:txBody>
      </p:sp>
      <p:pic>
        <p:nvPicPr>
          <p:cNvPr id="1003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2235200"/>
            <a:ext cx="512445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209550" y="274638"/>
            <a:ext cx="8745538" cy="1143000"/>
          </a:xfrm>
        </p:spPr>
        <p:txBody>
          <a:bodyPr/>
          <a:lstStyle/>
          <a:p>
            <a:pPr eaLnBrk="1" hangingPunct="1"/>
            <a:r>
              <a:rPr lang="en-US" altLang="en-US"/>
              <a:t>Sample Survey Items – Secondary</a:t>
            </a:r>
          </a:p>
        </p:txBody>
      </p:sp>
      <p:sp>
        <p:nvSpPr>
          <p:cNvPr id="101378" name="Content Placeholder 2"/>
          <p:cNvSpPr>
            <a:spLocks noGrp="1"/>
          </p:cNvSpPr>
          <p:nvPr>
            <p:ph idx="1"/>
          </p:nvPr>
        </p:nvSpPr>
        <p:spPr>
          <a:xfrm>
            <a:off x="457200" y="1600200"/>
            <a:ext cx="3205163" cy="4525963"/>
          </a:xfrm>
        </p:spPr>
        <p:txBody>
          <a:bodyPr/>
          <a:lstStyle/>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Care</a:t>
            </a:r>
          </a:p>
          <a:p>
            <a:pPr marL="457200" indent="-457200" eaLnBrk="1" hangingPunct="1">
              <a:buFont typeface="Calibri" panose="020F0502020204030204" pitchFamily="34" charset="0"/>
              <a:buAutoNum type="arabicPeriod"/>
            </a:pPr>
            <a:r>
              <a:rPr lang="en-US" altLang="en-US" sz="2800" b="1">
                <a:solidFill>
                  <a:srgbClr val="000000"/>
                </a:solidFill>
                <a:ea typeface="Gotham Medium"/>
                <a:cs typeface="Gotham Medium"/>
              </a:rPr>
              <a:t>Confer</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Captivate</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Clarify</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Consolidate</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Challenge</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Classroom Management</a:t>
            </a:r>
          </a:p>
        </p:txBody>
      </p:sp>
      <p:sp>
        <p:nvSpPr>
          <p:cNvPr id="7578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a:solidFill>
                  <a:srgbClr val="898989"/>
                </a:solidFill>
                <a:latin typeface="Calibri" charset="0"/>
                <a:cs typeface="+mn-cs"/>
              </a:rPr>
              <a:t>© 2016 Tripod Education Partners </a:t>
            </a:r>
          </a:p>
        </p:txBody>
      </p:sp>
      <p:sp>
        <p:nvSpPr>
          <p:cNvPr id="1013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A102FA-5834-4FCF-8969-85D73298BD21}" type="slidenum">
              <a:rPr lang="en-US" altLang="en-US" sz="1200">
                <a:solidFill>
                  <a:srgbClr val="898989"/>
                </a:solidFill>
              </a:rPr>
              <a:pPr>
                <a:spcBef>
                  <a:spcPct val="0"/>
                </a:spcBef>
                <a:buFontTx/>
                <a:buNone/>
              </a:pPr>
              <a:t>39</a:t>
            </a:fld>
            <a:endParaRPr lang="en-US" altLang="en-US" sz="1200">
              <a:solidFill>
                <a:srgbClr val="898989"/>
              </a:solidFill>
            </a:endParaRPr>
          </a:p>
        </p:txBody>
      </p:sp>
      <p:cxnSp>
        <p:nvCxnSpPr>
          <p:cNvPr id="8" name="Straight Arrow Connector 7"/>
          <p:cNvCxnSpPr>
            <a:cxnSpLocks noChangeShapeType="1"/>
          </p:cNvCxnSpPr>
          <p:nvPr/>
        </p:nvCxnSpPr>
        <p:spPr bwMode="auto">
          <a:xfrm>
            <a:off x="2459038" y="2420938"/>
            <a:ext cx="2765425" cy="0"/>
          </a:xfrm>
          <a:prstGeom prst="straightConnector1">
            <a:avLst/>
          </a:prstGeom>
          <a:noFill/>
          <a:ln w="25400">
            <a:solidFill>
              <a:srgbClr val="143E57"/>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 name="Rectangle 11"/>
          <p:cNvSpPr/>
          <p:nvPr/>
        </p:nvSpPr>
        <p:spPr>
          <a:xfrm>
            <a:off x="4919663" y="1571625"/>
            <a:ext cx="4130675" cy="3381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eaLnBrk="1" fontAlgn="auto" hangingPunct="1">
              <a:spcBef>
                <a:spcPts val="1200"/>
              </a:spcBef>
              <a:spcAft>
                <a:spcPts val="0"/>
              </a:spcAft>
              <a:defRPr/>
            </a:pPr>
            <a:endParaRPr lang="en-US" sz="1600" dirty="0">
              <a:solidFill>
                <a:srgbClr val="143E57"/>
              </a:solidFill>
              <a:latin typeface="Gotham Book"/>
              <a:ea typeface="Lucida Grande"/>
              <a:cs typeface="Gotham Book"/>
            </a:endParaRPr>
          </a:p>
        </p:txBody>
      </p:sp>
      <p:sp>
        <p:nvSpPr>
          <p:cNvPr id="14" name="Rectangle 13"/>
          <p:cNvSpPr/>
          <p:nvPr/>
        </p:nvSpPr>
        <p:spPr>
          <a:xfrm>
            <a:off x="4919663" y="3625850"/>
            <a:ext cx="4130675" cy="3381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eaLnBrk="1" fontAlgn="auto" hangingPunct="1">
              <a:spcBef>
                <a:spcPts val="1200"/>
              </a:spcBef>
              <a:spcAft>
                <a:spcPts val="0"/>
              </a:spcAft>
              <a:defRPr/>
            </a:pPr>
            <a:endParaRPr lang="en-US" sz="1600" dirty="0">
              <a:solidFill>
                <a:srgbClr val="143E57"/>
              </a:solidFill>
              <a:latin typeface="Gotham Book"/>
              <a:ea typeface="Lucida Grande"/>
              <a:cs typeface="Gotham Book"/>
            </a:endParaRPr>
          </a:p>
        </p:txBody>
      </p:sp>
      <p:sp>
        <p:nvSpPr>
          <p:cNvPr id="101384" name="TextBox 6"/>
          <p:cNvSpPr txBox="1">
            <a:spLocks noChangeArrowheads="1"/>
          </p:cNvSpPr>
          <p:nvPr/>
        </p:nvSpPr>
        <p:spPr bwMode="auto">
          <a:xfrm>
            <a:off x="5349875" y="1909763"/>
            <a:ext cx="370046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pPr>
            <a:r>
              <a:rPr lang="en-US" altLang="en-US" sz="1800">
                <a:solidFill>
                  <a:srgbClr val="143E57"/>
                </a:solidFill>
                <a:ea typeface="Gotham Book"/>
                <a:cs typeface="Gotham Book"/>
              </a:rPr>
              <a:t>My teacher wants us to share our thoughts. </a:t>
            </a:r>
          </a:p>
          <a:p>
            <a:pPr eaLnBrk="1" hangingPunct="1">
              <a:spcBef>
                <a:spcPct val="0"/>
              </a:spcBef>
            </a:pPr>
            <a:r>
              <a:rPr lang="en-US" altLang="en-US" sz="1800">
                <a:solidFill>
                  <a:srgbClr val="143E57"/>
                </a:solidFill>
                <a:ea typeface="Gotham Book"/>
                <a:cs typeface="Gotham Book"/>
              </a:rPr>
              <a:t>Students speak up and share their ideas about class work. </a:t>
            </a:r>
          </a:p>
        </p:txBody>
      </p:sp>
      <p:pic>
        <p:nvPicPr>
          <p:cNvPr id="101385" name="Picture 12" descr="tripod-500px@3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172200"/>
            <a:ext cx="12096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8100"/>
            <a:ext cx="8120063" cy="4094163"/>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solidFill>
                  <a:srgbClr val="0070C0"/>
                </a:solidFill>
                <a:latin typeface="Calibri" panose="020F0502020204030204" pitchFamily="34" charset="0"/>
              </a:rPr>
              <a:t>Every School has Two Curricula:</a:t>
            </a:r>
          </a:p>
          <a:p>
            <a:pPr eaLnBrk="1" hangingPunct="1"/>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r>
              <a:rPr lang="en-US" altLang="en-US" sz="3600">
                <a:latin typeface="Calibri" panose="020F0502020204030204" pitchFamily="34" charset="0"/>
              </a:rPr>
              <a:t>What Teachers Teach</a:t>
            </a:r>
          </a:p>
          <a:p>
            <a:pPr lvl="2" eaLnBrk="1" hangingPunct="1">
              <a:buFont typeface="Wingdings" panose="05000000000000000000" pitchFamily="2" charset="2"/>
              <a:buChar char="Ø"/>
            </a:pPr>
            <a:endParaRPr lang="en-US" altLang="en-US" sz="3600">
              <a:solidFill>
                <a:srgbClr val="0070C0"/>
              </a:solidFill>
              <a:latin typeface="Calibri" panose="020F0502020204030204" pitchFamily="34" charset="0"/>
            </a:endParaRPr>
          </a:p>
          <a:p>
            <a:pPr lvl="2" eaLnBrk="1" hangingPunct="1"/>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endParaRPr lang="en-US" altLang="en-US" sz="3600">
              <a:solidFill>
                <a:srgbClr val="0070C0"/>
              </a:solidFill>
              <a:latin typeface="Calibri" panose="020F0502020204030204" pitchFamily="34" charset="0"/>
            </a:endParaRPr>
          </a:p>
        </p:txBody>
      </p:sp>
      <p:pic>
        <p:nvPicPr>
          <p:cNvPr id="6553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0975" y="1905000"/>
            <a:ext cx="28289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09550" y="274638"/>
            <a:ext cx="8745538" cy="1143000"/>
          </a:xfrm>
        </p:spPr>
        <p:txBody>
          <a:bodyPr/>
          <a:lstStyle/>
          <a:p>
            <a:pPr eaLnBrk="1" hangingPunct="1"/>
            <a:r>
              <a:rPr lang="en-US" altLang="en-US" sz="3200">
                <a:solidFill>
                  <a:srgbClr val="143E57"/>
                </a:solidFill>
                <a:latin typeface="Gotham Medium"/>
                <a:ea typeface="Gotham Medium"/>
                <a:cs typeface="Gotham Medium"/>
              </a:rPr>
              <a:t>Sample Survey Items – Upper Elementary</a:t>
            </a:r>
            <a:endParaRPr lang="en-US" altLang="en-US" sz="3200"/>
          </a:p>
        </p:txBody>
      </p:sp>
      <p:sp>
        <p:nvSpPr>
          <p:cNvPr id="102402" name="Content Placeholder 2"/>
          <p:cNvSpPr>
            <a:spLocks noGrp="1"/>
          </p:cNvSpPr>
          <p:nvPr>
            <p:ph idx="1"/>
          </p:nvPr>
        </p:nvSpPr>
        <p:spPr>
          <a:xfrm>
            <a:off x="457200" y="1600200"/>
            <a:ext cx="3205163" cy="4525963"/>
          </a:xfrm>
        </p:spPr>
        <p:txBody>
          <a:bodyPr/>
          <a:lstStyle/>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Care</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Confer</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Captivate</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Clarify</a:t>
            </a:r>
          </a:p>
          <a:p>
            <a:pPr marL="457200" indent="-457200" eaLnBrk="1" hangingPunct="1">
              <a:buFont typeface="Calibri" panose="020F0502020204030204" pitchFamily="34" charset="0"/>
              <a:buAutoNum type="arabicPeriod"/>
            </a:pPr>
            <a:r>
              <a:rPr lang="en-US" altLang="en-US" sz="2800" b="1">
                <a:solidFill>
                  <a:srgbClr val="000000"/>
                </a:solidFill>
                <a:ea typeface="Gotham Medium"/>
                <a:cs typeface="Gotham Medium"/>
              </a:rPr>
              <a:t>Consolidate</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Challenge</a:t>
            </a:r>
          </a:p>
          <a:p>
            <a:pPr marL="457200" indent="-457200" eaLnBrk="1" hangingPunct="1">
              <a:buFont typeface="Calibri" panose="020F0502020204030204" pitchFamily="34" charset="0"/>
              <a:buAutoNum type="arabicPeriod"/>
            </a:pPr>
            <a:r>
              <a:rPr lang="en-US" altLang="en-US" sz="2800">
                <a:solidFill>
                  <a:srgbClr val="000000"/>
                </a:solidFill>
                <a:ea typeface="Gotham Book"/>
                <a:cs typeface="Gotham Book"/>
              </a:rPr>
              <a:t>Classroom Management</a:t>
            </a:r>
          </a:p>
        </p:txBody>
      </p:sp>
      <p:sp>
        <p:nvSpPr>
          <p:cNvPr id="7680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a:solidFill>
                  <a:srgbClr val="898989"/>
                </a:solidFill>
                <a:latin typeface="Calibri" charset="0"/>
                <a:cs typeface="+mn-cs"/>
              </a:rPr>
              <a:t>© 2016 Tripod Education Partners </a:t>
            </a:r>
          </a:p>
        </p:txBody>
      </p:sp>
      <p:sp>
        <p:nvSpPr>
          <p:cNvPr id="1024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1DD14B-3134-42B7-8523-E12826713EBF}" type="slidenum">
              <a:rPr lang="en-US" altLang="en-US" sz="1200">
                <a:solidFill>
                  <a:srgbClr val="898989"/>
                </a:solidFill>
              </a:rPr>
              <a:pPr>
                <a:spcBef>
                  <a:spcPct val="0"/>
                </a:spcBef>
                <a:buFontTx/>
                <a:buNone/>
              </a:pPr>
              <a:t>40</a:t>
            </a:fld>
            <a:endParaRPr lang="en-US" altLang="en-US" sz="1200">
              <a:solidFill>
                <a:srgbClr val="898989"/>
              </a:solidFill>
            </a:endParaRPr>
          </a:p>
        </p:txBody>
      </p:sp>
      <p:cxnSp>
        <p:nvCxnSpPr>
          <p:cNvPr id="7" name="Straight Arrow Connector 6"/>
          <p:cNvCxnSpPr>
            <a:cxnSpLocks noChangeShapeType="1"/>
          </p:cNvCxnSpPr>
          <p:nvPr/>
        </p:nvCxnSpPr>
        <p:spPr bwMode="auto">
          <a:xfrm>
            <a:off x="3314700" y="3917950"/>
            <a:ext cx="1471613" cy="0"/>
          </a:xfrm>
          <a:prstGeom prst="straightConnector1">
            <a:avLst/>
          </a:prstGeom>
          <a:noFill/>
          <a:ln w="25400">
            <a:solidFill>
              <a:srgbClr val="143E57"/>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p:nvPr/>
        </p:nvSpPr>
        <p:spPr>
          <a:xfrm>
            <a:off x="4919663" y="3625850"/>
            <a:ext cx="4130675" cy="15081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285750" indent="-285750" eaLnBrk="1" fontAlgn="auto" hangingPunct="1">
              <a:spcBef>
                <a:spcPts val="1200"/>
              </a:spcBef>
              <a:spcAft>
                <a:spcPts val="1200"/>
              </a:spcAft>
              <a:buFont typeface="Arial"/>
              <a:buChar char="•"/>
              <a:defRPr/>
            </a:pPr>
            <a:r>
              <a:rPr lang="en-US" dirty="0">
                <a:solidFill>
                  <a:srgbClr val="143E57"/>
                </a:solidFill>
                <a:cs typeface="Gotham Book"/>
              </a:rPr>
              <a:t>My teacher takes the time to summarize what we learn each day. </a:t>
            </a:r>
          </a:p>
          <a:p>
            <a:pPr marL="285750" indent="-285750" eaLnBrk="1" fontAlgn="auto" hangingPunct="1">
              <a:spcBef>
                <a:spcPts val="1200"/>
              </a:spcBef>
              <a:spcAft>
                <a:spcPts val="1200"/>
              </a:spcAft>
              <a:buFont typeface="Arial"/>
              <a:buChar char="•"/>
              <a:defRPr/>
            </a:pPr>
            <a:r>
              <a:rPr lang="en-US" dirty="0">
                <a:solidFill>
                  <a:srgbClr val="143E57"/>
                </a:solidFill>
                <a:cs typeface="Gotham Book"/>
              </a:rPr>
              <a:t>My teacher takes time to help us remember what we learn. </a:t>
            </a:r>
            <a:endParaRPr lang="en-US" dirty="0">
              <a:solidFill>
                <a:srgbClr val="143E57"/>
              </a:solidFill>
              <a:ea typeface="Lucida Grande"/>
              <a:cs typeface="Gotham Book"/>
            </a:endParaRPr>
          </a:p>
        </p:txBody>
      </p:sp>
      <p:pic>
        <p:nvPicPr>
          <p:cNvPr id="102407" name="Picture 7" descr="tripod-500px@3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172200"/>
            <a:ext cx="12096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995363"/>
            <a:ext cx="7886700" cy="993775"/>
          </a:xfrm>
        </p:spPr>
        <p:txBody>
          <a:bodyPr rtlCol="0">
            <a:normAutofit fontScale="90000"/>
          </a:bodyPr>
          <a:lstStyle/>
          <a:p>
            <a:pPr eaLnBrk="1" fontAlgn="auto" hangingPunct="1">
              <a:spcAft>
                <a:spcPts val="0"/>
              </a:spcAft>
              <a:defRPr/>
            </a:pPr>
            <a:r>
              <a:rPr lang="en-US" dirty="0"/>
              <a:t>Some Facts from Tripod Survey Data</a:t>
            </a:r>
          </a:p>
        </p:txBody>
      </p:sp>
      <p:sp>
        <p:nvSpPr>
          <p:cNvPr id="103426" name="Content Placeholder 2"/>
          <p:cNvSpPr>
            <a:spLocks noGrp="1"/>
          </p:cNvSpPr>
          <p:nvPr>
            <p:ph idx="1"/>
          </p:nvPr>
        </p:nvSpPr>
        <p:spPr>
          <a:xfrm>
            <a:off x="303213" y="2406650"/>
            <a:ext cx="8531225" cy="2824163"/>
          </a:xfrm>
        </p:spPr>
        <p:txBody>
          <a:bodyPr/>
          <a:lstStyle/>
          <a:p>
            <a:pPr eaLnBrk="1" hangingPunct="1"/>
            <a:r>
              <a:rPr lang="en-US" altLang="en-US" b="1">
                <a:solidFill>
                  <a:srgbClr val="C00000"/>
                </a:solidFill>
              </a:rPr>
              <a:t>Disparity in access to orderly classrooms </a:t>
            </a:r>
            <a:r>
              <a:rPr lang="en-US" altLang="en-US"/>
              <a:t>may be the greatest form of racial inequity in opportunity to learn.</a:t>
            </a:r>
          </a:p>
          <a:p>
            <a:pPr eaLnBrk="1" hangingPunct="1"/>
            <a:r>
              <a:rPr lang="en-US" altLang="en-US" b="1">
                <a:solidFill>
                  <a:srgbClr val="C00000"/>
                </a:solidFill>
              </a:rPr>
              <a:t>Higher quality instruction </a:t>
            </a:r>
            <a:r>
              <a:rPr lang="en-US" altLang="en-US"/>
              <a:t>reduces behavior problems in all types of classrooms, no matter what the racial composition 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663908" y="0"/>
          <a:ext cx="7480092"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23838" y="2147888"/>
            <a:ext cx="1322387" cy="196215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00">
                <a:solidFill>
                  <a:srgbClr val="000000"/>
                </a:solidFill>
                <a:latin typeface="Calibri" panose="020F0502020204030204" pitchFamily="34" charset="0"/>
              </a:rPr>
              <a:t>Vertical Axis: Percentage</a:t>
            </a:r>
          </a:p>
          <a:p>
            <a:pPr eaLnBrk="1" hangingPunct="1"/>
            <a:r>
              <a:rPr lang="en-US" altLang="en-US" sz="1300">
                <a:solidFill>
                  <a:srgbClr val="000000"/>
                </a:solidFill>
                <a:latin typeface="Calibri" panose="020F0502020204030204" pitchFamily="34" charset="0"/>
              </a:rPr>
              <a:t>responding “Yes, mostly” or “Yes, always,”</a:t>
            </a:r>
          </a:p>
          <a:p>
            <a:pPr eaLnBrk="1" hangingPunct="1"/>
            <a:r>
              <a:rPr lang="en-US" altLang="en-US" sz="1300">
                <a:solidFill>
                  <a:srgbClr val="000000"/>
                </a:solidFill>
                <a:latin typeface="Calibri" panose="020F0502020204030204" pitchFamily="34" charset="0"/>
              </a:rPr>
              <a:t>that student behavior in the class slows down learning.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992188" y="860425"/>
            <a:ext cx="7886700" cy="5473700"/>
          </a:xfrm>
        </p:spPr>
        <p:txBody>
          <a:bodyPr/>
          <a:lstStyle/>
          <a:p>
            <a:pPr algn="l" eaLnBrk="1" hangingPunct="1"/>
            <a:r>
              <a:rPr lang="en-US" altLang="en-US" sz="3200"/>
              <a:t>Misbehaviors that may interfere with achievement are not necessarily signs of bad intentions. </a:t>
            </a:r>
            <a:br>
              <a:rPr lang="en-US" altLang="en-US" sz="3200"/>
            </a:br>
            <a:br>
              <a:rPr lang="en-US" altLang="en-US" sz="3200"/>
            </a:br>
            <a:r>
              <a:rPr lang="en-US" altLang="en-US" sz="3200"/>
              <a:t>Kids just want to fit in!</a:t>
            </a:r>
            <a:br>
              <a:rPr lang="en-US" altLang="en-US" sz="3200"/>
            </a:br>
            <a:br>
              <a:rPr lang="en-US" altLang="en-US" sz="3200"/>
            </a:br>
            <a:r>
              <a:rPr lang="en-US" altLang="en-US" sz="3200"/>
              <a:t>They need assistance achieving the peer cultures and school climates that they would most prefer to experience.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9061554"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Hexagon 37"/>
          <p:cNvSpPr/>
          <p:nvPr/>
        </p:nvSpPr>
        <p:spPr>
          <a:xfrm>
            <a:off x="5156200" y="2649538"/>
            <a:ext cx="3894138" cy="481012"/>
          </a:xfrm>
          <a:prstGeom prst="hexag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b="1" dirty="0">
                <a:solidFill>
                  <a:schemeClr val="bg1"/>
                </a:solidFill>
              </a:rPr>
              <a:t>PARENTS know (or learn) how to lay early foundations at home.</a:t>
            </a:r>
          </a:p>
        </p:txBody>
      </p:sp>
      <p:sp>
        <p:nvSpPr>
          <p:cNvPr id="5" name="Right Arrow 4"/>
          <p:cNvSpPr/>
          <p:nvPr/>
        </p:nvSpPr>
        <p:spPr>
          <a:xfrm>
            <a:off x="65088" y="2286000"/>
            <a:ext cx="5013325" cy="1198563"/>
          </a:xfrm>
          <a:prstGeom prst="rightArrow">
            <a:avLst>
              <a:gd name="adj1" fmla="val 58623"/>
              <a:gd name="adj2"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US" sz="1500" b="1" dirty="0">
                <a:solidFill>
                  <a:schemeClr val="tx1"/>
                </a:solidFill>
              </a:rPr>
              <a:t>1. PARENTAL PREPARATION</a:t>
            </a:r>
          </a:p>
        </p:txBody>
      </p:sp>
      <p:sp>
        <p:nvSpPr>
          <p:cNvPr id="107523" name="TextBox 25"/>
          <p:cNvSpPr txBox="1">
            <a:spLocks noChangeArrowheads="1"/>
          </p:cNvSpPr>
          <p:nvPr/>
        </p:nvSpPr>
        <p:spPr bwMode="auto">
          <a:xfrm>
            <a:off x="823913" y="749300"/>
            <a:ext cx="7794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600">
              <a:solidFill>
                <a:srgbClr val="000000"/>
              </a:solidFill>
            </a:endParaRPr>
          </a:p>
          <a:p>
            <a:pPr algn="ctr" eaLnBrk="1" hangingPunct="1">
              <a:spcBef>
                <a:spcPct val="0"/>
              </a:spcBef>
              <a:buFontTx/>
              <a:buNone/>
            </a:pPr>
            <a:r>
              <a:rPr lang="en-US" altLang="en-US" sz="2400" b="1">
                <a:solidFill>
                  <a:srgbClr val="0070C0"/>
                </a:solidFill>
              </a:rPr>
              <a:t>Five Strategic Components to Help More Children</a:t>
            </a:r>
          </a:p>
          <a:p>
            <a:pPr algn="ctr" eaLnBrk="1" hangingPunct="1">
              <a:spcBef>
                <a:spcPct val="0"/>
              </a:spcBef>
              <a:buFontTx/>
              <a:buNone/>
            </a:pPr>
            <a:r>
              <a:rPr lang="en-US" altLang="en-US" sz="2400" b="1">
                <a:solidFill>
                  <a:srgbClr val="0070C0"/>
                </a:solidFill>
              </a:rPr>
              <a:t> Achieve Person-Environment Fit and School Success</a:t>
            </a:r>
          </a:p>
        </p:txBody>
      </p:sp>
      <p:sp>
        <p:nvSpPr>
          <p:cNvPr id="29" name="Right Arrow 28"/>
          <p:cNvSpPr/>
          <p:nvPr/>
        </p:nvSpPr>
        <p:spPr>
          <a:xfrm>
            <a:off x="285750" y="2898775"/>
            <a:ext cx="4827588" cy="1198563"/>
          </a:xfrm>
          <a:prstGeom prst="rightArrow">
            <a:avLst>
              <a:gd name="adj1" fmla="val 58623"/>
              <a:gd name="adj2"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US" sz="1500" b="1" dirty="0">
                <a:solidFill>
                  <a:schemeClr val="tx1"/>
                </a:solidFill>
              </a:rPr>
              <a:t>2. BIRTH-TO-FIVE CHILD PREPARATION</a:t>
            </a:r>
          </a:p>
        </p:txBody>
      </p:sp>
      <p:sp>
        <p:nvSpPr>
          <p:cNvPr id="30" name="Right Arrow 29"/>
          <p:cNvSpPr/>
          <p:nvPr/>
        </p:nvSpPr>
        <p:spPr>
          <a:xfrm>
            <a:off x="557213" y="3479800"/>
            <a:ext cx="4543425" cy="1198563"/>
          </a:xfrm>
          <a:prstGeom prst="rightArrow">
            <a:avLst>
              <a:gd name="adj1" fmla="val 58623"/>
              <a:gd name="adj2"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indent="-44054" eaLnBrk="1" fontAlgn="auto" hangingPunct="1">
              <a:spcBef>
                <a:spcPts val="0"/>
              </a:spcBef>
              <a:spcAft>
                <a:spcPts val="0"/>
              </a:spcAft>
              <a:defRPr/>
            </a:pPr>
            <a:r>
              <a:rPr lang="en-US" sz="1500" b="1" dirty="0">
                <a:solidFill>
                  <a:schemeClr val="tx1"/>
                </a:solidFill>
              </a:rPr>
              <a:t>3. K-12 EDUCATOR PREPARATION</a:t>
            </a:r>
          </a:p>
        </p:txBody>
      </p:sp>
      <p:sp>
        <p:nvSpPr>
          <p:cNvPr id="32" name="Right Arrow 31"/>
          <p:cNvSpPr/>
          <p:nvPr/>
        </p:nvSpPr>
        <p:spPr>
          <a:xfrm>
            <a:off x="823913" y="4067175"/>
            <a:ext cx="4265612" cy="1196975"/>
          </a:xfrm>
          <a:prstGeom prst="rightArrow">
            <a:avLst>
              <a:gd name="adj1" fmla="val 58623"/>
              <a:gd name="adj2"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15504" lvl="1" eaLnBrk="1" fontAlgn="auto" hangingPunct="1">
              <a:spcBef>
                <a:spcPts val="0"/>
              </a:spcBef>
              <a:spcAft>
                <a:spcPts val="0"/>
              </a:spcAft>
              <a:defRPr/>
            </a:pPr>
            <a:r>
              <a:rPr lang="en-US" sz="1500" b="1" dirty="0">
                <a:solidFill>
                  <a:schemeClr val="tx1"/>
                </a:solidFill>
              </a:rPr>
              <a:t>4. K-12 ORGANIZATIONAL PREPARATION</a:t>
            </a:r>
          </a:p>
        </p:txBody>
      </p:sp>
      <p:sp>
        <p:nvSpPr>
          <p:cNvPr id="31" name="Right Arrow 30"/>
          <p:cNvSpPr/>
          <p:nvPr/>
        </p:nvSpPr>
        <p:spPr>
          <a:xfrm>
            <a:off x="1090613" y="4767263"/>
            <a:ext cx="4016375" cy="1198562"/>
          </a:xfrm>
          <a:prstGeom prst="rightArrow">
            <a:avLst>
              <a:gd name="adj1" fmla="val 58623"/>
              <a:gd name="adj2"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indent="-127397" eaLnBrk="1" fontAlgn="auto" hangingPunct="1">
              <a:spcBef>
                <a:spcPts val="0"/>
              </a:spcBef>
              <a:spcAft>
                <a:spcPts val="0"/>
              </a:spcAft>
              <a:defRPr/>
            </a:pPr>
            <a:r>
              <a:rPr lang="en-US" sz="1500" b="1" dirty="0">
                <a:solidFill>
                  <a:schemeClr val="tx1"/>
                </a:solidFill>
              </a:rPr>
              <a:t>5. COMMUNITY PREPARATION</a:t>
            </a:r>
          </a:p>
        </p:txBody>
      </p:sp>
      <p:sp>
        <p:nvSpPr>
          <p:cNvPr id="35" name="Hexagon 34"/>
          <p:cNvSpPr/>
          <p:nvPr/>
        </p:nvSpPr>
        <p:spPr>
          <a:xfrm>
            <a:off x="5156200" y="3243263"/>
            <a:ext cx="3894138" cy="493712"/>
          </a:xfrm>
          <a:prstGeom prst="hexag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b="1" dirty="0">
                <a:solidFill>
                  <a:schemeClr val="bg1"/>
                </a:solidFill>
              </a:rPr>
              <a:t>Children arrive at formal schooling prepared to fit academically.</a:t>
            </a:r>
          </a:p>
        </p:txBody>
      </p:sp>
      <p:sp>
        <p:nvSpPr>
          <p:cNvPr id="36" name="Hexagon 35"/>
          <p:cNvSpPr/>
          <p:nvPr/>
        </p:nvSpPr>
        <p:spPr>
          <a:xfrm>
            <a:off x="5172075" y="5041900"/>
            <a:ext cx="3876675" cy="684213"/>
          </a:xfrm>
          <a:prstGeom prst="hexag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b="1" dirty="0">
                <a:solidFill>
                  <a:schemeClr val="bg1"/>
                </a:solidFill>
              </a:rPr>
              <a:t>The COMMUNITY mobilizes resources for in- and out-of-school supports and shares responsibility for caregiving.</a:t>
            </a:r>
          </a:p>
        </p:txBody>
      </p:sp>
      <p:sp>
        <p:nvSpPr>
          <p:cNvPr id="37" name="Hexagon 36"/>
          <p:cNvSpPr/>
          <p:nvPr/>
        </p:nvSpPr>
        <p:spPr>
          <a:xfrm>
            <a:off x="5156200" y="3835400"/>
            <a:ext cx="3894138" cy="493713"/>
          </a:xfrm>
          <a:prstGeom prst="hexag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b="1" dirty="0">
                <a:solidFill>
                  <a:schemeClr val="bg1"/>
                </a:solidFill>
              </a:rPr>
              <a:t>EDUCATORS are willing and able to teach all types of students effectively.</a:t>
            </a:r>
          </a:p>
        </p:txBody>
      </p:sp>
      <p:sp>
        <p:nvSpPr>
          <p:cNvPr id="12" name="Hexagon 11"/>
          <p:cNvSpPr/>
          <p:nvPr/>
        </p:nvSpPr>
        <p:spPr>
          <a:xfrm>
            <a:off x="5156200" y="4422775"/>
            <a:ext cx="3894138" cy="458788"/>
          </a:xfrm>
          <a:prstGeom prst="hexag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b="1" dirty="0">
                <a:solidFill>
                  <a:schemeClr val="bg1"/>
                </a:solidFill>
              </a:rPr>
              <a:t>The SCHOOL OFFICIALS nurture &amp; discipline students responsively.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rtlCol="0">
            <a:normAutofit fontScale="90000"/>
          </a:bodyPr>
          <a:lstStyle/>
          <a:p>
            <a:pPr eaLnBrk="1" fontAlgn="auto" hangingPunct="1">
              <a:spcAft>
                <a:spcPts val="0"/>
              </a:spcAft>
              <a:defRPr/>
            </a:pPr>
            <a:r>
              <a:rPr lang="en-US" dirty="0">
                <a:solidFill>
                  <a:srgbClr val="0070C0"/>
                </a:solidFill>
              </a:rPr>
              <a:t>Schools &amp; Classrooms that Nurture </a:t>
            </a:r>
            <a:br>
              <a:rPr lang="en-US" dirty="0"/>
            </a:br>
            <a:r>
              <a:rPr lang="en-US" i="1" dirty="0"/>
              <a:t>the Whole Child</a:t>
            </a:r>
            <a:r>
              <a:rPr lang="en-US" dirty="0"/>
              <a:t>: Tripod 7Cs Questions</a:t>
            </a:r>
            <a:br>
              <a:rPr lang="en-US" dirty="0"/>
            </a:br>
            <a:endParaRPr lang="en-US" dirty="0"/>
          </a:p>
        </p:txBody>
      </p:sp>
      <p:graphicFrame>
        <p:nvGraphicFramePr>
          <p:cNvPr id="4" name="Table 3"/>
          <p:cNvGraphicFramePr>
            <a:graphicFrameLocks noGrp="1"/>
          </p:cNvGraphicFramePr>
          <p:nvPr/>
        </p:nvGraphicFramePr>
        <p:xfrm>
          <a:off x="381000" y="1828800"/>
          <a:ext cx="8305800" cy="4800600"/>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640080">
                <a:tc>
                  <a:txBody>
                    <a:bodyPr/>
                    <a:lstStyle/>
                    <a:p>
                      <a:r>
                        <a:rPr lang="en-US" sz="2400" dirty="0">
                          <a:solidFill>
                            <a:srgbClr val="0070C0"/>
                          </a:solidFill>
                        </a:rPr>
                        <a:t>1. CARE</a:t>
                      </a:r>
                      <a:r>
                        <a:rPr lang="en-US" sz="24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Do our students believe the adults care?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68680">
                <a:tc>
                  <a:txBody>
                    <a:bodyPr/>
                    <a:lstStyle/>
                    <a:p>
                      <a:r>
                        <a:rPr lang="en-US" sz="2400" dirty="0">
                          <a:solidFill>
                            <a:srgbClr val="0070C0"/>
                          </a:solidFill>
                        </a:rPr>
                        <a:t>2. CONFER</a:t>
                      </a:r>
                      <a:r>
                        <a:rPr lang="en-US" sz="24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Do the adults seek and respect student perspectives?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55320">
                <a:tc>
                  <a:txBody>
                    <a:bodyPr/>
                    <a:lstStyle/>
                    <a:p>
                      <a:r>
                        <a:rPr lang="en-US" sz="2400" dirty="0">
                          <a:solidFill>
                            <a:srgbClr val="0070C0"/>
                          </a:solidFill>
                        </a:rPr>
                        <a:t>3. CAPTIVATE</a:t>
                      </a:r>
                      <a:r>
                        <a:rPr lang="en-US" sz="24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Are lessons interesting?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655320">
                <a:tc>
                  <a:txBody>
                    <a:bodyPr/>
                    <a:lstStyle/>
                    <a:p>
                      <a:r>
                        <a:rPr lang="en-US" sz="2400" dirty="0">
                          <a:solidFill>
                            <a:srgbClr val="0070C0"/>
                          </a:solidFill>
                        </a:rPr>
                        <a:t>4. CLARIFY</a:t>
                      </a:r>
                      <a:r>
                        <a:rPr lang="en-US" sz="24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Is instruction clear?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579120">
                <a:tc>
                  <a:txBody>
                    <a:bodyPr/>
                    <a:lstStyle/>
                    <a:p>
                      <a:r>
                        <a:rPr lang="en-US" sz="2400" dirty="0">
                          <a:solidFill>
                            <a:srgbClr val="0070C0"/>
                          </a:solidFill>
                        </a:rPr>
                        <a:t>5. CONSOLIDATE</a:t>
                      </a:r>
                      <a:r>
                        <a:rPr lang="en-US" sz="24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Is the curriculum coherent?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579120">
                <a:tc>
                  <a:txBody>
                    <a:bodyPr/>
                    <a:lstStyle/>
                    <a:p>
                      <a:r>
                        <a:rPr lang="en-US" sz="2400" dirty="0">
                          <a:solidFill>
                            <a:srgbClr val="0070C0"/>
                          </a:solidFill>
                        </a:rPr>
                        <a:t>6. CHALLENGE</a:t>
                      </a:r>
                      <a:r>
                        <a:rPr lang="en-US" sz="24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Are students challenged?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2400" dirty="0">
                          <a:solidFill>
                            <a:srgbClr val="0070C0"/>
                          </a:solidFill>
                        </a:rPr>
                        <a:t>7. CLASSROOM MANAGEMENT</a:t>
                      </a:r>
                      <a:r>
                        <a:rPr lang="en-US" sz="24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Are classes orderly and on task?</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41325" y="0"/>
            <a:ext cx="8229600" cy="1143000"/>
          </a:xfrm>
        </p:spPr>
        <p:txBody>
          <a:bodyPr/>
          <a:lstStyle/>
          <a:p>
            <a:pPr eaLnBrk="1" hangingPunct="1"/>
            <a:r>
              <a:rPr lang="en-US" altLang="en-US">
                <a:solidFill>
                  <a:srgbClr val="0070C0"/>
                </a:solidFill>
              </a:rPr>
              <a:t>Regarding the </a:t>
            </a:r>
            <a:r>
              <a:rPr lang="en-US" altLang="en-US" i="1">
                <a:solidFill>
                  <a:srgbClr val="0070C0"/>
                </a:solidFill>
              </a:rPr>
              <a:t>Other</a:t>
            </a:r>
            <a:r>
              <a:rPr lang="en-US" altLang="en-US">
                <a:solidFill>
                  <a:srgbClr val="0070C0"/>
                </a:solidFill>
              </a:rPr>
              <a:t> Curriculum</a:t>
            </a:r>
            <a:r>
              <a:rPr lang="en-US" altLang="en-US"/>
              <a:t>:</a:t>
            </a:r>
          </a:p>
        </p:txBody>
      </p:sp>
      <p:sp>
        <p:nvSpPr>
          <p:cNvPr id="3" name="Content Placeholder 2"/>
          <p:cNvSpPr>
            <a:spLocks noGrp="1"/>
          </p:cNvSpPr>
          <p:nvPr>
            <p:ph idx="1"/>
          </p:nvPr>
        </p:nvSpPr>
        <p:spPr>
          <a:xfrm>
            <a:off x="304800" y="1295400"/>
            <a:ext cx="8382000" cy="5410200"/>
          </a:xfrm>
        </p:spPr>
        <p:txBody>
          <a:bodyPr/>
          <a:lstStyle/>
          <a:p>
            <a:pPr eaLnBrk="1" hangingPunct="1">
              <a:buFont typeface="Wingdings" panose="05000000000000000000" pitchFamily="2" charset="2"/>
              <a:buChar char="Ø"/>
            </a:pPr>
            <a:r>
              <a:rPr lang="en-US" altLang="en-US"/>
              <a:t>Is the norm in the school for students to treat peers with respect, not bully them?</a:t>
            </a:r>
          </a:p>
          <a:p>
            <a:pPr eaLnBrk="1" hangingPunct="1">
              <a:buFont typeface="Wingdings" panose="05000000000000000000" pitchFamily="2" charset="2"/>
              <a:buChar char="Ø"/>
            </a:pPr>
            <a:r>
              <a:rPr lang="en-US" altLang="en-US"/>
              <a:t>Is there peer support for learning, so that students feel free to strive openly and express high academic ambitions?</a:t>
            </a:r>
          </a:p>
          <a:p>
            <a:pPr eaLnBrk="1" hangingPunct="1">
              <a:buFont typeface="Wingdings" panose="05000000000000000000" pitchFamily="2" charset="2"/>
              <a:buChar char="Ø"/>
            </a:pPr>
            <a:r>
              <a:rPr lang="en-US" altLang="en-US"/>
              <a:t>Is it </a:t>
            </a:r>
            <a:r>
              <a:rPr lang="en-US" altLang="en-US" i="1"/>
              <a:t>untrue</a:t>
            </a:r>
            <a:r>
              <a:rPr lang="en-US" altLang="en-US"/>
              <a:t> that being ready to fight is a perpetual natural state-of-mind at the school?</a:t>
            </a:r>
          </a:p>
          <a:p>
            <a:pPr eaLnBrk="1" hangingPunct="1">
              <a:buFont typeface="Wingdings" panose="05000000000000000000" pitchFamily="2" charset="2"/>
              <a:buChar char="Ø"/>
            </a:pPr>
            <a:r>
              <a:rPr lang="en-US" altLang="en-US"/>
              <a:t>Do classroom and social environments make students feel welcome to seek help for problems that they can’t solve on their own?</a:t>
            </a:r>
          </a:p>
          <a:p>
            <a:pPr eaLnBrk="1" hangingPunct="1">
              <a:buFont typeface="Wingdings" panose="05000000000000000000" pitchFamily="2" charset="2"/>
              <a:buChar char="Ø"/>
            </a:pPr>
            <a:endParaRPr lang="en-US" altLang="en-US"/>
          </a:p>
          <a:p>
            <a:pPr eaLnBrk="1" hangingPunct="1">
              <a:buFont typeface="Wingdings" panose="05000000000000000000" pitchFamily="2" charset="2"/>
              <a:buChar char="Ø"/>
            </a:pPr>
            <a:endParaRPr lang="en-US" altLang="en-US"/>
          </a:p>
          <a:p>
            <a:pPr eaLnBrk="1" hangingPunct="1">
              <a:buFont typeface="Wingdings" panose="05000000000000000000" pitchFamily="2" charset="2"/>
              <a:buChar char="Ø"/>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143000"/>
          </a:xfrm>
        </p:spPr>
        <p:txBody>
          <a:bodyPr/>
          <a:lstStyle/>
          <a:p>
            <a:pPr eaLnBrk="1" hangingPunct="1"/>
            <a:r>
              <a:rPr lang="en-US" altLang="en-US">
                <a:solidFill>
                  <a:srgbClr val="0070C0"/>
                </a:solidFill>
              </a:rPr>
              <a:t>Does it matter? Yes!</a:t>
            </a:r>
          </a:p>
        </p:txBody>
      </p:sp>
      <p:sp>
        <p:nvSpPr>
          <p:cNvPr id="110594" name="Content Placeholder 2"/>
          <p:cNvSpPr>
            <a:spLocks noGrp="1"/>
          </p:cNvSpPr>
          <p:nvPr>
            <p:ph idx="1"/>
          </p:nvPr>
        </p:nvSpPr>
        <p:spPr>
          <a:xfrm>
            <a:off x="457200" y="2209800"/>
            <a:ext cx="8229600" cy="2590800"/>
          </a:xfrm>
        </p:spPr>
        <p:txBody>
          <a:bodyPr/>
          <a:lstStyle/>
          <a:p>
            <a:pPr marL="0" indent="0" eaLnBrk="1" hangingPunct="1">
              <a:buFont typeface="Arial" panose="020B0604020202020204" pitchFamily="34" charset="0"/>
              <a:buNone/>
            </a:pPr>
            <a:r>
              <a:rPr lang="en-US" altLang="en-US" sz="3600"/>
              <a:t>Our research shows that if the answers to these questions are mostly yes, our schools will be effective whole-child development institutions.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229600" cy="1143000"/>
          </a:xfrm>
        </p:spPr>
        <p:txBody>
          <a:bodyPr/>
          <a:lstStyle/>
          <a:p>
            <a:pPr eaLnBrk="1" hangingPunct="1"/>
            <a:r>
              <a:rPr lang="en-US" altLang="en-US">
                <a:solidFill>
                  <a:srgbClr val="0070C0"/>
                </a:solidFill>
              </a:rPr>
              <a:t>Does it matter? Yes!</a:t>
            </a:r>
          </a:p>
        </p:txBody>
      </p:sp>
      <p:sp>
        <p:nvSpPr>
          <p:cNvPr id="111618" name="Content Placeholder 2"/>
          <p:cNvSpPr>
            <a:spLocks noGrp="1"/>
          </p:cNvSpPr>
          <p:nvPr>
            <p:ph idx="1"/>
          </p:nvPr>
        </p:nvSpPr>
        <p:spPr>
          <a:xfrm>
            <a:off x="457200" y="2209800"/>
            <a:ext cx="8229600" cy="2590800"/>
          </a:xfrm>
        </p:spPr>
        <p:txBody>
          <a:bodyPr/>
          <a:lstStyle/>
          <a:p>
            <a:pPr marL="0" indent="0" eaLnBrk="1" hangingPunct="1">
              <a:buFont typeface="Arial" panose="020B0604020202020204" pitchFamily="34" charset="0"/>
              <a:buNone/>
            </a:pPr>
            <a:r>
              <a:rPr lang="en-US" altLang="en-US" sz="3600"/>
              <a:t>Let’s find the answers and then work to make all of them “Yes.”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8100"/>
            <a:ext cx="8120063" cy="464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solidFill>
                  <a:srgbClr val="0070C0"/>
                </a:solidFill>
                <a:latin typeface="Calibri" panose="020F0502020204030204" pitchFamily="34" charset="0"/>
              </a:rPr>
              <a:t>Every School has Two Curricula:</a:t>
            </a:r>
          </a:p>
          <a:p>
            <a:pPr eaLnBrk="1" hangingPunct="1"/>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r>
              <a:rPr lang="en-US" altLang="en-US" sz="3600">
                <a:latin typeface="Calibri" panose="020F0502020204030204" pitchFamily="34" charset="0"/>
              </a:rPr>
              <a:t>What Teachers Teach</a:t>
            </a:r>
          </a:p>
          <a:p>
            <a:pPr lvl="2" eaLnBrk="1" hangingPunct="1">
              <a:buFont typeface="Wingdings" panose="05000000000000000000" pitchFamily="2" charset="2"/>
              <a:buChar char="Ø"/>
            </a:pPr>
            <a:endParaRPr lang="en-US" altLang="en-US" sz="3600">
              <a:solidFill>
                <a:srgbClr val="0070C0"/>
              </a:solidFill>
              <a:latin typeface="Calibri" panose="020F0502020204030204" pitchFamily="34" charset="0"/>
            </a:endParaRPr>
          </a:p>
          <a:p>
            <a:pPr lvl="2" eaLnBrk="1" hangingPunct="1"/>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r>
              <a:rPr lang="en-US" altLang="en-US" sz="3600">
                <a:latin typeface="Calibri" panose="020F0502020204030204" pitchFamily="34" charset="0"/>
              </a:rPr>
              <a:t>What Students Teach</a:t>
            </a:r>
          </a:p>
        </p:txBody>
      </p:sp>
      <p:pic>
        <p:nvPicPr>
          <p:cNvPr id="6656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0975" y="1905000"/>
            <a:ext cx="28289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4705350"/>
            <a:ext cx="2828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0"/>
            <a:ext cx="8229600" cy="1143000"/>
          </a:xfrm>
        </p:spPr>
        <p:txBody>
          <a:bodyPr/>
          <a:lstStyle/>
          <a:p>
            <a:pPr eaLnBrk="1" hangingPunct="1"/>
            <a:r>
              <a:rPr lang="en-US" altLang="en-US">
                <a:solidFill>
                  <a:srgbClr val="0070C0"/>
                </a:solidFill>
              </a:rPr>
              <a:t>Does it matter? Yes!</a:t>
            </a:r>
          </a:p>
        </p:txBody>
      </p:sp>
      <p:sp>
        <p:nvSpPr>
          <p:cNvPr id="112642" name="Content Placeholder 2"/>
          <p:cNvSpPr>
            <a:spLocks noGrp="1"/>
          </p:cNvSpPr>
          <p:nvPr>
            <p:ph idx="1"/>
          </p:nvPr>
        </p:nvSpPr>
        <p:spPr>
          <a:xfrm>
            <a:off x="457200" y="2209800"/>
            <a:ext cx="8229600" cy="2590800"/>
          </a:xfrm>
        </p:spPr>
        <p:txBody>
          <a:bodyPr/>
          <a:lstStyle/>
          <a:p>
            <a:pPr marL="0" indent="0" eaLnBrk="1" hangingPunct="1">
              <a:buFont typeface="Arial" panose="020B0604020202020204" pitchFamily="34" charset="0"/>
              <a:buNone/>
            </a:pPr>
            <a:r>
              <a:rPr lang="en-US" altLang="en-US" sz="3600"/>
              <a:t>Let’s fulfill our collective responsibility to harvest the tremendous unharvested potential in our children.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38100"/>
            <a:ext cx="8120063" cy="464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solidFill>
                  <a:srgbClr val="0070C0"/>
                </a:solidFill>
                <a:latin typeface="Calibri" panose="020F0502020204030204" pitchFamily="34" charset="0"/>
              </a:rPr>
              <a:t>Every School has Two Curricula:</a:t>
            </a:r>
          </a:p>
          <a:p>
            <a:pPr eaLnBrk="1" hangingPunct="1"/>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r>
              <a:rPr lang="en-US" altLang="en-US" sz="3600">
                <a:latin typeface="Calibri" panose="020F0502020204030204" pitchFamily="34" charset="0"/>
              </a:rPr>
              <a:t>What Teachers Teach</a:t>
            </a:r>
          </a:p>
          <a:p>
            <a:pPr lvl="2" eaLnBrk="1" hangingPunct="1">
              <a:buFont typeface="Wingdings" panose="05000000000000000000" pitchFamily="2" charset="2"/>
              <a:buChar char="Ø"/>
            </a:pPr>
            <a:endParaRPr lang="en-US" altLang="en-US" sz="3600">
              <a:solidFill>
                <a:srgbClr val="0070C0"/>
              </a:solidFill>
              <a:latin typeface="Calibri" panose="020F0502020204030204" pitchFamily="34" charset="0"/>
            </a:endParaRPr>
          </a:p>
          <a:p>
            <a:pPr lvl="2" eaLnBrk="1" hangingPunct="1"/>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endParaRPr lang="en-US" altLang="en-US" sz="3600">
              <a:solidFill>
                <a:srgbClr val="0070C0"/>
              </a:solidFill>
              <a:latin typeface="Calibri" panose="020F0502020204030204" pitchFamily="34" charset="0"/>
            </a:endParaRPr>
          </a:p>
          <a:p>
            <a:pPr lvl="2" eaLnBrk="1" hangingPunct="1">
              <a:buFont typeface="Wingdings" panose="05000000000000000000" pitchFamily="2" charset="2"/>
              <a:buChar char="Ø"/>
            </a:pPr>
            <a:r>
              <a:rPr lang="en-US" altLang="en-US" sz="3600">
                <a:latin typeface="Calibri" panose="020F0502020204030204" pitchFamily="34" charset="0"/>
              </a:rPr>
              <a:t>What Students Teach</a:t>
            </a:r>
          </a:p>
        </p:txBody>
      </p:sp>
      <p:pic>
        <p:nvPicPr>
          <p:cNvPr id="675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0975" y="1905000"/>
            <a:ext cx="28289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4705350"/>
            <a:ext cx="2828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1"/>
          <p:cNvSpPr txBox="1">
            <a:spLocks noChangeArrowheads="1"/>
          </p:cNvSpPr>
          <p:nvPr/>
        </p:nvSpPr>
        <p:spPr bwMode="auto">
          <a:xfrm>
            <a:off x="6816725" y="2597150"/>
            <a:ext cx="19192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a:t>Both</a:t>
            </a:r>
          </a:p>
          <a:p>
            <a:pPr eaLnBrk="1" hangingPunct="1">
              <a:spcBef>
                <a:spcPct val="0"/>
              </a:spcBef>
              <a:buFontTx/>
              <a:buNone/>
            </a:pPr>
            <a:r>
              <a:rPr lang="en-US" altLang="en-US" sz="4800"/>
              <a:t>matter</a:t>
            </a:r>
          </a:p>
          <a:p>
            <a:pPr eaLnBrk="1" hangingPunct="1">
              <a:spcBef>
                <a:spcPct val="0"/>
              </a:spcBef>
              <a:buFontTx/>
              <a:buNone/>
            </a:pPr>
            <a:r>
              <a:rPr lang="en-US" altLang="en-US" sz="4800"/>
              <a:t>a lot!</a:t>
            </a:r>
          </a:p>
        </p:txBody>
      </p:sp>
      <p:sp>
        <p:nvSpPr>
          <p:cNvPr id="3" name="Right Brace 2"/>
          <p:cNvSpPr/>
          <p:nvPr/>
        </p:nvSpPr>
        <p:spPr>
          <a:xfrm>
            <a:off x="5465763" y="1103313"/>
            <a:ext cx="1163637" cy="5602287"/>
          </a:xfrm>
          <a:prstGeom prst="rightBrace">
            <a:avLst>
              <a:gd name="adj1" fmla="val 13246"/>
              <a:gd name="adj2" fmla="val 50360"/>
            </a:avLst>
          </a:prstGeom>
          <a:ln w="38100"/>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4"/>
          <p:cNvSpPr txBox="1">
            <a:spLocks noChangeArrowheads="1"/>
          </p:cNvSpPr>
          <p:nvPr/>
        </p:nvSpPr>
        <p:spPr bwMode="auto">
          <a:xfrm>
            <a:off x="609600" y="4572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t>Considering both, how can we track:</a:t>
            </a:r>
          </a:p>
          <a:p>
            <a:pPr eaLnBrk="1" hangingPunct="1">
              <a:spcBef>
                <a:spcPct val="0"/>
              </a:spcBef>
              <a:buFontTx/>
              <a:buNone/>
            </a:pPr>
            <a:endParaRPr lang="en-US" altLang="en-US" sz="2800"/>
          </a:p>
          <a:p>
            <a:pPr eaLnBrk="1" hangingPunct="1">
              <a:spcBef>
                <a:spcPct val="0"/>
              </a:spcBef>
              <a:buFontTx/>
              <a:buNone/>
            </a:pPr>
            <a:endParaRPr lang="en-US"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4"/>
          <p:cNvSpPr txBox="1">
            <a:spLocks noChangeArrowheads="1"/>
          </p:cNvSpPr>
          <p:nvPr/>
        </p:nvSpPr>
        <p:spPr bwMode="auto">
          <a:xfrm>
            <a:off x="609600" y="457200"/>
            <a:ext cx="8534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t>Considering both, how can we track:</a:t>
            </a:r>
          </a:p>
          <a:p>
            <a:pPr eaLnBrk="1" hangingPunct="1">
              <a:spcBef>
                <a:spcPct val="0"/>
              </a:spcBef>
              <a:buFontTx/>
              <a:buNone/>
            </a:pPr>
            <a:endParaRPr lang="en-US" altLang="en-US" sz="3600"/>
          </a:p>
          <a:p>
            <a:pPr lvl="1" eaLnBrk="1" hangingPunct="1">
              <a:spcBef>
                <a:spcPct val="0"/>
              </a:spcBef>
              <a:buFont typeface="Wingdings" panose="05000000000000000000" pitchFamily="2" charset="2"/>
              <a:buChar char="Ø"/>
            </a:pPr>
            <a:r>
              <a:rPr lang="en-US" altLang="en-US" sz="3600"/>
              <a:t>What children </a:t>
            </a:r>
            <a:r>
              <a:rPr lang="en-US" altLang="en-US" sz="3600" b="1"/>
              <a:t>experience </a:t>
            </a:r>
            <a:r>
              <a:rPr lang="en-US" altLang="en-US" sz="3600"/>
              <a:t>in school through interactions with adults and other students?</a:t>
            </a:r>
          </a:p>
          <a:p>
            <a:pPr eaLnBrk="1" hangingPunct="1">
              <a:spcBef>
                <a:spcPct val="0"/>
              </a:spcBef>
              <a:buFontTx/>
              <a:buNone/>
            </a:pP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4"/>
          <p:cNvSpPr txBox="1">
            <a:spLocks noChangeArrowheads="1"/>
          </p:cNvSpPr>
          <p:nvPr/>
        </p:nvSpPr>
        <p:spPr bwMode="auto">
          <a:xfrm>
            <a:off x="609600" y="457200"/>
            <a:ext cx="8534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t>Considering both, how can we track:</a:t>
            </a:r>
          </a:p>
          <a:p>
            <a:pPr eaLnBrk="1" hangingPunct="1">
              <a:spcBef>
                <a:spcPct val="0"/>
              </a:spcBef>
              <a:buFontTx/>
              <a:buNone/>
            </a:pPr>
            <a:endParaRPr lang="en-US" altLang="en-US" sz="3600"/>
          </a:p>
          <a:p>
            <a:pPr lvl="1" eaLnBrk="1" hangingPunct="1">
              <a:spcBef>
                <a:spcPct val="0"/>
              </a:spcBef>
              <a:buFont typeface="Wingdings" panose="05000000000000000000" pitchFamily="2" charset="2"/>
              <a:buChar char="Ø"/>
            </a:pPr>
            <a:r>
              <a:rPr lang="en-US" altLang="en-US" sz="3600"/>
              <a:t>What children </a:t>
            </a:r>
            <a:r>
              <a:rPr lang="en-US" altLang="en-US" sz="3600" b="1"/>
              <a:t>experience </a:t>
            </a:r>
            <a:r>
              <a:rPr lang="en-US" altLang="en-US" sz="3600"/>
              <a:t>in school through interactions with adults and other students?</a:t>
            </a:r>
          </a:p>
          <a:p>
            <a:pPr lvl="1" eaLnBrk="1" hangingPunct="1">
              <a:spcBef>
                <a:spcPct val="0"/>
              </a:spcBef>
              <a:buFont typeface="Wingdings" panose="05000000000000000000" pitchFamily="2" charset="2"/>
              <a:buChar char="Ø"/>
            </a:pPr>
            <a:r>
              <a:rPr lang="en-US" altLang="en-US" sz="3600"/>
              <a:t>How it makes them </a:t>
            </a:r>
            <a:r>
              <a:rPr lang="en-US" altLang="en-US" sz="3600" b="1"/>
              <a:t>feel</a:t>
            </a:r>
            <a:r>
              <a:rPr lang="en-US" altLang="en-US" sz="3600"/>
              <a:t>?</a:t>
            </a:r>
          </a:p>
          <a:p>
            <a:pPr eaLnBrk="1" hangingPunct="1">
              <a:spcBef>
                <a:spcPct val="0"/>
              </a:spcBef>
              <a:buFontTx/>
              <a:buNone/>
            </a:pPr>
            <a:endParaRPr lang="en-US" altLang="en-US" sz="28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 name="INCLUDESESSION" val="True"/>
  <p:tag name="EXPANDSHOWBAR" val="Tru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1704</TotalTime>
  <Words>1644</Words>
  <Application>Microsoft Office PowerPoint</Application>
  <PresentationFormat>On-screen Show (4:3)</PresentationFormat>
  <Paragraphs>282</Paragraphs>
  <Slides>50</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50</vt:i4>
      </vt:variant>
    </vt:vector>
  </HeadingPairs>
  <TitlesOfParts>
    <vt:vector size="64" baseType="lpstr">
      <vt:lpstr>Arial</vt:lpstr>
      <vt:lpstr>Calibri</vt:lpstr>
      <vt:lpstr>Helvetica</vt:lpstr>
      <vt:lpstr>Times New Roman</vt:lpstr>
      <vt:lpstr>Wingdings</vt:lpstr>
      <vt:lpstr>Adobe Gothic Std B</vt:lpstr>
      <vt:lpstr>Gotham Book</vt:lpstr>
      <vt:lpstr>Gotham Medium</vt:lpstr>
      <vt:lpstr>Lucida Grande</vt:lpstr>
      <vt:lpstr>Default Design</vt:lpstr>
      <vt:lpstr>3_Office Theme</vt:lpstr>
      <vt:lpstr>1_Custom Design</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want our children to:</vt:lpstr>
      <vt:lpstr>PowerPoint Presentation</vt:lpstr>
      <vt:lpstr>To achieve these things most effectively, we need to develop The Whole Child.</vt:lpstr>
      <vt:lpstr>The Whole Child</vt:lpstr>
      <vt:lpstr>The Whole Child</vt:lpstr>
      <vt:lpstr>The Whole Child</vt:lpstr>
      <vt:lpstr>The Whole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Disadvantaged students, students of color, and especially males of color, can face special challenges having their “whole child” developed effectively. This is true for both the teacher-taught and student-taught curricula.</vt:lpstr>
      <vt:lpstr>PowerPoint Presentation</vt:lpstr>
      <vt:lpstr>PowerPoint Presentation</vt:lpstr>
      <vt:lpstr>PowerPoint Presentation</vt:lpstr>
      <vt:lpstr>PowerPoint Presentation</vt:lpstr>
      <vt:lpstr>Tripod Surveys Are Used  Across the Country</vt:lpstr>
      <vt:lpstr>Sample Survey Items – Secondary</vt:lpstr>
      <vt:lpstr>Sample Survey Items – Upper Elementary</vt:lpstr>
      <vt:lpstr>Some Facts from Tripod Survey Data</vt:lpstr>
      <vt:lpstr>PowerPoint Presentation</vt:lpstr>
      <vt:lpstr>Misbehaviors that may interfere with achievement are not necessarily signs of bad intentions.   Kids just want to fit in!  They need assistance achieving the peer cultures and school climates that they would most prefer to experience.</vt:lpstr>
      <vt:lpstr>PowerPoint Presentation</vt:lpstr>
      <vt:lpstr>PowerPoint Presentation</vt:lpstr>
      <vt:lpstr>Schools &amp; Classrooms that Nurture  the Whole Child: Tripod 7Cs Questions </vt:lpstr>
      <vt:lpstr>Regarding the Other Curriculum:</vt:lpstr>
      <vt:lpstr>Does it matter? Yes!</vt:lpstr>
      <vt:lpstr>Does it matter? Yes!</vt:lpstr>
      <vt:lpstr>Does it matter? Yes!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Sam Cheesman</cp:lastModifiedBy>
  <cp:revision>188</cp:revision>
  <cp:lastPrinted>2016-11-04T13:54:41Z</cp:lastPrinted>
  <dcterms:created xsi:type="dcterms:W3CDTF">2010-07-08T03:32:12Z</dcterms:created>
  <dcterms:modified xsi:type="dcterms:W3CDTF">2016-11-10T21:06:40Z</dcterms:modified>
</cp:coreProperties>
</file>