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FA950C-E119-479A-AD7A-BA77EB8A0C5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E8B641-5CFC-43CD-8354-54404FF0E2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A70A2A-579B-4472-98C4-E814A519BB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917D99-C84B-4EEA-AA00-89BE839CED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A2702-8889-41C0-885E-0D11D2B5F1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72B542-1AD1-4640-BED7-2000956654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33B535-A86A-4DAA-BDDC-3EA06BF144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567710-1987-4CB9-B0E7-015C7265B8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F04C50-05D5-445F-AC32-DB6F55E7FE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81D47-2092-4313-9C86-2CD0A89857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365BB7-CA61-42E6-97F1-31651514BA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847252-CD05-443D-B0F1-C8571658D3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78741-972A-4CDB-8EEF-10FDDAF283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6DF860B-41A3-44E9-B3CD-71CD69C668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hardy@masc.or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100"/>
              <a:t>The Role and Responsibilities of the School Committee Chair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267200"/>
            <a:ext cx="7543800" cy="1447800"/>
          </a:xfrm>
        </p:spPr>
        <p:txBody>
          <a:bodyPr/>
          <a:lstStyle/>
          <a:p>
            <a:r>
              <a:rPr lang="en-US" sz="2200" dirty="0"/>
              <a:t>Massachusetts Association of School Committees, Inc.</a:t>
            </a:r>
          </a:p>
          <a:p>
            <a:endParaRPr lang="en-US" sz="2200" dirty="0"/>
          </a:p>
          <a:p>
            <a:r>
              <a:rPr lang="en-US" sz="2200" dirty="0" smtClean="0"/>
              <a:t>2016 MASC/MASS JOINT CONFERENCE</a:t>
            </a:r>
            <a:endParaRPr lang="en-US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Parliamentary Procedures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Rules of Order</a:t>
            </a:r>
          </a:p>
          <a:p>
            <a:endParaRPr lang="en-US"/>
          </a:p>
          <a:p>
            <a:r>
              <a:rPr lang="en-US"/>
              <a:t>Efficiency</a:t>
            </a:r>
          </a:p>
          <a:p>
            <a:endParaRPr lang="en-US"/>
          </a:p>
          <a:p>
            <a:r>
              <a:rPr lang="en-US"/>
              <a:t>Fairness</a:t>
            </a:r>
          </a:p>
          <a:p>
            <a:endParaRPr lang="en-US"/>
          </a:p>
          <a:p>
            <a:r>
              <a:rPr lang="en-US"/>
              <a:t>Publish local exceptions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the Chair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 tradition</a:t>
            </a:r>
          </a:p>
          <a:p>
            <a:endParaRPr lang="en-US"/>
          </a:p>
          <a:p>
            <a:r>
              <a:rPr lang="en-US"/>
              <a:t>City or Town Charter</a:t>
            </a:r>
          </a:p>
          <a:p>
            <a:endParaRPr lang="en-US"/>
          </a:p>
          <a:p>
            <a:r>
              <a:rPr lang="en-US"/>
              <a:t>Who presides?</a:t>
            </a:r>
          </a:p>
          <a:p>
            <a:endParaRPr lang="en-US"/>
          </a:p>
          <a:p>
            <a:r>
              <a:rPr lang="en-US"/>
              <a:t>Oh NO….a tie vote!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Convening the Meeting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Was the meeting posted correctly?</a:t>
            </a:r>
          </a:p>
          <a:p>
            <a:endParaRPr lang="en-US"/>
          </a:p>
          <a:p>
            <a:r>
              <a:rPr lang="en-US"/>
              <a:t>Quorum present?</a:t>
            </a:r>
          </a:p>
          <a:p>
            <a:endParaRPr lang="en-US"/>
          </a:p>
          <a:p>
            <a:r>
              <a:rPr lang="en-US"/>
              <a:t>Executive sessions</a:t>
            </a:r>
          </a:p>
          <a:p>
            <a:endParaRPr lang="en-US"/>
          </a:p>
          <a:p>
            <a:r>
              <a:rPr lang="en-US"/>
              <a:t>Adjournment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Roberts Rules</a:t>
            </a:r>
          </a:p>
          <a:p>
            <a:endParaRPr lang="en-US"/>
          </a:p>
          <a:p>
            <a:r>
              <a:rPr lang="en-US"/>
              <a:t>Main motions</a:t>
            </a:r>
          </a:p>
          <a:p>
            <a:endParaRPr lang="en-US"/>
          </a:p>
          <a:p>
            <a:r>
              <a:rPr lang="en-US"/>
              <a:t>Amendments</a:t>
            </a:r>
          </a:p>
          <a:p>
            <a:endParaRPr lang="en-US"/>
          </a:p>
          <a:p>
            <a:r>
              <a:rPr lang="en-US"/>
              <a:t>Majority or 2/3’s required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references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Roberts Rules of Order, Newly Revised</a:t>
            </a:r>
          </a:p>
          <a:p>
            <a:endParaRPr lang="en-US"/>
          </a:p>
          <a:p>
            <a:r>
              <a:rPr lang="en-US"/>
              <a:t>Selected General Laws</a:t>
            </a:r>
          </a:p>
          <a:p>
            <a:endParaRPr lang="en-US"/>
          </a:p>
          <a:p>
            <a:r>
              <a:rPr lang="en-US"/>
              <a:t>Parliamentary Procedures at a Glance</a:t>
            </a:r>
          </a:p>
          <a:p>
            <a:endParaRPr lang="en-US"/>
          </a:p>
          <a:p>
            <a:r>
              <a:rPr lang="en-US"/>
              <a:t>District Policy Manual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838200"/>
            <a:ext cx="6248400" cy="11430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Cowboy Words of Wisdom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1"/>
          </p:nvPr>
        </p:nvSpPr>
        <p:spPr>
          <a:xfrm>
            <a:off x="711200" y="2178050"/>
            <a:ext cx="7772400" cy="35750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i="1" dirty="0" smtClean="0"/>
              <a:t>“Life is simpler when you plough around the stump.”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i="1" dirty="0" smtClean="0"/>
              <a:t>“Words that soak into your ears are whispered, not yelled.”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i="1" dirty="0" smtClean="0"/>
              <a:t>“Forgive your enemies.  It messes with their minds.”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i="1" dirty="0" smtClean="0"/>
              <a:t>“Don’t corner something meaner than you.”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i="1" dirty="0" smtClean="0"/>
              <a:t>“Remember,  silence is sometimes the best answer.”</a:t>
            </a:r>
          </a:p>
        </p:txBody>
      </p:sp>
      <p:pic>
        <p:nvPicPr>
          <p:cNvPr id="49156" name="Picture 4" descr="MCj02404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953000"/>
            <a:ext cx="14097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71600"/>
          </a:xfrm>
        </p:spPr>
        <p:txBody>
          <a:bodyPr/>
          <a:lstStyle/>
          <a:p>
            <a:pPr algn="ctr" eaLnBrk="1" hangingPunct="1"/>
            <a:r>
              <a:rPr lang="en-US" sz="6000" b="1" dirty="0" smtClean="0">
                <a:solidFill>
                  <a:srgbClr val="000066"/>
                </a:solidFill>
                <a:latin typeface="Berlin Sans FB Demi" pitchFamily="34" charset="0"/>
              </a:rPr>
              <a:t/>
            </a:r>
            <a:br>
              <a:rPr lang="en-US" sz="6000" b="1" dirty="0" smtClean="0">
                <a:solidFill>
                  <a:srgbClr val="000066"/>
                </a:solidFill>
                <a:latin typeface="Berlin Sans FB Demi" pitchFamily="34" charset="0"/>
              </a:rPr>
            </a:br>
            <a:r>
              <a:rPr lang="en-US" sz="6000" b="1" dirty="0" smtClean="0">
                <a:solidFill>
                  <a:srgbClr val="000066"/>
                </a:solidFill>
                <a:latin typeface="Berlin Sans FB Demi" pitchFamily="34" charset="0"/>
              </a:rPr>
              <a:t> </a:t>
            </a:r>
            <a:r>
              <a:rPr lang="en-US" sz="6000" b="1" dirty="0" smtClean="0"/>
              <a:t>Attitude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marL="0" indent="0" algn="ctr" eaLnBrk="1" hangingPunct="1"/>
            <a:endParaRPr lang="en-US" sz="4000" dirty="0" smtClean="0"/>
          </a:p>
          <a:p>
            <a:pPr marL="0" indent="0" algn="ctr" eaLnBrk="1" hangingPunct="1"/>
            <a:r>
              <a:rPr lang="en-US" sz="4000" dirty="0" smtClean="0">
                <a:latin typeface="Berlin Sans FB Demi" pitchFamily="34" charset="0"/>
              </a:rPr>
              <a:t>Life is 10% what happens to me and 90% how I react to it!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mes Hardy\AppData\Local\Microsoft\Windows\INetCache\IE\ANX7GXMR\iq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7" y="3424237"/>
            <a:ext cx="461963" cy="461963"/>
          </a:xfrm>
          <a:prstGeom prst="rect">
            <a:avLst/>
          </a:prstGeom>
          <a:noFill/>
        </p:spPr>
      </p:pic>
      <p:pic>
        <p:nvPicPr>
          <p:cNvPr id="1027" name="Picture 3" descr="C:\Users\James Hardy\AppData\Local\Microsoft\Windows\INetCache\IE\ANX7GXMR\iq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2438400" y="1295400"/>
            <a:ext cx="3886199" cy="3886199"/>
          </a:xfrm>
          <a:prstGeom prst="rect">
            <a:avLst/>
          </a:prstGeom>
          <a:noFill/>
        </p:spPr>
      </p:pic>
      <p:pic>
        <p:nvPicPr>
          <p:cNvPr id="1029" name="Picture 5" descr="C:\Users\James Hardy\AppData\Local\Microsoft\Windows\INetCache\IE\QN82JGV3\Man-With-Question-0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57200"/>
            <a:ext cx="53340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ames Hardy\AppData\Local\Microsoft\Windows\INetCache\IE\QN82JGV3\man_with_microphone_giving_presentation_0521-1005-1515-3155_SMU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93648"/>
            <a:ext cx="7055224" cy="47975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5000" y="1524000"/>
            <a:ext cx="3581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James Hardy - Field Director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Massachusetts Association of School Committees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One McKinley Square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Boston, MA 02109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617-523-8454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hlinkClick r:id="rId3"/>
              </a:rPr>
              <a:t>jhardy@masc.org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www.masc.org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Servant of the Assembly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Description in Roberts Rules of Order</a:t>
            </a:r>
          </a:p>
          <a:p>
            <a:endParaRPr lang="en-US"/>
          </a:p>
          <a:p>
            <a:r>
              <a:rPr lang="en-US"/>
              <a:t>Not the Master</a:t>
            </a:r>
          </a:p>
          <a:p>
            <a:endParaRPr lang="en-US"/>
          </a:p>
          <a:p>
            <a:r>
              <a:rPr lang="en-US"/>
              <a:t>Defined Responsibilities</a:t>
            </a:r>
          </a:p>
          <a:p>
            <a:endParaRPr lang="en-US"/>
          </a:p>
          <a:p>
            <a:r>
              <a:rPr lang="en-US"/>
              <a:t>First among Equals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Chair Responsibilities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Ensure access to the work and actions of the Committee</a:t>
            </a:r>
          </a:p>
          <a:p>
            <a:endParaRPr lang="en-US"/>
          </a:p>
          <a:p>
            <a:r>
              <a:rPr lang="en-US"/>
              <a:t>Includes not at the meeting table</a:t>
            </a:r>
          </a:p>
          <a:p>
            <a:endParaRPr lang="en-US"/>
          </a:p>
          <a:p>
            <a:r>
              <a:rPr lang="en-US"/>
              <a:t>Ensure public access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Effective Governance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 a good leader</a:t>
            </a:r>
          </a:p>
          <a:p>
            <a:r>
              <a:rPr lang="en-US"/>
              <a:t>Establish and clarify the mission, vision, goals and objectives</a:t>
            </a:r>
          </a:p>
          <a:p>
            <a:r>
              <a:rPr lang="en-US"/>
              <a:t>Establish policies</a:t>
            </a:r>
          </a:p>
          <a:p>
            <a:r>
              <a:rPr lang="en-US"/>
              <a:t>Delegate responsibilities and authority</a:t>
            </a:r>
          </a:p>
          <a:p>
            <a:r>
              <a:rPr lang="en-US"/>
              <a:t>Build community relationships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Chair and the Superintendent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Chair and Superintendent can mentor each other</a:t>
            </a:r>
          </a:p>
          <a:p>
            <a:endParaRPr lang="en-US"/>
          </a:p>
          <a:p>
            <a:r>
              <a:rPr lang="en-US"/>
              <a:t>Chair can assist the Superintendent in building relationships</a:t>
            </a:r>
          </a:p>
          <a:p>
            <a:endParaRPr lang="en-US"/>
          </a:p>
          <a:p>
            <a:r>
              <a:rPr lang="en-US"/>
              <a:t>Set the communication tone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Chair and Legal Counsel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524000"/>
            <a:ext cx="7010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Legal Counsel is indispensible to the Superintendent</a:t>
            </a:r>
          </a:p>
          <a:p>
            <a:pPr>
              <a:lnSpc>
                <a:spcPct val="90000"/>
              </a:lnSpc>
            </a:pPr>
            <a:r>
              <a:rPr lang="en-US"/>
              <a:t>The School Committee is the client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Exceptions: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Matters related to confidential student info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Matters related to personnel, including termination hearings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Management has been delegated to Supt.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Meeting Management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with the agenda</a:t>
            </a:r>
          </a:p>
          <a:p>
            <a:endParaRPr lang="en-US"/>
          </a:p>
          <a:p>
            <a:r>
              <a:rPr lang="en-US"/>
              <a:t>Chair and Supt meet to develop</a:t>
            </a:r>
          </a:p>
          <a:p>
            <a:endParaRPr lang="en-US"/>
          </a:p>
          <a:p>
            <a:r>
              <a:rPr lang="en-US"/>
              <a:t>School Committee can set a calendar for the year with topics</a:t>
            </a:r>
          </a:p>
          <a:p>
            <a:endParaRPr lang="en-US"/>
          </a:p>
          <a:p>
            <a:r>
              <a:rPr lang="en-US"/>
              <a:t>Timed or not?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 to remember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Stick with the procedures</a:t>
            </a:r>
          </a:p>
          <a:p>
            <a:endParaRPr lang="en-US"/>
          </a:p>
          <a:p>
            <a:r>
              <a:rPr lang="en-US"/>
              <a:t>Follow the agenda</a:t>
            </a:r>
          </a:p>
          <a:p>
            <a:endParaRPr lang="en-US"/>
          </a:p>
          <a:p>
            <a:r>
              <a:rPr lang="en-US"/>
              <a:t>Try to declare consensus</a:t>
            </a:r>
          </a:p>
          <a:p>
            <a:endParaRPr lang="en-US"/>
          </a:p>
          <a:p>
            <a:r>
              <a:rPr lang="en-US"/>
              <a:t>Avoid dead air time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participation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Schedule presentations, then publish the schedule</a:t>
            </a:r>
          </a:p>
          <a:p>
            <a:endParaRPr lang="en-US"/>
          </a:p>
          <a:p>
            <a:r>
              <a:rPr lang="en-US"/>
              <a:t>Establish guidelines for public comment sessions</a:t>
            </a:r>
          </a:p>
          <a:p>
            <a:endParaRPr lang="en-US"/>
          </a:p>
          <a:p>
            <a:r>
              <a:rPr lang="en-US"/>
              <a:t>Public hearings are not meetings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69</TotalTime>
  <Words>362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Cascade</vt:lpstr>
      <vt:lpstr>The Role and Responsibilities of the School Committee Chair</vt:lpstr>
      <vt:lpstr>Servant of the Assembly</vt:lpstr>
      <vt:lpstr>Chair Responsibilities</vt:lpstr>
      <vt:lpstr>Effective Governance</vt:lpstr>
      <vt:lpstr>Chair and the Superintendent</vt:lpstr>
      <vt:lpstr>The Chair and Legal Counsel</vt:lpstr>
      <vt:lpstr>Meeting Management</vt:lpstr>
      <vt:lpstr>Tips to remember</vt:lpstr>
      <vt:lpstr>Public participation</vt:lpstr>
      <vt:lpstr>Parliamentary Procedures</vt:lpstr>
      <vt:lpstr>Selecting the Chair</vt:lpstr>
      <vt:lpstr>Convening the Meeting</vt:lpstr>
      <vt:lpstr>Motions</vt:lpstr>
      <vt:lpstr>Additional references</vt:lpstr>
      <vt:lpstr>Cowboy Words of Wisdom</vt:lpstr>
      <vt:lpstr>  Attitude</vt:lpstr>
      <vt:lpstr>Slide 17</vt:lpstr>
      <vt:lpstr>Slide 18</vt:lpstr>
      <vt:lpstr>Slide 19</vt:lpstr>
    </vt:vector>
  </TitlesOfParts>
  <Company>Massachusetts Association of School Committees,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and Responsibilities of the School Committee Chair</dc:title>
  <dc:creator>Jim Hardy</dc:creator>
  <cp:lastModifiedBy>James Hardy</cp:lastModifiedBy>
  <cp:revision>18</cp:revision>
  <dcterms:created xsi:type="dcterms:W3CDTF">2009-11-16T16:28:17Z</dcterms:created>
  <dcterms:modified xsi:type="dcterms:W3CDTF">2016-10-13T13:38:07Z</dcterms:modified>
</cp:coreProperties>
</file>