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FA950C-E119-479A-AD7A-BA77EB8A0C5A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E8B641-5CFC-43CD-8354-54404FF0E29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371600"/>
            <a:ext cx="5867400" cy="2286000"/>
          </a:xfrm>
        </p:spPr>
        <p:txBody>
          <a:bodyPr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5791200" cy="14478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A70A2A-579B-4472-98C4-E814A519BB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228600" y="990600"/>
            <a:ext cx="8610600" cy="0"/>
          </a:xfrm>
          <a:prstGeom prst="line">
            <a:avLst/>
          </a:prstGeom>
          <a:noFill/>
          <a:ln w="6667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228600" y="1447800"/>
            <a:ext cx="2286000" cy="2514600"/>
            <a:chOff x="144" y="912"/>
            <a:chExt cx="1440" cy="1584"/>
          </a:xfrm>
        </p:grpSpPr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960" y="912"/>
              <a:ext cx="52" cy="97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844" y="912"/>
              <a:ext cx="52" cy="8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727" y="912"/>
              <a:ext cx="52" cy="7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10" y="912"/>
              <a:ext cx="52" cy="612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494" y="912"/>
              <a:ext cx="52" cy="49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377" y="912"/>
              <a:ext cx="52" cy="36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260" y="912"/>
              <a:ext cx="52" cy="24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144" y="912"/>
              <a:ext cx="52" cy="125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1077" y="912"/>
              <a:ext cx="49" cy="109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1191" y="912"/>
              <a:ext cx="49" cy="122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19"/>
            <p:cNvSpPr>
              <a:spLocks noChangeArrowheads="1"/>
            </p:cNvSpPr>
            <p:nvPr/>
          </p:nvSpPr>
          <p:spPr bwMode="auto">
            <a:xfrm>
              <a:off x="1304" y="912"/>
              <a:ext cx="49" cy="134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1418" y="912"/>
              <a:ext cx="52" cy="146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1535" y="912"/>
              <a:ext cx="49" cy="158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86" name="Line 22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917D99-C84B-4EEA-AA00-89BE839CED1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457200"/>
            <a:ext cx="17526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457200"/>
            <a:ext cx="51054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A2702-8889-41C0-885E-0D11D2B5F1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72B542-1AD1-4640-BED7-20009566549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33B535-A86A-4DAA-BDDC-3EA06BF144C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567710-1987-4CB9-B0E7-015C7265B80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F04C50-05D5-445F-AC32-DB6F55E7FE1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1E81D47-2092-4313-9C86-2CD0A898570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365BB7-CA61-42E6-97F1-31651514BA0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847252-CD05-443D-B0F1-C8571658D3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78741-972A-4CDB-8EEF-10FDDAF283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57200"/>
            <a:ext cx="7010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764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6DF860B-41A3-44E9-B3CD-71CD69C668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66700" y="6172200"/>
            <a:ext cx="86106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228600" y="304800"/>
            <a:ext cx="8610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48" name="Group 8"/>
          <p:cNvGrpSpPr>
            <a:grpSpLocks/>
          </p:cNvGrpSpPr>
          <p:nvPr/>
        </p:nvGrpSpPr>
        <p:grpSpPr bwMode="auto">
          <a:xfrm>
            <a:off x="228600" y="457200"/>
            <a:ext cx="1246188" cy="1371600"/>
            <a:chOff x="144" y="288"/>
            <a:chExt cx="785" cy="864"/>
          </a:xfrm>
        </p:grpSpPr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589" y="288"/>
              <a:ext cx="28" cy="534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526" y="288"/>
              <a:ext cx="28" cy="47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462" y="288"/>
              <a:ext cx="28" cy="401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398" y="288"/>
              <a:ext cx="28" cy="33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335" y="288"/>
              <a:ext cx="28" cy="269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271" y="288"/>
              <a:ext cx="28" cy="19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07" y="288"/>
              <a:ext cx="29" cy="13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144" y="288"/>
              <a:ext cx="28" cy="68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653" y="288"/>
              <a:ext cx="26" cy="59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715" y="288"/>
              <a:ext cx="26" cy="66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776" y="288"/>
              <a:ext cx="27" cy="731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839" y="288"/>
              <a:ext cx="28" cy="800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902" y="288"/>
              <a:ext cx="27" cy="86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2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" pitchFamily="2" charset="2"/>
        <a:buChar char="o"/>
        <a:defRPr sz="28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500">
          <a:solidFill>
            <a:schemeClr val="tx2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p"/>
        <a:defRPr sz="2200">
          <a:solidFill>
            <a:schemeClr val="tx2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2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o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jhardy@masc.or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100"/>
              <a:t>The Role and Responsibilities of the School Committee Chair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67200"/>
            <a:ext cx="7543800" cy="1447800"/>
          </a:xfrm>
        </p:spPr>
        <p:txBody>
          <a:bodyPr/>
          <a:lstStyle/>
          <a:p>
            <a:r>
              <a:rPr lang="en-US" sz="2200" dirty="0"/>
              <a:t>Massachusetts Association of School Committees, Inc.</a:t>
            </a:r>
          </a:p>
          <a:p>
            <a:endParaRPr lang="en-US" sz="2200" dirty="0"/>
          </a:p>
          <a:p>
            <a:r>
              <a:rPr lang="en-US" sz="2200" dirty="0" smtClean="0"/>
              <a:t>2016 MASC/MASS JOINT CONFERENCE</a:t>
            </a:r>
            <a:endParaRPr lang="en-US" sz="2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Parliamentary Procedures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Rules of Order</a:t>
            </a:r>
          </a:p>
          <a:p>
            <a:endParaRPr lang="en-US"/>
          </a:p>
          <a:p>
            <a:r>
              <a:rPr lang="en-US"/>
              <a:t>Efficiency</a:t>
            </a:r>
          </a:p>
          <a:p>
            <a:endParaRPr lang="en-US"/>
          </a:p>
          <a:p>
            <a:r>
              <a:rPr lang="en-US"/>
              <a:t>Fairness</a:t>
            </a:r>
          </a:p>
          <a:p>
            <a:endParaRPr lang="en-US"/>
          </a:p>
          <a:p>
            <a:r>
              <a:rPr lang="en-US"/>
              <a:t>Publish local exceptions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Selecting the Chair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Local tradition</a:t>
            </a:r>
          </a:p>
          <a:p>
            <a:endParaRPr lang="en-US"/>
          </a:p>
          <a:p>
            <a:r>
              <a:rPr lang="en-US"/>
              <a:t>City or Town Charter</a:t>
            </a:r>
          </a:p>
          <a:p>
            <a:endParaRPr lang="en-US"/>
          </a:p>
          <a:p>
            <a:r>
              <a:rPr lang="en-US"/>
              <a:t>Who presides?</a:t>
            </a:r>
          </a:p>
          <a:p>
            <a:endParaRPr lang="en-US"/>
          </a:p>
          <a:p>
            <a:r>
              <a:rPr lang="en-US"/>
              <a:t>Oh NO….a tie vote!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Convening the Meeting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Was the meeting posted correctly?</a:t>
            </a:r>
          </a:p>
          <a:p>
            <a:endParaRPr lang="en-US"/>
          </a:p>
          <a:p>
            <a:r>
              <a:rPr lang="en-US"/>
              <a:t>Quorum present?</a:t>
            </a:r>
          </a:p>
          <a:p>
            <a:endParaRPr lang="en-US"/>
          </a:p>
          <a:p>
            <a:r>
              <a:rPr lang="en-US"/>
              <a:t>Executive sessions</a:t>
            </a:r>
          </a:p>
          <a:p>
            <a:endParaRPr lang="en-US"/>
          </a:p>
          <a:p>
            <a:r>
              <a:rPr lang="en-US"/>
              <a:t>Adjournment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Roberts Rules</a:t>
            </a:r>
          </a:p>
          <a:p>
            <a:endParaRPr lang="en-US"/>
          </a:p>
          <a:p>
            <a:r>
              <a:rPr lang="en-US"/>
              <a:t>Main motions</a:t>
            </a:r>
          </a:p>
          <a:p>
            <a:endParaRPr lang="en-US"/>
          </a:p>
          <a:p>
            <a:r>
              <a:rPr lang="en-US"/>
              <a:t>Amendments</a:t>
            </a:r>
          </a:p>
          <a:p>
            <a:endParaRPr lang="en-US"/>
          </a:p>
          <a:p>
            <a:r>
              <a:rPr lang="en-US"/>
              <a:t>Majority or 2/3’s required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Additional references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Roberts Rules of Order, Newly Revised</a:t>
            </a:r>
          </a:p>
          <a:p>
            <a:endParaRPr lang="en-US"/>
          </a:p>
          <a:p>
            <a:r>
              <a:rPr lang="en-US"/>
              <a:t>Selected General Laws</a:t>
            </a:r>
          </a:p>
          <a:p>
            <a:endParaRPr lang="en-US"/>
          </a:p>
          <a:p>
            <a:r>
              <a:rPr lang="en-US"/>
              <a:t>Parliamentary Procedures at a Glance</a:t>
            </a:r>
          </a:p>
          <a:p>
            <a:endParaRPr lang="en-US"/>
          </a:p>
          <a:p>
            <a:r>
              <a:rPr lang="en-US"/>
              <a:t>District Policy Manual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838200"/>
            <a:ext cx="6248400" cy="1143000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Cowboy Words of Wisdom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1"/>
          </p:nvPr>
        </p:nvSpPr>
        <p:spPr>
          <a:xfrm>
            <a:off x="711200" y="2178050"/>
            <a:ext cx="7772400" cy="35750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sz="2800" i="1" dirty="0" smtClean="0"/>
              <a:t>“Life is simpler when you plough around the stump.”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i="1" dirty="0" smtClean="0"/>
              <a:t>“Words that soak into your ears are whispered, not yelled.”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i="1" dirty="0" smtClean="0"/>
              <a:t>“Forgive your enemies.  It messes with their minds.”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i="1" dirty="0" smtClean="0"/>
              <a:t>“Don’t corner something meaner than you.”</a:t>
            </a:r>
          </a:p>
          <a:p>
            <a:pPr algn="l" eaLnBrk="1" hangingPunct="1">
              <a:lnSpc>
                <a:spcPct val="90000"/>
              </a:lnSpc>
            </a:pPr>
            <a:r>
              <a:rPr lang="en-US" sz="2800" i="1" dirty="0" smtClean="0"/>
              <a:t>“Remember,  silence is sometimes the best answer.”</a:t>
            </a:r>
          </a:p>
        </p:txBody>
      </p:sp>
      <p:pic>
        <p:nvPicPr>
          <p:cNvPr id="49156" name="Picture 4" descr="MCj024047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4953000"/>
            <a:ext cx="1409700" cy="150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371600"/>
          </a:xfrm>
        </p:spPr>
        <p:txBody>
          <a:bodyPr/>
          <a:lstStyle/>
          <a:p>
            <a:pPr algn="ctr" eaLnBrk="1" hangingPunct="1"/>
            <a:r>
              <a:rPr lang="en-US" sz="6000" b="1" dirty="0" smtClean="0">
                <a:solidFill>
                  <a:srgbClr val="000066"/>
                </a:solidFill>
                <a:latin typeface="Berlin Sans FB Demi" pitchFamily="34" charset="0"/>
              </a:rPr>
              <a:t/>
            </a:r>
            <a:br>
              <a:rPr lang="en-US" sz="6000" b="1" dirty="0" smtClean="0">
                <a:solidFill>
                  <a:srgbClr val="000066"/>
                </a:solidFill>
                <a:latin typeface="Berlin Sans FB Demi" pitchFamily="34" charset="0"/>
              </a:rPr>
            </a:br>
            <a:r>
              <a:rPr lang="en-US" sz="6000" b="1" dirty="0" smtClean="0">
                <a:solidFill>
                  <a:srgbClr val="000066"/>
                </a:solidFill>
                <a:latin typeface="Berlin Sans FB Demi" pitchFamily="34" charset="0"/>
              </a:rPr>
              <a:t> </a:t>
            </a:r>
            <a:r>
              <a:rPr lang="en-US" sz="6000" b="1" dirty="0" smtClean="0"/>
              <a:t>Attitude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1"/>
          </p:nvPr>
        </p:nvSpPr>
        <p:spPr>
          <a:xfrm>
            <a:off x="457200" y="1676400"/>
            <a:ext cx="8229600" cy="3886200"/>
          </a:xfrm>
        </p:spPr>
        <p:txBody>
          <a:bodyPr/>
          <a:lstStyle/>
          <a:p>
            <a:pPr marL="0" indent="0" algn="ctr" eaLnBrk="1" hangingPunct="1"/>
            <a:endParaRPr lang="en-US" sz="4000" dirty="0" smtClean="0"/>
          </a:p>
          <a:p>
            <a:pPr marL="0" indent="0" algn="ctr" eaLnBrk="1" hangingPunct="1"/>
            <a:r>
              <a:rPr lang="en-US" sz="4000" dirty="0" smtClean="0">
                <a:latin typeface="Berlin Sans FB Demi" pitchFamily="34" charset="0"/>
              </a:rPr>
              <a:t>Life is 10% what happens to me and 90% how I react to it!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mes Hardy\AppData\Local\Microsoft\Windows\INetCache\IE\ANX7GXMR\iq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67237" y="3424237"/>
            <a:ext cx="461963" cy="461963"/>
          </a:xfrm>
          <a:prstGeom prst="rect">
            <a:avLst/>
          </a:prstGeom>
          <a:noFill/>
        </p:spPr>
      </p:pic>
      <p:pic>
        <p:nvPicPr>
          <p:cNvPr id="1027" name="Picture 3" descr="C:\Users\James Hardy\AppData\Local\Microsoft\Windows\INetCache\IE\ANX7GXMR\iq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 flipV="1">
            <a:off x="2438400" y="1295400"/>
            <a:ext cx="3886199" cy="3886199"/>
          </a:xfrm>
          <a:prstGeom prst="rect">
            <a:avLst/>
          </a:prstGeom>
          <a:noFill/>
        </p:spPr>
      </p:pic>
      <p:pic>
        <p:nvPicPr>
          <p:cNvPr id="1029" name="Picture 5" descr="C:\Users\James Hardy\AppData\Local\Microsoft\Windows\INetCache\IE\QN82JGV3\Man-With-Question-04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57200"/>
            <a:ext cx="53340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mes Hardy\AppData\Local\Microsoft\Windows\INetCache\IE\QN82JGV3\man_with_microphone_giving_presentation_0521-1005-1515-3155_SMU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93648"/>
            <a:ext cx="7055224" cy="479755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905000" y="1524000"/>
            <a:ext cx="3581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James Hardy - Field Director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Massachusetts Association of School Committees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One McKinley Square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Boston, MA 02109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617-523-8454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hlinkClick r:id="rId3"/>
              </a:rPr>
              <a:t>jhardy@masc.org</a:t>
            </a:r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www.masc.org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Servant of the Assembly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Description in Roberts Rules of Order</a:t>
            </a:r>
          </a:p>
          <a:p>
            <a:endParaRPr lang="en-US"/>
          </a:p>
          <a:p>
            <a:r>
              <a:rPr lang="en-US"/>
              <a:t>Not the Master</a:t>
            </a:r>
          </a:p>
          <a:p>
            <a:endParaRPr lang="en-US"/>
          </a:p>
          <a:p>
            <a:r>
              <a:rPr lang="en-US"/>
              <a:t>Defined Responsibilities</a:t>
            </a:r>
          </a:p>
          <a:p>
            <a:endParaRPr lang="en-US"/>
          </a:p>
          <a:p>
            <a:r>
              <a:rPr lang="en-US"/>
              <a:t>First among Equals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Chair Responsibilities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Ensure access to the work and actions of the Committee</a:t>
            </a:r>
          </a:p>
          <a:p>
            <a:endParaRPr lang="en-US"/>
          </a:p>
          <a:p>
            <a:r>
              <a:rPr lang="en-US"/>
              <a:t>Includes not at the meeting table</a:t>
            </a:r>
          </a:p>
          <a:p>
            <a:endParaRPr lang="en-US"/>
          </a:p>
          <a:p>
            <a:r>
              <a:rPr lang="en-US"/>
              <a:t>Ensure public access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Effective Governance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Select a good leader</a:t>
            </a:r>
          </a:p>
          <a:p>
            <a:r>
              <a:rPr lang="en-US"/>
              <a:t>Establish and clarify the mission, vision, goals and objectives</a:t>
            </a:r>
          </a:p>
          <a:p>
            <a:r>
              <a:rPr lang="en-US"/>
              <a:t>Establish policies</a:t>
            </a:r>
          </a:p>
          <a:p>
            <a:r>
              <a:rPr lang="en-US"/>
              <a:t>Delegate responsibilities and authority</a:t>
            </a:r>
          </a:p>
          <a:p>
            <a:r>
              <a:rPr lang="en-US"/>
              <a:t>Build community relationships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Chair and the Superintendent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Chair and Superintendent can mentor each other</a:t>
            </a:r>
          </a:p>
          <a:p>
            <a:endParaRPr lang="en-US"/>
          </a:p>
          <a:p>
            <a:r>
              <a:rPr lang="en-US"/>
              <a:t>Chair can assist the Superintendent in building relationships</a:t>
            </a:r>
          </a:p>
          <a:p>
            <a:endParaRPr lang="en-US"/>
          </a:p>
          <a:p>
            <a:r>
              <a:rPr lang="en-US"/>
              <a:t>Set the communication tone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Chair and Legal Counsel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524000"/>
            <a:ext cx="7010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Legal Counsel is indispensible to the Superintendent</a:t>
            </a:r>
          </a:p>
          <a:p>
            <a:pPr>
              <a:lnSpc>
                <a:spcPct val="90000"/>
              </a:lnSpc>
            </a:pPr>
            <a:r>
              <a:rPr lang="en-US"/>
              <a:t>The School Committee is the client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Exceptions: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Matters related to confidential student info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Matters related to personnel, including termination hearings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Management has been delegated to Supt.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Meeting Management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Start with the agenda</a:t>
            </a:r>
          </a:p>
          <a:p>
            <a:endParaRPr lang="en-US"/>
          </a:p>
          <a:p>
            <a:r>
              <a:rPr lang="en-US"/>
              <a:t>Chair and Supt meet to develop</a:t>
            </a:r>
          </a:p>
          <a:p>
            <a:endParaRPr lang="en-US"/>
          </a:p>
          <a:p>
            <a:r>
              <a:rPr lang="en-US"/>
              <a:t>School Committee can set a calendar for the year with topics</a:t>
            </a:r>
          </a:p>
          <a:p>
            <a:endParaRPr lang="en-US"/>
          </a:p>
          <a:p>
            <a:r>
              <a:rPr lang="en-US"/>
              <a:t>Timed or not?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Tips to remember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Stick with the procedures</a:t>
            </a:r>
          </a:p>
          <a:p>
            <a:endParaRPr lang="en-US"/>
          </a:p>
          <a:p>
            <a:r>
              <a:rPr lang="en-US"/>
              <a:t>Follow the agenda</a:t>
            </a:r>
          </a:p>
          <a:p>
            <a:endParaRPr lang="en-US"/>
          </a:p>
          <a:p>
            <a:r>
              <a:rPr lang="en-US"/>
              <a:t>Try to declare consensus</a:t>
            </a:r>
          </a:p>
          <a:p>
            <a:endParaRPr lang="en-US"/>
          </a:p>
          <a:p>
            <a:r>
              <a:rPr lang="en-US"/>
              <a:t>Avoid dead air 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 participation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Schedule presentations, then publish the schedule</a:t>
            </a:r>
          </a:p>
          <a:p>
            <a:endParaRPr lang="en-US"/>
          </a:p>
          <a:p>
            <a:r>
              <a:rPr lang="en-US"/>
              <a:t>Establish guidelines for public comment sessions</a:t>
            </a:r>
          </a:p>
          <a:p>
            <a:endParaRPr lang="en-US"/>
          </a:p>
          <a:p>
            <a:r>
              <a:rPr lang="en-US"/>
              <a:t>Public hearings are not meetings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scade">
  <a:themeElements>
    <a:clrScheme name="Cascade 4">
      <a:dk1>
        <a:srgbClr val="FFFFCC"/>
      </a:dk1>
      <a:lt1>
        <a:srgbClr val="FFFFFF"/>
      </a:lt1>
      <a:dk2>
        <a:srgbClr val="000066"/>
      </a:dk2>
      <a:lt2>
        <a:srgbClr val="FFFFFF"/>
      </a:lt2>
      <a:accent1>
        <a:srgbClr val="0078F0"/>
      </a:accent1>
      <a:accent2>
        <a:srgbClr val="CCECFF"/>
      </a:accent2>
      <a:accent3>
        <a:srgbClr val="AAAAB8"/>
      </a:accent3>
      <a:accent4>
        <a:srgbClr val="DADADA"/>
      </a:accent4>
      <a:accent5>
        <a:srgbClr val="AABEF6"/>
      </a:accent5>
      <a:accent6>
        <a:srgbClr val="B9D6E7"/>
      </a:accent6>
      <a:hlink>
        <a:srgbClr val="3399FF"/>
      </a:hlink>
      <a:folHlink>
        <a:srgbClr val="FFCC00"/>
      </a:folHlink>
    </a:clrScheme>
    <a:fontScheme name="Cascad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scade 1">
        <a:dk1>
          <a:srgbClr val="C0C0C0"/>
        </a:dk1>
        <a:lt1>
          <a:srgbClr val="FFFFFF"/>
        </a:lt1>
        <a:dk2>
          <a:srgbClr val="000000"/>
        </a:dk2>
        <a:lt2>
          <a:srgbClr val="FFFFFF"/>
        </a:lt2>
        <a:accent1>
          <a:srgbClr val="FF3300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FFADAA"/>
        </a:accent5>
        <a:accent6>
          <a:srgbClr val="5C5C8A"/>
        </a:accent6>
        <a:hlink>
          <a:srgbClr val="FFFF99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2">
        <a:dk1>
          <a:srgbClr val="CC99FF"/>
        </a:dk1>
        <a:lt1>
          <a:srgbClr val="FFFFFF"/>
        </a:lt1>
        <a:dk2>
          <a:srgbClr val="400040"/>
        </a:dk2>
        <a:lt2>
          <a:srgbClr val="FFFFFF"/>
        </a:lt2>
        <a:accent1>
          <a:srgbClr val="FF66FF"/>
        </a:accent1>
        <a:accent2>
          <a:srgbClr val="CC00CC"/>
        </a:accent2>
        <a:accent3>
          <a:srgbClr val="AFAAAF"/>
        </a:accent3>
        <a:accent4>
          <a:srgbClr val="DADADA"/>
        </a:accent4>
        <a:accent5>
          <a:srgbClr val="FFB8FF"/>
        </a:accent5>
        <a:accent6>
          <a:srgbClr val="B900B9"/>
        </a:accent6>
        <a:hlink>
          <a:srgbClr val="FF7C80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3">
        <a:dk1>
          <a:srgbClr val="CC99FF"/>
        </a:dk1>
        <a:lt1>
          <a:srgbClr val="FFFFFF"/>
        </a:lt1>
        <a:dk2>
          <a:srgbClr val="34022D"/>
        </a:dk2>
        <a:lt2>
          <a:srgbClr val="FFFFFF"/>
        </a:lt2>
        <a:accent1>
          <a:srgbClr val="775EC8"/>
        </a:accent1>
        <a:accent2>
          <a:srgbClr val="9933FF"/>
        </a:accent2>
        <a:accent3>
          <a:srgbClr val="AEAAAD"/>
        </a:accent3>
        <a:accent4>
          <a:srgbClr val="DADADA"/>
        </a:accent4>
        <a:accent5>
          <a:srgbClr val="BDB6E0"/>
        </a:accent5>
        <a:accent6>
          <a:srgbClr val="8A2DE7"/>
        </a:accent6>
        <a:hlink>
          <a:srgbClr val="993366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4">
        <a:dk1>
          <a:srgbClr val="FFFFCC"/>
        </a:dk1>
        <a:lt1>
          <a:srgbClr val="FFFFFF"/>
        </a:lt1>
        <a:dk2>
          <a:srgbClr val="000066"/>
        </a:dk2>
        <a:lt2>
          <a:srgbClr val="FFFFFF"/>
        </a:lt2>
        <a:accent1>
          <a:srgbClr val="0078F0"/>
        </a:accent1>
        <a:accent2>
          <a:srgbClr val="CCECFF"/>
        </a:accent2>
        <a:accent3>
          <a:srgbClr val="AAAAB8"/>
        </a:accent3>
        <a:accent4>
          <a:srgbClr val="DADADA"/>
        </a:accent4>
        <a:accent5>
          <a:srgbClr val="AABEF6"/>
        </a:accent5>
        <a:accent6>
          <a:srgbClr val="B9D6E7"/>
        </a:accent6>
        <a:hlink>
          <a:srgbClr val="3399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5">
        <a:dk1>
          <a:srgbClr val="00FFFF"/>
        </a:dk1>
        <a:lt1>
          <a:srgbClr val="FFFFFF"/>
        </a:lt1>
        <a:dk2>
          <a:srgbClr val="4E009C"/>
        </a:dk2>
        <a:lt2>
          <a:srgbClr val="FFFFFF"/>
        </a:lt2>
        <a:accent1>
          <a:srgbClr val="00A8A4"/>
        </a:accent1>
        <a:accent2>
          <a:srgbClr val="3399FF"/>
        </a:accent2>
        <a:accent3>
          <a:srgbClr val="B2AACB"/>
        </a:accent3>
        <a:accent4>
          <a:srgbClr val="DADADA"/>
        </a:accent4>
        <a:accent5>
          <a:srgbClr val="AAD1CF"/>
        </a:accent5>
        <a:accent6>
          <a:srgbClr val="2D8A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6">
        <a:dk1>
          <a:srgbClr val="CCCC33"/>
        </a:dk1>
        <a:lt1>
          <a:srgbClr val="FFFFFF"/>
        </a:lt1>
        <a:dk2>
          <a:srgbClr val="003300"/>
        </a:dk2>
        <a:lt2>
          <a:srgbClr val="FFFFCC"/>
        </a:lt2>
        <a:accent1>
          <a:srgbClr val="008000"/>
        </a:accent1>
        <a:accent2>
          <a:srgbClr val="669900"/>
        </a:accent2>
        <a:accent3>
          <a:srgbClr val="AAADAA"/>
        </a:accent3>
        <a:accent4>
          <a:srgbClr val="DADADA"/>
        </a:accent4>
        <a:accent5>
          <a:srgbClr val="AAC0AA"/>
        </a:accent5>
        <a:accent6>
          <a:srgbClr val="5C8A00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7">
        <a:dk1>
          <a:srgbClr val="CCCC99"/>
        </a:dk1>
        <a:lt1>
          <a:srgbClr val="FFFFFF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E2CAAA"/>
        </a:accent5>
        <a:accent6>
          <a:srgbClr val="8A5C2D"/>
        </a:accent6>
        <a:hlink>
          <a:srgbClr val="FFFFCC"/>
        </a:hlink>
        <a:folHlink>
          <a:srgbClr val="DDD8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scade 8">
        <a:dk1>
          <a:srgbClr val="204162"/>
        </a:dk1>
        <a:lt1>
          <a:srgbClr val="FFFFFF"/>
        </a:lt1>
        <a:dk2>
          <a:srgbClr val="204162"/>
        </a:dk2>
        <a:lt2>
          <a:srgbClr val="003300"/>
        </a:lt2>
        <a:accent1>
          <a:srgbClr val="99CC00"/>
        </a:accent1>
        <a:accent2>
          <a:srgbClr val="336633"/>
        </a:accent2>
        <a:accent3>
          <a:srgbClr val="FFFFFF"/>
        </a:accent3>
        <a:accent4>
          <a:srgbClr val="1A3653"/>
        </a:accent4>
        <a:accent5>
          <a:srgbClr val="CAE2AA"/>
        </a:accent5>
        <a:accent6>
          <a:srgbClr val="2D5C2D"/>
        </a:accent6>
        <a:hlink>
          <a:srgbClr val="6666FF"/>
        </a:hlink>
        <a:folHlink>
          <a:srgbClr val="C5C2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scade 9">
        <a:dk1>
          <a:srgbClr val="000000"/>
        </a:dk1>
        <a:lt1>
          <a:srgbClr val="FFFFFF"/>
        </a:lt1>
        <a:dk2>
          <a:srgbClr val="1C1C34"/>
        </a:dk2>
        <a:lt2>
          <a:srgbClr val="000066"/>
        </a:lt2>
        <a:accent1>
          <a:srgbClr val="DDDDDD"/>
        </a:accent1>
        <a:accent2>
          <a:srgbClr val="6699CC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5C8AB9"/>
        </a:accent6>
        <a:hlink>
          <a:srgbClr val="005A58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69</TotalTime>
  <Words>362</Words>
  <Application>Microsoft Office PowerPoint</Application>
  <PresentationFormat>On-screen Show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Cascade</vt:lpstr>
      <vt:lpstr>The Role and Responsibilities of the School Committee Chair</vt:lpstr>
      <vt:lpstr>Servant of the Assembly</vt:lpstr>
      <vt:lpstr>Chair Responsibilities</vt:lpstr>
      <vt:lpstr>Effective Governance</vt:lpstr>
      <vt:lpstr>Chair and the Superintendent</vt:lpstr>
      <vt:lpstr>The Chair and Legal Counsel</vt:lpstr>
      <vt:lpstr>Meeting Management</vt:lpstr>
      <vt:lpstr>Tips to remember</vt:lpstr>
      <vt:lpstr>Public participation</vt:lpstr>
      <vt:lpstr>Parliamentary Procedures</vt:lpstr>
      <vt:lpstr>Selecting the Chair</vt:lpstr>
      <vt:lpstr>Convening the Meeting</vt:lpstr>
      <vt:lpstr>Motions</vt:lpstr>
      <vt:lpstr>Additional references</vt:lpstr>
      <vt:lpstr>Cowboy Words of Wisdom</vt:lpstr>
      <vt:lpstr>  Attitude</vt:lpstr>
      <vt:lpstr>Slide 17</vt:lpstr>
      <vt:lpstr>Slide 18</vt:lpstr>
      <vt:lpstr>Slide 19</vt:lpstr>
    </vt:vector>
  </TitlesOfParts>
  <Company>Massachusetts Association of School Committees,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and Responsibilities of the School Committee Chair</dc:title>
  <dc:creator>Jim Hardy</dc:creator>
  <cp:lastModifiedBy>James Hardy</cp:lastModifiedBy>
  <cp:revision>18</cp:revision>
  <dcterms:created xsi:type="dcterms:W3CDTF">2009-11-16T16:28:17Z</dcterms:created>
  <dcterms:modified xsi:type="dcterms:W3CDTF">2016-10-13T13:38:07Z</dcterms:modified>
</cp:coreProperties>
</file>