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9"/>
  </p:notesMasterIdLst>
  <p:handoutMasterIdLst>
    <p:handoutMasterId r:id="rId50"/>
  </p:handoutMasterIdLst>
  <p:sldIdLst>
    <p:sldId id="256" r:id="rId2"/>
    <p:sldId id="260" r:id="rId3"/>
    <p:sldId id="261" r:id="rId4"/>
    <p:sldId id="263" r:id="rId5"/>
    <p:sldId id="312" r:id="rId6"/>
    <p:sldId id="270" r:id="rId7"/>
    <p:sldId id="313" r:id="rId8"/>
    <p:sldId id="265" r:id="rId9"/>
    <p:sldId id="266" r:id="rId10"/>
    <p:sldId id="267" r:id="rId11"/>
    <p:sldId id="268" r:id="rId12"/>
    <p:sldId id="314" r:id="rId13"/>
    <p:sldId id="315" r:id="rId14"/>
    <p:sldId id="279" r:id="rId15"/>
    <p:sldId id="271" r:id="rId16"/>
    <p:sldId id="272" r:id="rId17"/>
    <p:sldId id="273" r:id="rId18"/>
    <p:sldId id="274" r:id="rId19"/>
    <p:sldId id="275" r:id="rId20"/>
    <p:sldId id="276" r:id="rId21"/>
    <p:sldId id="277" r:id="rId22"/>
    <p:sldId id="278" r:id="rId23"/>
    <p:sldId id="286" r:id="rId24"/>
    <p:sldId id="295" r:id="rId25"/>
    <p:sldId id="299" r:id="rId26"/>
    <p:sldId id="287" r:id="rId27"/>
    <p:sldId id="296" r:id="rId28"/>
    <p:sldId id="300" r:id="rId29"/>
    <p:sldId id="288" r:id="rId30"/>
    <p:sldId id="297" r:id="rId31"/>
    <p:sldId id="301" r:id="rId32"/>
    <p:sldId id="289" r:id="rId33"/>
    <p:sldId id="298" r:id="rId34"/>
    <p:sldId id="302"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7"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161A3F26-19A1-485D-9373-2EC459E5C238}" type="datetimeFigureOut">
              <a:rPr lang="en-US" smtClean="0"/>
              <a:pPr/>
              <a:t>10/12/2016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ACC9085-B007-4F33-8241-E14F1F315A0C}" type="slidenum">
              <a:rPr lang="en-US" smtClean="0"/>
              <a:pPr/>
              <a:t>‹#›</a:t>
            </a:fld>
            <a:endParaRPr lang="en-US"/>
          </a:p>
        </p:txBody>
      </p:sp>
    </p:spTree>
    <p:extLst>
      <p:ext uri="{BB962C8B-B14F-4D97-AF65-F5344CB8AC3E}">
        <p14:creationId xmlns:p14="http://schemas.microsoft.com/office/powerpoint/2010/main" xmlns="" val="28335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15AFE70C-7357-4A8F-BACD-15AD573EBA5C}" type="datetimeFigureOut">
              <a:rPr lang="en-US" smtClean="0"/>
              <a:pPr/>
              <a:t>10/12/2016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6CFE186-99DB-4C71-ADEA-6CC0100B287B}" type="slidenum">
              <a:rPr lang="en-US" smtClean="0"/>
              <a:pPr/>
              <a:t>‹#›</a:t>
            </a:fld>
            <a:endParaRPr lang="en-US"/>
          </a:p>
        </p:txBody>
      </p:sp>
    </p:spTree>
    <p:extLst>
      <p:ext uri="{BB962C8B-B14F-4D97-AF65-F5344CB8AC3E}">
        <p14:creationId xmlns:p14="http://schemas.microsoft.com/office/powerpoint/2010/main" xmlns="" val="60178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1</a:t>
            </a:fld>
            <a:endParaRPr lang="en-US"/>
          </a:p>
        </p:txBody>
      </p:sp>
    </p:spTree>
    <p:extLst>
      <p:ext uri="{BB962C8B-B14F-4D97-AF65-F5344CB8AC3E}">
        <p14:creationId xmlns:p14="http://schemas.microsoft.com/office/powerpoint/2010/main" xmlns="" val="18520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572D8CE-BA3E-4151-BBB6-42B1EBC44A23}" type="slidenum">
              <a:rPr lang="en-US"/>
              <a:pPr/>
              <a:t>10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normAutofit fontScale="77500" lnSpcReduction="20000"/>
          </a:bodyPr>
          <a:lstStyle/>
          <a:p>
            <a:pPr fontAlgn="base"/>
            <a:r>
              <a:rPr lang="en-US" dirty="0" smtClean="0"/>
              <a:t>Born between 1965 and 1985*</a:t>
            </a:r>
          </a:p>
          <a:p>
            <a:pPr fontAlgn="base"/>
            <a:r>
              <a:rPr lang="en-US" dirty="0" smtClean="0"/>
              <a:t>The “latch-key kids” grew up street-smart but isolated, often with divorced or career-driven parents. Latch-Key came from the house key kids wore around their neck, because they would go home from school to an empty house.</a:t>
            </a:r>
          </a:p>
          <a:p>
            <a:pPr fontAlgn="base"/>
            <a:r>
              <a:rPr lang="en-US" dirty="0" smtClean="0"/>
              <a:t>Entrepreneurial.</a:t>
            </a:r>
          </a:p>
          <a:p>
            <a:pPr fontAlgn="base"/>
            <a:r>
              <a:rPr lang="en-US" dirty="0" smtClean="0"/>
              <a:t>Very individualistic.</a:t>
            </a:r>
          </a:p>
          <a:p>
            <a:pPr fontAlgn="base"/>
            <a:r>
              <a:rPr lang="en-US" dirty="0" smtClean="0"/>
              <a:t>Government and big business mean little to them.</a:t>
            </a:r>
          </a:p>
          <a:p>
            <a:pPr fontAlgn="base"/>
            <a:r>
              <a:rPr lang="en-US" dirty="0" smtClean="0"/>
              <a:t>Want to save the neighborhood, not the world</a:t>
            </a:r>
          </a:p>
          <a:p>
            <a:pPr fontAlgn="base"/>
            <a:r>
              <a:rPr lang="en-US" dirty="0" smtClean="0"/>
              <a:t>Feel misunderstood by other generations</a:t>
            </a:r>
          </a:p>
          <a:p>
            <a:pPr fontAlgn="base"/>
            <a:r>
              <a:rPr lang="en-US" dirty="0" smtClean="0"/>
              <a:t>Cynical of many major institutions, which failed their parents, or them, during their formative years and are therefore eager to make marriage work and “be there” for their children</a:t>
            </a:r>
          </a:p>
          <a:p>
            <a:pPr fontAlgn="base"/>
            <a:r>
              <a:rPr lang="en-US" dirty="0" smtClean="0"/>
              <a:t>Don’t “feel” like a generation, but they are</a:t>
            </a:r>
          </a:p>
          <a:p>
            <a:pPr fontAlgn="base"/>
            <a:r>
              <a:rPr lang="en-US" dirty="0" smtClean="0"/>
              <a:t>Raised in the transition phase of written based knowledge to digital knowledge archives; most remember being in school without computers and then after the introduction of computers in middle school or high school</a:t>
            </a:r>
          </a:p>
          <a:p>
            <a:pPr fontAlgn="base"/>
            <a:r>
              <a:rPr lang="en-US" dirty="0" smtClean="0"/>
              <a:t>Desire a chance to learn, explore and make a contribution</a:t>
            </a:r>
          </a:p>
          <a:p>
            <a:pPr fontAlgn="base"/>
            <a:r>
              <a:rPr lang="en-US" dirty="0" smtClean="0"/>
              <a:t>Tend to commit to self rather than an organization or specific career. This generation averages 7 career changes in their lifetime, it was not normal to work for a company for life, unlike previous generations.</a:t>
            </a:r>
          </a:p>
          <a:p>
            <a:pPr fontAlgn="base"/>
            <a:r>
              <a:rPr lang="en-US" dirty="0" smtClean="0"/>
              <a:t>Society and thus individuals are envisioned as disposable.</a:t>
            </a:r>
          </a:p>
          <a:p>
            <a:pPr fontAlgn="base"/>
            <a:r>
              <a:rPr lang="en-US" dirty="0" smtClean="0"/>
              <a:t>AIDS begins to spread and is first lethal infectious disease in the history of any culture on earth which was not subjected to any quarantine.</a:t>
            </a:r>
          </a:p>
          <a:p>
            <a:pPr fontAlgn="base"/>
            <a:r>
              <a:rPr lang="en-US" dirty="0" smtClean="0"/>
              <a:t>Beginning obsession of individual rights prevailing over the common good, especially if it is applicable to any type of minority group.</a:t>
            </a:r>
          </a:p>
          <a:p>
            <a:pPr fontAlgn="base"/>
            <a:r>
              <a:rPr lang="en-US" dirty="0" smtClean="0"/>
              <a:t>Raised by the career and money conscious Boomers amidst the societal disappointment over governmental authority and the Vietnam war.</a:t>
            </a:r>
          </a:p>
          <a:p>
            <a:pPr fontAlgn="base"/>
            <a:r>
              <a:rPr lang="en-US" dirty="0" smtClean="0"/>
              <a:t>School problems were about drugs.</a:t>
            </a:r>
          </a:p>
          <a:p>
            <a:pPr fontAlgn="base"/>
            <a:r>
              <a:rPr lang="en-US" dirty="0" smtClean="0"/>
              <a:t>Late to marry (after cohabitation) and quick to divorce…many single parents.</a:t>
            </a:r>
          </a:p>
          <a:p>
            <a:pPr fontAlgn="base"/>
            <a:r>
              <a:rPr lang="en-US" dirty="0" smtClean="0"/>
              <a:t>Into labels and brand names.</a:t>
            </a:r>
          </a:p>
          <a:p>
            <a:pPr fontAlgn="base"/>
            <a:r>
              <a:rPr lang="en-US" dirty="0" smtClean="0"/>
              <a:t>Want what they want and want it now but struggling to buy, and most are deeply in credit card debt.</a:t>
            </a:r>
          </a:p>
          <a:p>
            <a:pPr fontAlgn="base"/>
            <a:r>
              <a:rPr lang="en-US" dirty="0" smtClean="0"/>
              <a:t>It is has been researched that they may be conversationally shallow because relating consists of shared time watching video movies, instead of previous generations.</a:t>
            </a:r>
          </a:p>
          <a:p>
            <a:pPr fontAlgn="base"/>
            <a:r>
              <a:rPr lang="en-US" dirty="0" smtClean="0"/>
              <a:t>Short on loyalty &amp; wary of commitment; all values are relative…must tolerate all peoples.</a:t>
            </a:r>
          </a:p>
          <a:p>
            <a:pPr fontAlgn="base"/>
            <a:r>
              <a:rPr lang="en-US" dirty="0" smtClean="0"/>
              <a:t>Self-absorbed and suspicious of all organization.</a:t>
            </a:r>
          </a:p>
          <a:p>
            <a:pPr fontAlgn="base"/>
            <a:r>
              <a:rPr lang="en-US" dirty="0" smtClean="0"/>
              <a:t>Survivors as individuals.</a:t>
            </a:r>
          </a:p>
          <a:p>
            <a:pPr fontAlgn="base"/>
            <a:r>
              <a:rPr lang="en-US" dirty="0" smtClean="0"/>
              <a:t>Cautious, skeptical, unimpressed with authority, self-reliant.</a:t>
            </a:r>
          </a:p>
          <a:p>
            <a:endParaRPr lang="en-US" dirty="0" smtClean="0"/>
          </a:p>
        </p:txBody>
      </p:sp>
    </p:spTree>
    <p:extLst>
      <p:ext uri="{BB962C8B-B14F-4D97-AF65-F5344CB8AC3E}">
        <p14:creationId xmlns:p14="http://schemas.microsoft.com/office/powerpoint/2010/main" xmlns="" val="3330899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9C94219-3E34-4FB0-92DF-D31E2F76EA5A}" type="slidenum">
              <a:rPr lang="en-US"/>
              <a:pPr/>
              <a:t>11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normAutofit fontScale="92500" lnSpcReduction="20000"/>
          </a:bodyPr>
          <a:lstStyle/>
          <a:p>
            <a:r>
              <a:rPr lang="en-US" dirty="0" smtClean="0"/>
              <a:t>Most born mid 1980’s</a:t>
            </a:r>
          </a:p>
          <a:p>
            <a:r>
              <a:rPr lang="en-US" dirty="0" smtClean="0"/>
              <a:t>Share some characteristics</a:t>
            </a:r>
            <a:r>
              <a:rPr lang="en-US" baseline="0" dirty="0" smtClean="0"/>
              <a:t> of Gen X</a:t>
            </a:r>
          </a:p>
          <a:p>
            <a:r>
              <a:rPr lang="en-US" baseline="0" dirty="0" smtClean="0"/>
              <a:t>Have a consumer mentality re: education</a:t>
            </a:r>
          </a:p>
          <a:p>
            <a:r>
              <a:rPr lang="en-US" baseline="0" dirty="0" smtClean="0"/>
              <a:t>Grew up with structured social interactions, i.e., daycare, camp, after school programs</a:t>
            </a:r>
          </a:p>
          <a:p>
            <a:r>
              <a:rPr lang="en-US" baseline="0" dirty="0" smtClean="0"/>
              <a:t>Technically savvy</a:t>
            </a:r>
          </a:p>
          <a:p>
            <a:r>
              <a:rPr lang="en-US" baseline="0" dirty="0" smtClean="0"/>
              <a:t>Value instant communication</a:t>
            </a:r>
          </a:p>
          <a:p>
            <a:r>
              <a:rPr lang="en-US" baseline="0" dirty="0" smtClean="0"/>
              <a:t>Want work to be “fun” and “meaningful.”</a:t>
            </a:r>
          </a:p>
          <a:p>
            <a:endParaRPr lang="en-US" baseline="0" dirty="0" smtClean="0"/>
          </a:p>
          <a:p>
            <a:pPr fontAlgn="base"/>
            <a:r>
              <a:rPr lang="en-US" dirty="0" smtClean="0"/>
              <a:t>Born between 1980* and 2000*.</a:t>
            </a:r>
          </a:p>
          <a:p>
            <a:pPr fontAlgn="base"/>
            <a:r>
              <a:rPr lang="en-US" dirty="0" smtClean="0"/>
              <a:t>Aka “The 9/11 Generation” “Echo Boomers” America’s next great generation brings a sharp departure from Generation X.</a:t>
            </a:r>
          </a:p>
          <a:p>
            <a:pPr fontAlgn="base"/>
            <a:r>
              <a:rPr lang="en-US" dirty="0" smtClean="0"/>
              <a:t>They are nurtured by omnipresent parents, optimistic, and focused.</a:t>
            </a:r>
          </a:p>
          <a:p>
            <a:pPr fontAlgn="base"/>
            <a:r>
              <a:rPr lang="en-US" dirty="0" smtClean="0"/>
              <a:t>Respect authority.</a:t>
            </a:r>
          </a:p>
          <a:p>
            <a:pPr fontAlgn="base"/>
            <a:r>
              <a:rPr lang="en-US" dirty="0" smtClean="0"/>
              <a:t>Falling crime rates. Falling teen pregnancy rates. But with school safety problems; they have to live with the thought that they could be shot at school, they learned early that the world is not a safe place.</a:t>
            </a:r>
          </a:p>
          <a:p>
            <a:pPr fontAlgn="base"/>
            <a:r>
              <a:rPr lang="en-US" dirty="0" smtClean="0"/>
              <a:t>They schedule everything.</a:t>
            </a:r>
          </a:p>
          <a:p>
            <a:pPr fontAlgn="base"/>
            <a:r>
              <a:rPr lang="en-US" dirty="0" smtClean="0"/>
              <a:t>They feel enormous academic pressure.</a:t>
            </a:r>
          </a:p>
          <a:p>
            <a:pPr fontAlgn="base"/>
            <a:r>
              <a:rPr lang="en-US" dirty="0" smtClean="0"/>
              <a:t>They feel like a generation and have great expectations for themselves.</a:t>
            </a:r>
          </a:p>
          <a:p>
            <a:pPr fontAlgn="base"/>
            <a:r>
              <a:rPr lang="en-US" dirty="0" smtClean="0"/>
              <a:t>Prefer digital literacy as they grew up in a digital environment. Have never known a world without computers! They get all their information and most of their socialization from the Internet.</a:t>
            </a:r>
          </a:p>
          <a:p>
            <a:pPr fontAlgn="base"/>
            <a:r>
              <a:rPr lang="en-US" dirty="0" smtClean="0"/>
              <a:t>Prefer to work in teams.</a:t>
            </a:r>
          </a:p>
          <a:p>
            <a:pPr fontAlgn="base"/>
            <a:r>
              <a:rPr lang="en-US" dirty="0" smtClean="0"/>
              <a:t>With unlimited access to information tend to be assertive with strong views.</a:t>
            </a:r>
          </a:p>
          <a:p>
            <a:pPr fontAlgn="base"/>
            <a:r>
              <a:rPr lang="en-US" dirty="0" smtClean="0"/>
              <a:t>Envision the world as a 24/7 place; want fast and immediate processing.</a:t>
            </a:r>
          </a:p>
          <a:p>
            <a:pPr fontAlgn="base"/>
            <a:r>
              <a:rPr lang="en-US" dirty="0" smtClean="0"/>
              <a:t>They have been told over and over again that they are special, and they expect the world to treat them that way.</a:t>
            </a:r>
          </a:p>
          <a:p>
            <a:pPr fontAlgn="base"/>
            <a:r>
              <a:rPr lang="en-US" dirty="0" smtClean="0"/>
              <a:t>They do not live to work, they prefer a more relaxed work environment with a lot of hand holding and accolades.</a:t>
            </a:r>
          </a:p>
          <a:p>
            <a:endParaRPr lang="en-US" dirty="0" smtClean="0"/>
          </a:p>
        </p:txBody>
      </p:sp>
    </p:spTree>
    <p:extLst>
      <p:ext uri="{BB962C8B-B14F-4D97-AF65-F5344CB8AC3E}">
        <p14:creationId xmlns:p14="http://schemas.microsoft.com/office/powerpoint/2010/main" xmlns="" val="44602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US" dirty="0" smtClean="0"/>
              <a:t>Born after 1990*</a:t>
            </a:r>
          </a:p>
          <a:p>
            <a:pPr fontAlgn="base"/>
            <a:r>
              <a:rPr lang="en-US" dirty="0" smtClean="0"/>
              <a:t>In 2006 there were a record number of births in the US and 49% of those born were Hispanic, this will change the American melting pot in terms of behavior and culture. The number of births in 2006 far outnumbered the start of the baby boom generation, and they will easily be a larger generation.</a:t>
            </a:r>
          </a:p>
          <a:p>
            <a:pPr fontAlgn="base"/>
            <a:r>
              <a:rPr lang="en-US" dirty="0" smtClean="0"/>
              <a:t>Since the early 1700’s the most common last name in the US was ‘Smith’ but not anymore, now it is Rodriguez.</a:t>
            </a:r>
          </a:p>
          <a:p>
            <a:pPr fontAlgn="base"/>
            <a:r>
              <a:rPr lang="en-US" dirty="0" smtClean="0"/>
              <a:t>There are two age groups right now:</a:t>
            </a:r>
          </a:p>
          <a:p>
            <a:pPr fontAlgn="base"/>
            <a:r>
              <a:rPr lang="en-US" u="sng" dirty="0" smtClean="0"/>
              <a:t>(a) </a:t>
            </a:r>
            <a:r>
              <a:rPr lang="en-US" u="sng" dirty="0" err="1" smtClean="0"/>
              <a:t>Tweens</a:t>
            </a:r>
            <a:r>
              <a:rPr lang="en-US" u="sng" dirty="0" smtClean="0"/>
              <a:t>.</a:t>
            </a:r>
            <a:endParaRPr lang="en-US" dirty="0" smtClean="0"/>
          </a:p>
          <a:p>
            <a:pPr fontAlgn="base"/>
            <a:r>
              <a:rPr lang="en-US" dirty="0" smtClean="0"/>
              <a:t>(a1) Age 8-12 years old.</a:t>
            </a:r>
          </a:p>
          <a:p>
            <a:pPr fontAlgn="base"/>
            <a:r>
              <a:rPr lang="en-US" dirty="0" smtClean="0"/>
              <a:t>(a2) There will be an estimated 29 million </a:t>
            </a:r>
            <a:r>
              <a:rPr lang="en-US" dirty="0" err="1" smtClean="0"/>
              <a:t>tweens</a:t>
            </a:r>
            <a:r>
              <a:rPr lang="en-US" dirty="0" smtClean="0"/>
              <a:t> by 2009.</a:t>
            </a:r>
          </a:p>
          <a:p>
            <a:pPr fontAlgn="base"/>
            <a:r>
              <a:rPr lang="en-US" dirty="0" smtClean="0"/>
              <a:t>(a3) $51 billion is spent by </a:t>
            </a:r>
            <a:r>
              <a:rPr lang="en-US" dirty="0" err="1" smtClean="0"/>
              <a:t>tweens</a:t>
            </a:r>
            <a:r>
              <a:rPr lang="en-US" dirty="0" smtClean="0"/>
              <a:t> every year with an additional $170 billion spent by their parents and family members directly for them.</a:t>
            </a:r>
          </a:p>
          <a:p>
            <a:pPr fontAlgn="base"/>
            <a:r>
              <a:rPr lang="en-US" u="sng" dirty="0" smtClean="0"/>
              <a:t>(b)Toddler/Elementary school age.</a:t>
            </a:r>
            <a:endParaRPr lang="en-US" dirty="0" smtClean="0"/>
          </a:p>
          <a:p>
            <a:pPr fontAlgn="base"/>
            <a:r>
              <a:rPr lang="en-US" dirty="0" smtClean="0"/>
              <a:t>61 percent of children 8-17 have televisions in their rooms.</a:t>
            </a:r>
          </a:p>
          <a:p>
            <a:pPr fontAlgn="base"/>
            <a:r>
              <a:rPr lang="en-US" dirty="0" smtClean="0"/>
              <a:t>35 percent have video games.</a:t>
            </a:r>
          </a:p>
          <a:p>
            <a:pPr fontAlgn="base"/>
            <a:r>
              <a:rPr lang="en-US" dirty="0" smtClean="0"/>
              <a:t>14 percent have a DVD player.</a:t>
            </a:r>
          </a:p>
          <a:p>
            <a:pPr fontAlgn="base"/>
            <a:r>
              <a:rPr lang="en-US" dirty="0" smtClean="0"/>
              <a:t>4 million will have their own cell phones. They have never known a world without computers and cell phones.</a:t>
            </a:r>
          </a:p>
          <a:p>
            <a:pPr fontAlgn="base"/>
            <a:r>
              <a:rPr lang="en-US" dirty="0" smtClean="0"/>
              <a:t>Have Eco-fatigue: they are actually tired of hearing about the environment and the many ways we have to save it.</a:t>
            </a:r>
          </a:p>
          <a:p>
            <a:pPr fontAlgn="base"/>
            <a:r>
              <a:rPr lang="en-US" dirty="0" smtClean="0"/>
              <a:t>With the advent of computers and web based learning, children leave behind toys at younger and younger age. It’s called KGOY-kids growing older younger, and many companies have suffered because of it, most recognizable is Mattel, the maker of Barbie dolls. In the 1990’s the average age of a child in their target market was 10 years old, and in 2000 it dropped to 3 years old. As children reach the age of four and five, old enough to play on the computer, they become less interested in toys and begin to desire electronics such as cell phones and video games.</a:t>
            </a:r>
          </a:p>
          <a:p>
            <a:pPr fontAlgn="base"/>
            <a:endParaRPr lang="en-US" dirty="0" smtClean="0"/>
          </a:p>
        </p:txBody>
      </p:sp>
      <p:sp>
        <p:nvSpPr>
          <p:cNvPr id="4" name="Slide Number Placeholder 3"/>
          <p:cNvSpPr>
            <a:spLocks noGrp="1"/>
          </p:cNvSpPr>
          <p:nvPr>
            <p:ph type="sldNum" sz="quarter" idx="10"/>
          </p:nvPr>
        </p:nvSpPr>
        <p:spPr/>
        <p:txBody>
          <a:bodyPr/>
          <a:lstStyle/>
          <a:p>
            <a:fld id="{26CFE186-99DB-4C71-ADEA-6CC0100B287B}" type="slidenum">
              <a:rPr lang="en-US" smtClean="0"/>
              <a:pPr/>
              <a:t>12</a:t>
            </a:fld>
            <a:endParaRPr lang="en-US"/>
          </a:p>
        </p:txBody>
      </p:sp>
    </p:spTree>
    <p:extLst>
      <p:ext uri="{BB962C8B-B14F-4D97-AF65-F5344CB8AC3E}">
        <p14:creationId xmlns:p14="http://schemas.microsoft.com/office/powerpoint/2010/main" xmlns="" val="80306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CFE186-99DB-4C71-ADEA-6CC0100B287B}" type="slidenum">
              <a:rPr lang="en-US" smtClean="0"/>
              <a:pPr/>
              <a:t>13</a:t>
            </a:fld>
            <a:endParaRPr lang="en-US"/>
          </a:p>
        </p:txBody>
      </p:sp>
    </p:spTree>
    <p:extLst>
      <p:ext uri="{BB962C8B-B14F-4D97-AF65-F5344CB8AC3E}">
        <p14:creationId xmlns:p14="http://schemas.microsoft.com/office/powerpoint/2010/main" xmlns="" val="150527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D63F07A-A505-450C-BB22-53343ADDFBB1}" type="slidenum">
              <a:rPr lang="en-US"/>
              <a:pPr/>
              <a:t>14</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dirty="0" smtClean="0"/>
          </a:p>
        </p:txBody>
      </p:sp>
    </p:spTree>
    <p:extLst>
      <p:ext uri="{BB962C8B-B14F-4D97-AF65-F5344CB8AC3E}">
        <p14:creationId xmlns:p14="http://schemas.microsoft.com/office/powerpoint/2010/main" xmlns="" val="378699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7279E36-2D6D-4F31-9EB4-11EF0BB68B54}" type="slidenum">
              <a:rPr lang="en-US"/>
              <a:pPr/>
              <a:t>15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62280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D0F95F9-B2D1-4006-82FA-11F9672FF7A7}" type="slidenum">
              <a:rPr lang="en-US"/>
              <a:pPr/>
              <a:t>16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101376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D4809CD-0958-4845-9040-10B05E83B352}" type="slidenum">
              <a:rPr lang="en-US"/>
              <a:pPr/>
              <a:t>17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	</a:t>
            </a:r>
          </a:p>
        </p:txBody>
      </p:sp>
    </p:spTree>
    <p:extLst>
      <p:ext uri="{BB962C8B-B14F-4D97-AF65-F5344CB8AC3E}">
        <p14:creationId xmlns:p14="http://schemas.microsoft.com/office/powerpoint/2010/main" xmlns="" val="181030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2A19AE5-A2CA-4B29-BE63-6B24F9DFCE6D}" type="slidenum">
              <a:rPr lang="en-US"/>
              <a:pPr/>
              <a:t>18</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dirty="0" smtClean="0"/>
          </a:p>
        </p:txBody>
      </p:sp>
    </p:spTree>
    <p:extLst>
      <p:ext uri="{BB962C8B-B14F-4D97-AF65-F5344CB8AC3E}">
        <p14:creationId xmlns:p14="http://schemas.microsoft.com/office/powerpoint/2010/main" xmlns="" val="138676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5688648-831F-4734-B5A4-B0538E89A431}" type="slidenum">
              <a:rPr lang="en-US"/>
              <a:pPr/>
              <a:t>19</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mtClean="0"/>
          </a:p>
          <a:p>
            <a:pPr>
              <a:buFontTx/>
              <a:buChar char="•"/>
            </a:pPr>
            <a:endParaRPr lang="en-US" smtClean="0"/>
          </a:p>
        </p:txBody>
      </p:sp>
    </p:spTree>
    <p:extLst>
      <p:ext uri="{BB962C8B-B14F-4D97-AF65-F5344CB8AC3E}">
        <p14:creationId xmlns:p14="http://schemas.microsoft.com/office/powerpoint/2010/main" xmlns="" val="370607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2</a:t>
            </a:fld>
            <a:endParaRPr lang="en-US"/>
          </a:p>
        </p:txBody>
      </p:sp>
    </p:spTree>
    <p:extLst>
      <p:ext uri="{BB962C8B-B14F-4D97-AF65-F5344CB8AC3E}">
        <p14:creationId xmlns:p14="http://schemas.microsoft.com/office/powerpoint/2010/main" xmlns="" val="401324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C59D967-DE9B-4FD8-B0EE-74AF48442611}" type="slidenum">
              <a:rPr lang="en-US"/>
              <a:pPr/>
              <a:t>20</a:t>
            </a:fld>
            <a:endParaRPr 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mtClean="0"/>
          </a:p>
        </p:txBody>
      </p:sp>
    </p:spTree>
    <p:extLst>
      <p:ext uri="{BB962C8B-B14F-4D97-AF65-F5344CB8AC3E}">
        <p14:creationId xmlns:p14="http://schemas.microsoft.com/office/powerpoint/2010/main" xmlns="" val="390131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DD1126D-8CFF-4372-AA6E-BA96941A557A}" type="slidenum">
              <a:rPr lang="en-US"/>
              <a:pPr/>
              <a:t>21</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pPr>
              <a:buFontTx/>
              <a:buChar char="•"/>
            </a:pPr>
            <a:endParaRPr lang="en-US" smtClean="0"/>
          </a:p>
        </p:txBody>
      </p:sp>
    </p:spTree>
    <p:extLst>
      <p:ext uri="{BB962C8B-B14F-4D97-AF65-F5344CB8AC3E}">
        <p14:creationId xmlns:p14="http://schemas.microsoft.com/office/powerpoint/2010/main" xmlns="" val="2482642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7BB8C4D-0F36-4D44-AF9B-767B8EC26A93}" type="slidenum">
              <a:rPr lang="en-US"/>
              <a:pPr/>
              <a:t>22</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r>
              <a:rPr lang="en-US" dirty="0" smtClean="0"/>
              <a:t>Steve Jobs – portability of music (</a:t>
            </a:r>
            <a:r>
              <a:rPr lang="en-US" dirty="0" err="1" smtClean="0"/>
              <a:t>ipod</a:t>
            </a:r>
            <a:r>
              <a:rPr lang="en-US" dirty="0" smtClean="0"/>
              <a:t>)</a:t>
            </a:r>
          </a:p>
        </p:txBody>
      </p:sp>
    </p:spTree>
    <p:extLst>
      <p:ext uri="{BB962C8B-B14F-4D97-AF65-F5344CB8AC3E}">
        <p14:creationId xmlns:p14="http://schemas.microsoft.com/office/powerpoint/2010/main" xmlns="" val="389578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65E5FBA-4DC5-482D-B45D-54DFFB2587D6}" type="slidenum">
              <a:rPr lang="en-US"/>
              <a:pPr/>
              <a:t>23</a:t>
            </a:fld>
            <a:endParaRPr lang="en-US"/>
          </a:p>
        </p:txBody>
      </p:sp>
      <p:sp>
        <p:nvSpPr>
          <p:cNvPr id="79875" name="Rectangle 2050"/>
          <p:cNvSpPr>
            <a:spLocks noGrp="1" noRot="1" noChangeAspect="1" noChangeArrowheads="1" noTextEdit="1"/>
          </p:cNvSpPr>
          <p:nvPr>
            <p:ph type="sldImg"/>
          </p:nvPr>
        </p:nvSpPr>
        <p:spPr>
          <a:solidFill>
            <a:srgbClr val="FFFFFF"/>
          </a:solidFill>
          <a:ln/>
        </p:spPr>
      </p:sp>
      <p:sp>
        <p:nvSpPr>
          <p:cNvPr id="79876" name="Rectangle 2051"/>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z="800" dirty="0">
              <a:latin typeface="Tahoma" charset="0"/>
            </a:endParaRPr>
          </a:p>
        </p:txBody>
      </p:sp>
    </p:spTree>
    <p:extLst>
      <p:ext uri="{BB962C8B-B14F-4D97-AF65-F5344CB8AC3E}">
        <p14:creationId xmlns:p14="http://schemas.microsoft.com/office/powerpoint/2010/main" xmlns="" val="4030683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8005C6C-BD59-4D0B-A679-9893C0413895}" type="slidenum">
              <a:rPr lang="en-US"/>
              <a:pPr/>
              <a:t>24</a:t>
            </a:fld>
            <a:endParaRPr lang="en-US"/>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pPr marL="229123" indent="-229123"/>
            <a:endParaRPr lang="en-US" sz="800" dirty="0">
              <a:latin typeface="Tahoma" charset="0"/>
            </a:endParaRPr>
          </a:p>
        </p:txBody>
      </p:sp>
    </p:spTree>
    <p:extLst>
      <p:ext uri="{BB962C8B-B14F-4D97-AF65-F5344CB8AC3E}">
        <p14:creationId xmlns:p14="http://schemas.microsoft.com/office/powerpoint/2010/main" xmlns="" val="240717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8E97BFC-1F25-49A1-AD0D-637807A3E301}" type="slidenum">
              <a:rPr lang="en-US"/>
              <a:pPr/>
              <a:t>25</a:t>
            </a:fld>
            <a:endParaRPr 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mtClean="0"/>
          </a:p>
        </p:txBody>
      </p:sp>
    </p:spTree>
    <p:extLst>
      <p:ext uri="{BB962C8B-B14F-4D97-AF65-F5344CB8AC3E}">
        <p14:creationId xmlns:p14="http://schemas.microsoft.com/office/powerpoint/2010/main" xmlns="" val="382043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FA627D9-450D-4BDF-9F17-36E51F4A96F8}" type="slidenum">
              <a:rPr lang="en-US"/>
              <a:pPr/>
              <a:t>26</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z="800" dirty="0">
              <a:latin typeface="Tahoma" charset="0"/>
            </a:endParaRPr>
          </a:p>
        </p:txBody>
      </p:sp>
    </p:spTree>
    <p:extLst>
      <p:ext uri="{BB962C8B-B14F-4D97-AF65-F5344CB8AC3E}">
        <p14:creationId xmlns:p14="http://schemas.microsoft.com/office/powerpoint/2010/main" xmlns="" val="352216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E1C7C1D-87AE-454E-91CC-92CE15C96117}" type="slidenum">
              <a:rPr lang="en-US"/>
              <a:pPr/>
              <a:t>27</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pPr marL="229123" indent="-229123"/>
            <a:endParaRPr lang="en-US" dirty="0" smtClean="0"/>
          </a:p>
        </p:txBody>
      </p:sp>
    </p:spTree>
    <p:extLst>
      <p:ext uri="{BB962C8B-B14F-4D97-AF65-F5344CB8AC3E}">
        <p14:creationId xmlns:p14="http://schemas.microsoft.com/office/powerpoint/2010/main" xmlns="" val="428836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BDCC307-5408-453F-B5A6-FB3BCBE15F17}" type="slidenum">
              <a:rPr lang="en-US"/>
              <a:pPr/>
              <a:t>28</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z="800" dirty="0">
              <a:latin typeface="Tahoma" charset="0"/>
            </a:endParaRPr>
          </a:p>
        </p:txBody>
      </p:sp>
    </p:spTree>
    <p:extLst>
      <p:ext uri="{BB962C8B-B14F-4D97-AF65-F5344CB8AC3E}">
        <p14:creationId xmlns:p14="http://schemas.microsoft.com/office/powerpoint/2010/main" xmlns="" val="231151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E83DBD3-2F8C-40CB-868F-3AFB96A6EB76}" type="slidenum">
              <a:rPr lang="en-US"/>
              <a:pPr/>
              <a:t>29</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mtClean="0"/>
          </a:p>
        </p:txBody>
      </p:sp>
    </p:spTree>
    <p:extLst>
      <p:ext uri="{BB962C8B-B14F-4D97-AF65-F5344CB8AC3E}">
        <p14:creationId xmlns:p14="http://schemas.microsoft.com/office/powerpoint/2010/main" xmlns="" val="21132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F3FF944-F524-48BA-A30B-11F3B8C91536}" type="slidenum">
              <a:rPr lang="en-US"/>
              <a:pPr/>
              <a:t>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a:p>
            <a:endParaRPr lang="en-US" smtClean="0"/>
          </a:p>
        </p:txBody>
      </p:sp>
    </p:spTree>
    <p:extLst>
      <p:ext uri="{BB962C8B-B14F-4D97-AF65-F5344CB8AC3E}">
        <p14:creationId xmlns:p14="http://schemas.microsoft.com/office/powerpoint/2010/main" xmlns="" val="3054036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2C58A1E-47E2-46A3-9A1E-588C07C6D4E4}" type="slidenum">
              <a:rPr lang="en-US"/>
              <a:pPr/>
              <a:t>30</a:t>
            </a:fld>
            <a:endParaRPr 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pPr marL="229123" indent="-229123"/>
            <a:endParaRPr lang="en-US" dirty="0" smtClean="0"/>
          </a:p>
        </p:txBody>
      </p:sp>
    </p:spTree>
    <p:extLst>
      <p:ext uri="{BB962C8B-B14F-4D97-AF65-F5344CB8AC3E}">
        <p14:creationId xmlns:p14="http://schemas.microsoft.com/office/powerpoint/2010/main" xmlns="" val="3352493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7CD454-474E-4A3E-9635-5817CC4112FB}" type="slidenum">
              <a:rPr lang="en-US"/>
              <a:pPr/>
              <a:t>31</a:t>
            </a:fld>
            <a:endParaRPr lang="en-US"/>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mtClean="0"/>
          </a:p>
        </p:txBody>
      </p:sp>
    </p:spTree>
    <p:extLst>
      <p:ext uri="{BB962C8B-B14F-4D97-AF65-F5344CB8AC3E}">
        <p14:creationId xmlns:p14="http://schemas.microsoft.com/office/powerpoint/2010/main" xmlns="" val="378858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A1C24F1-18B0-4BA4-A3E3-A4CE8C6D13C3}" type="slidenum">
              <a:rPr lang="en-US"/>
              <a:pPr/>
              <a:t>32</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endParaRPr lang="en-US" sz="800" dirty="0">
              <a:latin typeface="Tahoma" charset="0"/>
            </a:endParaRPr>
          </a:p>
        </p:txBody>
      </p:sp>
    </p:spTree>
    <p:extLst>
      <p:ext uri="{BB962C8B-B14F-4D97-AF65-F5344CB8AC3E}">
        <p14:creationId xmlns:p14="http://schemas.microsoft.com/office/powerpoint/2010/main" xmlns="" val="2937296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2FC5B0E-351F-46C7-A5A9-285BE51E0325}" type="slidenum">
              <a:rPr lang="en-US"/>
              <a:pPr/>
              <a:t>33</a:t>
            </a:fld>
            <a:endParaRPr lang="en-US"/>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r>
              <a:rPr lang="en-US" sz="800" dirty="0" smtClean="0">
                <a:latin typeface="Tahoma" charset="0"/>
              </a:rPr>
              <a:t>Well written job descriptions</a:t>
            </a:r>
          </a:p>
          <a:p>
            <a:r>
              <a:rPr lang="en-US" sz="800" dirty="0" smtClean="0">
                <a:latin typeface="Tahoma" charset="0"/>
              </a:rPr>
              <a:t>Clear performance expectations</a:t>
            </a:r>
          </a:p>
          <a:p>
            <a:r>
              <a:rPr lang="en-US" sz="800" dirty="0" smtClean="0">
                <a:latin typeface="Tahoma" charset="0"/>
              </a:rPr>
              <a:t>Effective interview process</a:t>
            </a:r>
          </a:p>
          <a:p>
            <a:r>
              <a:rPr lang="en-US" sz="800" dirty="0" smtClean="0">
                <a:latin typeface="Tahoma" charset="0"/>
              </a:rPr>
              <a:t>Structured, thorough orientation</a:t>
            </a:r>
          </a:p>
          <a:p>
            <a:r>
              <a:rPr lang="en-US" sz="800" dirty="0" smtClean="0">
                <a:latin typeface="Tahoma" charset="0"/>
              </a:rPr>
              <a:t>Established training plan</a:t>
            </a:r>
          </a:p>
          <a:p>
            <a:r>
              <a:rPr lang="en-US" sz="800" dirty="0" smtClean="0">
                <a:latin typeface="Tahoma" charset="0"/>
              </a:rPr>
              <a:t>Performance support systems (mentors, resources, feedback, on-going training, etc.)</a:t>
            </a:r>
          </a:p>
          <a:p>
            <a:endParaRPr lang="en-US" sz="800" dirty="0" smtClean="0">
              <a:latin typeface="Tahoma" charset="0"/>
            </a:endParaRPr>
          </a:p>
          <a:p>
            <a:r>
              <a:rPr lang="en-US" sz="800" dirty="0" smtClean="0">
                <a:latin typeface="Tahoma" charset="0"/>
              </a:rPr>
              <a:t>Focus on the staff’s professional </a:t>
            </a:r>
            <a:r>
              <a:rPr lang="en-US" sz="800" dirty="0" err="1" smtClean="0">
                <a:latin typeface="Tahoma" charset="0"/>
              </a:rPr>
              <a:t>developmment</a:t>
            </a:r>
            <a:r>
              <a:rPr lang="en-US" sz="800" dirty="0" smtClean="0">
                <a:latin typeface="Tahoma" charset="0"/>
              </a:rPr>
              <a:t> whenever possible</a:t>
            </a:r>
          </a:p>
          <a:p>
            <a:r>
              <a:rPr lang="en-US" sz="800" dirty="0" smtClean="0">
                <a:latin typeface="Tahoma" charset="0"/>
              </a:rPr>
              <a:t>Ask for input on policy and procedural decisions, this will allow the staff to create “buy in” to their positions</a:t>
            </a:r>
          </a:p>
          <a:p>
            <a:r>
              <a:rPr lang="en-US" sz="800" dirty="0" smtClean="0">
                <a:latin typeface="Tahoma" charset="0"/>
              </a:rPr>
              <a:t>Help them to understand the “process” that goes into all decision making. </a:t>
            </a:r>
          </a:p>
        </p:txBody>
      </p:sp>
    </p:spTree>
    <p:extLst>
      <p:ext uri="{BB962C8B-B14F-4D97-AF65-F5344CB8AC3E}">
        <p14:creationId xmlns:p14="http://schemas.microsoft.com/office/powerpoint/2010/main" xmlns="" val="1249917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2074307-DA23-4D74-8674-F6B7328B2E6E}" type="slidenum">
              <a:rPr lang="en-US"/>
              <a:pPr/>
              <a:t>34</a:t>
            </a:fld>
            <a:endParaRPr lang="en-US"/>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lIns="93253" tIns="46626" rIns="93253" bIns="46626"/>
          <a:lstStyle/>
          <a:p>
            <a:r>
              <a:rPr lang="en-US" sz="800" dirty="0" smtClean="0">
                <a:latin typeface="Tahoma" charset="0"/>
              </a:rPr>
              <a:t>Clear expectations</a:t>
            </a:r>
          </a:p>
          <a:p>
            <a:r>
              <a:rPr lang="en-US" sz="800" dirty="0" smtClean="0">
                <a:latin typeface="Tahoma" charset="0"/>
              </a:rPr>
              <a:t>Ask for input</a:t>
            </a:r>
          </a:p>
          <a:p>
            <a:r>
              <a:rPr lang="en-US" sz="800" dirty="0" smtClean="0">
                <a:latin typeface="Tahoma" charset="0"/>
              </a:rPr>
              <a:t>Give responsibility</a:t>
            </a:r>
          </a:p>
          <a:p>
            <a:r>
              <a:rPr lang="en-US" sz="800" dirty="0" smtClean="0">
                <a:latin typeface="Tahoma" charset="0"/>
              </a:rPr>
              <a:t>Increase personal interaction</a:t>
            </a:r>
          </a:p>
          <a:p>
            <a:r>
              <a:rPr lang="en-US" sz="800" dirty="0" smtClean="0">
                <a:latin typeface="Tahoma" charset="0"/>
              </a:rPr>
              <a:t>Meaningful balanced feedback</a:t>
            </a:r>
          </a:p>
          <a:p>
            <a:r>
              <a:rPr lang="en-US" sz="800" dirty="0" smtClean="0">
                <a:latin typeface="Tahoma" charset="0"/>
              </a:rPr>
              <a:t>Positive work environment</a:t>
            </a:r>
          </a:p>
          <a:p>
            <a:r>
              <a:rPr lang="en-US" sz="800" dirty="0" smtClean="0">
                <a:latin typeface="Tahoma" charset="0"/>
              </a:rPr>
              <a:t>Lead by example</a:t>
            </a:r>
          </a:p>
          <a:p>
            <a:r>
              <a:rPr lang="en-US" sz="800" dirty="0" smtClean="0">
                <a:latin typeface="Tahoma" charset="0"/>
              </a:rPr>
              <a:t>Recognize effort</a:t>
            </a:r>
          </a:p>
          <a:p>
            <a:r>
              <a:rPr lang="en-US" sz="800" dirty="0" smtClean="0">
                <a:latin typeface="Tahoma" charset="0"/>
              </a:rPr>
              <a:t>Reward outcome</a:t>
            </a:r>
          </a:p>
          <a:p>
            <a:endParaRPr lang="en-US" sz="800" dirty="0" smtClean="0">
              <a:latin typeface="Tahoma" charset="0"/>
            </a:endParaRPr>
          </a:p>
          <a:p>
            <a:r>
              <a:rPr lang="en-US" sz="800" b="1" dirty="0" smtClean="0">
                <a:latin typeface="Tahoma" charset="0"/>
              </a:rPr>
              <a:t>What doesn’t work</a:t>
            </a:r>
          </a:p>
          <a:p>
            <a:r>
              <a:rPr lang="en-US" sz="800" dirty="0" smtClean="0">
                <a:latin typeface="Tahoma" charset="0"/>
              </a:rPr>
              <a:t>Threats, anger and other parental responses</a:t>
            </a:r>
          </a:p>
          <a:p>
            <a:r>
              <a:rPr lang="en-US" sz="800" dirty="0" smtClean="0">
                <a:latin typeface="Tahoma" charset="0"/>
              </a:rPr>
              <a:t>Micro management</a:t>
            </a:r>
          </a:p>
          <a:p>
            <a:r>
              <a:rPr lang="en-US" sz="800" dirty="0" smtClean="0">
                <a:latin typeface="Tahoma" charset="0"/>
              </a:rPr>
              <a:t>Isolation, ignoring</a:t>
            </a:r>
          </a:p>
          <a:p>
            <a:r>
              <a:rPr lang="en-US" sz="800" dirty="0" smtClean="0">
                <a:latin typeface="Tahoma" charset="0"/>
              </a:rPr>
              <a:t>Belittling or minimizing contribution</a:t>
            </a:r>
          </a:p>
          <a:p>
            <a:r>
              <a:rPr lang="en-US" sz="800" dirty="0" smtClean="0">
                <a:latin typeface="Tahoma" charset="0"/>
              </a:rPr>
              <a:t>Extending chance after chance after chance</a:t>
            </a:r>
          </a:p>
          <a:p>
            <a:endParaRPr lang="en-US" sz="800" dirty="0">
              <a:latin typeface="Tahoma" charset="0"/>
            </a:endParaRPr>
          </a:p>
        </p:txBody>
      </p:sp>
    </p:spTree>
    <p:extLst>
      <p:ext uri="{BB962C8B-B14F-4D97-AF65-F5344CB8AC3E}">
        <p14:creationId xmlns:p14="http://schemas.microsoft.com/office/powerpoint/2010/main" xmlns="" val="324567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35</a:t>
            </a:fld>
            <a:endParaRPr lang="en-US"/>
          </a:p>
        </p:txBody>
      </p:sp>
    </p:spTree>
    <p:extLst>
      <p:ext uri="{BB962C8B-B14F-4D97-AF65-F5344CB8AC3E}">
        <p14:creationId xmlns:p14="http://schemas.microsoft.com/office/powerpoint/2010/main" xmlns="" val="1240262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36</a:t>
            </a:fld>
            <a:endParaRPr lang="en-US"/>
          </a:p>
        </p:txBody>
      </p:sp>
    </p:spTree>
    <p:extLst>
      <p:ext uri="{BB962C8B-B14F-4D97-AF65-F5344CB8AC3E}">
        <p14:creationId xmlns:p14="http://schemas.microsoft.com/office/powerpoint/2010/main" xmlns="" val="1212678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37</a:t>
            </a:fld>
            <a:endParaRPr lang="en-US"/>
          </a:p>
        </p:txBody>
      </p:sp>
    </p:spTree>
    <p:extLst>
      <p:ext uri="{BB962C8B-B14F-4D97-AF65-F5344CB8AC3E}">
        <p14:creationId xmlns:p14="http://schemas.microsoft.com/office/powerpoint/2010/main" xmlns="" val="3893489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Daily Show with Jon Stewart – news with a </a:t>
            </a:r>
            <a:r>
              <a:rPr lang="en-US" baseline="0" dirty="0" err="1" smtClean="0"/>
              <a:t>saterical</a:t>
            </a:r>
            <a:r>
              <a:rPr lang="en-US" baseline="0" dirty="0" smtClean="0"/>
              <a:t> comic edge</a:t>
            </a:r>
            <a:endParaRPr lang="en-US" dirty="0"/>
          </a:p>
        </p:txBody>
      </p:sp>
      <p:sp>
        <p:nvSpPr>
          <p:cNvPr id="4" name="Slide Number Placeholder 3"/>
          <p:cNvSpPr>
            <a:spLocks noGrp="1"/>
          </p:cNvSpPr>
          <p:nvPr>
            <p:ph type="sldNum" sz="quarter" idx="10"/>
          </p:nvPr>
        </p:nvSpPr>
        <p:spPr/>
        <p:txBody>
          <a:bodyPr/>
          <a:lstStyle/>
          <a:p>
            <a:fld id="{26CFE186-99DB-4C71-ADEA-6CC0100B287B}" type="slidenum">
              <a:rPr lang="en-US" smtClean="0"/>
              <a:pPr/>
              <a:t>38</a:t>
            </a:fld>
            <a:endParaRPr lang="en-US"/>
          </a:p>
        </p:txBody>
      </p:sp>
    </p:spTree>
    <p:extLst>
      <p:ext uri="{BB962C8B-B14F-4D97-AF65-F5344CB8AC3E}">
        <p14:creationId xmlns:p14="http://schemas.microsoft.com/office/powerpoint/2010/main" xmlns="" val="2547991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39</a:t>
            </a:fld>
            <a:endParaRPr lang="en-US"/>
          </a:p>
        </p:txBody>
      </p:sp>
    </p:spTree>
    <p:extLst>
      <p:ext uri="{BB962C8B-B14F-4D97-AF65-F5344CB8AC3E}">
        <p14:creationId xmlns:p14="http://schemas.microsoft.com/office/powerpoint/2010/main" xmlns="" val="123402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4</a:t>
            </a:fld>
            <a:endParaRPr lang="en-US"/>
          </a:p>
        </p:txBody>
      </p:sp>
    </p:spTree>
    <p:extLst>
      <p:ext uri="{BB962C8B-B14F-4D97-AF65-F5344CB8AC3E}">
        <p14:creationId xmlns:p14="http://schemas.microsoft.com/office/powerpoint/2010/main" xmlns="" val="1495057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40</a:t>
            </a:fld>
            <a:endParaRPr lang="en-US"/>
          </a:p>
        </p:txBody>
      </p:sp>
    </p:spTree>
    <p:extLst>
      <p:ext uri="{BB962C8B-B14F-4D97-AF65-F5344CB8AC3E}">
        <p14:creationId xmlns:p14="http://schemas.microsoft.com/office/powerpoint/2010/main" xmlns="" val="465403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41</a:t>
            </a:fld>
            <a:endParaRPr lang="en-US"/>
          </a:p>
        </p:txBody>
      </p:sp>
    </p:spTree>
    <p:extLst>
      <p:ext uri="{BB962C8B-B14F-4D97-AF65-F5344CB8AC3E}">
        <p14:creationId xmlns:p14="http://schemas.microsoft.com/office/powerpoint/2010/main" xmlns="" val="4004558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42</a:t>
            </a:fld>
            <a:endParaRPr lang="en-US"/>
          </a:p>
        </p:txBody>
      </p:sp>
    </p:spTree>
    <p:extLst>
      <p:ext uri="{BB962C8B-B14F-4D97-AF65-F5344CB8AC3E}">
        <p14:creationId xmlns:p14="http://schemas.microsoft.com/office/powerpoint/2010/main" xmlns="" val="120507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5</a:t>
            </a:fld>
            <a:endParaRPr lang="en-US"/>
          </a:p>
        </p:txBody>
      </p:sp>
    </p:spTree>
    <p:extLst>
      <p:ext uri="{BB962C8B-B14F-4D97-AF65-F5344CB8AC3E}">
        <p14:creationId xmlns:p14="http://schemas.microsoft.com/office/powerpoint/2010/main" xmlns="" val="161642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11D93DB-FBD0-4CF4-B9A3-60C7F51BEED7}" type="slidenum">
              <a:rPr lang="en-US"/>
              <a:pPr/>
              <a:t>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GI Generation and Silent generation make up “The Greatest Generation”</a:t>
            </a:r>
          </a:p>
          <a:p>
            <a:endParaRPr lang="en-US" dirty="0" smtClean="0"/>
          </a:p>
          <a:p>
            <a:r>
              <a:rPr lang="en-US" dirty="0" smtClean="0"/>
              <a:t>Baby Busters</a:t>
            </a:r>
            <a:r>
              <a:rPr lang="en-US" baseline="0" dirty="0" smtClean="0"/>
              <a:t> and MTV/Boomerangs make up “Generation X”</a:t>
            </a:r>
            <a:endParaRPr lang="en-US" dirty="0" smtClean="0"/>
          </a:p>
        </p:txBody>
      </p:sp>
    </p:spTree>
    <p:extLst>
      <p:ext uri="{BB962C8B-B14F-4D97-AF65-F5344CB8AC3E}">
        <p14:creationId xmlns:p14="http://schemas.microsoft.com/office/powerpoint/2010/main" xmlns="" val="237363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CFE186-99DB-4C71-ADEA-6CC0100B287B}" type="slidenum">
              <a:rPr lang="en-US" smtClean="0"/>
              <a:pPr/>
              <a:t>7</a:t>
            </a:fld>
            <a:endParaRPr lang="en-US"/>
          </a:p>
        </p:txBody>
      </p:sp>
    </p:spTree>
    <p:extLst>
      <p:ext uri="{BB962C8B-B14F-4D97-AF65-F5344CB8AC3E}">
        <p14:creationId xmlns:p14="http://schemas.microsoft.com/office/powerpoint/2010/main" xmlns="" val="17413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CD96E86-0422-481E-9CB5-2C6FCB8BEAFC}" type="slidenum">
              <a:rPr lang="en-US"/>
              <a:pPr/>
              <a:t>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normAutofit fontScale="70000" lnSpcReduction="20000"/>
          </a:bodyPr>
          <a:lstStyle/>
          <a:p>
            <a:r>
              <a:rPr lang="en-US" dirty="0" smtClean="0"/>
              <a:t>GI Generation- Experienced WWII in adulthood.</a:t>
            </a:r>
            <a:r>
              <a:rPr lang="en-US" baseline="0" dirty="0" smtClean="0"/>
              <a:t> Some of those who survived the war then went on to build and rebuild United States industries in the years following the war</a:t>
            </a:r>
          </a:p>
          <a:p>
            <a:pPr fontAlgn="base"/>
            <a:r>
              <a:rPr lang="en-US" dirty="0" smtClean="0"/>
              <a:t>Born 1901-1926.</a:t>
            </a:r>
          </a:p>
          <a:p>
            <a:pPr fontAlgn="base"/>
            <a:r>
              <a:rPr lang="en-US" dirty="0" smtClean="0"/>
              <a:t>Children of the WWI generation &amp; fighters in WWII &amp; young in the Great Depression…all leading to strong models of teamwork to overcome and progress.</a:t>
            </a:r>
          </a:p>
          <a:p>
            <a:pPr fontAlgn="base"/>
            <a:r>
              <a:rPr lang="en-US" dirty="0" smtClean="0"/>
              <a:t>Their Depression was The Great One; their war was The Big One; their prosperity was the legendary Happy Days.</a:t>
            </a:r>
          </a:p>
          <a:p>
            <a:pPr fontAlgn="base"/>
            <a:r>
              <a:rPr lang="en-US" dirty="0" smtClean="0"/>
              <a:t>They saved the world and then built a nation.</a:t>
            </a:r>
          </a:p>
          <a:p>
            <a:pPr fontAlgn="base"/>
            <a:r>
              <a:rPr lang="en-US" dirty="0" smtClean="0"/>
              <a:t>They are the assertive and energetic </a:t>
            </a:r>
            <a:r>
              <a:rPr lang="en-US" dirty="0" err="1" smtClean="0"/>
              <a:t>do’ers</a:t>
            </a:r>
            <a:r>
              <a:rPr lang="en-US" dirty="0" smtClean="0"/>
              <a:t>.</a:t>
            </a:r>
          </a:p>
          <a:p>
            <a:pPr fontAlgn="base"/>
            <a:r>
              <a:rPr lang="en-US" dirty="0" smtClean="0"/>
              <a:t>Excellent team players.</a:t>
            </a:r>
          </a:p>
          <a:p>
            <a:pPr fontAlgn="base"/>
            <a:r>
              <a:rPr lang="en-US" dirty="0" smtClean="0"/>
              <a:t>Community-minded.</a:t>
            </a:r>
          </a:p>
          <a:p>
            <a:pPr fontAlgn="base"/>
            <a:r>
              <a:rPr lang="en-US" dirty="0" smtClean="0"/>
              <a:t>Strongly interested in personal morality and near-absolute standards of right and wrong.</a:t>
            </a:r>
          </a:p>
          <a:p>
            <a:pPr fontAlgn="base"/>
            <a:r>
              <a:rPr lang="en-US" dirty="0" smtClean="0"/>
              <a:t>Strong sense of personal civic duty, which means they vote.</a:t>
            </a:r>
          </a:p>
          <a:p>
            <a:pPr fontAlgn="base"/>
            <a:r>
              <a:rPr lang="en-US" dirty="0" smtClean="0"/>
              <a:t>Marriage is for life, divorce and having children out of wedlock were not accepted.</a:t>
            </a:r>
          </a:p>
          <a:p>
            <a:pPr fontAlgn="base"/>
            <a:r>
              <a:rPr lang="en-US" dirty="0" smtClean="0"/>
              <a:t>Strong loyalty to jobs, groups, schools, etc.</a:t>
            </a:r>
          </a:p>
          <a:p>
            <a:pPr fontAlgn="base"/>
            <a:r>
              <a:rPr lang="en-US" dirty="0" smtClean="0"/>
              <a:t>There was no “retirement” you worked until your died or couldn’t work anymore.</a:t>
            </a:r>
          </a:p>
          <a:p>
            <a:pPr fontAlgn="base"/>
            <a:r>
              <a:rPr lang="en-US" dirty="0" smtClean="0"/>
              <a:t>The labor-union-spawning generation.</a:t>
            </a:r>
          </a:p>
          <a:p>
            <a:pPr fontAlgn="base"/>
            <a:r>
              <a:rPr lang="en-US" dirty="0" smtClean="0"/>
              <a:t>“Use it up, fix it up, make it do, or do without.”</a:t>
            </a:r>
          </a:p>
          <a:p>
            <a:pPr fontAlgn="base"/>
            <a:r>
              <a:rPr lang="en-US" dirty="0" smtClean="0"/>
              <a:t>Avoid debt…save and buy with cash.</a:t>
            </a:r>
          </a:p>
          <a:p>
            <a:pPr fontAlgn="base"/>
            <a:r>
              <a:rPr lang="en-US" dirty="0" smtClean="0"/>
              <a:t>Age of radio and air flight; they were the generation that remembers life without airplanes, radio, and TV.</a:t>
            </a:r>
          </a:p>
          <a:p>
            <a:pPr fontAlgn="base"/>
            <a:r>
              <a:rPr lang="en-US" dirty="0" smtClean="0"/>
              <a:t>Most of them grew up without modern conveniences like refrigerators, electricity and air conditioning.</a:t>
            </a:r>
          </a:p>
          <a:p>
            <a:pPr fontAlgn="base"/>
            <a:r>
              <a:rPr lang="en-US" dirty="0" smtClean="0"/>
              <a:t>Sometimes called The Greatest Generation.</a:t>
            </a:r>
          </a:p>
          <a:p>
            <a:endParaRPr lang="en-US" baseline="0" dirty="0" smtClean="0"/>
          </a:p>
          <a:p>
            <a:endParaRPr lang="en-US" dirty="0" smtClean="0"/>
          </a:p>
          <a:p>
            <a:r>
              <a:rPr lang="en-US" dirty="0" smtClean="0"/>
              <a:t>Silent Generation – Experienced WWII in childhood, Civil Rights movement. Born between the two World Wars. Many had fathers who served during World war I</a:t>
            </a:r>
          </a:p>
          <a:p>
            <a:pPr fontAlgn="base"/>
            <a:r>
              <a:rPr lang="en-US" dirty="0" smtClean="0"/>
              <a:t>Born 1927- 1945.</a:t>
            </a:r>
          </a:p>
          <a:p>
            <a:pPr fontAlgn="base"/>
            <a:r>
              <a:rPr lang="en-US" dirty="0" smtClean="0"/>
              <a:t>Went through their formative years during an era of suffocating conformity, but also during the postwar happiness: Peace! Jobs! Suburbs! Television! Rock ‘n Roll! Cars! Playboy Magazine!</a:t>
            </a:r>
          </a:p>
          <a:p>
            <a:pPr fontAlgn="base"/>
            <a:r>
              <a:rPr lang="en-US" dirty="0" smtClean="0"/>
              <a:t>Korean and Vietnam War generation.</a:t>
            </a:r>
          </a:p>
          <a:p>
            <a:pPr fontAlgn="base"/>
            <a:r>
              <a:rPr lang="en-US" dirty="0" smtClean="0"/>
              <a:t>The First Hopeful Drumbeats of Civil Rights!</a:t>
            </a:r>
          </a:p>
          <a:p>
            <a:pPr fontAlgn="base"/>
            <a:r>
              <a:rPr lang="en-US" dirty="0" smtClean="0"/>
              <a:t>Pre-feminism women; women stayed home generally to raise children, if they worked it was only certain jobs like teacher, nurse or secretary.</a:t>
            </a:r>
          </a:p>
          <a:p>
            <a:pPr fontAlgn="base"/>
            <a:r>
              <a:rPr lang="en-US" dirty="0" smtClean="0"/>
              <a:t>Men pledged loyalty to the corporation, once you got a job, you generally kept it for life.</a:t>
            </a:r>
          </a:p>
          <a:p>
            <a:pPr fontAlgn="base"/>
            <a:r>
              <a:rPr lang="en-US" dirty="0" smtClean="0"/>
              <a:t>The richest, most free-spending retirees in history.</a:t>
            </a:r>
          </a:p>
          <a:p>
            <a:pPr fontAlgn="base"/>
            <a:r>
              <a:rPr lang="en-US" dirty="0" smtClean="0"/>
              <a:t>Marriage is for life, divorce and having children out of wedlock were not accepted.</a:t>
            </a:r>
          </a:p>
          <a:p>
            <a:pPr fontAlgn="base"/>
            <a:r>
              <a:rPr lang="en-US" dirty="0" smtClean="0"/>
              <a:t>In grade school, the gravest teacher complaints were about passing notes and chewing gum in class.</a:t>
            </a:r>
          </a:p>
          <a:p>
            <a:pPr fontAlgn="base"/>
            <a:r>
              <a:rPr lang="en-US" dirty="0" smtClean="0"/>
              <a:t>They are avid readers, especially newspapers.</a:t>
            </a:r>
          </a:p>
          <a:p>
            <a:pPr fontAlgn="base"/>
            <a:r>
              <a:rPr lang="en-US" dirty="0" smtClean="0"/>
              <a:t>“Retirement” means to sit in a rocking chair and live your final days in peace.</a:t>
            </a:r>
          </a:p>
          <a:p>
            <a:pPr fontAlgn="base"/>
            <a:r>
              <a:rPr lang="en-US" dirty="0" smtClean="0"/>
              <a:t>The Big-Band/Swing music generation.</a:t>
            </a:r>
          </a:p>
          <a:p>
            <a:pPr fontAlgn="base"/>
            <a:r>
              <a:rPr lang="en-US" dirty="0" smtClean="0"/>
              <a:t>Strong sense of trans-generational common values and near-absolute truths.</a:t>
            </a:r>
          </a:p>
          <a:p>
            <a:pPr fontAlgn="base"/>
            <a:r>
              <a:rPr lang="en-US" dirty="0" smtClean="0"/>
              <a:t>Disciplined, self-sacrificing, &amp; cautious.</a:t>
            </a:r>
          </a:p>
          <a:p>
            <a:endParaRPr lang="en-US" dirty="0" smtClean="0"/>
          </a:p>
        </p:txBody>
      </p:sp>
    </p:spTree>
    <p:extLst>
      <p:ext uri="{BB962C8B-B14F-4D97-AF65-F5344CB8AC3E}">
        <p14:creationId xmlns:p14="http://schemas.microsoft.com/office/powerpoint/2010/main" xmlns="" val="1976419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AE7ECA7-2B2C-4740-ABD4-D399045CD976}" type="slidenum">
              <a:rPr lang="en-US"/>
              <a:pPr/>
              <a:t>9</a:t>
            </a:fld>
            <a:endParaRPr lang="en-US"/>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p:spPr>
        <p:txBody>
          <a:bodyPr>
            <a:normAutofit fontScale="85000" lnSpcReduction="10000"/>
          </a:bodyPr>
          <a:lstStyle/>
          <a:p>
            <a:r>
              <a:rPr lang="en-US" dirty="0" smtClean="0"/>
              <a:t>Hippies – save-the-world revolutionaries</a:t>
            </a:r>
          </a:p>
          <a:p>
            <a:endParaRPr lang="en-US" dirty="0" smtClean="0"/>
          </a:p>
          <a:p>
            <a:r>
              <a:rPr lang="en-US" dirty="0" smtClean="0"/>
              <a:t>Yuppies – party-hardy career climbers of the 70’s/80’s</a:t>
            </a:r>
          </a:p>
          <a:p>
            <a:pPr fontAlgn="base"/>
            <a:r>
              <a:rPr lang="en-US" dirty="0" smtClean="0"/>
              <a:t>Born between 1946 and 1964. Two sub-sets:</a:t>
            </a:r>
          </a:p>
          <a:p>
            <a:pPr fontAlgn="base"/>
            <a:r>
              <a:rPr lang="en-US" dirty="0" smtClean="0"/>
              <a:t>1. the save-the-world revolutionaries of the ’60s and ’70s;</a:t>
            </a:r>
          </a:p>
          <a:p>
            <a:pPr fontAlgn="base"/>
            <a:r>
              <a:rPr lang="en-US" dirty="0" smtClean="0"/>
              <a:t>and 2. the party-hardy career climbers (Yuppies) of the ’70s/’80s.</a:t>
            </a:r>
          </a:p>
          <a:p>
            <a:pPr fontAlgn="base"/>
            <a:r>
              <a:rPr lang="en-US" dirty="0" smtClean="0"/>
              <a:t>The “me” generation.</a:t>
            </a:r>
          </a:p>
          <a:p>
            <a:pPr fontAlgn="base"/>
            <a:r>
              <a:rPr lang="en-US" dirty="0" smtClean="0"/>
              <a:t>“Rock and roll” music generation.</a:t>
            </a:r>
          </a:p>
          <a:p>
            <a:pPr fontAlgn="base"/>
            <a:r>
              <a:rPr lang="en-US" dirty="0" smtClean="0"/>
              <a:t>Ushered in the free love and societal “non-violent” protests which triggered violence.</a:t>
            </a:r>
          </a:p>
          <a:p>
            <a:pPr fontAlgn="base"/>
            <a:r>
              <a:rPr lang="en-US" dirty="0" smtClean="0"/>
              <a:t>Self righteous &amp; self-centered.</a:t>
            </a:r>
          </a:p>
          <a:p>
            <a:pPr fontAlgn="base"/>
            <a:r>
              <a:rPr lang="en-US" dirty="0" smtClean="0"/>
              <a:t>Buy it now and use credit.</a:t>
            </a:r>
          </a:p>
          <a:p>
            <a:pPr fontAlgn="base"/>
            <a:r>
              <a:rPr lang="en-US" dirty="0" smtClean="0"/>
              <a:t>Too busy for much neighborly involvement yet strong desires to reset or change the common values for the good of all.</a:t>
            </a:r>
          </a:p>
          <a:p>
            <a:pPr fontAlgn="base"/>
            <a:r>
              <a:rPr lang="en-US" dirty="0" smtClean="0"/>
              <a:t>Even though their mothers were generally housewives, responsible for all child rearing, women of this generation began working outside the home in record numbers, thereby changing the entire nation as this was the first generation to have their own children raised in a two-income household where mom was not omnipresent.</a:t>
            </a:r>
          </a:p>
          <a:p>
            <a:pPr fontAlgn="base"/>
            <a:r>
              <a:rPr lang="en-US" dirty="0" smtClean="0"/>
              <a:t>The first TV generation.</a:t>
            </a:r>
          </a:p>
          <a:p>
            <a:pPr fontAlgn="base"/>
            <a:r>
              <a:rPr lang="en-US" dirty="0" smtClean="0"/>
              <a:t>The first divorce generation, where divorce was beginning to be accepted as a tolerable reality.</a:t>
            </a:r>
          </a:p>
          <a:p>
            <a:pPr fontAlgn="base"/>
            <a:r>
              <a:rPr lang="en-US" dirty="0" smtClean="0"/>
              <a:t>Began accepting homosexuals.</a:t>
            </a:r>
          </a:p>
          <a:p>
            <a:pPr fontAlgn="base"/>
            <a:r>
              <a:rPr lang="en-US" dirty="0" smtClean="0"/>
              <a:t>Optimistic, driven, team-oriented.</a:t>
            </a:r>
          </a:p>
          <a:p>
            <a:pPr fontAlgn="base"/>
            <a:r>
              <a:rPr lang="en-US" dirty="0" smtClean="0"/>
              <a:t>Envision technology and innovation as requiring a learning process.</a:t>
            </a:r>
          </a:p>
          <a:p>
            <a:pPr fontAlgn="base"/>
            <a:r>
              <a:rPr lang="en-US" dirty="0" smtClean="0"/>
              <a:t>Tend to be more positive about authority, hierarchal structure and tradition.</a:t>
            </a:r>
          </a:p>
          <a:p>
            <a:pPr fontAlgn="base"/>
            <a:r>
              <a:rPr lang="en-US" dirty="0" smtClean="0"/>
              <a:t>One of the largest generations in history with 77 million people.</a:t>
            </a:r>
          </a:p>
          <a:p>
            <a:pPr fontAlgn="base"/>
            <a:r>
              <a:rPr lang="en-US" dirty="0" smtClean="0"/>
              <a:t>Their aging will change America almost incomprehensibly; they are the first generation to use the word “retirement” to mean being able to enjoy life after the children have left home. Instead of sitting in a rocking chair, they go skydiving, exercise and take up hobbies, which increases their longevity.</a:t>
            </a:r>
          </a:p>
          <a:p>
            <a:pPr fontAlgn="base"/>
            <a:r>
              <a:rPr lang="en-US" dirty="0" smtClean="0"/>
              <a:t>The American Youth Culture that began with them is now ending with them and their activism is beginning to re-emerge.</a:t>
            </a:r>
          </a:p>
          <a:p>
            <a:endParaRPr lang="en-US" dirty="0" smtClean="0"/>
          </a:p>
        </p:txBody>
      </p:sp>
    </p:spTree>
    <p:extLst>
      <p:ext uri="{BB962C8B-B14F-4D97-AF65-F5344CB8AC3E}">
        <p14:creationId xmlns:p14="http://schemas.microsoft.com/office/powerpoint/2010/main" xmlns="" val="324350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429B686-C0B0-4E0A-A93C-D39FF2DE4476}" type="datetime1">
              <a:rPr lang="en-US" smtClean="0"/>
              <a:pPr/>
              <a:t>10/12/2016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640214-ADEB-4701-A84C-E87E41C8439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64EE49-0EAD-4CBD-99DF-0E943CDFC1A8}"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40214-ADEB-4701-A84C-E87E41C843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8640214-ADEB-4701-A84C-E87E41C8439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91EDC-2B74-43B4-8204-80C56856A013}"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1BD67D-ADAC-448F-A169-CA53DEE2BBFC}"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8640214-ADEB-4701-A84C-E87E41C8439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6CA2949-A872-4ADC-BEEB-572981A02266}" type="datetime1">
              <a:rPr lang="en-US" smtClean="0"/>
              <a:pPr/>
              <a:t>10/12/2016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640214-ADEB-4701-A84C-E87E41C8439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B2E724D-07D2-460F-942D-2804F8F0EAEF}" type="datetime1">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640214-ADEB-4701-A84C-E87E41C8439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6736E23-D4F8-4827-A963-045C7CA41B3A}" type="datetime1">
              <a:rPr lang="en-US" smtClean="0"/>
              <a:pPr/>
              <a:t>10/12/2016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8640214-ADEB-4701-A84C-E87E41C8439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93F61B-5951-499A-94C9-BD525C33823B}" type="datetime1">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8640214-ADEB-4701-A84C-E87E41C84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E218730-90DF-4528-A06B-BD75F396A0B1}" type="datetime1">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8640214-ADEB-4701-A84C-E87E41C84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640214-ADEB-4701-A84C-E87E41C8439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60E4527-8DD5-478F-BAAF-F0FC9D2376E5}" type="datetime1">
              <a:rPr lang="en-US" smtClean="0"/>
              <a:pPr/>
              <a:t>10/12/2016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8640214-ADEB-4701-A84C-E87E41C8439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5DE6F81-E9ED-4557-A06D-14C2B3774A4C}" type="datetime1">
              <a:rPr lang="en-US" smtClean="0"/>
              <a:pPr/>
              <a:t>10/12/2016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068967-C2FC-4452-956C-F2E01567BC11}" type="datetime1">
              <a:rPr lang="en-US" smtClean="0"/>
              <a:pPr/>
              <a:t>10/12/2016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640214-ADEB-4701-A84C-E87E41C8439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810000"/>
            <a:ext cx="6400800" cy="990600"/>
          </a:xfrm>
        </p:spPr>
        <p:txBody>
          <a:bodyPr/>
          <a:lstStyle/>
          <a:p>
            <a:r>
              <a:rPr lang="en-US" sz="3600" dirty="0" smtClean="0"/>
              <a:t>Telling Your Story</a:t>
            </a:r>
          </a:p>
          <a:p>
            <a:endParaRPr lang="en-US" dirty="0"/>
          </a:p>
        </p:txBody>
      </p:sp>
      <p:sp>
        <p:nvSpPr>
          <p:cNvPr id="2" name="Title 1"/>
          <p:cNvSpPr>
            <a:spLocks noGrp="1"/>
          </p:cNvSpPr>
          <p:nvPr>
            <p:ph type="ctrTitle"/>
          </p:nvPr>
        </p:nvSpPr>
        <p:spPr>
          <a:xfrm>
            <a:off x="685800" y="457200"/>
            <a:ext cx="7772400" cy="1295400"/>
          </a:xfrm>
        </p:spPr>
        <p:txBody>
          <a:bodyPr>
            <a:normAutofit fontScale="90000"/>
          </a:bodyPr>
          <a:lstStyle/>
          <a:p>
            <a:r>
              <a:rPr lang="en-US" dirty="0" smtClean="0"/>
              <a:t>Multigenerational Community </a:t>
            </a:r>
            <a:r>
              <a:rPr lang="en-US" dirty="0" smtClean="0"/>
              <a:t>Engagement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28600"/>
            <a:ext cx="7080250" cy="685800"/>
          </a:xfrm>
        </p:spPr>
        <p:txBody>
          <a:bodyPr>
            <a:normAutofit/>
          </a:bodyPr>
          <a:lstStyle/>
          <a:p>
            <a:pPr algn="ctr" eaLnBrk="1" hangingPunct="1"/>
            <a:r>
              <a:rPr lang="en-US" smtClean="0"/>
              <a:t>The Generation X’ers</a:t>
            </a:r>
          </a:p>
        </p:txBody>
      </p:sp>
      <p:sp>
        <p:nvSpPr>
          <p:cNvPr id="12291" name="Rectangle 3"/>
          <p:cNvSpPr>
            <a:spLocks noGrp="1" noChangeArrowheads="1"/>
          </p:cNvSpPr>
          <p:nvPr>
            <p:ph type="body" idx="1"/>
          </p:nvPr>
        </p:nvSpPr>
        <p:spPr>
          <a:xfrm>
            <a:off x="914400" y="1905000"/>
            <a:ext cx="7772400" cy="4343400"/>
          </a:xfrm>
        </p:spPr>
        <p:txBody>
          <a:bodyPr>
            <a:normAutofit fontScale="92500" lnSpcReduction="10000"/>
          </a:bodyPr>
          <a:lstStyle/>
          <a:p>
            <a:pPr eaLnBrk="1" hangingPunct="1">
              <a:lnSpc>
                <a:spcPct val="90000"/>
              </a:lnSpc>
            </a:pPr>
            <a:r>
              <a:rPr lang="en-US" dirty="0" smtClean="0"/>
              <a:t>Born between 1965-1985</a:t>
            </a:r>
          </a:p>
          <a:p>
            <a:pPr eaLnBrk="1" hangingPunct="1">
              <a:lnSpc>
                <a:spcPct val="90000"/>
              </a:lnSpc>
            </a:pPr>
            <a:r>
              <a:rPr lang="en-US" dirty="0" smtClean="0"/>
              <a:t>Currently 30-50 years of age</a:t>
            </a:r>
          </a:p>
          <a:p>
            <a:pPr eaLnBrk="1" hangingPunct="1">
              <a:lnSpc>
                <a:spcPct val="90000"/>
              </a:lnSpc>
              <a:buFont typeface="Wingdings" pitchFamily="2" charset="2"/>
              <a:buNone/>
            </a:pPr>
            <a:endParaRPr lang="en-US" dirty="0" smtClean="0"/>
          </a:p>
          <a:p>
            <a:pPr eaLnBrk="1" hangingPunct="1">
              <a:lnSpc>
                <a:spcPct val="90000"/>
              </a:lnSpc>
            </a:pPr>
            <a:r>
              <a:rPr lang="en-US" dirty="0" smtClean="0"/>
              <a:t>83 Million (25.8% of the population)</a:t>
            </a:r>
            <a:br>
              <a:rPr lang="en-US" dirty="0" smtClean="0"/>
            </a:br>
            <a:endParaRPr lang="en-US" dirty="0" smtClean="0"/>
          </a:p>
          <a:p>
            <a:pPr eaLnBrk="1" hangingPunct="1">
              <a:lnSpc>
                <a:spcPct val="90000"/>
              </a:lnSpc>
            </a:pPr>
            <a:r>
              <a:rPr lang="en-US" dirty="0" smtClean="0"/>
              <a:t>Also known as:  Original “Latch-Key kids”, the Baby Busters, MTV Generation</a:t>
            </a:r>
          </a:p>
          <a:p>
            <a:pPr eaLnBrk="1" hangingPunct="1">
              <a:lnSpc>
                <a:spcPct val="90000"/>
              </a:lnSpc>
            </a:pPr>
            <a:endParaRPr lang="en-US" dirty="0" smtClean="0"/>
          </a:p>
          <a:p>
            <a:pPr eaLnBrk="1" hangingPunct="1">
              <a:lnSpc>
                <a:spcPct val="90000"/>
              </a:lnSpc>
            </a:pPr>
            <a:r>
              <a:rPr lang="en-US" dirty="0" smtClean="0"/>
              <a:t>Experienced Vietnam War/Cold War</a:t>
            </a:r>
          </a:p>
          <a:p>
            <a:pPr eaLnBrk="1" hangingPunct="1">
              <a:lnSpc>
                <a:spcPct val="90000"/>
              </a:lnSpc>
            </a:pPr>
            <a:r>
              <a:rPr lang="en-US" dirty="0" smtClean="0"/>
              <a:t>Later-Rise of Mass Media/Falling</a:t>
            </a:r>
          </a:p>
          <a:p>
            <a:pPr eaLnBrk="1" hangingPunct="1">
              <a:lnSpc>
                <a:spcPct val="90000"/>
              </a:lnSpc>
              <a:buNone/>
            </a:pPr>
            <a:r>
              <a:rPr lang="en-US" dirty="0" smtClean="0"/>
              <a:t>	of the Berlin Wall</a:t>
            </a:r>
          </a:p>
        </p:txBody>
      </p:sp>
      <p:pic>
        <p:nvPicPr>
          <p:cNvPr id="12292" name="Picture 5" descr="pe02385_"/>
          <p:cNvPicPr>
            <a:picLocks noChangeAspect="1" noChangeArrowheads="1"/>
          </p:cNvPicPr>
          <p:nvPr/>
        </p:nvPicPr>
        <p:blipFill>
          <a:blip r:embed="rId3" cstate="print"/>
          <a:srcRect/>
          <a:stretch>
            <a:fillRect/>
          </a:stretch>
        </p:blipFill>
        <p:spPr bwMode="auto">
          <a:xfrm>
            <a:off x="6781800" y="4343400"/>
            <a:ext cx="1981200" cy="19192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304800"/>
            <a:ext cx="6851650" cy="685801"/>
          </a:xfrm>
        </p:spPr>
        <p:txBody>
          <a:bodyPr>
            <a:normAutofit/>
          </a:bodyPr>
          <a:lstStyle/>
          <a:p>
            <a:pPr algn="ctr" eaLnBrk="1" hangingPunct="1"/>
            <a:r>
              <a:rPr lang="en-US" dirty="0" smtClean="0"/>
              <a:t>The Generation Y’s or </a:t>
            </a:r>
            <a:r>
              <a:rPr lang="en-US" dirty="0" err="1" smtClean="0"/>
              <a:t>Millennials</a:t>
            </a:r>
            <a:endParaRPr lang="en-US" dirty="0" smtClean="0"/>
          </a:p>
        </p:txBody>
      </p:sp>
      <p:sp>
        <p:nvSpPr>
          <p:cNvPr id="13315" name="Rectangle 3"/>
          <p:cNvSpPr>
            <a:spLocks noGrp="1" noChangeArrowheads="1"/>
          </p:cNvSpPr>
          <p:nvPr>
            <p:ph type="body" idx="1"/>
          </p:nvPr>
        </p:nvSpPr>
        <p:spPr>
          <a:xfrm>
            <a:off x="1181100" y="1905000"/>
            <a:ext cx="7772400" cy="4648200"/>
          </a:xfrm>
        </p:spPr>
        <p:txBody>
          <a:bodyPr/>
          <a:lstStyle/>
          <a:p>
            <a:pPr eaLnBrk="1" hangingPunct="1">
              <a:lnSpc>
                <a:spcPct val="90000"/>
              </a:lnSpc>
            </a:pPr>
            <a:r>
              <a:rPr lang="en-US" sz="2800" dirty="0" smtClean="0"/>
              <a:t>Born between 1978 and 1990</a:t>
            </a:r>
          </a:p>
          <a:p>
            <a:pPr eaLnBrk="1" hangingPunct="1">
              <a:lnSpc>
                <a:spcPct val="90000"/>
              </a:lnSpc>
            </a:pPr>
            <a:endParaRPr lang="en-US" sz="2800" dirty="0" smtClean="0"/>
          </a:p>
          <a:p>
            <a:pPr eaLnBrk="1" hangingPunct="1">
              <a:lnSpc>
                <a:spcPct val="90000"/>
              </a:lnSpc>
            </a:pPr>
            <a:r>
              <a:rPr lang="en-US" sz="2800" dirty="0" smtClean="0"/>
              <a:t>Between 25-37 years of age</a:t>
            </a:r>
            <a:br>
              <a:rPr lang="en-US" sz="2800" dirty="0" smtClean="0"/>
            </a:br>
            <a:endParaRPr lang="en-US" sz="2800" dirty="0" smtClean="0"/>
          </a:p>
          <a:p>
            <a:pPr eaLnBrk="1" hangingPunct="1">
              <a:lnSpc>
                <a:spcPct val="90000"/>
              </a:lnSpc>
            </a:pPr>
            <a:r>
              <a:rPr lang="en-US" sz="2800" dirty="0" smtClean="0"/>
              <a:t>54 Million Strong (16.9%)</a:t>
            </a:r>
            <a:br>
              <a:rPr lang="en-US" sz="2800" dirty="0" smtClean="0"/>
            </a:br>
            <a:endParaRPr lang="en-US" sz="2800" dirty="0" smtClean="0"/>
          </a:p>
          <a:p>
            <a:pPr eaLnBrk="1" hangingPunct="1">
              <a:lnSpc>
                <a:spcPct val="90000"/>
              </a:lnSpc>
            </a:pPr>
            <a:r>
              <a:rPr lang="en-US" sz="2800" dirty="0" smtClean="0"/>
              <a:t>Saw the rise of the Information Age/Internet/War on Terror/Iraq War/Rising Gas and Food Prices </a:t>
            </a:r>
          </a:p>
        </p:txBody>
      </p:sp>
      <p:pic>
        <p:nvPicPr>
          <p:cNvPr id="13316" name="Picture 4" descr="pe03717_"/>
          <p:cNvPicPr>
            <a:picLocks noChangeAspect="1" noChangeArrowheads="1"/>
          </p:cNvPicPr>
          <p:nvPr/>
        </p:nvPicPr>
        <p:blipFill>
          <a:blip r:embed="rId3" cstate="print"/>
          <a:srcRect/>
          <a:stretch>
            <a:fillRect/>
          </a:stretch>
        </p:blipFill>
        <p:spPr bwMode="auto">
          <a:xfrm>
            <a:off x="6324600" y="1676400"/>
            <a:ext cx="2518340" cy="237551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“Z”</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12</a:t>
            </a:fld>
            <a:endParaRPr lang="en-US"/>
          </a:p>
        </p:txBody>
      </p:sp>
      <p:sp>
        <p:nvSpPr>
          <p:cNvPr id="4" name="Content Placeholder 3"/>
          <p:cNvSpPr>
            <a:spLocks noGrp="1"/>
          </p:cNvSpPr>
          <p:nvPr>
            <p:ph sz="quarter" idx="1"/>
          </p:nvPr>
        </p:nvSpPr>
        <p:spPr/>
        <p:txBody>
          <a:bodyPr/>
          <a:lstStyle/>
          <a:p>
            <a:r>
              <a:rPr lang="en-US" dirty="0" smtClean="0"/>
              <a:t>Born between 1990 and  2007</a:t>
            </a:r>
          </a:p>
          <a:p>
            <a:endParaRPr lang="en-US" dirty="0" smtClean="0"/>
          </a:p>
          <a:p>
            <a:r>
              <a:rPr lang="en-US" dirty="0" smtClean="0"/>
              <a:t>Between 8 and 25 years of age </a:t>
            </a:r>
          </a:p>
          <a:p>
            <a:endParaRPr lang="en-US" dirty="0" smtClean="0"/>
          </a:p>
          <a:p>
            <a:r>
              <a:rPr lang="en-US" dirty="0" smtClean="0"/>
              <a:t>55 million strong (17.1 % of population)</a:t>
            </a:r>
          </a:p>
          <a:p>
            <a:endParaRPr lang="en-US" dirty="0" smtClean="0"/>
          </a:p>
          <a:p>
            <a:r>
              <a:rPr lang="en-US" dirty="0" smtClean="0"/>
              <a:t>Internet/Smart Phone/ dot com bubble/Google</a:t>
            </a:r>
          </a:p>
          <a:p>
            <a:pPr>
              <a:buNone/>
            </a:pPr>
            <a:r>
              <a:rPr lang="en-US" dirty="0" smtClean="0"/>
              <a:t>	Digital Globalization</a:t>
            </a:r>
            <a:endParaRPr lang="en-US" dirty="0"/>
          </a:p>
        </p:txBody>
      </p:sp>
      <p:pic>
        <p:nvPicPr>
          <p:cNvPr id="2051" name="Picture 3" descr="C:\Users\James Hardy\AppData\Local\Microsoft\Windows\Temporary Internet Files\Content.IE5\D11ITMFO\8466273863_ba311fcc07_z[1].jpg"/>
          <p:cNvPicPr>
            <a:picLocks noChangeAspect="1" noChangeArrowheads="1"/>
          </p:cNvPicPr>
          <p:nvPr/>
        </p:nvPicPr>
        <p:blipFill>
          <a:blip r:embed="rId3" cstate="print"/>
          <a:srcRect/>
          <a:stretch>
            <a:fillRect/>
          </a:stretch>
        </p:blipFill>
        <p:spPr bwMode="auto">
          <a:xfrm>
            <a:off x="5791200" y="1600200"/>
            <a:ext cx="3098799"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Generation</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13</a:t>
            </a:fld>
            <a:endParaRPr lang="en-US"/>
          </a:p>
        </p:txBody>
      </p:sp>
      <p:sp>
        <p:nvSpPr>
          <p:cNvPr id="4" name="Content Placeholder 3"/>
          <p:cNvSpPr>
            <a:spLocks noGrp="1"/>
          </p:cNvSpPr>
          <p:nvPr>
            <p:ph sz="quarter" idx="1"/>
          </p:nvPr>
        </p:nvSpPr>
        <p:spPr/>
        <p:txBody>
          <a:bodyPr/>
          <a:lstStyle/>
          <a:p>
            <a:r>
              <a:rPr lang="en-US" dirty="0" smtClean="0"/>
              <a:t>Born after 2007</a:t>
            </a:r>
          </a:p>
          <a:p>
            <a:pPr>
              <a:buNone/>
            </a:pPr>
            <a:r>
              <a:rPr lang="en-US" dirty="0" smtClean="0"/>
              <a:t>		Less than 8 years old</a:t>
            </a:r>
          </a:p>
          <a:p>
            <a:pPr>
              <a:buNone/>
            </a:pPr>
            <a:endParaRPr lang="en-US" dirty="0" smtClean="0"/>
          </a:p>
          <a:p>
            <a:pPr>
              <a:buNone/>
            </a:pPr>
            <a:r>
              <a:rPr lang="en-US" dirty="0" smtClean="0"/>
              <a:t>Over 35 million strong</a:t>
            </a:r>
          </a:p>
          <a:p>
            <a:pPr>
              <a:buNone/>
            </a:pPr>
            <a:r>
              <a:rPr lang="en-US" dirty="0" smtClean="0"/>
              <a:t>		Approx. 1 million more boys</a:t>
            </a:r>
          </a:p>
          <a:p>
            <a:pPr>
              <a:buNone/>
            </a:pPr>
            <a:endParaRPr lang="en-US" dirty="0" smtClean="0"/>
          </a:p>
          <a:p>
            <a:pPr>
              <a:buNone/>
            </a:pPr>
            <a:r>
              <a:rPr lang="en-US" dirty="0" smtClean="0"/>
              <a:t>Have just started or will be starting school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PPLGP113"/>
          <p:cNvPicPr>
            <a:picLocks noChangeAspect="1" noChangeArrowheads="1"/>
          </p:cNvPicPr>
          <p:nvPr/>
        </p:nvPicPr>
        <p:blipFill>
          <a:blip r:embed="rId3" cstate="print"/>
          <a:srcRect/>
          <a:stretch>
            <a:fillRect/>
          </a:stretch>
        </p:blipFill>
        <p:spPr bwMode="auto">
          <a:xfrm>
            <a:off x="1828800" y="1981200"/>
            <a:ext cx="5543550" cy="45720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How Their Times Shaped Them</a:t>
            </a:r>
            <a:endParaRPr lang="en-US" dirty="0"/>
          </a:p>
        </p:txBody>
      </p:sp>
      <p:sp>
        <p:nvSpPr>
          <p:cNvPr id="5" name="Slide Number Placeholder 4"/>
          <p:cNvSpPr>
            <a:spLocks noGrp="1"/>
          </p:cNvSpPr>
          <p:nvPr>
            <p:ph type="sldNum" sz="quarter" idx="12"/>
          </p:nvPr>
        </p:nvSpPr>
        <p:spPr/>
        <p:txBody>
          <a:bodyPr/>
          <a:lstStyle/>
          <a:p>
            <a:fld id="{D8640214-ADEB-4701-A84C-E87E41C8439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0"/>
            <a:ext cx="7461250" cy="838200"/>
          </a:xfrm>
        </p:spPr>
        <p:txBody>
          <a:bodyPr/>
          <a:lstStyle/>
          <a:p>
            <a:pPr algn="ctr" eaLnBrk="1" hangingPunct="1"/>
            <a:r>
              <a:rPr lang="en-US" dirty="0" smtClean="0"/>
              <a:t>Greatest Generation:  Defining Events</a:t>
            </a:r>
          </a:p>
        </p:txBody>
      </p:sp>
      <p:sp>
        <p:nvSpPr>
          <p:cNvPr id="16387" name="Rectangle 3"/>
          <p:cNvSpPr>
            <a:spLocks noGrp="1" noChangeArrowheads="1"/>
          </p:cNvSpPr>
          <p:nvPr>
            <p:ph type="body" idx="1"/>
          </p:nvPr>
        </p:nvSpPr>
        <p:spPr>
          <a:xfrm>
            <a:off x="990600" y="1828800"/>
            <a:ext cx="7772400" cy="4495800"/>
          </a:xfrm>
        </p:spPr>
        <p:txBody>
          <a:bodyPr/>
          <a:lstStyle/>
          <a:p>
            <a:pPr eaLnBrk="1" hangingPunct="1">
              <a:lnSpc>
                <a:spcPct val="90000"/>
              </a:lnSpc>
            </a:pPr>
            <a:r>
              <a:rPr lang="en-US" dirty="0" smtClean="0"/>
              <a:t>The Great Depression &amp; Dust Bowl</a:t>
            </a:r>
          </a:p>
          <a:p>
            <a:pPr eaLnBrk="1" hangingPunct="1">
              <a:lnSpc>
                <a:spcPct val="90000"/>
              </a:lnSpc>
            </a:pPr>
            <a:r>
              <a:rPr lang="en-US" dirty="0" smtClean="0"/>
              <a:t>The New Deal</a:t>
            </a:r>
          </a:p>
          <a:p>
            <a:pPr eaLnBrk="1" hangingPunct="1">
              <a:lnSpc>
                <a:spcPct val="90000"/>
              </a:lnSpc>
            </a:pPr>
            <a:r>
              <a:rPr lang="en-US" dirty="0" smtClean="0"/>
              <a:t>Social Security Established</a:t>
            </a:r>
          </a:p>
          <a:p>
            <a:pPr eaLnBrk="1" hangingPunct="1">
              <a:lnSpc>
                <a:spcPct val="90000"/>
              </a:lnSpc>
            </a:pPr>
            <a:r>
              <a:rPr lang="en-US" dirty="0" smtClean="0"/>
              <a:t>Golden Age of Radio</a:t>
            </a:r>
          </a:p>
          <a:p>
            <a:pPr eaLnBrk="1" hangingPunct="1">
              <a:lnSpc>
                <a:spcPct val="90000"/>
              </a:lnSpc>
            </a:pPr>
            <a:r>
              <a:rPr lang="en-US" dirty="0" smtClean="0"/>
              <a:t>Pearl Harbor Attacked</a:t>
            </a:r>
          </a:p>
          <a:p>
            <a:pPr eaLnBrk="1" hangingPunct="1">
              <a:lnSpc>
                <a:spcPct val="90000"/>
              </a:lnSpc>
            </a:pPr>
            <a:r>
              <a:rPr lang="en-US" dirty="0" smtClean="0"/>
              <a:t>WW II and Korean War</a:t>
            </a:r>
          </a:p>
          <a:p>
            <a:pPr eaLnBrk="1" hangingPunct="1">
              <a:lnSpc>
                <a:spcPct val="90000"/>
              </a:lnSpc>
            </a:pPr>
            <a:r>
              <a:rPr lang="en-US" dirty="0" smtClean="0"/>
              <a:t>Patriotism</a:t>
            </a:r>
          </a:p>
          <a:p>
            <a:pPr eaLnBrk="1" hangingPunct="1">
              <a:lnSpc>
                <a:spcPct val="90000"/>
              </a:lnSpc>
            </a:pPr>
            <a:r>
              <a:rPr lang="en-US" dirty="0" smtClean="0"/>
              <a:t>Rise of Labor Unions</a:t>
            </a:r>
          </a:p>
        </p:txBody>
      </p:sp>
      <p:pic>
        <p:nvPicPr>
          <p:cNvPr id="16388" name="Picture 5" descr="M_FFL005"/>
          <p:cNvPicPr>
            <a:picLocks noChangeAspect="1" noChangeArrowheads="1"/>
          </p:cNvPicPr>
          <p:nvPr/>
        </p:nvPicPr>
        <p:blipFill>
          <a:blip r:embed="rId3" cstate="print"/>
          <a:srcRect/>
          <a:stretch>
            <a:fillRect/>
          </a:stretch>
        </p:blipFill>
        <p:spPr bwMode="auto">
          <a:xfrm>
            <a:off x="6096000" y="3581400"/>
            <a:ext cx="2546350" cy="27146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228600"/>
            <a:ext cx="7004050" cy="762001"/>
          </a:xfrm>
        </p:spPr>
        <p:txBody>
          <a:bodyPr>
            <a:normAutofit/>
          </a:bodyPr>
          <a:lstStyle/>
          <a:p>
            <a:pPr algn="ctr" eaLnBrk="1" hangingPunct="1"/>
            <a:r>
              <a:rPr lang="en-US" dirty="0" smtClean="0"/>
              <a:t>Greatest Generation:  Heroes</a:t>
            </a:r>
          </a:p>
        </p:txBody>
      </p:sp>
      <p:sp>
        <p:nvSpPr>
          <p:cNvPr id="17411" name="Rectangle 3"/>
          <p:cNvSpPr>
            <a:spLocks noGrp="1" noChangeArrowheads="1"/>
          </p:cNvSpPr>
          <p:nvPr>
            <p:ph type="body" idx="1"/>
          </p:nvPr>
        </p:nvSpPr>
        <p:spPr>
          <a:xfrm>
            <a:off x="990600" y="1676400"/>
            <a:ext cx="7734300" cy="4800600"/>
          </a:xfrm>
        </p:spPr>
        <p:txBody>
          <a:bodyPr/>
          <a:lstStyle/>
          <a:p>
            <a:pPr eaLnBrk="1" hangingPunct="1"/>
            <a:r>
              <a:rPr lang="en-US" dirty="0" smtClean="0"/>
              <a:t>Superman</a:t>
            </a:r>
          </a:p>
          <a:p>
            <a:pPr eaLnBrk="1" hangingPunct="1"/>
            <a:r>
              <a:rPr lang="en-US" dirty="0" smtClean="0"/>
              <a:t>MacArthur, Patton, Halsey,</a:t>
            </a:r>
            <a:br>
              <a:rPr lang="en-US" dirty="0" smtClean="0"/>
            </a:br>
            <a:r>
              <a:rPr lang="en-US" dirty="0" smtClean="0"/>
              <a:t>Montgomery, Eisenhower</a:t>
            </a:r>
          </a:p>
          <a:p>
            <a:pPr eaLnBrk="1" hangingPunct="1"/>
            <a:r>
              <a:rPr lang="en-US" dirty="0" smtClean="0"/>
              <a:t>FDR</a:t>
            </a:r>
          </a:p>
          <a:p>
            <a:pPr eaLnBrk="1" hangingPunct="1"/>
            <a:r>
              <a:rPr lang="en-US" dirty="0" smtClean="0"/>
              <a:t>Winston Churchill</a:t>
            </a:r>
          </a:p>
          <a:p>
            <a:pPr eaLnBrk="1" hangingPunct="1"/>
            <a:r>
              <a:rPr lang="en-US" dirty="0" err="1" smtClean="0"/>
              <a:t>Audie</a:t>
            </a:r>
            <a:r>
              <a:rPr lang="en-US" dirty="0" smtClean="0"/>
              <a:t> Murphy</a:t>
            </a:r>
          </a:p>
          <a:p>
            <a:pPr eaLnBrk="1" hangingPunct="1"/>
            <a:r>
              <a:rPr lang="en-US" dirty="0" smtClean="0"/>
              <a:t>Babe Ruth</a:t>
            </a:r>
          </a:p>
          <a:p>
            <a:pPr eaLnBrk="1" hangingPunct="1"/>
            <a:r>
              <a:rPr lang="en-US" dirty="0" smtClean="0"/>
              <a:t>Joe DiMaggio</a:t>
            </a:r>
          </a:p>
          <a:p>
            <a:pPr eaLnBrk="1" hangingPunct="1"/>
            <a:endParaRPr lang="en-US" dirty="0" smtClean="0"/>
          </a:p>
        </p:txBody>
      </p:sp>
      <p:pic>
        <p:nvPicPr>
          <p:cNvPr id="17412" name="Picture 6" descr="MILTR012"/>
          <p:cNvPicPr>
            <a:picLocks noChangeAspect="1" noChangeArrowheads="1"/>
          </p:cNvPicPr>
          <p:nvPr/>
        </p:nvPicPr>
        <p:blipFill>
          <a:blip r:embed="rId3" cstate="print"/>
          <a:srcRect/>
          <a:stretch>
            <a:fillRect/>
          </a:stretch>
        </p:blipFill>
        <p:spPr bwMode="auto">
          <a:xfrm>
            <a:off x="5943600" y="3276600"/>
            <a:ext cx="2762250" cy="32099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81000"/>
            <a:ext cx="7461250" cy="533400"/>
          </a:xfrm>
        </p:spPr>
        <p:txBody>
          <a:bodyPr>
            <a:normAutofit fontScale="90000"/>
          </a:bodyPr>
          <a:lstStyle/>
          <a:p>
            <a:pPr algn="ctr" eaLnBrk="1" hangingPunct="1"/>
            <a:r>
              <a:rPr lang="en-US" dirty="0" smtClean="0"/>
              <a:t>Boomers: Defining Events</a:t>
            </a:r>
          </a:p>
        </p:txBody>
      </p:sp>
      <p:sp>
        <p:nvSpPr>
          <p:cNvPr id="18435" name="Rectangle 3"/>
          <p:cNvSpPr>
            <a:spLocks noGrp="1" noChangeArrowheads="1"/>
          </p:cNvSpPr>
          <p:nvPr>
            <p:ph type="body" idx="1"/>
          </p:nvPr>
        </p:nvSpPr>
        <p:spPr>
          <a:xfrm>
            <a:off x="914400" y="1752600"/>
            <a:ext cx="7772400" cy="4686300"/>
          </a:xfrm>
        </p:spPr>
        <p:txBody>
          <a:bodyPr/>
          <a:lstStyle/>
          <a:p>
            <a:pPr eaLnBrk="1" hangingPunct="1"/>
            <a:r>
              <a:rPr lang="en-US" sz="2800" dirty="0" smtClean="0"/>
              <a:t>Economic Prosperity</a:t>
            </a:r>
          </a:p>
          <a:p>
            <a:pPr eaLnBrk="1" hangingPunct="1"/>
            <a:r>
              <a:rPr lang="en-US" sz="2800" dirty="0" smtClean="0"/>
              <a:t>Expansion of Suburbia</a:t>
            </a:r>
          </a:p>
          <a:p>
            <a:pPr eaLnBrk="1" hangingPunct="1"/>
            <a:r>
              <a:rPr lang="en-US" sz="2800" dirty="0" smtClean="0"/>
              <a:t>Focus on Children</a:t>
            </a:r>
          </a:p>
          <a:p>
            <a:pPr eaLnBrk="1" hangingPunct="1"/>
            <a:r>
              <a:rPr lang="en-US" sz="2800" dirty="0" smtClean="0"/>
              <a:t>Television</a:t>
            </a:r>
          </a:p>
          <a:p>
            <a:pPr eaLnBrk="1" hangingPunct="1"/>
            <a:r>
              <a:rPr lang="en-US" sz="2800" dirty="0" smtClean="0"/>
              <a:t>Vietnam</a:t>
            </a:r>
          </a:p>
          <a:p>
            <a:pPr eaLnBrk="1" hangingPunct="1"/>
            <a:r>
              <a:rPr lang="en-US" sz="2800" dirty="0" smtClean="0"/>
              <a:t>Assassinations</a:t>
            </a:r>
          </a:p>
          <a:p>
            <a:pPr eaLnBrk="1" hangingPunct="1"/>
            <a:r>
              <a:rPr lang="en-US" sz="2800" dirty="0" smtClean="0"/>
              <a:t>Civil Rights Movement</a:t>
            </a:r>
          </a:p>
          <a:p>
            <a:pPr eaLnBrk="1" hangingPunct="1"/>
            <a:r>
              <a:rPr lang="en-US" sz="2800" dirty="0" smtClean="0"/>
              <a:t>Cold War/McCarthy Hearings</a:t>
            </a:r>
          </a:p>
          <a:p>
            <a:pPr eaLnBrk="1" hangingPunct="1"/>
            <a:r>
              <a:rPr lang="en-US" sz="2800" dirty="0" smtClean="0"/>
              <a:t>Space Race/Moon Landing</a:t>
            </a:r>
          </a:p>
          <a:p>
            <a:pPr eaLnBrk="1" hangingPunct="1">
              <a:buFont typeface="Wingdings" pitchFamily="2" charset="2"/>
              <a:buNone/>
            </a:pPr>
            <a:endParaRPr lang="en-US" sz="2800" dirty="0" smtClean="0"/>
          </a:p>
        </p:txBody>
      </p:sp>
      <p:pic>
        <p:nvPicPr>
          <p:cNvPr id="18436" name="Picture 7" descr="hh00693_"/>
          <p:cNvPicPr>
            <a:picLocks noChangeAspect="1" noChangeArrowheads="1"/>
          </p:cNvPicPr>
          <p:nvPr/>
        </p:nvPicPr>
        <p:blipFill>
          <a:blip r:embed="rId3" cstate="print"/>
          <a:srcRect/>
          <a:stretch>
            <a:fillRect/>
          </a:stretch>
        </p:blipFill>
        <p:spPr bwMode="auto">
          <a:xfrm>
            <a:off x="5715000" y="2590800"/>
            <a:ext cx="3124200" cy="2667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304800"/>
            <a:ext cx="6851650" cy="685801"/>
          </a:xfrm>
        </p:spPr>
        <p:txBody>
          <a:bodyPr>
            <a:normAutofit/>
          </a:bodyPr>
          <a:lstStyle/>
          <a:p>
            <a:pPr algn="ctr" eaLnBrk="1" hangingPunct="1"/>
            <a:r>
              <a:rPr lang="en-US" dirty="0" smtClean="0"/>
              <a:t>Baby Boomers:  Heroes</a:t>
            </a:r>
          </a:p>
        </p:txBody>
      </p:sp>
      <p:sp>
        <p:nvSpPr>
          <p:cNvPr id="19459" name="Rectangle 3"/>
          <p:cNvSpPr>
            <a:spLocks noGrp="1" noChangeArrowheads="1"/>
          </p:cNvSpPr>
          <p:nvPr>
            <p:ph type="body" idx="1"/>
          </p:nvPr>
        </p:nvSpPr>
        <p:spPr>
          <a:xfrm>
            <a:off x="914400" y="2133600"/>
            <a:ext cx="7772400" cy="3924300"/>
          </a:xfrm>
        </p:spPr>
        <p:txBody>
          <a:bodyPr/>
          <a:lstStyle/>
          <a:p>
            <a:pPr eaLnBrk="1" hangingPunct="1"/>
            <a:r>
              <a:rPr lang="en-US" dirty="0" err="1" smtClean="0"/>
              <a:t>Ghandi</a:t>
            </a:r>
            <a:endParaRPr lang="en-US" dirty="0" smtClean="0"/>
          </a:p>
          <a:p>
            <a:pPr eaLnBrk="1" hangingPunct="1"/>
            <a:r>
              <a:rPr lang="en-US" dirty="0" smtClean="0"/>
              <a:t>Martin Luther King Jr.</a:t>
            </a:r>
          </a:p>
          <a:p>
            <a:pPr eaLnBrk="1" hangingPunct="1"/>
            <a:r>
              <a:rPr lang="en-US" dirty="0" smtClean="0"/>
              <a:t>John and Jacqueline Kennedy</a:t>
            </a:r>
          </a:p>
          <a:p>
            <a:pPr eaLnBrk="1" hangingPunct="1"/>
            <a:r>
              <a:rPr lang="en-US" dirty="0" smtClean="0"/>
              <a:t>John Glenn</a:t>
            </a:r>
          </a:p>
          <a:p>
            <a:pPr eaLnBrk="1" hangingPunct="1"/>
            <a:r>
              <a:rPr lang="en-US" dirty="0" smtClean="0"/>
              <a:t>Feminist Movement</a:t>
            </a:r>
          </a:p>
          <a:p>
            <a:pPr lvl="1"/>
            <a:r>
              <a:rPr lang="en-US" dirty="0" smtClean="0"/>
              <a:t>Billie Jean King – Bobby Riggs</a:t>
            </a:r>
          </a:p>
        </p:txBody>
      </p:sp>
      <p:pic>
        <p:nvPicPr>
          <p:cNvPr id="19460" name="Picture 4" descr="tn00594a"/>
          <p:cNvPicPr>
            <a:picLocks noChangeAspect="1" noChangeArrowheads="1"/>
          </p:cNvPicPr>
          <p:nvPr/>
        </p:nvPicPr>
        <p:blipFill>
          <a:blip r:embed="rId3" cstate="print"/>
          <a:srcRect/>
          <a:stretch>
            <a:fillRect/>
          </a:stretch>
        </p:blipFill>
        <p:spPr bwMode="auto">
          <a:xfrm>
            <a:off x="5334000" y="3962400"/>
            <a:ext cx="3124200" cy="2514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228600"/>
            <a:ext cx="7385050" cy="785813"/>
          </a:xfrm>
        </p:spPr>
        <p:txBody>
          <a:bodyPr/>
          <a:lstStyle/>
          <a:p>
            <a:pPr algn="ctr" eaLnBrk="1" hangingPunct="1"/>
            <a:r>
              <a:rPr lang="en-US" dirty="0" smtClean="0"/>
              <a:t>Gen </a:t>
            </a:r>
            <a:r>
              <a:rPr lang="en-US" dirty="0" err="1" smtClean="0"/>
              <a:t>X’ers</a:t>
            </a:r>
            <a:r>
              <a:rPr lang="en-US" dirty="0" smtClean="0"/>
              <a:t>:  Defining Events</a:t>
            </a:r>
          </a:p>
        </p:txBody>
      </p:sp>
      <p:sp>
        <p:nvSpPr>
          <p:cNvPr id="20483" name="Rectangle 3"/>
          <p:cNvSpPr>
            <a:spLocks noGrp="1" noChangeArrowheads="1"/>
          </p:cNvSpPr>
          <p:nvPr>
            <p:ph type="body" idx="1"/>
          </p:nvPr>
        </p:nvSpPr>
        <p:spPr>
          <a:xfrm>
            <a:off x="990600" y="1752600"/>
            <a:ext cx="7886700" cy="4572000"/>
          </a:xfrm>
        </p:spPr>
        <p:txBody>
          <a:bodyPr>
            <a:normAutofit/>
          </a:bodyPr>
          <a:lstStyle/>
          <a:p>
            <a:pPr eaLnBrk="1" hangingPunct="1">
              <a:lnSpc>
                <a:spcPct val="90000"/>
              </a:lnSpc>
            </a:pPr>
            <a:r>
              <a:rPr lang="en-US" sz="2800" dirty="0" smtClean="0"/>
              <a:t>Watergate, Nixon resigns</a:t>
            </a:r>
          </a:p>
          <a:p>
            <a:pPr eaLnBrk="1" hangingPunct="1">
              <a:lnSpc>
                <a:spcPct val="90000"/>
              </a:lnSpc>
            </a:pPr>
            <a:r>
              <a:rPr lang="en-US" sz="2800" dirty="0" smtClean="0"/>
              <a:t>Challenger Disaster</a:t>
            </a:r>
          </a:p>
          <a:p>
            <a:pPr eaLnBrk="1" hangingPunct="1">
              <a:lnSpc>
                <a:spcPct val="90000"/>
              </a:lnSpc>
            </a:pPr>
            <a:r>
              <a:rPr lang="en-US" sz="2800" dirty="0" smtClean="0"/>
              <a:t>Computers</a:t>
            </a:r>
            <a:endParaRPr lang="en-US" sz="2800" dirty="0" smtClean="0"/>
          </a:p>
          <a:p>
            <a:pPr eaLnBrk="1" hangingPunct="1">
              <a:lnSpc>
                <a:spcPct val="90000"/>
              </a:lnSpc>
            </a:pPr>
            <a:r>
              <a:rPr lang="en-US" sz="2800" dirty="0" smtClean="0"/>
              <a:t>Latchkey Kids</a:t>
            </a:r>
          </a:p>
          <a:p>
            <a:pPr eaLnBrk="1" hangingPunct="1">
              <a:lnSpc>
                <a:spcPct val="90000"/>
              </a:lnSpc>
            </a:pPr>
            <a:r>
              <a:rPr lang="en-US" sz="2800" dirty="0" smtClean="0"/>
              <a:t>MTV</a:t>
            </a:r>
          </a:p>
          <a:p>
            <a:pPr eaLnBrk="1" hangingPunct="1">
              <a:lnSpc>
                <a:spcPct val="90000"/>
              </a:lnSpc>
            </a:pPr>
            <a:r>
              <a:rPr lang="en-US" sz="2800" dirty="0" smtClean="0"/>
              <a:t>AIDS</a:t>
            </a:r>
          </a:p>
          <a:p>
            <a:pPr eaLnBrk="1" hangingPunct="1">
              <a:lnSpc>
                <a:spcPct val="90000"/>
              </a:lnSpc>
            </a:pPr>
            <a:r>
              <a:rPr lang="en-US" sz="2800" dirty="0" smtClean="0"/>
              <a:t>Harsh economic </a:t>
            </a:r>
            <a:r>
              <a:rPr lang="en-US" sz="2800" dirty="0" smtClean="0"/>
              <a:t>conditions</a:t>
            </a:r>
            <a:endParaRPr lang="en-US" sz="2800" dirty="0" smtClean="0"/>
          </a:p>
          <a:p>
            <a:pPr eaLnBrk="1" hangingPunct="1">
              <a:lnSpc>
                <a:spcPct val="90000"/>
              </a:lnSpc>
            </a:pPr>
            <a:r>
              <a:rPr lang="en-US" sz="2800" dirty="0" smtClean="0"/>
              <a:t>Persian Gulf</a:t>
            </a:r>
          </a:p>
        </p:txBody>
      </p:sp>
      <p:pic>
        <p:nvPicPr>
          <p:cNvPr id="20484" name="Picture 4" descr="bs00792_"/>
          <p:cNvPicPr>
            <a:picLocks noChangeAspect="1" noChangeArrowheads="1"/>
          </p:cNvPicPr>
          <p:nvPr/>
        </p:nvPicPr>
        <p:blipFill>
          <a:blip r:embed="rId3" cstate="print"/>
          <a:srcRect/>
          <a:stretch>
            <a:fillRect/>
          </a:stretch>
        </p:blipFill>
        <p:spPr bwMode="auto">
          <a:xfrm>
            <a:off x="4724400" y="2362200"/>
            <a:ext cx="4038600" cy="2776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295400" y="152400"/>
            <a:ext cx="6629400" cy="914400"/>
          </a:xfrm>
        </p:spPr>
        <p:txBody>
          <a:bodyPr/>
          <a:lstStyle/>
          <a:p>
            <a:pPr eaLnBrk="1" hangingPunct="1"/>
            <a:r>
              <a:rPr lang="en-US" dirty="0" smtClean="0"/>
              <a:t>  Workshop Goals </a:t>
            </a:r>
          </a:p>
        </p:txBody>
      </p:sp>
      <p:sp>
        <p:nvSpPr>
          <p:cNvPr id="5123" name="Rectangle 1027"/>
          <p:cNvSpPr>
            <a:spLocks noGrp="1" noChangeArrowheads="1"/>
          </p:cNvSpPr>
          <p:nvPr>
            <p:ph type="body" idx="1"/>
          </p:nvPr>
        </p:nvSpPr>
        <p:spPr>
          <a:xfrm>
            <a:off x="914400" y="2057400"/>
            <a:ext cx="7772400" cy="4114800"/>
          </a:xfrm>
        </p:spPr>
        <p:txBody>
          <a:bodyPr/>
          <a:lstStyle/>
          <a:p>
            <a:pPr eaLnBrk="1" hangingPunct="1">
              <a:lnSpc>
                <a:spcPct val="90000"/>
              </a:lnSpc>
            </a:pPr>
            <a:r>
              <a:rPr lang="en-US" dirty="0" smtClean="0"/>
              <a:t>Increase knowledge and understanding of the six generations</a:t>
            </a:r>
          </a:p>
          <a:p>
            <a:pPr eaLnBrk="1" hangingPunct="1">
              <a:lnSpc>
                <a:spcPct val="90000"/>
              </a:lnSpc>
            </a:pPr>
            <a:r>
              <a:rPr lang="en-US" dirty="0" smtClean="0"/>
              <a:t>Enhance comprehension of how generational differences affect you</a:t>
            </a:r>
          </a:p>
          <a:p>
            <a:pPr eaLnBrk="1" hangingPunct="1">
              <a:lnSpc>
                <a:spcPct val="90000"/>
              </a:lnSpc>
            </a:pPr>
            <a:r>
              <a:rPr lang="en-US" dirty="0" smtClean="0"/>
              <a:t>Promote skills for effective intergenerational communication</a:t>
            </a:r>
          </a:p>
          <a:p>
            <a:pPr eaLnBrk="1" hangingPunct="1">
              <a:lnSpc>
                <a:spcPct val="90000"/>
              </a:lnSpc>
            </a:pPr>
            <a:r>
              <a:rPr lang="en-US" dirty="0" smtClean="0"/>
              <a:t>Expand capacity to manage diverse working styles across the generations</a:t>
            </a:r>
          </a:p>
        </p:txBody>
      </p:sp>
      <p:sp>
        <p:nvSpPr>
          <p:cNvPr id="4" name="Slide Number Placeholder 3"/>
          <p:cNvSpPr>
            <a:spLocks noGrp="1"/>
          </p:cNvSpPr>
          <p:nvPr>
            <p:ph type="sldNum" sz="quarter" idx="12"/>
          </p:nvPr>
        </p:nvSpPr>
        <p:spPr/>
        <p:txBody>
          <a:bodyPr/>
          <a:lstStyle/>
          <a:p>
            <a:fld id="{D8640214-ADEB-4701-A84C-E87E41C8439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143000" y="609601"/>
            <a:ext cx="7385050" cy="381000"/>
          </a:xfrm>
        </p:spPr>
        <p:txBody>
          <a:bodyPr>
            <a:normAutofit fontScale="90000"/>
          </a:bodyPr>
          <a:lstStyle/>
          <a:p>
            <a:pPr algn="ctr" eaLnBrk="1" hangingPunct="1"/>
            <a:r>
              <a:rPr lang="en-US" dirty="0" smtClean="0"/>
              <a:t>Gen </a:t>
            </a:r>
            <a:r>
              <a:rPr lang="en-US" dirty="0" err="1" smtClean="0"/>
              <a:t>X’ers</a:t>
            </a:r>
            <a:r>
              <a:rPr lang="en-US" dirty="0" smtClean="0"/>
              <a:t>:  Heroes ?</a:t>
            </a:r>
          </a:p>
        </p:txBody>
      </p:sp>
      <p:sp>
        <p:nvSpPr>
          <p:cNvPr id="227331" name="Rectangle 1027"/>
          <p:cNvSpPr>
            <a:spLocks noGrp="1" noChangeArrowheads="1"/>
          </p:cNvSpPr>
          <p:nvPr>
            <p:ph type="body" idx="1"/>
          </p:nvPr>
        </p:nvSpPr>
        <p:spPr>
          <a:xfrm>
            <a:off x="685800" y="1676400"/>
            <a:ext cx="7620000" cy="4457700"/>
          </a:xfrm>
        </p:spPr>
        <p:txBody>
          <a:bodyPr/>
          <a:lstStyle/>
          <a:p>
            <a:pPr eaLnBrk="1" hangingPunct="1"/>
            <a:r>
              <a:rPr lang="en-US" dirty="0" smtClean="0"/>
              <a:t>Oprah Winfrey</a:t>
            </a:r>
          </a:p>
          <a:p>
            <a:pPr eaLnBrk="1" hangingPunct="1"/>
            <a:r>
              <a:rPr lang="en-US" dirty="0" smtClean="0"/>
              <a:t>Bill Gates &amp; Steve Jobs</a:t>
            </a:r>
          </a:p>
          <a:p>
            <a:pPr eaLnBrk="1" hangingPunct="1"/>
            <a:r>
              <a:rPr lang="en-US" dirty="0" smtClean="0"/>
              <a:t>Michael Jackson</a:t>
            </a:r>
          </a:p>
          <a:p>
            <a:pPr eaLnBrk="1" hangingPunct="1"/>
            <a:r>
              <a:rPr lang="en-US" dirty="0" smtClean="0"/>
              <a:t>Michael Jordan</a:t>
            </a:r>
          </a:p>
          <a:p>
            <a:pPr eaLnBrk="1" hangingPunct="1"/>
            <a:r>
              <a:rPr lang="en-US" dirty="0" smtClean="0"/>
              <a:t>Things, animation…</a:t>
            </a:r>
          </a:p>
          <a:p>
            <a:pPr eaLnBrk="1" hangingPunct="1"/>
            <a:r>
              <a:rPr lang="en-US" dirty="0" smtClean="0"/>
              <a:t>George Lucas</a:t>
            </a:r>
          </a:p>
          <a:p>
            <a:pPr eaLnBrk="1" hangingPunct="1"/>
            <a:r>
              <a:rPr lang="en-US" dirty="0" smtClean="0"/>
              <a:t>Sally Ride</a:t>
            </a:r>
          </a:p>
          <a:p>
            <a:pPr eaLnBrk="1" hangingPunct="1"/>
            <a:r>
              <a:rPr lang="en-US" dirty="0" smtClean="0"/>
              <a:t>Nelson Mandela</a:t>
            </a: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fld id="{D8640214-ADEB-4701-A84C-E87E41C84394}"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7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7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7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81000"/>
            <a:ext cx="7791450" cy="533401"/>
          </a:xfrm>
        </p:spPr>
        <p:txBody>
          <a:bodyPr>
            <a:normAutofit fontScale="90000"/>
          </a:bodyPr>
          <a:lstStyle/>
          <a:p>
            <a:pPr algn="ctr" eaLnBrk="1" hangingPunct="1"/>
            <a:r>
              <a:rPr lang="en-US" dirty="0" err="1" smtClean="0"/>
              <a:t>Millenials</a:t>
            </a:r>
            <a:r>
              <a:rPr lang="en-US" dirty="0" smtClean="0"/>
              <a:t>:  Defining Events</a:t>
            </a:r>
          </a:p>
        </p:txBody>
      </p:sp>
      <p:sp>
        <p:nvSpPr>
          <p:cNvPr id="22531" name="Rectangle 3"/>
          <p:cNvSpPr>
            <a:spLocks noGrp="1" noChangeArrowheads="1"/>
          </p:cNvSpPr>
          <p:nvPr>
            <p:ph type="body" idx="1"/>
          </p:nvPr>
        </p:nvSpPr>
        <p:spPr>
          <a:xfrm>
            <a:off x="533400" y="1676400"/>
            <a:ext cx="8382000" cy="4648200"/>
          </a:xfrm>
        </p:spPr>
        <p:txBody>
          <a:bodyPr/>
          <a:lstStyle/>
          <a:p>
            <a:pPr eaLnBrk="1" hangingPunct="1">
              <a:lnSpc>
                <a:spcPct val="90000"/>
              </a:lnSpc>
            </a:pPr>
            <a:r>
              <a:rPr lang="en-US" dirty="0" smtClean="0"/>
              <a:t>Technology</a:t>
            </a:r>
          </a:p>
          <a:p>
            <a:pPr eaLnBrk="1" hangingPunct="1">
              <a:lnSpc>
                <a:spcPct val="90000"/>
              </a:lnSpc>
            </a:pPr>
            <a:r>
              <a:rPr lang="en-US" dirty="0" smtClean="0"/>
              <a:t>TV Talk Shows</a:t>
            </a:r>
          </a:p>
          <a:p>
            <a:pPr eaLnBrk="1" hangingPunct="1">
              <a:lnSpc>
                <a:spcPct val="90000"/>
              </a:lnSpc>
            </a:pPr>
            <a:r>
              <a:rPr lang="en-US" dirty="0" smtClean="0"/>
              <a:t>Multiculturalism</a:t>
            </a:r>
          </a:p>
          <a:p>
            <a:pPr eaLnBrk="1" hangingPunct="1">
              <a:lnSpc>
                <a:spcPct val="90000"/>
              </a:lnSpc>
            </a:pPr>
            <a:r>
              <a:rPr lang="en-US" dirty="0" smtClean="0"/>
              <a:t>Desert Storm</a:t>
            </a:r>
          </a:p>
          <a:p>
            <a:pPr eaLnBrk="1" hangingPunct="1">
              <a:lnSpc>
                <a:spcPct val="90000"/>
              </a:lnSpc>
            </a:pPr>
            <a:r>
              <a:rPr lang="en-US" dirty="0" smtClean="0"/>
              <a:t>Clinton Scandals</a:t>
            </a:r>
          </a:p>
          <a:p>
            <a:pPr eaLnBrk="1" hangingPunct="1">
              <a:lnSpc>
                <a:spcPct val="90000"/>
              </a:lnSpc>
            </a:pPr>
            <a:r>
              <a:rPr lang="en-US" dirty="0" smtClean="0"/>
              <a:t>School safety</a:t>
            </a:r>
          </a:p>
          <a:p>
            <a:pPr eaLnBrk="1" hangingPunct="1">
              <a:lnSpc>
                <a:spcPct val="90000"/>
              </a:lnSpc>
            </a:pPr>
            <a:r>
              <a:rPr lang="en-US" dirty="0" smtClean="0"/>
              <a:t>Oklahoma City Bombing</a:t>
            </a:r>
          </a:p>
          <a:p>
            <a:pPr eaLnBrk="1" hangingPunct="1">
              <a:lnSpc>
                <a:spcPct val="90000"/>
              </a:lnSpc>
            </a:pPr>
            <a:r>
              <a:rPr lang="en-US" dirty="0" smtClean="0"/>
              <a:t>9/11</a:t>
            </a:r>
          </a:p>
          <a:p>
            <a:pPr eaLnBrk="1" hangingPunct="1">
              <a:lnSpc>
                <a:spcPct val="90000"/>
              </a:lnSpc>
            </a:pPr>
            <a:r>
              <a:rPr lang="en-US" dirty="0" smtClean="0"/>
              <a:t>Columbia tragedy</a:t>
            </a:r>
          </a:p>
          <a:p>
            <a:pPr eaLnBrk="1" hangingPunct="1">
              <a:lnSpc>
                <a:spcPct val="90000"/>
              </a:lnSpc>
            </a:pPr>
            <a:r>
              <a:rPr lang="en-US" dirty="0" smtClean="0"/>
              <a:t>First Black President</a:t>
            </a:r>
          </a:p>
          <a:p>
            <a:pPr eaLnBrk="1" hangingPunct="1">
              <a:lnSpc>
                <a:spcPct val="90000"/>
              </a:lnSpc>
              <a:buNone/>
            </a:pPr>
            <a:endParaRPr lang="en-US" dirty="0" smtClean="0"/>
          </a:p>
        </p:txBody>
      </p:sp>
      <p:pic>
        <p:nvPicPr>
          <p:cNvPr id="22532" name="Picture 4" descr="pe02649_"/>
          <p:cNvPicPr>
            <a:picLocks noChangeAspect="1" noChangeArrowheads="1"/>
          </p:cNvPicPr>
          <p:nvPr/>
        </p:nvPicPr>
        <p:blipFill>
          <a:blip r:embed="rId3" cstate="print"/>
          <a:srcRect/>
          <a:stretch>
            <a:fillRect/>
          </a:stretch>
        </p:blipFill>
        <p:spPr bwMode="auto">
          <a:xfrm>
            <a:off x="5943600" y="2438400"/>
            <a:ext cx="2971800" cy="304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228600"/>
            <a:ext cx="7308850" cy="609600"/>
          </a:xfrm>
        </p:spPr>
        <p:txBody>
          <a:bodyPr/>
          <a:lstStyle/>
          <a:p>
            <a:pPr algn="ctr" eaLnBrk="1" hangingPunct="1"/>
            <a:r>
              <a:rPr lang="en-US" dirty="0" err="1" smtClean="0"/>
              <a:t>Millenials</a:t>
            </a:r>
            <a:r>
              <a:rPr lang="en-US" dirty="0" smtClean="0"/>
              <a:t>:  Heroes ?</a:t>
            </a:r>
          </a:p>
        </p:txBody>
      </p:sp>
      <p:sp>
        <p:nvSpPr>
          <p:cNvPr id="23555" name="Rectangle 3"/>
          <p:cNvSpPr>
            <a:spLocks noGrp="1" noChangeArrowheads="1"/>
          </p:cNvSpPr>
          <p:nvPr>
            <p:ph type="body" idx="1"/>
          </p:nvPr>
        </p:nvSpPr>
        <p:spPr>
          <a:xfrm>
            <a:off x="914400" y="1600200"/>
            <a:ext cx="7772400" cy="4838700"/>
          </a:xfrm>
        </p:spPr>
        <p:txBody>
          <a:bodyPr/>
          <a:lstStyle/>
          <a:p>
            <a:pPr eaLnBrk="1" hangingPunct="1"/>
            <a:r>
              <a:rPr lang="en-US" dirty="0" smtClean="0"/>
              <a:t>Steve Jobs</a:t>
            </a:r>
          </a:p>
          <a:p>
            <a:pPr eaLnBrk="1" hangingPunct="1"/>
            <a:r>
              <a:rPr lang="en-US" dirty="0" smtClean="0"/>
              <a:t>Princess Diana</a:t>
            </a:r>
          </a:p>
          <a:p>
            <a:pPr eaLnBrk="1" hangingPunct="1"/>
            <a:r>
              <a:rPr lang="en-US" dirty="0" smtClean="0"/>
              <a:t>Mother Teresa</a:t>
            </a:r>
          </a:p>
          <a:p>
            <a:pPr eaLnBrk="1" hangingPunct="1"/>
            <a:r>
              <a:rPr lang="en-US" dirty="0" smtClean="0"/>
              <a:t>Tiger Woods</a:t>
            </a:r>
          </a:p>
          <a:p>
            <a:pPr eaLnBrk="1" hangingPunct="1"/>
            <a:r>
              <a:rPr lang="en-US" dirty="0" smtClean="0"/>
              <a:t>Lance Armstrong</a:t>
            </a:r>
          </a:p>
          <a:p>
            <a:pPr eaLnBrk="1" hangingPunct="1"/>
            <a:r>
              <a:rPr lang="en-US" dirty="0" smtClean="0"/>
              <a:t>Jon Stewart</a:t>
            </a:r>
          </a:p>
          <a:p>
            <a:pPr eaLnBrk="1" hangingPunct="1"/>
            <a:r>
              <a:rPr lang="en-US" dirty="0" smtClean="0"/>
              <a:t>Mark </a:t>
            </a:r>
            <a:r>
              <a:rPr lang="en-US" dirty="0" err="1" smtClean="0"/>
              <a:t>Zuckerburg</a:t>
            </a:r>
            <a:endParaRPr lang="en-US" dirty="0" smtClean="0"/>
          </a:p>
          <a:p>
            <a:pPr eaLnBrk="1" hangingPunct="1"/>
            <a:r>
              <a:rPr lang="en-US" dirty="0" smtClean="0"/>
              <a:t>Venus and Serena Williams</a:t>
            </a:r>
          </a:p>
        </p:txBody>
      </p:sp>
      <p:pic>
        <p:nvPicPr>
          <p:cNvPr id="23556" name="Picture 4" descr="pe01776_"/>
          <p:cNvPicPr>
            <a:picLocks noChangeAspect="1" noChangeArrowheads="1"/>
          </p:cNvPicPr>
          <p:nvPr/>
        </p:nvPicPr>
        <p:blipFill>
          <a:blip r:embed="rId3" cstate="print"/>
          <a:srcRect/>
          <a:stretch>
            <a:fillRect/>
          </a:stretch>
        </p:blipFill>
        <p:spPr bwMode="auto">
          <a:xfrm>
            <a:off x="5867400" y="3810000"/>
            <a:ext cx="2514600" cy="236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dirty="0" smtClean="0"/>
              <a:t>Greatest Generation Values</a:t>
            </a:r>
          </a:p>
        </p:txBody>
      </p:sp>
      <p:sp>
        <p:nvSpPr>
          <p:cNvPr id="31747" name="Rectangle 3"/>
          <p:cNvSpPr>
            <a:spLocks noGrp="1" noChangeArrowheads="1"/>
          </p:cNvSpPr>
          <p:nvPr>
            <p:ph type="body" sz="half" idx="1"/>
          </p:nvPr>
        </p:nvSpPr>
        <p:spPr>
          <a:xfrm>
            <a:off x="914400" y="1981200"/>
            <a:ext cx="3810000" cy="3695700"/>
          </a:xfrm>
        </p:spPr>
        <p:txBody>
          <a:bodyPr/>
          <a:lstStyle/>
          <a:p>
            <a:pPr eaLnBrk="1" hangingPunct="1"/>
            <a:r>
              <a:rPr lang="en-US" dirty="0" smtClean="0"/>
              <a:t>Dedication/sacrifice</a:t>
            </a:r>
          </a:p>
          <a:p>
            <a:pPr eaLnBrk="1" hangingPunct="1"/>
            <a:r>
              <a:rPr lang="en-US" dirty="0" smtClean="0"/>
              <a:t>Law and order</a:t>
            </a:r>
          </a:p>
          <a:p>
            <a:pPr eaLnBrk="1" hangingPunct="1"/>
            <a:r>
              <a:rPr lang="en-US" dirty="0" smtClean="0"/>
              <a:t>Strong work ethic</a:t>
            </a:r>
          </a:p>
          <a:p>
            <a:pPr eaLnBrk="1" hangingPunct="1"/>
            <a:r>
              <a:rPr lang="en-US" dirty="0" smtClean="0"/>
              <a:t>Risk averse</a:t>
            </a:r>
          </a:p>
          <a:p>
            <a:pPr eaLnBrk="1" hangingPunct="1"/>
            <a:r>
              <a:rPr lang="en-US" dirty="0" smtClean="0"/>
              <a:t>Respect for authority</a:t>
            </a:r>
          </a:p>
        </p:txBody>
      </p:sp>
      <p:sp>
        <p:nvSpPr>
          <p:cNvPr id="31748" name="Rectangle 4"/>
          <p:cNvSpPr>
            <a:spLocks noGrp="1" noChangeArrowheads="1"/>
          </p:cNvSpPr>
          <p:nvPr>
            <p:ph type="body" sz="half" idx="2"/>
          </p:nvPr>
        </p:nvSpPr>
        <p:spPr>
          <a:xfrm>
            <a:off x="4876800" y="1981200"/>
            <a:ext cx="3810000" cy="3695700"/>
          </a:xfrm>
        </p:spPr>
        <p:txBody>
          <a:bodyPr/>
          <a:lstStyle/>
          <a:p>
            <a:pPr eaLnBrk="1" hangingPunct="1"/>
            <a:r>
              <a:rPr lang="en-US" dirty="0" smtClean="0"/>
              <a:t>Patience</a:t>
            </a:r>
          </a:p>
          <a:p>
            <a:pPr eaLnBrk="1" hangingPunct="1"/>
            <a:r>
              <a:rPr lang="en-US" dirty="0" smtClean="0"/>
              <a:t>Delayed reward</a:t>
            </a:r>
          </a:p>
          <a:p>
            <a:pPr eaLnBrk="1" hangingPunct="1"/>
            <a:r>
              <a:rPr lang="en-US" dirty="0" smtClean="0"/>
              <a:t>Duty, honor, country</a:t>
            </a:r>
          </a:p>
          <a:p>
            <a:pPr eaLnBrk="1" hangingPunct="1"/>
            <a:r>
              <a:rPr lang="en-US" dirty="0" smtClean="0"/>
              <a:t>Loyalty to the organization</a:t>
            </a:r>
          </a:p>
          <a:p>
            <a:pPr eaLnBrk="1" hangingPunct="1"/>
            <a:endParaRPr lang="en-US" dirty="0" smtClean="0"/>
          </a:p>
        </p:txBody>
      </p:sp>
      <p:pic>
        <p:nvPicPr>
          <p:cNvPr id="31749" name="Picture 5" descr="bd06964_"/>
          <p:cNvPicPr>
            <a:picLocks noChangeAspect="1" noChangeArrowheads="1"/>
          </p:cNvPicPr>
          <p:nvPr/>
        </p:nvPicPr>
        <p:blipFill>
          <a:blip r:embed="rId3" cstate="print"/>
          <a:srcRect/>
          <a:stretch>
            <a:fillRect/>
          </a:stretch>
        </p:blipFill>
        <p:spPr bwMode="auto">
          <a:xfrm>
            <a:off x="6553200" y="4529138"/>
            <a:ext cx="2203450" cy="20097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640214-ADEB-4701-A84C-E87E41C84394}"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04800"/>
            <a:ext cx="8001000" cy="685800"/>
          </a:xfrm>
        </p:spPr>
        <p:txBody>
          <a:bodyPr>
            <a:normAutofit fontScale="90000"/>
          </a:bodyPr>
          <a:lstStyle/>
          <a:p>
            <a:pPr algn="ctr" eaLnBrk="1" hangingPunct="1"/>
            <a:r>
              <a:rPr lang="en-US" sz="3200" dirty="0" smtClean="0"/>
              <a:t>Greatest Generation:  Training &amp; Development</a:t>
            </a:r>
          </a:p>
        </p:txBody>
      </p:sp>
      <p:sp>
        <p:nvSpPr>
          <p:cNvPr id="262147" name="Rectangle 3"/>
          <p:cNvSpPr>
            <a:spLocks noGrp="1" noChangeArrowheads="1"/>
          </p:cNvSpPr>
          <p:nvPr>
            <p:ph type="body" sz="half" idx="1"/>
          </p:nvPr>
        </p:nvSpPr>
        <p:spPr>
          <a:xfrm>
            <a:off x="762000" y="1981200"/>
            <a:ext cx="3810000" cy="4533900"/>
          </a:xfrm>
        </p:spPr>
        <p:txBody>
          <a:bodyPr/>
          <a:lstStyle/>
          <a:p>
            <a:pPr algn="ctr" eaLnBrk="1" hangingPunct="1">
              <a:lnSpc>
                <a:spcPct val="90000"/>
              </a:lnSpc>
              <a:buFont typeface="Wingdings" pitchFamily="2" charset="2"/>
              <a:buNone/>
            </a:pPr>
            <a:r>
              <a:rPr lang="en-US" sz="2500" b="1" u="sng" smtClean="0"/>
              <a:t>Training</a:t>
            </a:r>
          </a:p>
          <a:p>
            <a:pPr eaLnBrk="1" hangingPunct="1">
              <a:lnSpc>
                <a:spcPct val="90000"/>
              </a:lnSpc>
            </a:pPr>
            <a:r>
              <a:rPr lang="en-US" sz="2500" b="1" smtClean="0"/>
              <a:t>Take plenty of time</a:t>
            </a:r>
            <a:br>
              <a:rPr lang="en-US" sz="2500" b="1" smtClean="0"/>
            </a:br>
            <a:endParaRPr lang="en-US" sz="2500" b="1" smtClean="0"/>
          </a:p>
          <a:p>
            <a:pPr eaLnBrk="1" hangingPunct="1">
              <a:lnSpc>
                <a:spcPct val="90000"/>
              </a:lnSpc>
            </a:pPr>
            <a:r>
              <a:rPr lang="en-US" sz="2500" b="1" smtClean="0"/>
              <a:t>Give them the “big picture”</a:t>
            </a:r>
            <a:br>
              <a:rPr lang="en-US" sz="2500" b="1" smtClean="0"/>
            </a:br>
            <a:endParaRPr lang="en-US" sz="2500" b="1" smtClean="0"/>
          </a:p>
          <a:p>
            <a:pPr eaLnBrk="1" hangingPunct="1">
              <a:lnSpc>
                <a:spcPct val="90000"/>
              </a:lnSpc>
            </a:pPr>
            <a:r>
              <a:rPr lang="en-US" sz="2500" b="1" smtClean="0"/>
              <a:t>Emphasize long-term goals</a:t>
            </a:r>
          </a:p>
          <a:p>
            <a:pPr eaLnBrk="1" hangingPunct="1">
              <a:lnSpc>
                <a:spcPct val="90000"/>
              </a:lnSpc>
            </a:pPr>
            <a:endParaRPr lang="en-US" sz="2500" b="1" smtClean="0"/>
          </a:p>
          <a:p>
            <a:pPr eaLnBrk="1" hangingPunct="1">
              <a:lnSpc>
                <a:spcPct val="90000"/>
              </a:lnSpc>
            </a:pPr>
            <a:r>
              <a:rPr lang="en-US" sz="2500" b="1" smtClean="0"/>
              <a:t>Let them share their experience</a:t>
            </a:r>
          </a:p>
        </p:txBody>
      </p:sp>
      <p:sp>
        <p:nvSpPr>
          <p:cNvPr id="262148" name="Rectangle 4"/>
          <p:cNvSpPr>
            <a:spLocks noGrp="1" noChangeArrowheads="1"/>
          </p:cNvSpPr>
          <p:nvPr>
            <p:ph type="body" sz="half" idx="2"/>
          </p:nvPr>
        </p:nvSpPr>
        <p:spPr>
          <a:xfrm>
            <a:off x="4724400" y="1905000"/>
            <a:ext cx="3810000" cy="4610100"/>
          </a:xfrm>
        </p:spPr>
        <p:txBody>
          <a:bodyPr/>
          <a:lstStyle/>
          <a:p>
            <a:pPr algn="ctr" eaLnBrk="1" hangingPunct="1">
              <a:buFont typeface="Wingdings" pitchFamily="2" charset="2"/>
              <a:buNone/>
            </a:pPr>
            <a:r>
              <a:rPr lang="en-US" sz="2500" b="1" u="sng" smtClean="0"/>
              <a:t>Developing</a:t>
            </a:r>
          </a:p>
          <a:p>
            <a:pPr eaLnBrk="1" hangingPunct="1"/>
            <a:r>
              <a:rPr lang="en-US" sz="2500" b="1" smtClean="0"/>
              <a:t>Technology </a:t>
            </a:r>
            <a:br>
              <a:rPr lang="en-US" sz="2500" b="1" smtClean="0"/>
            </a:br>
            <a:endParaRPr lang="en-US" sz="2500" b="1" smtClean="0"/>
          </a:p>
          <a:p>
            <a:pPr eaLnBrk="1" hangingPunct="1"/>
            <a:r>
              <a:rPr lang="en-US" sz="2500" b="1" smtClean="0"/>
              <a:t>Don’t stereotype as technophobes</a:t>
            </a:r>
            <a:br>
              <a:rPr lang="en-US" sz="2500" b="1" smtClean="0"/>
            </a:br>
            <a:endParaRPr lang="en-US" sz="2500" b="1" smtClean="0"/>
          </a:p>
          <a:p>
            <a:pPr eaLnBrk="1" hangingPunct="1"/>
            <a:r>
              <a:rPr lang="en-US" sz="2500" b="1" smtClean="0"/>
              <a:t>Use formality and order</a:t>
            </a:r>
          </a:p>
          <a:p>
            <a:pPr eaLnBrk="1" hangingPunct="1"/>
            <a:endParaRPr lang="en-US" sz="2500" b="1" smtClean="0"/>
          </a:p>
          <a:p>
            <a:pPr eaLnBrk="1" hangingPunct="1"/>
            <a:r>
              <a:rPr lang="en-US" sz="2500" b="1" smtClean="0"/>
              <a:t>Don’t rush it</a:t>
            </a:r>
          </a:p>
        </p:txBody>
      </p:sp>
      <p:sp>
        <p:nvSpPr>
          <p:cNvPr id="5" name="Slide Number Placeholder 4"/>
          <p:cNvSpPr>
            <a:spLocks noGrp="1"/>
          </p:cNvSpPr>
          <p:nvPr>
            <p:ph type="sldNum" sz="quarter" idx="12"/>
          </p:nvPr>
        </p:nvSpPr>
        <p:spPr/>
        <p:txBody>
          <a:bodyPr/>
          <a:lstStyle/>
          <a:p>
            <a:fld id="{D8640214-ADEB-4701-A84C-E87E41C84394}"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2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2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2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21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214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21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21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2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P spid="26214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050"/>
          <p:cNvSpPr>
            <a:spLocks noGrp="1" noChangeArrowheads="1"/>
          </p:cNvSpPr>
          <p:nvPr>
            <p:ph type="title"/>
          </p:nvPr>
        </p:nvSpPr>
        <p:spPr>
          <a:xfrm>
            <a:off x="914400" y="533400"/>
            <a:ext cx="7239000" cy="609600"/>
          </a:xfrm>
        </p:spPr>
        <p:txBody>
          <a:bodyPr>
            <a:normAutofit fontScale="90000"/>
          </a:bodyPr>
          <a:lstStyle/>
          <a:p>
            <a:pPr algn="ctr" eaLnBrk="1" hangingPunct="1"/>
            <a:r>
              <a:rPr lang="en-US" dirty="0" smtClean="0"/>
              <a:t/>
            </a:r>
            <a:br>
              <a:rPr lang="en-US" dirty="0" smtClean="0"/>
            </a:br>
            <a:r>
              <a:rPr lang="en-US" dirty="0" smtClean="0"/>
              <a:t>Messages that Motivate Greatest Generation</a:t>
            </a:r>
          </a:p>
        </p:txBody>
      </p:sp>
      <p:sp>
        <p:nvSpPr>
          <p:cNvPr id="270339" name="Rectangle 2051"/>
          <p:cNvSpPr>
            <a:spLocks noGrp="1" noChangeArrowheads="1"/>
          </p:cNvSpPr>
          <p:nvPr>
            <p:ph type="body" idx="1"/>
          </p:nvPr>
        </p:nvSpPr>
        <p:spPr>
          <a:xfrm>
            <a:off x="762000" y="2057400"/>
            <a:ext cx="7772400" cy="4419600"/>
          </a:xfrm>
        </p:spPr>
        <p:txBody>
          <a:bodyPr/>
          <a:lstStyle/>
          <a:p>
            <a:pPr eaLnBrk="1" hangingPunct="1"/>
            <a:r>
              <a:rPr lang="en-US" dirty="0" smtClean="0"/>
              <a:t>“Your experience is respected here.”</a:t>
            </a:r>
            <a:br>
              <a:rPr lang="en-US" dirty="0" smtClean="0"/>
            </a:br>
            <a:endParaRPr lang="en-US" dirty="0" smtClean="0"/>
          </a:p>
          <a:p>
            <a:pPr eaLnBrk="1" hangingPunct="1"/>
            <a:r>
              <a:rPr lang="en-US" dirty="0" smtClean="0"/>
              <a:t>“It’s important for the rest of us to hear what has, and hasn’t, worked in the past.”</a:t>
            </a:r>
            <a:br>
              <a:rPr lang="en-US" dirty="0" smtClean="0"/>
            </a:br>
            <a:endParaRPr lang="en-US" dirty="0" smtClean="0"/>
          </a:p>
          <a:p>
            <a:pPr eaLnBrk="1" hangingPunct="1"/>
            <a:r>
              <a:rPr lang="en-US" dirty="0" smtClean="0"/>
              <a:t>“Your perseverance is valued and will be rewarded.”</a:t>
            </a:r>
          </a:p>
        </p:txBody>
      </p:sp>
      <p:sp>
        <p:nvSpPr>
          <p:cNvPr id="4" name="Slide Number Placeholder 3"/>
          <p:cNvSpPr>
            <a:spLocks noGrp="1"/>
          </p:cNvSpPr>
          <p:nvPr>
            <p:ph type="sldNum" sz="quarter" idx="12"/>
          </p:nvPr>
        </p:nvSpPr>
        <p:spPr/>
        <p:txBody>
          <a:bodyPr/>
          <a:lstStyle/>
          <a:p>
            <a:fld id="{D8640214-ADEB-4701-A84C-E87E41C84394}"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mtClean="0"/>
              <a:t> Boomer Values</a:t>
            </a:r>
          </a:p>
        </p:txBody>
      </p:sp>
      <p:sp>
        <p:nvSpPr>
          <p:cNvPr id="32771" name="Rectangle 3"/>
          <p:cNvSpPr>
            <a:spLocks noGrp="1" noChangeArrowheads="1"/>
          </p:cNvSpPr>
          <p:nvPr>
            <p:ph type="body" sz="half" idx="1"/>
          </p:nvPr>
        </p:nvSpPr>
        <p:spPr>
          <a:xfrm>
            <a:off x="1143000" y="2057400"/>
            <a:ext cx="3810000" cy="4000500"/>
          </a:xfrm>
        </p:spPr>
        <p:txBody>
          <a:bodyPr/>
          <a:lstStyle/>
          <a:p>
            <a:pPr eaLnBrk="1" hangingPunct="1"/>
            <a:r>
              <a:rPr lang="en-US" smtClean="0"/>
              <a:t>Optimism</a:t>
            </a:r>
          </a:p>
          <a:p>
            <a:pPr eaLnBrk="1" hangingPunct="1"/>
            <a:r>
              <a:rPr lang="en-US" smtClean="0"/>
              <a:t>Team work</a:t>
            </a:r>
          </a:p>
          <a:p>
            <a:pPr eaLnBrk="1" hangingPunct="1"/>
            <a:r>
              <a:rPr lang="en-US" smtClean="0"/>
              <a:t>Personal gratification</a:t>
            </a:r>
          </a:p>
          <a:p>
            <a:pPr eaLnBrk="1" hangingPunct="1"/>
            <a:r>
              <a:rPr lang="en-US" smtClean="0"/>
              <a:t>Health and wellness</a:t>
            </a:r>
          </a:p>
        </p:txBody>
      </p:sp>
      <p:sp>
        <p:nvSpPr>
          <p:cNvPr id="32772" name="Rectangle 4"/>
          <p:cNvSpPr>
            <a:spLocks noGrp="1" noChangeArrowheads="1"/>
          </p:cNvSpPr>
          <p:nvPr>
            <p:ph type="body" sz="half" idx="2"/>
          </p:nvPr>
        </p:nvSpPr>
        <p:spPr>
          <a:xfrm>
            <a:off x="4953000" y="2057400"/>
            <a:ext cx="3810000" cy="3924300"/>
          </a:xfrm>
        </p:spPr>
        <p:txBody>
          <a:bodyPr/>
          <a:lstStyle/>
          <a:p>
            <a:pPr eaLnBrk="1" hangingPunct="1"/>
            <a:r>
              <a:rPr lang="en-US" smtClean="0"/>
              <a:t>Promotion and recognition</a:t>
            </a:r>
          </a:p>
          <a:p>
            <a:pPr eaLnBrk="1" hangingPunct="1"/>
            <a:r>
              <a:rPr lang="en-US" smtClean="0"/>
              <a:t>Youth</a:t>
            </a:r>
          </a:p>
          <a:p>
            <a:pPr eaLnBrk="1" hangingPunct="1"/>
            <a:r>
              <a:rPr lang="en-US" smtClean="0"/>
              <a:t>Work</a:t>
            </a:r>
          </a:p>
          <a:p>
            <a:pPr eaLnBrk="1" hangingPunct="1"/>
            <a:r>
              <a:rPr lang="en-US" smtClean="0"/>
              <a:t>Volunteerism</a:t>
            </a:r>
          </a:p>
        </p:txBody>
      </p:sp>
      <p:pic>
        <p:nvPicPr>
          <p:cNvPr id="32773" name="Picture 5" descr="bd07179_"/>
          <p:cNvPicPr>
            <a:picLocks noChangeAspect="1" noChangeArrowheads="1"/>
          </p:cNvPicPr>
          <p:nvPr/>
        </p:nvPicPr>
        <p:blipFill>
          <a:blip r:embed="rId3" cstate="print"/>
          <a:srcRect/>
          <a:stretch>
            <a:fillRect/>
          </a:stretch>
        </p:blipFill>
        <p:spPr bwMode="auto">
          <a:xfrm>
            <a:off x="5867400" y="4495800"/>
            <a:ext cx="2895600"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640214-ADEB-4701-A84C-E87E41C8439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52550" y="152400"/>
            <a:ext cx="6877050" cy="914400"/>
          </a:xfrm>
        </p:spPr>
        <p:txBody>
          <a:bodyPr>
            <a:noAutofit/>
          </a:bodyPr>
          <a:lstStyle/>
          <a:p>
            <a:pPr algn="ctr" eaLnBrk="1" hangingPunct="1"/>
            <a:r>
              <a:rPr lang="en-US" sz="2800" dirty="0" smtClean="0"/>
              <a:t>Boomers: </a:t>
            </a:r>
            <a:br>
              <a:rPr lang="en-US" sz="2800" dirty="0" smtClean="0"/>
            </a:br>
            <a:r>
              <a:rPr lang="en-US" sz="2800" dirty="0" smtClean="0"/>
              <a:t>Training &amp; Development</a:t>
            </a:r>
          </a:p>
        </p:txBody>
      </p:sp>
      <p:sp>
        <p:nvSpPr>
          <p:cNvPr id="264195" name="Rectangle 3"/>
          <p:cNvSpPr>
            <a:spLocks noGrp="1" noChangeArrowheads="1"/>
          </p:cNvSpPr>
          <p:nvPr>
            <p:ph type="body" sz="half" idx="1"/>
          </p:nvPr>
        </p:nvSpPr>
        <p:spPr>
          <a:xfrm>
            <a:off x="609600" y="1905000"/>
            <a:ext cx="3810000" cy="4114800"/>
          </a:xfrm>
        </p:spPr>
        <p:txBody>
          <a:bodyPr/>
          <a:lstStyle/>
          <a:p>
            <a:pPr algn="ctr" eaLnBrk="1" hangingPunct="1">
              <a:buFont typeface="Wingdings" pitchFamily="2" charset="2"/>
              <a:buNone/>
            </a:pPr>
            <a:r>
              <a:rPr lang="en-US" sz="2500" b="1" u="sng" smtClean="0"/>
              <a:t>Training</a:t>
            </a:r>
            <a:br>
              <a:rPr lang="en-US" sz="2500" b="1" u="sng" smtClean="0"/>
            </a:br>
            <a:endParaRPr lang="en-US" sz="2500" b="1" u="sng" smtClean="0"/>
          </a:p>
          <a:p>
            <a:pPr eaLnBrk="1" hangingPunct="1"/>
            <a:r>
              <a:rPr lang="en-US" sz="2500" b="1" smtClean="0"/>
              <a:t>Focus on the near future</a:t>
            </a:r>
            <a:br>
              <a:rPr lang="en-US" sz="2500" b="1" smtClean="0"/>
            </a:br>
            <a:endParaRPr lang="en-US" sz="2500" b="1" smtClean="0"/>
          </a:p>
          <a:p>
            <a:pPr eaLnBrk="1" hangingPunct="1"/>
            <a:r>
              <a:rPr lang="en-US" sz="2500" b="1" smtClean="0"/>
              <a:t>Focus on challenges</a:t>
            </a:r>
            <a:br>
              <a:rPr lang="en-US" sz="2500" b="1" smtClean="0"/>
            </a:br>
            <a:endParaRPr lang="en-US" sz="2500" b="1" smtClean="0"/>
          </a:p>
          <a:p>
            <a:pPr eaLnBrk="1" hangingPunct="1"/>
            <a:r>
              <a:rPr lang="en-US" sz="2500" b="1" smtClean="0"/>
              <a:t>Focus on their role</a:t>
            </a:r>
          </a:p>
        </p:txBody>
      </p:sp>
      <p:sp>
        <p:nvSpPr>
          <p:cNvPr id="264196" name="Rectangle 4"/>
          <p:cNvSpPr>
            <a:spLocks noGrp="1" noChangeArrowheads="1"/>
          </p:cNvSpPr>
          <p:nvPr>
            <p:ph type="body" sz="half" idx="2"/>
          </p:nvPr>
        </p:nvSpPr>
        <p:spPr>
          <a:xfrm>
            <a:off x="4572000" y="1905000"/>
            <a:ext cx="3810000" cy="4533900"/>
          </a:xfrm>
        </p:spPr>
        <p:txBody>
          <a:bodyPr/>
          <a:lstStyle/>
          <a:p>
            <a:pPr algn="ctr" eaLnBrk="1" hangingPunct="1">
              <a:buFont typeface="Wingdings" pitchFamily="2" charset="2"/>
              <a:buNone/>
            </a:pPr>
            <a:r>
              <a:rPr lang="en-US" sz="2500" b="1" u="sng" smtClean="0"/>
              <a:t>Development</a:t>
            </a:r>
            <a:br>
              <a:rPr lang="en-US" sz="2500" b="1" u="sng" smtClean="0"/>
            </a:br>
            <a:endParaRPr lang="en-US" sz="2500" b="1" u="sng" smtClean="0"/>
          </a:p>
          <a:p>
            <a:pPr eaLnBrk="1" hangingPunct="1"/>
            <a:r>
              <a:rPr lang="en-US" sz="2500" b="1" smtClean="0"/>
              <a:t>Meetings and team team building</a:t>
            </a:r>
          </a:p>
          <a:p>
            <a:pPr eaLnBrk="1" hangingPunct="1"/>
            <a:endParaRPr lang="en-US" sz="2500" b="1" smtClean="0"/>
          </a:p>
          <a:p>
            <a:pPr eaLnBrk="1" hangingPunct="1"/>
            <a:r>
              <a:rPr lang="en-US" sz="2500" b="1" smtClean="0"/>
              <a:t>Provide develop-mental experiences</a:t>
            </a:r>
            <a:br>
              <a:rPr lang="en-US" sz="2500" b="1" smtClean="0"/>
            </a:br>
            <a:endParaRPr lang="en-US" sz="2500" b="1" smtClean="0"/>
          </a:p>
          <a:p>
            <a:pPr eaLnBrk="1" hangingPunct="1"/>
            <a:r>
              <a:rPr lang="en-US" sz="2500" b="1" smtClean="0"/>
              <a:t>Use business books and training tapes</a:t>
            </a:r>
          </a:p>
        </p:txBody>
      </p:sp>
      <p:sp>
        <p:nvSpPr>
          <p:cNvPr id="5" name="Slide Number Placeholder 4"/>
          <p:cNvSpPr>
            <a:spLocks noGrp="1"/>
          </p:cNvSpPr>
          <p:nvPr>
            <p:ph type="sldNum" sz="quarter" idx="12"/>
          </p:nvPr>
        </p:nvSpPr>
        <p:spPr/>
        <p:txBody>
          <a:bodyPr/>
          <a:lstStyle/>
          <a:p>
            <a:fld id="{D8640214-ADEB-4701-A84C-E87E41C84394}"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4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4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419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419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419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4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P spid="26419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9200" y="304800"/>
            <a:ext cx="7239000" cy="609600"/>
          </a:xfrm>
        </p:spPr>
        <p:txBody>
          <a:bodyPr>
            <a:normAutofit/>
          </a:bodyPr>
          <a:lstStyle/>
          <a:p>
            <a:pPr algn="ctr" eaLnBrk="1" hangingPunct="1"/>
            <a:r>
              <a:rPr lang="en-US" smtClean="0"/>
              <a:t>Messages that Motivate Boomers</a:t>
            </a:r>
          </a:p>
        </p:txBody>
      </p:sp>
      <p:sp>
        <p:nvSpPr>
          <p:cNvPr id="272387" name="Rectangle 3"/>
          <p:cNvSpPr>
            <a:spLocks noGrp="1" noChangeArrowheads="1"/>
          </p:cNvSpPr>
          <p:nvPr>
            <p:ph type="body" idx="1"/>
          </p:nvPr>
        </p:nvSpPr>
        <p:spPr>
          <a:xfrm>
            <a:off x="1143000" y="2057400"/>
            <a:ext cx="7772400" cy="4572000"/>
          </a:xfrm>
        </p:spPr>
        <p:txBody>
          <a:bodyPr/>
          <a:lstStyle/>
          <a:p>
            <a:pPr eaLnBrk="1" hangingPunct="1">
              <a:lnSpc>
                <a:spcPct val="90000"/>
              </a:lnSpc>
            </a:pPr>
            <a:r>
              <a:rPr lang="en-US" smtClean="0"/>
              <a:t>“You are important to our success.</a:t>
            </a:r>
            <a:br>
              <a:rPr lang="en-US" smtClean="0"/>
            </a:br>
            <a:endParaRPr lang="en-US" smtClean="0"/>
          </a:p>
          <a:p>
            <a:pPr eaLnBrk="1" hangingPunct="1">
              <a:lnSpc>
                <a:spcPct val="90000"/>
              </a:lnSpc>
            </a:pPr>
            <a:r>
              <a:rPr lang="en-US" smtClean="0"/>
              <a:t>“We recognize your unique and important contribution to our team.”</a:t>
            </a:r>
            <a:br>
              <a:rPr lang="en-US" smtClean="0"/>
            </a:br>
            <a:endParaRPr lang="en-US" smtClean="0"/>
          </a:p>
          <a:p>
            <a:pPr eaLnBrk="1" hangingPunct="1">
              <a:lnSpc>
                <a:spcPct val="90000"/>
              </a:lnSpc>
            </a:pPr>
            <a:r>
              <a:rPr lang="en-US" smtClean="0"/>
              <a:t>What is your vision for this project?”</a:t>
            </a:r>
            <a:br>
              <a:rPr lang="en-US" smtClean="0"/>
            </a:br>
            <a:endParaRPr lang="en-US" smtClean="0"/>
          </a:p>
          <a:p>
            <a:pPr eaLnBrk="1" hangingPunct="1">
              <a:lnSpc>
                <a:spcPct val="90000"/>
              </a:lnSpc>
            </a:pPr>
            <a:r>
              <a:rPr lang="en-US" smtClean="0"/>
              <a:t>“You are valued.”</a:t>
            </a:r>
            <a:br>
              <a:rPr lang="en-US" smtClean="0"/>
            </a:br>
            <a:endParaRPr lang="en-US" smtClean="0"/>
          </a:p>
        </p:txBody>
      </p:sp>
      <p:sp>
        <p:nvSpPr>
          <p:cNvPr id="4" name="Slide Number Placeholder 3"/>
          <p:cNvSpPr>
            <a:spLocks noGrp="1"/>
          </p:cNvSpPr>
          <p:nvPr>
            <p:ph type="sldNum" sz="quarter" idx="12"/>
          </p:nvPr>
        </p:nvSpPr>
        <p:spPr/>
        <p:txBody>
          <a:bodyPr/>
          <a:lstStyle/>
          <a:p>
            <a:fld id="{D8640214-ADEB-4701-A84C-E87E41C84394}"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2387">
                                            <p:txEl>
                                              <p:pRg st="3" end="3"/>
                                            </p:txEl>
                                          </p:spTgt>
                                        </p:tgtEl>
                                        <p:attrNameLst>
                                          <p:attrName>style.visibility</p:attrName>
                                        </p:attrNameLst>
                                      </p:cBhvr>
                                      <p:to>
                                        <p:strVal val="visible"/>
                                      </p:to>
                                    </p:set>
                                    <p:anim calcmode="lin" valueType="num">
                                      <p:cBhvr additive="base">
                                        <p:cTn id="25" dur="500" fill="hold"/>
                                        <p:tgtEl>
                                          <p:spTgt spid="272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smtClean="0"/>
              <a:t>Gen X Values</a:t>
            </a:r>
          </a:p>
        </p:txBody>
      </p:sp>
      <p:sp>
        <p:nvSpPr>
          <p:cNvPr id="33795" name="Rectangle 3"/>
          <p:cNvSpPr>
            <a:spLocks noGrp="1" noChangeArrowheads="1"/>
          </p:cNvSpPr>
          <p:nvPr>
            <p:ph type="body" sz="half" idx="1"/>
          </p:nvPr>
        </p:nvSpPr>
        <p:spPr>
          <a:xfrm>
            <a:off x="762000" y="2133600"/>
            <a:ext cx="3733800" cy="4114800"/>
          </a:xfrm>
        </p:spPr>
        <p:txBody>
          <a:bodyPr/>
          <a:lstStyle/>
          <a:p>
            <a:pPr eaLnBrk="1" hangingPunct="1"/>
            <a:r>
              <a:rPr lang="en-US" dirty="0" smtClean="0"/>
              <a:t>Diversity</a:t>
            </a:r>
          </a:p>
          <a:p>
            <a:pPr eaLnBrk="1" hangingPunct="1"/>
            <a:r>
              <a:rPr lang="en-US" dirty="0" smtClean="0"/>
              <a:t>Thinking globally</a:t>
            </a:r>
          </a:p>
          <a:p>
            <a:pPr eaLnBrk="1" hangingPunct="1"/>
            <a:r>
              <a:rPr lang="en-US" dirty="0" smtClean="0"/>
              <a:t>Balance in life</a:t>
            </a:r>
          </a:p>
          <a:p>
            <a:pPr eaLnBrk="1" hangingPunct="1"/>
            <a:r>
              <a:rPr lang="en-US" dirty="0" smtClean="0"/>
              <a:t>Computer literacy</a:t>
            </a:r>
          </a:p>
          <a:p>
            <a:pPr eaLnBrk="1" hangingPunct="1"/>
            <a:r>
              <a:rPr lang="en-US" dirty="0" smtClean="0"/>
              <a:t>Personal development</a:t>
            </a:r>
          </a:p>
        </p:txBody>
      </p:sp>
      <p:sp>
        <p:nvSpPr>
          <p:cNvPr id="33796" name="Rectangle 4"/>
          <p:cNvSpPr>
            <a:spLocks noGrp="1" noChangeArrowheads="1"/>
          </p:cNvSpPr>
          <p:nvPr>
            <p:ph type="body" sz="half" idx="2"/>
          </p:nvPr>
        </p:nvSpPr>
        <p:spPr>
          <a:xfrm>
            <a:off x="5105400" y="2133600"/>
            <a:ext cx="3810000" cy="4114800"/>
          </a:xfrm>
        </p:spPr>
        <p:txBody>
          <a:bodyPr/>
          <a:lstStyle/>
          <a:p>
            <a:pPr eaLnBrk="1" hangingPunct="1"/>
            <a:r>
              <a:rPr lang="en-US" smtClean="0"/>
              <a:t>Fun</a:t>
            </a:r>
          </a:p>
          <a:p>
            <a:pPr eaLnBrk="1" hangingPunct="1"/>
            <a:r>
              <a:rPr lang="en-US" smtClean="0"/>
              <a:t>Informality</a:t>
            </a:r>
          </a:p>
          <a:p>
            <a:pPr eaLnBrk="1" hangingPunct="1"/>
            <a:r>
              <a:rPr lang="en-US" smtClean="0"/>
              <a:t>Independence</a:t>
            </a:r>
          </a:p>
          <a:p>
            <a:pPr eaLnBrk="1" hangingPunct="1"/>
            <a:r>
              <a:rPr lang="en-US" smtClean="0"/>
              <a:t>Initiative</a:t>
            </a:r>
          </a:p>
        </p:txBody>
      </p:sp>
      <p:pic>
        <p:nvPicPr>
          <p:cNvPr id="33797" name="Picture 5" descr="pe07663_"/>
          <p:cNvPicPr>
            <a:picLocks noChangeAspect="1" noChangeArrowheads="1"/>
          </p:cNvPicPr>
          <p:nvPr/>
        </p:nvPicPr>
        <p:blipFill>
          <a:blip r:embed="rId3" cstate="print"/>
          <a:srcRect/>
          <a:stretch>
            <a:fillRect/>
          </a:stretch>
        </p:blipFill>
        <p:spPr bwMode="auto">
          <a:xfrm>
            <a:off x="5486400" y="4267200"/>
            <a:ext cx="2667000" cy="22113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640214-ADEB-4701-A84C-E87E41C8439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04800"/>
            <a:ext cx="7791450" cy="847725"/>
          </a:xfrm>
        </p:spPr>
        <p:txBody>
          <a:bodyPr/>
          <a:lstStyle/>
          <a:p>
            <a:pPr eaLnBrk="1" hangingPunct="1"/>
            <a:r>
              <a:rPr lang="en-US" dirty="0" smtClean="0"/>
              <a:t>Is the Generation Gap Back?</a:t>
            </a:r>
          </a:p>
        </p:txBody>
      </p:sp>
      <p:sp>
        <p:nvSpPr>
          <p:cNvPr id="6147" name="Rectangle 3"/>
          <p:cNvSpPr>
            <a:spLocks noGrp="1" noChangeArrowheads="1"/>
          </p:cNvSpPr>
          <p:nvPr>
            <p:ph type="body" idx="1"/>
          </p:nvPr>
        </p:nvSpPr>
        <p:spPr>
          <a:xfrm>
            <a:off x="838200" y="1828800"/>
            <a:ext cx="7772400" cy="4724400"/>
          </a:xfrm>
        </p:spPr>
        <p:txBody>
          <a:bodyPr/>
          <a:lstStyle/>
          <a:p>
            <a:pPr eaLnBrk="1" hangingPunct="1"/>
            <a:r>
              <a:rPr lang="en-US" dirty="0" smtClean="0"/>
              <a:t>Generational communication differences represent a critical new aspect to community engagement.</a:t>
            </a:r>
          </a:p>
          <a:p>
            <a:pPr eaLnBrk="1" hangingPunct="1"/>
            <a:r>
              <a:rPr lang="en-US" dirty="0" smtClean="0"/>
              <a:t>How you view generational differences is based on your generational perspective.</a:t>
            </a:r>
            <a:endParaRPr lang="en-US" sz="2800" dirty="0" smtClean="0"/>
          </a:p>
        </p:txBody>
      </p:sp>
      <p:pic>
        <p:nvPicPr>
          <p:cNvPr id="6148" name="Picture 4" descr="bd04961_"/>
          <p:cNvPicPr>
            <a:picLocks noChangeAspect="1" noChangeArrowheads="1"/>
          </p:cNvPicPr>
          <p:nvPr/>
        </p:nvPicPr>
        <p:blipFill>
          <a:blip r:embed="rId3" cstate="print"/>
          <a:srcRect/>
          <a:stretch>
            <a:fillRect/>
          </a:stretch>
        </p:blipFill>
        <p:spPr bwMode="auto">
          <a:xfrm>
            <a:off x="5562600" y="4495800"/>
            <a:ext cx="2895600" cy="190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28600"/>
            <a:ext cx="7410450" cy="685800"/>
          </a:xfrm>
        </p:spPr>
        <p:txBody>
          <a:bodyPr>
            <a:noAutofit/>
          </a:bodyPr>
          <a:lstStyle/>
          <a:p>
            <a:pPr algn="ctr" eaLnBrk="1" hangingPunct="1"/>
            <a:r>
              <a:rPr lang="en-US" sz="2800" dirty="0" smtClean="0"/>
              <a:t>Gen </a:t>
            </a:r>
            <a:r>
              <a:rPr lang="en-US" sz="2800" dirty="0" err="1" smtClean="0"/>
              <a:t>X’ers</a:t>
            </a:r>
            <a:r>
              <a:rPr lang="en-US" sz="2800" dirty="0" smtClean="0"/>
              <a:t>: Training &amp; Development</a:t>
            </a:r>
          </a:p>
        </p:txBody>
      </p:sp>
      <p:sp>
        <p:nvSpPr>
          <p:cNvPr id="266243" name="Rectangle 3"/>
          <p:cNvSpPr>
            <a:spLocks noGrp="1" noChangeArrowheads="1"/>
          </p:cNvSpPr>
          <p:nvPr>
            <p:ph type="body" sz="half" idx="1"/>
          </p:nvPr>
        </p:nvSpPr>
        <p:spPr>
          <a:xfrm>
            <a:off x="762000" y="2057400"/>
            <a:ext cx="3810000" cy="4114800"/>
          </a:xfrm>
        </p:spPr>
        <p:txBody>
          <a:bodyPr>
            <a:normAutofit lnSpcReduction="10000"/>
          </a:bodyPr>
          <a:lstStyle/>
          <a:p>
            <a:pPr algn="ctr" eaLnBrk="1" hangingPunct="1">
              <a:lnSpc>
                <a:spcPct val="90000"/>
              </a:lnSpc>
              <a:buFont typeface="Wingdings" pitchFamily="2" charset="2"/>
              <a:buNone/>
            </a:pPr>
            <a:r>
              <a:rPr lang="en-US" sz="2500" b="1" u="sng" dirty="0" smtClean="0"/>
              <a:t>Training</a:t>
            </a:r>
          </a:p>
          <a:p>
            <a:pPr eaLnBrk="1" hangingPunct="1">
              <a:lnSpc>
                <a:spcPct val="90000"/>
              </a:lnSpc>
              <a:buFont typeface="Wingdings" pitchFamily="2" charset="2"/>
              <a:buNone/>
            </a:pPr>
            <a:endParaRPr lang="en-US" sz="2500" b="1" dirty="0" smtClean="0"/>
          </a:p>
          <a:p>
            <a:pPr eaLnBrk="1" hangingPunct="1">
              <a:lnSpc>
                <a:spcPct val="90000"/>
              </a:lnSpc>
            </a:pPr>
            <a:r>
              <a:rPr lang="en-US" sz="2500" b="1" dirty="0" smtClean="0"/>
              <a:t>Focus on balance</a:t>
            </a:r>
            <a:br>
              <a:rPr lang="en-US" sz="2500" b="1" dirty="0" smtClean="0"/>
            </a:br>
            <a:endParaRPr lang="en-US" sz="2500" b="1" dirty="0" smtClean="0"/>
          </a:p>
          <a:p>
            <a:pPr eaLnBrk="1" hangingPunct="1">
              <a:lnSpc>
                <a:spcPct val="90000"/>
              </a:lnSpc>
            </a:pPr>
            <a:r>
              <a:rPr lang="en-US" sz="2500" b="1" dirty="0" smtClean="0"/>
              <a:t>Offer them access to many different kinds of information</a:t>
            </a:r>
            <a:br>
              <a:rPr lang="en-US" sz="2500" b="1" dirty="0" smtClean="0"/>
            </a:br>
            <a:endParaRPr lang="en-US" sz="2500" b="1" dirty="0" smtClean="0"/>
          </a:p>
          <a:p>
            <a:pPr eaLnBrk="1" hangingPunct="1">
              <a:lnSpc>
                <a:spcPct val="90000"/>
              </a:lnSpc>
            </a:pPr>
            <a:r>
              <a:rPr lang="en-US" sz="2500" b="1" dirty="0" smtClean="0"/>
              <a:t>Provide resource lists</a:t>
            </a:r>
          </a:p>
        </p:txBody>
      </p:sp>
      <p:sp>
        <p:nvSpPr>
          <p:cNvPr id="266244" name="Rectangle 4"/>
          <p:cNvSpPr>
            <a:spLocks noGrp="1" noChangeArrowheads="1"/>
          </p:cNvSpPr>
          <p:nvPr>
            <p:ph type="body" sz="half" idx="2"/>
          </p:nvPr>
        </p:nvSpPr>
        <p:spPr>
          <a:xfrm>
            <a:off x="4648200" y="1981200"/>
            <a:ext cx="3810000" cy="4114800"/>
          </a:xfrm>
        </p:spPr>
        <p:txBody>
          <a:bodyPr/>
          <a:lstStyle/>
          <a:p>
            <a:pPr algn="ctr" eaLnBrk="1" hangingPunct="1">
              <a:buFont typeface="Wingdings" pitchFamily="2" charset="2"/>
              <a:buNone/>
            </a:pPr>
            <a:r>
              <a:rPr lang="en-US" sz="2500" b="1" u="sng" dirty="0" smtClean="0"/>
              <a:t>Development</a:t>
            </a:r>
          </a:p>
          <a:p>
            <a:pPr eaLnBrk="1" hangingPunct="1">
              <a:buFont typeface="Wingdings" pitchFamily="2" charset="2"/>
              <a:buNone/>
            </a:pPr>
            <a:endParaRPr lang="en-US" sz="2500" b="1" dirty="0" smtClean="0"/>
          </a:p>
          <a:p>
            <a:pPr eaLnBrk="1" hangingPunct="1"/>
            <a:r>
              <a:rPr lang="en-US" sz="2500" b="1" dirty="0" smtClean="0"/>
              <a:t>Electronic support</a:t>
            </a:r>
            <a:br>
              <a:rPr lang="en-US" sz="2500" b="1" dirty="0" smtClean="0"/>
            </a:br>
            <a:endParaRPr lang="en-US" sz="2500" b="1" dirty="0" smtClean="0"/>
          </a:p>
          <a:p>
            <a:pPr eaLnBrk="1" hangingPunct="1"/>
            <a:r>
              <a:rPr lang="en-US" sz="2500" b="1" dirty="0" smtClean="0"/>
              <a:t>Keep materials brief – bullets/checklists</a:t>
            </a:r>
            <a:br>
              <a:rPr lang="en-US" sz="2500" b="1" dirty="0" smtClean="0"/>
            </a:br>
            <a:endParaRPr lang="en-US" sz="2500" b="1" dirty="0" smtClean="0"/>
          </a:p>
          <a:p>
            <a:pPr eaLnBrk="1" hangingPunct="1"/>
            <a:r>
              <a:rPr lang="en-US" sz="2500" b="1" dirty="0" smtClean="0"/>
              <a:t>Help them train for another job</a:t>
            </a:r>
          </a:p>
        </p:txBody>
      </p:sp>
      <p:sp>
        <p:nvSpPr>
          <p:cNvPr id="43013" name="Text Box 5"/>
          <p:cNvSpPr txBox="1">
            <a:spLocks noChangeArrowheads="1"/>
          </p:cNvSpPr>
          <p:nvPr/>
        </p:nvSpPr>
        <p:spPr bwMode="auto">
          <a:xfrm>
            <a:off x="4114800" y="6172200"/>
            <a:ext cx="5029200" cy="244475"/>
          </a:xfrm>
          <a:prstGeom prst="rect">
            <a:avLst/>
          </a:prstGeom>
          <a:noFill/>
          <a:ln w="9525">
            <a:noFill/>
            <a:miter lim="800000"/>
            <a:headEnd/>
            <a:tailEnd/>
          </a:ln>
        </p:spPr>
        <p:txBody>
          <a:bodyPr>
            <a:spAutoFit/>
          </a:bodyPr>
          <a:lstStyle/>
          <a:p>
            <a:pPr>
              <a:spcBef>
                <a:spcPct val="50000"/>
              </a:spcBef>
            </a:pPr>
            <a:endParaRPr kumimoji="1" lang="en-US" sz="1000">
              <a:latin typeface="Arial" charset="0"/>
            </a:endParaRPr>
          </a:p>
        </p:txBody>
      </p:sp>
      <p:sp>
        <p:nvSpPr>
          <p:cNvPr id="6" name="Slide Number Placeholder 5"/>
          <p:cNvSpPr>
            <a:spLocks noGrp="1"/>
          </p:cNvSpPr>
          <p:nvPr>
            <p:ph type="sldNum" sz="quarter" idx="12"/>
          </p:nvPr>
        </p:nvSpPr>
        <p:spPr/>
        <p:txBody>
          <a:bodyPr/>
          <a:lstStyle/>
          <a:p>
            <a:fld id="{D8640214-ADEB-4701-A84C-E87E41C84394}"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4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4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4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P spid="26624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81000"/>
            <a:ext cx="6934200" cy="609600"/>
          </a:xfrm>
        </p:spPr>
        <p:txBody>
          <a:bodyPr/>
          <a:lstStyle/>
          <a:p>
            <a:pPr algn="ctr" eaLnBrk="1" hangingPunct="1"/>
            <a:r>
              <a:rPr lang="en-US" dirty="0" smtClean="0"/>
              <a:t>Messages that Motivate Gen </a:t>
            </a:r>
            <a:r>
              <a:rPr lang="en-US" dirty="0" err="1" smtClean="0"/>
              <a:t>X’ers</a:t>
            </a:r>
            <a:endParaRPr lang="en-US" dirty="0" smtClean="0"/>
          </a:p>
        </p:txBody>
      </p:sp>
      <p:sp>
        <p:nvSpPr>
          <p:cNvPr id="274435" name="Rectangle 3"/>
          <p:cNvSpPr>
            <a:spLocks noGrp="1" noChangeArrowheads="1"/>
          </p:cNvSpPr>
          <p:nvPr>
            <p:ph type="body" idx="1"/>
          </p:nvPr>
        </p:nvSpPr>
        <p:spPr>
          <a:xfrm>
            <a:off x="762000" y="1828800"/>
            <a:ext cx="7772400" cy="4419600"/>
          </a:xfrm>
        </p:spPr>
        <p:txBody>
          <a:bodyPr/>
          <a:lstStyle/>
          <a:p>
            <a:pPr eaLnBrk="1" hangingPunct="1"/>
            <a:r>
              <a:rPr lang="en-US" dirty="0" smtClean="0"/>
              <a:t>“Do it your way.”</a:t>
            </a:r>
            <a:br>
              <a:rPr lang="en-US" dirty="0" smtClean="0"/>
            </a:br>
            <a:endParaRPr lang="en-US" dirty="0" smtClean="0"/>
          </a:p>
          <a:p>
            <a:pPr eaLnBrk="1" hangingPunct="1"/>
            <a:r>
              <a:rPr lang="en-US" dirty="0" smtClean="0"/>
              <a:t>“We’ve got the latest computer technology.”</a:t>
            </a:r>
            <a:br>
              <a:rPr lang="en-US" dirty="0" smtClean="0"/>
            </a:br>
            <a:endParaRPr lang="en-US" dirty="0" smtClean="0"/>
          </a:p>
          <a:p>
            <a:pPr eaLnBrk="1" hangingPunct="1"/>
            <a:r>
              <a:rPr lang="en-US" dirty="0" smtClean="0"/>
              <a:t>“There aren’t a lot of rules here.”</a:t>
            </a:r>
            <a:br>
              <a:rPr lang="en-US" dirty="0" smtClean="0"/>
            </a:br>
            <a:endParaRPr lang="en-US" dirty="0" smtClean="0"/>
          </a:p>
          <a:p>
            <a:pPr eaLnBrk="1" hangingPunct="1"/>
            <a:r>
              <a:rPr lang="en-US" dirty="0" smtClean="0"/>
              <a:t>“We’re not very corporate.”</a:t>
            </a:r>
          </a:p>
        </p:txBody>
      </p:sp>
      <p:sp>
        <p:nvSpPr>
          <p:cNvPr id="4" name="Slide Number Placeholder 3"/>
          <p:cNvSpPr>
            <a:spLocks noGrp="1"/>
          </p:cNvSpPr>
          <p:nvPr>
            <p:ph type="sldNum" sz="quarter" idx="12"/>
          </p:nvPr>
        </p:nvSpPr>
        <p:spPr/>
        <p:txBody>
          <a:bodyPr/>
          <a:lstStyle/>
          <a:p>
            <a:fld id="{D8640214-ADEB-4701-A84C-E87E41C84394}"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additive="base">
                                        <p:cTn id="13"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 calcmode="lin" valueType="num">
                                      <p:cBhvr additive="base">
                                        <p:cTn id="19"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4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4435">
                                            <p:txEl>
                                              <p:pRg st="3" end="3"/>
                                            </p:txEl>
                                          </p:spTgt>
                                        </p:tgtEl>
                                        <p:attrNameLst>
                                          <p:attrName>style.visibility</p:attrName>
                                        </p:attrNameLst>
                                      </p:cBhvr>
                                      <p:to>
                                        <p:strVal val="visible"/>
                                      </p:to>
                                    </p:set>
                                    <p:anim calcmode="lin" valueType="num">
                                      <p:cBhvr additive="base">
                                        <p:cTn id="25" dur="500" fill="hold"/>
                                        <p:tgtEl>
                                          <p:spTgt spid="274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4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dirty="0" smtClean="0"/>
              <a:t>Millennial Values</a:t>
            </a:r>
          </a:p>
        </p:txBody>
      </p:sp>
      <p:sp>
        <p:nvSpPr>
          <p:cNvPr id="34819" name="Rectangle 3"/>
          <p:cNvSpPr>
            <a:spLocks noGrp="1" noChangeArrowheads="1"/>
          </p:cNvSpPr>
          <p:nvPr>
            <p:ph type="body" sz="half" idx="1"/>
          </p:nvPr>
        </p:nvSpPr>
        <p:spPr>
          <a:xfrm>
            <a:off x="1219200" y="2133600"/>
            <a:ext cx="3810000" cy="4114800"/>
          </a:xfrm>
        </p:spPr>
        <p:txBody>
          <a:bodyPr/>
          <a:lstStyle/>
          <a:p>
            <a:pPr eaLnBrk="1" hangingPunct="1"/>
            <a:r>
              <a:rPr lang="en-US" smtClean="0"/>
              <a:t>Optimism</a:t>
            </a:r>
          </a:p>
          <a:p>
            <a:pPr eaLnBrk="1" hangingPunct="1"/>
            <a:r>
              <a:rPr lang="en-US" smtClean="0"/>
              <a:t>Civic duty</a:t>
            </a:r>
          </a:p>
          <a:p>
            <a:pPr eaLnBrk="1" hangingPunct="1"/>
            <a:r>
              <a:rPr lang="en-US" smtClean="0"/>
              <a:t>Confidence</a:t>
            </a:r>
          </a:p>
          <a:p>
            <a:pPr eaLnBrk="1" hangingPunct="1"/>
            <a:r>
              <a:rPr lang="en-US" smtClean="0"/>
              <a:t>Ambition/</a:t>
            </a:r>
            <a:br>
              <a:rPr lang="en-US" smtClean="0"/>
            </a:br>
            <a:r>
              <a:rPr lang="en-US" smtClean="0"/>
              <a:t>achievement</a:t>
            </a:r>
          </a:p>
          <a:p>
            <a:pPr eaLnBrk="1" hangingPunct="1"/>
            <a:r>
              <a:rPr lang="en-US" smtClean="0"/>
              <a:t>Tradition</a:t>
            </a:r>
          </a:p>
        </p:txBody>
      </p:sp>
      <p:sp>
        <p:nvSpPr>
          <p:cNvPr id="34820" name="Rectangle 4"/>
          <p:cNvSpPr>
            <a:spLocks noGrp="1" noChangeArrowheads="1"/>
          </p:cNvSpPr>
          <p:nvPr>
            <p:ph type="body" sz="half" idx="2"/>
          </p:nvPr>
        </p:nvSpPr>
        <p:spPr>
          <a:xfrm>
            <a:off x="5105400" y="2133600"/>
            <a:ext cx="3810000" cy="4114800"/>
          </a:xfrm>
        </p:spPr>
        <p:txBody>
          <a:bodyPr/>
          <a:lstStyle/>
          <a:p>
            <a:pPr eaLnBrk="1" hangingPunct="1"/>
            <a:r>
              <a:rPr lang="en-US" smtClean="0"/>
              <a:t>Education</a:t>
            </a:r>
          </a:p>
          <a:p>
            <a:pPr eaLnBrk="1" hangingPunct="1"/>
            <a:r>
              <a:rPr lang="en-US" smtClean="0"/>
              <a:t>Idealism</a:t>
            </a:r>
          </a:p>
          <a:p>
            <a:pPr eaLnBrk="1" hangingPunct="1"/>
            <a:r>
              <a:rPr lang="en-US" smtClean="0"/>
              <a:t>Fun</a:t>
            </a:r>
          </a:p>
          <a:p>
            <a:pPr eaLnBrk="1" hangingPunct="1"/>
            <a:r>
              <a:rPr lang="en-US" smtClean="0"/>
              <a:t>Diversity</a:t>
            </a:r>
          </a:p>
        </p:txBody>
      </p:sp>
      <p:pic>
        <p:nvPicPr>
          <p:cNvPr id="34821" name="Picture 5" descr="PPLGP002"/>
          <p:cNvPicPr>
            <a:picLocks noChangeAspect="1" noChangeArrowheads="1"/>
          </p:cNvPicPr>
          <p:nvPr/>
        </p:nvPicPr>
        <p:blipFill>
          <a:blip r:embed="rId3" cstate="print"/>
          <a:srcRect/>
          <a:stretch>
            <a:fillRect/>
          </a:stretch>
        </p:blipFill>
        <p:spPr bwMode="auto">
          <a:xfrm>
            <a:off x="5867400" y="4343400"/>
            <a:ext cx="2667000" cy="20669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8640214-ADEB-4701-A84C-E87E41C8439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8248650" cy="533400"/>
          </a:xfrm>
        </p:spPr>
        <p:txBody>
          <a:bodyPr>
            <a:normAutofit fontScale="90000"/>
          </a:bodyPr>
          <a:lstStyle/>
          <a:p>
            <a:pPr algn="ctr" eaLnBrk="1" hangingPunct="1"/>
            <a:r>
              <a:rPr lang="en-US" sz="3900" dirty="0" err="1" smtClean="0"/>
              <a:t>Millennials</a:t>
            </a:r>
            <a:r>
              <a:rPr lang="en-US" sz="3900" dirty="0" smtClean="0"/>
              <a:t>: Training &amp; Development</a:t>
            </a:r>
          </a:p>
        </p:txBody>
      </p:sp>
      <p:sp>
        <p:nvSpPr>
          <p:cNvPr id="268291" name="Rectangle 3"/>
          <p:cNvSpPr>
            <a:spLocks noGrp="1" noChangeArrowheads="1"/>
          </p:cNvSpPr>
          <p:nvPr>
            <p:ph type="body" sz="half" idx="1"/>
          </p:nvPr>
        </p:nvSpPr>
        <p:spPr>
          <a:xfrm>
            <a:off x="457200" y="1905000"/>
            <a:ext cx="4152900" cy="4114800"/>
          </a:xfrm>
        </p:spPr>
        <p:txBody>
          <a:bodyPr/>
          <a:lstStyle/>
          <a:p>
            <a:pPr algn="ctr" eaLnBrk="1" hangingPunct="1">
              <a:buFont typeface="Wingdings" pitchFamily="2" charset="2"/>
              <a:buNone/>
            </a:pPr>
            <a:r>
              <a:rPr lang="en-US" sz="2500" b="1" u="sng" dirty="0" smtClean="0"/>
              <a:t>Training</a:t>
            </a:r>
          </a:p>
          <a:p>
            <a:pPr eaLnBrk="1" hangingPunct="1">
              <a:buFont typeface="Wingdings" pitchFamily="2" charset="2"/>
              <a:buNone/>
            </a:pPr>
            <a:endParaRPr lang="en-US" sz="2500" b="1" dirty="0" smtClean="0"/>
          </a:p>
          <a:p>
            <a:pPr eaLnBrk="1" hangingPunct="1"/>
            <a:r>
              <a:rPr lang="en-US" sz="2500" b="1" dirty="0" smtClean="0"/>
              <a:t>Take plenty of time</a:t>
            </a:r>
            <a:br>
              <a:rPr lang="en-US" sz="2500" b="1" dirty="0" smtClean="0"/>
            </a:br>
            <a:endParaRPr lang="en-US" sz="2500" b="1" dirty="0" smtClean="0"/>
          </a:p>
          <a:p>
            <a:pPr eaLnBrk="1" hangingPunct="1"/>
            <a:r>
              <a:rPr lang="en-US" sz="2500" b="1" dirty="0" smtClean="0"/>
              <a:t>Let them know what they do matters</a:t>
            </a:r>
            <a:br>
              <a:rPr lang="en-US" sz="2500" b="1" dirty="0" smtClean="0"/>
            </a:br>
            <a:endParaRPr lang="en-US" sz="2500" b="1" dirty="0" smtClean="0"/>
          </a:p>
          <a:p>
            <a:pPr eaLnBrk="1" hangingPunct="1"/>
            <a:r>
              <a:rPr lang="en-US" sz="2500" b="1" dirty="0" smtClean="0"/>
              <a:t>Communicate expectations</a:t>
            </a:r>
          </a:p>
          <a:p>
            <a:pPr eaLnBrk="1" hangingPunct="1"/>
            <a:endParaRPr lang="en-US" sz="2500" b="1" dirty="0" smtClean="0"/>
          </a:p>
        </p:txBody>
      </p:sp>
      <p:sp>
        <p:nvSpPr>
          <p:cNvPr id="268292" name="Rectangle 4"/>
          <p:cNvSpPr>
            <a:spLocks noGrp="1" noChangeArrowheads="1"/>
          </p:cNvSpPr>
          <p:nvPr>
            <p:ph type="body" sz="half" idx="2"/>
          </p:nvPr>
        </p:nvSpPr>
        <p:spPr>
          <a:xfrm>
            <a:off x="4572000" y="1828800"/>
            <a:ext cx="3810000" cy="4610100"/>
          </a:xfrm>
        </p:spPr>
        <p:txBody>
          <a:bodyPr/>
          <a:lstStyle/>
          <a:p>
            <a:pPr algn="ctr" eaLnBrk="1" hangingPunct="1">
              <a:buFont typeface="Wingdings" pitchFamily="2" charset="2"/>
              <a:buNone/>
            </a:pPr>
            <a:r>
              <a:rPr lang="en-US" sz="2500" b="1" u="sng" smtClean="0"/>
              <a:t>Development</a:t>
            </a:r>
          </a:p>
          <a:p>
            <a:pPr eaLnBrk="1" hangingPunct="1">
              <a:buFont typeface="Wingdings" pitchFamily="2" charset="2"/>
              <a:buNone/>
            </a:pPr>
            <a:endParaRPr lang="en-US" sz="2500" b="1" smtClean="0"/>
          </a:p>
          <a:p>
            <a:pPr eaLnBrk="1" hangingPunct="1"/>
            <a:r>
              <a:rPr lang="en-US" sz="2500" b="1" smtClean="0"/>
              <a:t>Focus on customer service and interpersonal skills</a:t>
            </a:r>
            <a:br>
              <a:rPr lang="en-US" sz="2500" b="1" smtClean="0"/>
            </a:br>
            <a:endParaRPr lang="en-US" sz="2500" b="1" smtClean="0"/>
          </a:p>
          <a:p>
            <a:pPr eaLnBrk="1" hangingPunct="1"/>
            <a:r>
              <a:rPr lang="en-US" sz="2500" b="1" smtClean="0"/>
              <a:t>Model the behavior you want to see</a:t>
            </a:r>
            <a:br>
              <a:rPr lang="en-US" sz="2500" b="1" smtClean="0"/>
            </a:br>
            <a:endParaRPr lang="en-US" sz="2500" b="1" smtClean="0"/>
          </a:p>
          <a:p>
            <a:pPr eaLnBrk="1" hangingPunct="1"/>
            <a:r>
              <a:rPr lang="en-US" sz="2500" b="1" smtClean="0"/>
              <a:t>Large teams with strong leadership</a:t>
            </a:r>
          </a:p>
        </p:txBody>
      </p:sp>
      <p:sp>
        <p:nvSpPr>
          <p:cNvPr id="5" name="Slide Number Placeholder 4"/>
          <p:cNvSpPr>
            <a:spLocks noGrp="1"/>
          </p:cNvSpPr>
          <p:nvPr>
            <p:ph type="sldNum" sz="quarter" idx="12"/>
          </p:nvPr>
        </p:nvSpPr>
        <p:spPr/>
        <p:txBody>
          <a:bodyPr/>
          <a:lstStyle/>
          <a:p>
            <a:fld id="{D8640214-ADEB-4701-A84C-E87E41C84394}"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8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8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829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829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829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8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P spid="2682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381000"/>
            <a:ext cx="7239000" cy="609600"/>
          </a:xfrm>
        </p:spPr>
        <p:txBody>
          <a:bodyPr>
            <a:normAutofit/>
          </a:bodyPr>
          <a:lstStyle/>
          <a:p>
            <a:pPr algn="ctr" eaLnBrk="1" hangingPunct="1"/>
            <a:r>
              <a:rPr lang="en-US" dirty="0" smtClean="0"/>
              <a:t>Messages that Motivate </a:t>
            </a:r>
            <a:r>
              <a:rPr lang="en-US" dirty="0" err="1" smtClean="0"/>
              <a:t>Millennials</a:t>
            </a:r>
            <a:endParaRPr lang="en-US" dirty="0" smtClean="0"/>
          </a:p>
        </p:txBody>
      </p:sp>
      <p:sp>
        <p:nvSpPr>
          <p:cNvPr id="276483" name="Rectangle 3"/>
          <p:cNvSpPr>
            <a:spLocks noGrp="1" noChangeArrowheads="1"/>
          </p:cNvSpPr>
          <p:nvPr>
            <p:ph type="body" idx="1"/>
          </p:nvPr>
        </p:nvSpPr>
        <p:spPr>
          <a:xfrm>
            <a:off x="762000" y="1981200"/>
            <a:ext cx="7772400" cy="4419600"/>
          </a:xfrm>
        </p:spPr>
        <p:txBody>
          <a:bodyPr/>
          <a:lstStyle/>
          <a:p>
            <a:pPr eaLnBrk="1" hangingPunct="1"/>
            <a:r>
              <a:rPr lang="en-US" dirty="0" smtClean="0"/>
              <a:t>“We provide equal opportunities here.”</a:t>
            </a:r>
            <a:br>
              <a:rPr lang="en-US" dirty="0" smtClean="0"/>
            </a:br>
            <a:endParaRPr lang="en-US" dirty="0" smtClean="0"/>
          </a:p>
          <a:p>
            <a:pPr eaLnBrk="1" hangingPunct="1"/>
            <a:r>
              <a:rPr lang="en-US" dirty="0" smtClean="0"/>
              <a:t>“Your mentor is in his/her sixties.”</a:t>
            </a:r>
            <a:br>
              <a:rPr lang="en-US" dirty="0" smtClean="0"/>
            </a:br>
            <a:endParaRPr lang="en-US" dirty="0" smtClean="0"/>
          </a:p>
          <a:p>
            <a:pPr eaLnBrk="1" hangingPunct="1"/>
            <a:r>
              <a:rPr lang="en-US" dirty="0" smtClean="0"/>
              <a:t>“You are making a positive difference to our company.”</a:t>
            </a:r>
            <a:br>
              <a:rPr lang="en-US" dirty="0" smtClean="0"/>
            </a:br>
            <a:endParaRPr lang="en-US" dirty="0" smtClean="0"/>
          </a:p>
          <a:p>
            <a:pPr eaLnBrk="1" hangingPunct="1"/>
            <a:r>
              <a:rPr lang="en-US" dirty="0" smtClean="0"/>
              <a:t>“You handled that situation well.”</a:t>
            </a:r>
          </a:p>
        </p:txBody>
      </p:sp>
      <p:sp>
        <p:nvSpPr>
          <p:cNvPr id="4" name="Slide Number Placeholder 3"/>
          <p:cNvSpPr>
            <a:spLocks noGrp="1"/>
          </p:cNvSpPr>
          <p:nvPr>
            <p:ph type="sldNum" sz="quarter" idx="12"/>
          </p:nvPr>
        </p:nvSpPr>
        <p:spPr/>
        <p:txBody>
          <a:bodyPr/>
          <a:lstStyle/>
          <a:p>
            <a:fld id="{D8640214-ADEB-4701-A84C-E87E41C84394}"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additive="base">
                                        <p:cTn id="7" dur="500" fill="hold"/>
                                        <p:tgtEl>
                                          <p:spTgt spid="276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additive="base">
                                        <p:cTn id="13"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additive="base">
                                        <p:cTn id="19"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483">
                                            <p:txEl>
                                              <p:pRg st="3" end="3"/>
                                            </p:txEl>
                                          </p:spTgt>
                                        </p:tgtEl>
                                        <p:attrNameLst>
                                          <p:attrName>style.visibility</p:attrName>
                                        </p:attrNameLst>
                                      </p:cBhvr>
                                      <p:to>
                                        <p:strVal val="visible"/>
                                      </p:to>
                                    </p:set>
                                    <p:anim calcmode="lin" valueType="num">
                                      <p:cBhvr additive="base">
                                        <p:cTn id="25"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Communicate</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35</a:t>
            </a:fld>
            <a:endParaRPr lang="en-US"/>
          </a:p>
        </p:txBody>
      </p:sp>
      <p:sp>
        <p:nvSpPr>
          <p:cNvPr id="4" name="Content Placeholder 3"/>
          <p:cNvSpPr>
            <a:spLocks noGrp="1"/>
          </p:cNvSpPr>
          <p:nvPr>
            <p:ph sz="quarter" idx="1"/>
          </p:nvPr>
        </p:nvSpPr>
        <p:spPr/>
        <p:txBody>
          <a:bodyPr/>
          <a:lstStyle/>
          <a:p>
            <a:r>
              <a:rPr lang="en-US" dirty="0" smtClean="0"/>
              <a:t>Greatest Generation</a:t>
            </a:r>
          </a:p>
          <a:p>
            <a:pPr lvl="1"/>
            <a:r>
              <a:rPr lang="en-US" sz="2400" dirty="0" smtClean="0"/>
              <a:t>Relies on print media or television news</a:t>
            </a:r>
          </a:p>
          <a:p>
            <a:pPr lvl="1"/>
            <a:r>
              <a:rPr lang="en-US" sz="2400" dirty="0" smtClean="0"/>
              <a:t>Reads books</a:t>
            </a:r>
          </a:p>
          <a:p>
            <a:pPr lvl="1"/>
            <a:r>
              <a:rPr lang="en-US" sz="2400" dirty="0" smtClean="0"/>
              <a:t>Write letters/send cards</a:t>
            </a:r>
          </a:p>
          <a:p>
            <a:pPr lvl="1"/>
            <a:r>
              <a:rPr lang="en-US" sz="2400" dirty="0" smtClean="0"/>
              <a:t>Face-to-face conversation</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Communicate</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36</a:t>
            </a:fld>
            <a:endParaRPr lang="en-US"/>
          </a:p>
        </p:txBody>
      </p:sp>
      <p:sp>
        <p:nvSpPr>
          <p:cNvPr id="4" name="Content Placeholder 3"/>
          <p:cNvSpPr>
            <a:spLocks noGrp="1"/>
          </p:cNvSpPr>
          <p:nvPr>
            <p:ph sz="quarter" idx="1"/>
          </p:nvPr>
        </p:nvSpPr>
        <p:spPr/>
        <p:txBody>
          <a:bodyPr/>
          <a:lstStyle/>
          <a:p>
            <a:r>
              <a:rPr lang="en-US" dirty="0" smtClean="0"/>
              <a:t>Baby Boomers</a:t>
            </a:r>
          </a:p>
          <a:p>
            <a:pPr lvl="1"/>
            <a:r>
              <a:rPr lang="en-US" dirty="0" smtClean="0"/>
              <a:t>Very comfortable with face to face conversation</a:t>
            </a:r>
          </a:p>
          <a:p>
            <a:pPr lvl="1"/>
            <a:r>
              <a:rPr lang="en-US" dirty="0" smtClean="0"/>
              <a:t>Feel strongly about procedure and chain of command</a:t>
            </a:r>
          </a:p>
          <a:p>
            <a:pPr lvl="1"/>
            <a:r>
              <a:rPr lang="en-US" dirty="0" smtClean="0"/>
              <a:t>Expect more formality in communication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Communicate</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37</a:t>
            </a:fld>
            <a:endParaRPr lang="en-US"/>
          </a:p>
        </p:txBody>
      </p:sp>
      <p:sp>
        <p:nvSpPr>
          <p:cNvPr id="4" name="Content Placeholder 3"/>
          <p:cNvSpPr>
            <a:spLocks noGrp="1"/>
          </p:cNvSpPr>
          <p:nvPr>
            <p:ph sz="quarter" idx="1"/>
          </p:nvPr>
        </p:nvSpPr>
        <p:spPr/>
        <p:txBody>
          <a:bodyPr/>
          <a:lstStyle/>
          <a:p>
            <a:r>
              <a:rPr lang="en-US" dirty="0" smtClean="0"/>
              <a:t>Generation “X”</a:t>
            </a:r>
          </a:p>
          <a:p>
            <a:pPr lvl="1"/>
            <a:r>
              <a:rPr lang="en-US" dirty="0" smtClean="0"/>
              <a:t>Last generation that was taught cursive</a:t>
            </a:r>
          </a:p>
          <a:p>
            <a:pPr lvl="1"/>
            <a:r>
              <a:rPr lang="en-US" dirty="0" smtClean="0"/>
              <a:t>Wants to know the source of the information and always expects you to have back-up plans</a:t>
            </a:r>
          </a:p>
          <a:p>
            <a:pPr lvl="1"/>
            <a:r>
              <a:rPr lang="en-US" dirty="0" smtClean="0"/>
              <a:t>Very good at email (they mainstreamed it)</a:t>
            </a:r>
          </a:p>
          <a:p>
            <a:pPr lvl="1"/>
            <a:r>
              <a:rPr lang="en-US" dirty="0" smtClean="0"/>
              <a:t>Tech savvy</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 Communicate</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38</a:t>
            </a:fld>
            <a:endParaRPr lang="en-US"/>
          </a:p>
        </p:txBody>
      </p:sp>
      <p:sp>
        <p:nvSpPr>
          <p:cNvPr id="4" name="Content Placeholder 3"/>
          <p:cNvSpPr>
            <a:spLocks noGrp="1"/>
          </p:cNvSpPr>
          <p:nvPr>
            <p:ph sz="quarter" idx="1"/>
          </p:nvPr>
        </p:nvSpPr>
        <p:spPr/>
        <p:txBody>
          <a:bodyPr>
            <a:normAutofit lnSpcReduction="10000"/>
          </a:bodyPr>
          <a:lstStyle/>
          <a:p>
            <a:r>
              <a:rPr lang="en-US" dirty="0" smtClean="0"/>
              <a:t>Generation Y/</a:t>
            </a:r>
            <a:r>
              <a:rPr lang="en-US" dirty="0" err="1" smtClean="0"/>
              <a:t>Millennials</a:t>
            </a:r>
            <a:endParaRPr lang="en-US" dirty="0" smtClean="0"/>
          </a:p>
          <a:p>
            <a:pPr lvl="1"/>
            <a:r>
              <a:rPr lang="en-US" dirty="0" smtClean="0"/>
              <a:t>Fastest growing and most diverse population in the workplace</a:t>
            </a:r>
          </a:p>
          <a:p>
            <a:pPr lvl="1"/>
            <a:r>
              <a:rPr lang="en-US" dirty="0" smtClean="0"/>
              <a:t>Communication is less formal…text messages, social media, IM, Twitter, </a:t>
            </a:r>
            <a:r>
              <a:rPr lang="en-US" dirty="0" err="1" smtClean="0"/>
              <a:t>SnapChat</a:t>
            </a:r>
            <a:r>
              <a:rPr lang="en-US" dirty="0" smtClean="0"/>
              <a:t>.</a:t>
            </a:r>
          </a:p>
          <a:p>
            <a:pPr lvl="1"/>
            <a:r>
              <a:rPr lang="en-US" dirty="0" smtClean="0"/>
              <a:t>Visual generation, think in pictures and images</a:t>
            </a:r>
          </a:p>
          <a:p>
            <a:pPr lvl="1"/>
            <a:r>
              <a:rPr lang="en-US" dirty="0" smtClean="0"/>
              <a:t>Best to start with outcomes</a:t>
            </a:r>
          </a:p>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Source: Bridging the Gap at Work – Nora </a:t>
            </a:r>
            <a:r>
              <a:rPr lang="en-US" dirty="0" err="1" smtClean="0"/>
              <a:t>Zelevansky</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Community</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39</a:t>
            </a:fld>
            <a:endParaRPr lang="en-US"/>
          </a:p>
        </p:txBody>
      </p:sp>
      <p:pic>
        <p:nvPicPr>
          <p:cNvPr id="3074" name="Picture 2" descr="http://www.culinaryphoto.com/data/photos/177_1tatte5.jpg"/>
          <p:cNvPicPr>
            <a:picLocks noChangeAspect="1" noChangeArrowheads="1"/>
          </p:cNvPicPr>
          <p:nvPr/>
        </p:nvPicPr>
        <p:blipFill>
          <a:blip r:embed="rId3" cstate="print"/>
          <a:stretch>
            <a:fillRect/>
          </a:stretch>
        </p:blipFill>
        <p:spPr bwMode="auto">
          <a:xfrm>
            <a:off x="0" y="1468120"/>
            <a:ext cx="8839200" cy="4826000"/>
          </a:xfrm>
          <a:prstGeom prst="rect">
            <a:avLst/>
          </a:prstGeom>
          <a:noFill/>
        </p:spPr>
      </p:pic>
      <p:sp>
        <p:nvSpPr>
          <p:cNvPr id="6" name="TextBox 5"/>
          <p:cNvSpPr txBox="1"/>
          <p:nvPr/>
        </p:nvSpPr>
        <p:spPr>
          <a:xfrm>
            <a:off x="1066800" y="2895600"/>
            <a:ext cx="6858000" cy="1446550"/>
          </a:xfrm>
          <a:prstGeom prst="rect">
            <a:avLst/>
          </a:prstGeom>
          <a:solidFill>
            <a:schemeClr val="accent6">
              <a:lumMod val="20000"/>
              <a:lumOff val="80000"/>
            </a:schemeClr>
          </a:solidFill>
        </p:spPr>
        <p:txBody>
          <a:bodyPr wrap="square" rtlCol="0">
            <a:spAutoFit/>
          </a:bodyPr>
          <a:lstStyle/>
          <a:p>
            <a:pPr algn="ctr"/>
            <a:r>
              <a:rPr lang="en-US" sz="4400" b="1" dirty="0" smtClean="0">
                <a:solidFill>
                  <a:srgbClr val="0070C0"/>
                </a:solidFill>
              </a:rPr>
              <a:t>What is Your Promise to the Public?</a:t>
            </a:r>
            <a:endParaRPr lang="en-US" sz="44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23" name="Picture 11" descr="MVC-020S"/>
          <p:cNvPicPr>
            <a:picLocks noChangeAspect="1" noChangeArrowheads="1"/>
          </p:cNvPicPr>
          <p:nvPr/>
        </p:nvPicPr>
        <p:blipFill>
          <a:blip r:embed="rId3" cstate="print"/>
          <a:srcRect/>
          <a:stretch>
            <a:fillRect/>
          </a:stretch>
        </p:blipFill>
        <p:spPr bwMode="auto">
          <a:xfrm>
            <a:off x="5638800" y="4038600"/>
            <a:ext cx="3200400" cy="2400300"/>
          </a:xfrm>
          <a:prstGeom prst="rect">
            <a:avLst/>
          </a:prstGeom>
          <a:noFill/>
          <a:ln w="9525">
            <a:noFill/>
            <a:miter lim="800000"/>
            <a:headEnd/>
            <a:tailEnd/>
          </a:ln>
        </p:spPr>
      </p:pic>
      <p:pic>
        <p:nvPicPr>
          <p:cNvPr id="218120" name="Picture 8" descr="1960"/>
          <p:cNvPicPr>
            <a:picLocks noChangeAspect="1" noChangeArrowheads="1"/>
          </p:cNvPicPr>
          <p:nvPr/>
        </p:nvPicPr>
        <p:blipFill>
          <a:blip r:embed="rId4" cstate="print"/>
          <a:srcRect/>
          <a:stretch>
            <a:fillRect/>
          </a:stretch>
        </p:blipFill>
        <p:spPr bwMode="auto">
          <a:xfrm>
            <a:off x="7086600" y="685800"/>
            <a:ext cx="1609725" cy="2341563"/>
          </a:xfrm>
          <a:prstGeom prst="rect">
            <a:avLst/>
          </a:prstGeom>
          <a:noFill/>
          <a:ln w="9525">
            <a:noFill/>
            <a:miter lim="800000"/>
            <a:headEnd/>
            <a:tailEnd/>
          </a:ln>
        </p:spPr>
      </p:pic>
      <p:pic>
        <p:nvPicPr>
          <p:cNvPr id="218114" name="Picture 2" descr="1920"/>
          <p:cNvPicPr>
            <a:picLocks noChangeAspect="1" noChangeArrowheads="1"/>
          </p:cNvPicPr>
          <p:nvPr/>
        </p:nvPicPr>
        <p:blipFill>
          <a:blip r:embed="rId5" cstate="print"/>
          <a:srcRect/>
          <a:stretch>
            <a:fillRect/>
          </a:stretch>
        </p:blipFill>
        <p:spPr bwMode="auto">
          <a:xfrm>
            <a:off x="228600" y="457200"/>
            <a:ext cx="1676400" cy="2328863"/>
          </a:xfrm>
          <a:prstGeom prst="rect">
            <a:avLst/>
          </a:prstGeom>
          <a:noFill/>
          <a:ln w="9525">
            <a:noFill/>
            <a:miter lim="800000"/>
            <a:headEnd/>
            <a:tailEnd/>
          </a:ln>
        </p:spPr>
      </p:pic>
      <p:pic>
        <p:nvPicPr>
          <p:cNvPr id="218115" name="Picture 3" descr="1930"/>
          <p:cNvPicPr>
            <a:picLocks noChangeAspect="1" noChangeArrowheads="1"/>
          </p:cNvPicPr>
          <p:nvPr/>
        </p:nvPicPr>
        <p:blipFill>
          <a:blip r:embed="rId6" cstate="print"/>
          <a:srcRect/>
          <a:stretch>
            <a:fillRect/>
          </a:stretch>
        </p:blipFill>
        <p:spPr bwMode="auto">
          <a:xfrm>
            <a:off x="4419600" y="533400"/>
            <a:ext cx="2562225" cy="2947988"/>
          </a:xfrm>
          <a:prstGeom prst="rect">
            <a:avLst/>
          </a:prstGeom>
          <a:noFill/>
          <a:ln w="9525">
            <a:noFill/>
            <a:miter lim="800000"/>
            <a:headEnd/>
            <a:tailEnd/>
          </a:ln>
        </p:spPr>
      </p:pic>
      <p:pic>
        <p:nvPicPr>
          <p:cNvPr id="218119" name="Picture 7" descr="1970"/>
          <p:cNvPicPr>
            <a:picLocks noChangeAspect="1" noChangeArrowheads="1"/>
          </p:cNvPicPr>
          <p:nvPr/>
        </p:nvPicPr>
        <p:blipFill>
          <a:blip r:embed="rId7" cstate="print"/>
          <a:srcRect/>
          <a:stretch>
            <a:fillRect/>
          </a:stretch>
        </p:blipFill>
        <p:spPr bwMode="auto">
          <a:xfrm>
            <a:off x="1600200" y="2209800"/>
            <a:ext cx="1517650" cy="2114550"/>
          </a:xfrm>
          <a:prstGeom prst="rect">
            <a:avLst/>
          </a:prstGeom>
          <a:noFill/>
          <a:ln w="9525">
            <a:noFill/>
            <a:miter lim="800000"/>
            <a:headEnd/>
            <a:tailEnd/>
          </a:ln>
        </p:spPr>
      </p:pic>
      <p:pic>
        <p:nvPicPr>
          <p:cNvPr id="218121" name="Picture 9" descr="1980"/>
          <p:cNvPicPr>
            <a:picLocks noChangeAspect="1" noChangeArrowheads="1"/>
          </p:cNvPicPr>
          <p:nvPr/>
        </p:nvPicPr>
        <p:blipFill>
          <a:blip r:embed="rId8" cstate="print"/>
          <a:srcRect/>
          <a:stretch>
            <a:fillRect/>
          </a:stretch>
        </p:blipFill>
        <p:spPr bwMode="auto">
          <a:xfrm>
            <a:off x="2971800" y="457200"/>
            <a:ext cx="1427163" cy="2206625"/>
          </a:xfrm>
          <a:prstGeom prst="rect">
            <a:avLst/>
          </a:prstGeom>
          <a:noFill/>
          <a:ln w="9525">
            <a:noFill/>
            <a:miter lim="800000"/>
            <a:headEnd/>
            <a:tailEnd/>
          </a:ln>
        </p:spPr>
      </p:pic>
      <p:pic>
        <p:nvPicPr>
          <p:cNvPr id="218122" name="Picture 10" descr="19901"/>
          <p:cNvPicPr>
            <a:picLocks noChangeAspect="1" noChangeArrowheads="1"/>
          </p:cNvPicPr>
          <p:nvPr/>
        </p:nvPicPr>
        <p:blipFill>
          <a:blip r:embed="rId9" cstate="print"/>
          <a:srcRect/>
          <a:stretch>
            <a:fillRect/>
          </a:stretch>
        </p:blipFill>
        <p:spPr bwMode="auto">
          <a:xfrm>
            <a:off x="76200" y="3352800"/>
            <a:ext cx="2011363" cy="2935288"/>
          </a:xfrm>
          <a:prstGeom prst="rect">
            <a:avLst/>
          </a:prstGeom>
          <a:noFill/>
          <a:ln w="9525">
            <a:noFill/>
            <a:miter lim="800000"/>
            <a:headEnd/>
            <a:tailEnd/>
          </a:ln>
        </p:spPr>
      </p:pic>
      <p:pic>
        <p:nvPicPr>
          <p:cNvPr id="218116" name="Picture 4" descr="1950"/>
          <p:cNvPicPr>
            <a:picLocks noChangeAspect="1" noChangeArrowheads="1"/>
          </p:cNvPicPr>
          <p:nvPr/>
        </p:nvPicPr>
        <p:blipFill>
          <a:blip r:embed="rId10" cstate="print"/>
          <a:srcRect/>
          <a:stretch>
            <a:fillRect/>
          </a:stretch>
        </p:blipFill>
        <p:spPr bwMode="auto">
          <a:xfrm>
            <a:off x="1981200" y="3929063"/>
            <a:ext cx="3438525" cy="2700337"/>
          </a:xfrm>
          <a:prstGeom prst="rect">
            <a:avLst/>
          </a:prstGeom>
          <a:noFill/>
          <a:ln w="9525">
            <a:noFill/>
            <a:miter lim="800000"/>
            <a:headEnd/>
            <a:tailEnd/>
          </a:ln>
        </p:spPr>
      </p:pic>
      <p:pic>
        <p:nvPicPr>
          <p:cNvPr id="218118" name="Picture 6" descr="1940"/>
          <p:cNvPicPr>
            <a:picLocks noChangeAspect="1" noChangeArrowheads="1"/>
          </p:cNvPicPr>
          <p:nvPr/>
        </p:nvPicPr>
        <p:blipFill>
          <a:blip r:embed="rId11" cstate="print"/>
          <a:srcRect/>
          <a:stretch>
            <a:fillRect/>
          </a:stretch>
        </p:blipFill>
        <p:spPr bwMode="auto">
          <a:xfrm>
            <a:off x="4572000" y="2743200"/>
            <a:ext cx="1657350" cy="21145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D8640214-ADEB-4701-A84C-E87E41C84394}"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8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8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8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8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18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18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18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218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18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 Spectrum</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40</a:t>
            </a:fld>
            <a:endParaRPr lang="en-US"/>
          </a:p>
        </p:txBody>
      </p:sp>
      <p:graphicFrame>
        <p:nvGraphicFramePr>
          <p:cNvPr id="5" name="Content Placeholder 4"/>
          <p:cNvGraphicFramePr>
            <a:graphicFrameLocks noGrp="1"/>
          </p:cNvGraphicFramePr>
          <p:nvPr>
            <p:ph sz="quarter" idx="1"/>
          </p:nvPr>
        </p:nvGraphicFramePr>
        <p:xfrm>
          <a:off x="152400" y="2743200"/>
          <a:ext cx="8504240" cy="1463040"/>
        </p:xfrm>
        <a:graphic>
          <a:graphicData uri="http://schemas.openxmlformats.org/drawingml/2006/table">
            <a:tbl>
              <a:tblPr firstRow="1" bandRow="1">
                <a:tableStyleId>{5C22544A-7EE6-4342-B048-85BDC9FD1C3A}</a:tableStyleId>
              </a:tblPr>
              <a:tblGrid>
                <a:gridCol w="1700848"/>
                <a:gridCol w="1700848"/>
                <a:gridCol w="1700848"/>
                <a:gridCol w="1700848"/>
                <a:gridCol w="1700848"/>
              </a:tblGrid>
              <a:tr h="1447800">
                <a:tc>
                  <a:txBody>
                    <a:bodyPr/>
                    <a:lstStyle/>
                    <a:p>
                      <a:r>
                        <a:rPr lang="en-US" dirty="0" smtClean="0"/>
                        <a:t>OBJECTIVE</a:t>
                      </a:r>
                      <a:endParaRPr lang="en-US" dirty="0"/>
                    </a:p>
                  </a:txBody>
                  <a:tcPr/>
                </a:tc>
                <a:tc>
                  <a:txBody>
                    <a:bodyPr/>
                    <a:lstStyle/>
                    <a:p>
                      <a:r>
                        <a:rPr lang="en-US" dirty="0" smtClean="0"/>
                        <a:t>Provide the public with information</a:t>
                      </a:r>
                      <a:endParaRPr lang="en-US" dirty="0"/>
                    </a:p>
                  </a:txBody>
                  <a:tcPr/>
                </a:tc>
                <a:tc>
                  <a:txBody>
                    <a:bodyPr/>
                    <a:lstStyle/>
                    <a:p>
                      <a:r>
                        <a:rPr lang="en-US" dirty="0" smtClean="0"/>
                        <a:t>Obtain public  feedback</a:t>
                      </a:r>
                      <a:endParaRPr lang="en-US" dirty="0"/>
                    </a:p>
                  </a:txBody>
                  <a:tcPr/>
                </a:tc>
                <a:tc>
                  <a:txBody>
                    <a:bodyPr/>
                    <a:lstStyle/>
                    <a:p>
                      <a:r>
                        <a:rPr lang="en-US" dirty="0" smtClean="0"/>
                        <a:t>Work directly with the public throughout the process</a:t>
                      </a:r>
                      <a:endParaRPr lang="en-US" dirty="0"/>
                    </a:p>
                  </a:txBody>
                  <a:tcPr/>
                </a:tc>
                <a:tc>
                  <a:txBody>
                    <a:bodyPr/>
                    <a:lstStyle/>
                    <a:p>
                      <a:r>
                        <a:rPr lang="en-US" dirty="0" smtClean="0"/>
                        <a:t>Partner with the public in decision-making</a:t>
                      </a:r>
                      <a:endParaRPr lang="en-US" dirty="0"/>
                    </a:p>
                  </a:txBody>
                  <a:tcPr/>
                </a:tc>
              </a:tr>
            </a:tbl>
          </a:graphicData>
        </a:graphic>
      </p:graphicFrame>
      <p:graphicFrame>
        <p:nvGraphicFramePr>
          <p:cNvPr id="6" name="Table 5"/>
          <p:cNvGraphicFramePr>
            <a:graphicFrameLocks noGrp="1"/>
          </p:cNvGraphicFramePr>
          <p:nvPr/>
        </p:nvGraphicFramePr>
        <p:xfrm>
          <a:off x="228600" y="2286000"/>
          <a:ext cx="8382000" cy="37084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370840">
                <a:tc>
                  <a:txBody>
                    <a:bodyPr/>
                    <a:lstStyle/>
                    <a:p>
                      <a:r>
                        <a:rPr lang="en-US" dirty="0" smtClean="0"/>
                        <a:t>Purpose</a:t>
                      </a:r>
                      <a:endParaRPr lang="en-US" dirty="0"/>
                    </a:p>
                  </a:txBody>
                  <a:tcPr/>
                </a:tc>
                <a:tc>
                  <a:txBody>
                    <a:bodyPr/>
                    <a:lstStyle/>
                    <a:p>
                      <a:r>
                        <a:rPr lang="en-US" dirty="0" smtClean="0"/>
                        <a:t>Inform</a:t>
                      </a:r>
                      <a:endParaRPr lang="en-US" dirty="0"/>
                    </a:p>
                  </a:txBody>
                  <a:tcPr/>
                </a:tc>
                <a:tc>
                  <a:txBody>
                    <a:bodyPr/>
                    <a:lstStyle/>
                    <a:p>
                      <a:r>
                        <a:rPr lang="en-US" dirty="0" smtClean="0"/>
                        <a:t>Consult</a:t>
                      </a:r>
                      <a:endParaRPr lang="en-US" dirty="0"/>
                    </a:p>
                  </a:txBody>
                  <a:tcPr/>
                </a:tc>
                <a:tc>
                  <a:txBody>
                    <a:bodyPr/>
                    <a:lstStyle/>
                    <a:p>
                      <a:r>
                        <a:rPr lang="en-US" dirty="0" smtClean="0"/>
                        <a:t>Involve</a:t>
                      </a:r>
                      <a:endParaRPr lang="en-US" dirty="0"/>
                    </a:p>
                  </a:txBody>
                  <a:tcPr/>
                </a:tc>
                <a:tc>
                  <a:txBody>
                    <a:bodyPr/>
                    <a:lstStyle/>
                    <a:p>
                      <a:r>
                        <a:rPr lang="en-US" dirty="0" smtClean="0"/>
                        <a:t>Collaborate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 Spectrum</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41</a:t>
            </a:fld>
            <a:endParaRPr lang="en-US"/>
          </a:p>
        </p:txBody>
      </p:sp>
      <p:graphicFrame>
        <p:nvGraphicFramePr>
          <p:cNvPr id="6" name="Table 5"/>
          <p:cNvGraphicFramePr>
            <a:graphicFrameLocks noGrp="1"/>
          </p:cNvGraphicFramePr>
          <p:nvPr/>
        </p:nvGraphicFramePr>
        <p:xfrm>
          <a:off x="304800" y="1905000"/>
          <a:ext cx="8686800" cy="3571240"/>
        </p:xfrm>
        <a:graphic>
          <a:graphicData uri="http://schemas.openxmlformats.org/drawingml/2006/table">
            <a:tbl>
              <a:tblPr firstRow="1" bandRow="1">
                <a:tableStyleId>{5C22544A-7EE6-4342-B048-85BDC9FD1C3A}</a:tableStyleId>
              </a:tblPr>
              <a:tblGrid>
                <a:gridCol w="1767840"/>
                <a:gridCol w="1584960"/>
                <a:gridCol w="1752600"/>
                <a:gridCol w="1600200"/>
                <a:gridCol w="1981200"/>
              </a:tblGrid>
              <a:tr h="370840">
                <a:tc>
                  <a:txBody>
                    <a:bodyPr/>
                    <a:lstStyle/>
                    <a:p>
                      <a:r>
                        <a:rPr lang="en-US" sz="1600" dirty="0" smtClean="0"/>
                        <a:t>PURPOSE</a:t>
                      </a:r>
                      <a:endParaRPr lang="en-US" sz="1600" dirty="0"/>
                    </a:p>
                  </a:txBody>
                  <a:tcPr/>
                </a:tc>
                <a:tc>
                  <a:txBody>
                    <a:bodyPr/>
                    <a:lstStyle/>
                    <a:p>
                      <a:r>
                        <a:rPr lang="en-US" sz="1600" dirty="0" smtClean="0"/>
                        <a:t>INFORM</a:t>
                      </a:r>
                      <a:endParaRPr lang="en-US" sz="1600" dirty="0"/>
                    </a:p>
                  </a:txBody>
                  <a:tcPr/>
                </a:tc>
                <a:tc>
                  <a:txBody>
                    <a:bodyPr/>
                    <a:lstStyle/>
                    <a:p>
                      <a:r>
                        <a:rPr lang="en-US" sz="1600" dirty="0" smtClean="0"/>
                        <a:t>CONSULT</a:t>
                      </a:r>
                      <a:endParaRPr lang="en-US" sz="1600" dirty="0"/>
                    </a:p>
                  </a:txBody>
                  <a:tcPr/>
                </a:tc>
                <a:tc>
                  <a:txBody>
                    <a:bodyPr/>
                    <a:lstStyle/>
                    <a:p>
                      <a:r>
                        <a:rPr lang="en-US" sz="1600" dirty="0" smtClean="0"/>
                        <a:t>INVOLVE</a:t>
                      </a:r>
                      <a:endParaRPr lang="en-US" sz="1600" dirty="0"/>
                    </a:p>
                  </a:txBody>
                  <a:tcPr/>
                </a:tc>
                <a:tc>
                  <a:txBody>
                    <a:bodyPr/>
                    <a:lstStyle/>
                    <a:p>
                      <a:r>
                        <a:rPr lang="en-US" sz="1600" dirty="0" smtClean="0"/>
                        <a:t>COLLABORATE</a:t>
                      </a:r>
                      <a:endParaRPr lang="en-US" sz="1600" dirty="0"/>
                    </a:p>
                  </a:txBody>
                  <a:tcPr/>
                </a:tc>
              </a:tr>
              <a:tr h="370840">
                <a:tc>
                  <a:txBody>
                    <a:bodyPr/>
                    <a:lstStyle/>
                    <a:p>
                      <a:r>
                        <a:rPr lang="en-US" dirty="0" smtClean="0"/>
                        <a:t>OBJECTIVE</a:t>
                      </a:r>
                      <a:endParaRPr lang="en-US" dirty="0"/>
                    </a:p>
                  </a:txBody>
                  <a:tcPr/>
                </a:tc>
                <a:tc>
                  <a:txBody>
                    <a:bodyPr/>
                    <a:lstStyle/>
                    <a:p>
                      <a:r>
                        <a:rPr lang="en-US" dirty="0" smtClean="0"/>
                        <a:t>Provide</a:t>
                      </a:r>
                      <a:r>
                        <a:rPr lang="en-US" baseline="0" dirty="0" smtClean="0"/>
                        <a:t> the public with information</a:t>
                      </a:r>
                      <a:endParaRPr lang="en-US" dirty="0"/>
                    </a:p>
                  </a:txBody>
                  <a:tcPr/>
                </a:tc>
                <a:tc>
                  <a:txBody>
                    <a:bodyPr/>
                    <a:lstStyle/>
                    <a:p>
                      <a:r>
                        <a:rPr lang="en-US" dirty="0" smtClean="0"/>
                        <a:t>Obtain public feedback</a:t>
                      </a:r>
                      <a:endParaRPr lang="en-US" dirty="0"/>
                    </a:p>
                  </a:txBody>
                  <a:tcPr/>
                </a:tc>
                <a:tc>
                  <a:txBody>
                    <a:bodyPr/>
                    <a:lstStyle/>
                    <a:p>
                      <a:r>
                        <a:rPr lang="en-US" dirty="0" smtClean="0"/>
                        <a:t>Work directly with the public throughout the process</a:t>
                      </a:r>
                      <a:endParaRPr lang="en-US" dirty="0"/>
                    </a:p>
                  </a:txBody>
                  <a:tcPr/>
                </a:tc>
                <a:tc>
                  <a:txBody>
                    <a:bodyPr/>
                    <a:lstStyle/>
                    <a:p>
                      <a:r>
                        <a:rPr lang="en-US" dirty="0" smtClean="0"/>
                        <a:t>Partner with the public in decision-making</a:t>
                      </a:r>
                      <a:endParaRPr lang="en-US" dirty="0"/>
                    </a:p>
                  </a:txBody>
                  <a:tcPr/>
                </a:tc>
              </a:tr>
              <a:tr h="370840">
                <a:tc>
                  <a:txBody>
                    <a:bodyPr/>
                    <a:lstStyle/>
                    <a:p>
                      <a:r>
                        <a:rPr lang="en-US" dirty="0" smtClean="0"/>
                        <a:t>PROMISE TO THE PUBLIC</a:t>
                      </a:r>
                      <a:endParaRPr lang="en-US" dirty="0"/>
                    </a:p>
                  </a:txBody>
                  <a:tcPr/>
                </a:tc>
                <a:tc>
                  <a:txBody>
                    <a:bodyPr/>
                    <a:lstStyle/>
                    <a:p>
                      <a:r>
                        <a:rPr lang="en-US" dirty="0" smtClean="0"/>
                        <a:t>We will keep you informed</a:t>
                      </a:r>
                      <a:endParaRPr lang="en-US" dirty="0"/>
                    </a:p>
                  </a:txBody>
                  <a:tcPr/>
                </a:tc>
                <a:tc>
                  <a:txBody>
                    <a:bodyPr/>
                    <a:lstStyle/>
                    <a:p>
                      <a:r>
                        <a:rPr lang="en-US" dirty="0" smtClean="0"/>
                        <a:t>Provide feedback on how public input influenced</a:t>
                      </a:r>
                      <a:r>
                        <a:rPr lang="en-US" baseline="0" dirty="0" smtClean="0"/>
                        <a:t> the decision</a:t>
                      </a:r>
                      <a:endParaRPr lang="en-US" dirty="0"/>
                    </a:p>
                  </a:txBody>
                  <a:tcPr/>
                </a:tc>
                <a:tc>
                  <a:txBody>
                    <a:bodyPr/>
                    <a:lstStyle/>
                    <a:p>
                      <a:r>
                        <a:rPr lang="en-US" dirty="0" smtClean="0"/>
                        <a:t>Ensure public concerns &amp; issues are reflected in the alternatives</a:t>
                      </a:r>
                      <a:endParaRPr lang="en-US" dirty="0"/>
                    </a:p>
                  </a:txBody>
                  <a:tcPr/>
                </a:tc>
                <a:tc>
                  <a:txBody>
                    <a:bodyPr/>
                    <a:lstStyle/>
                    <a:p>
                      <a:r>
                        <a:rPr lang="en-US" dirty="0" smtClean="0"/>
                        <a:t>Incorporate public advice &amp; recommendations into the decision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 Spectrum</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42</a:t>
            </a:fld>
            <a:endParaRPr lang="en-US"/>
          </a:p>
        </p:txBody>
      </p:sp>
      <p:graphicFrame>
        <p:nvGraphicFramePr>
          <p:cNvPr id="5" name="Table 4"/>
          <p:cNvGraphicFramePr>
            <a:graphicFrameLocks noGrp="1"/>
          </p:cNvGraphicFramePr>
          <p:nvPr/>
        </p:nvGraphicFramePr>
        <p:xfrm>
          <a:off x="152400" y="1447800"/>
          <a:ext cx="8686800" cy="2748280"/>
        </p:xfrm>
        <a:graphic>
          <a:graphicData uri="http://schemas.openxmlformats.org/drawingml/2006/table">
            <a:tbl>
              <a:tblPr firstRow="1" bandRow="1">
                <a:tableStyleId>{5C22544A-7EE6-4342-B048-85BDC9FD1C3A}</a:tableStyleId>
              </a:tblPr>
              <a:tblGrid>
                <a:gridCol w="1767840"/>
                <a:gridCol w="1584960"/>
                <a:gridCol w="1752600"/>
                <a:gridCol w="1600200"/>
                <a:gridCol w="1981200"/>
              </a:tblGrid>
              <a:tr h="370840">
                <a:tc>
                  <a:txBody>
                    <a:bodyPr/>
                    <a:lstStyle/>
                    <a:p>
                      <a:r>
                        <a:rPr lang="en-US" sz="1600" dirty="0" smtClean="0"/>
                        <a:t>PURPOSE</a:t>
                      </a:r>
                      <a:endParaRPr lang="en-US" sz="1600" dirty="0"/>
                    </a:p>
                  </a:txBody>
                  <a:tcPr/>
                </a:tc>
                <a:tc>
                  <a:txBody>
                    <a:bodyPr/>
                    <a:lstStyle/>
                    <a:p>
                      <a:r>
                        <a:rPr lang="en-US" sz="1600" dirty="0" smtClean="0"/>
                        <a:t>INFORM</a:t>
                      </a:r>
                      <a:endParaRPr lang="en-US" sz="1600" dirty="0"/>
                    </a:p>
                  </a:txBody>
                  <a:tcPr/>
                </a:tc>
                <a:tc>
                  <a:txBody>
                    <a:bodyPr/>
                    <a:lstStyle/>
                    <a:p>
                      <a:r>
                        <a:rPr lang="en-US" sz="1600" dirty="0" smtClean="0"/>
                        <a:t>CONSULT</a:t>
                      </a:r>
                      <a:endParaRPr lang="en-US" sz="1600" dirty="0"/>
                    </a:p>
                  </a:txBody>
                  <a:tcPr/>
                </a:tc>
                <a:tc>
                  <a:txBody>
                    <a:bodyPr/>
                    <a:lstStyle/>
                    <a:p>
                      <a:r>
                        <a:rPr lang="en-US" sz="1600" dirty="0" smtClean="0"/>
                        <a:t>INVOLVE</a:t>
                      </a:r>
                      <a:endParaRPr lang="en-US" sz="1600" dirty="0"/>
                    </a:p>
                  </a:txBody>
                  <a:tcPr/>
                </a:tc>
                <a:tc>
                  <a:txBody>
                    <a:bodyPr/>
                    <a:lstStyle/>
                    <a:p>
                      <a:r>
                        <a:rPr lang="en-US" sz="1600" dirty="0" smtClean="0"/>
                        <a:t>COLLABORATE</a:t>
                      </a:r>
                      <a:endParaRPr lang="en-US" sz="1600" dirty="0"/>
                    </a:p>
                  </a:txBody>
                  <a:tcPr/>
                </a:tc>
              </a:tr>
              <a:tr h="370840">
                <a:tc>
                  <a:txBody>
                    <a:bodyPr/>
                    <a:lstStyle/>
                    <a:p>
                      <a:r>
                        <a:rPr lang="en-US" sz="1600" dirty="0" smtClean="0"/>
                        <a:t>OBJECTIVE</a:t>
                      </a:r>
                      <a:endParaRPr lang="en-US" sz="1600" dirty="0"/>
                    </a:p>
                  </a:txBody>
                  <a:tcPr/>
                </a:tc>
                <a:tc>
                  <a:txBody>
                    <a:bodyPr/>
                    <a:lstStyle/>
                    <a:p>
                      <a:r>
                        <a:rPr lang="en-US" sz="1600" dirty="0" smtClean="0"/>
                        <a:t>Provide</a:t>
                      </a:r>
                      <a:r>
                        <a:rPr lang="en-US" sz="1600" baseline="0" dirty="0" smtClean="0"/>
                        <a:t> the public with information</a:t>
                      </a:r>
                      <a:endParaRPr lang="en-US" sz="1600" dirty="0"/>
                    </a:p>
                  </a:txBody>
                  <a:tcPr/>
                </a:tc>
                <a:tc>
                  <a:txBody>
                    <a:bodyPr/>
                    <a:lstStyle/>
                    <a:p>
                      <a:r>
                        <a:rPr lang="en-US" sz="1600" dirty="0" smtClean="0"/>
                        <a:t>Obtain public feedback</a:t>
                      </a:r>
                      <a:endParaRPr lang="en-US" sz="1600" dirty="0"/>
                    </a:p>
                  </a:txBody>
                  <a:tcPr/>
                </a:tc>
                <a:tc>
                  <a:txBody>
                    <a:bodyPr/>
                    <a:lstStyle/>
                    <a:p>
                      <a:r>
                        <a:rPr lang="en-US" sz="1600" dirty="0" smtClean="0"/>
                        <a:t>Work directly with the public throughout the process</a:t>
                      </a:r>
                      <a:endParaRPr lang="en-US" sz="1600" dirty="0"/>
                    </a:p>
                  </a:txBody>
                  <a:tcPr/>
                </a:tc>
                <a:tc>
                  <a:txBody>
                    <a:bodyPr/>
                    <a:lstStyle/>
                    <a:p>
                      <a:r>
                        <a:rPr lang="en-US" sz="1600" dirty="0" smtClean="0"/>
                        <a:t>Partner with the public in decision-making</a:t>
                      </a:r>
                      <a:endParaRPr lang="en-US" sz="1600" dirty="0"/>
                    </a:p>
                  </a:txBody>
                  <a:tcPr/>
                </a:tc>
              </a:tr>
              <a:tr h="370840">
                <a:tc>
                  <a:txBody>
                    <a:bodyPr/>
                    <a:lstStyle/>
                    <a:p>
                      <a:r>
                        <a:rPr lang="en-US" sz="1600" dirty="0" smtClean="0"/>
                        <a:t>PROMISE TO THE PUBLIC</a:t>
                      </a:r>
                      <a:endParaRPr lang="en-US" sz="1600" dirty="0"/>
                    </a:p>
                  </a:txBody>
                  <a:tcPr/>
                </a:tc>
                <a:tc>
                  <a:txBody>
                    <a:bodyPr/>
                    <a:lstStyle/>
                    <a:p>
                      <a:r>
                        <a:rPr lang="en-US" sz="1600" dirty="0" smtClean="0"/>
                        <a:t>We will keep you informed</a:t>
                      </a:r>
                      <a:endParaRPr lang="en-US" sz="1600" dirty="0"/>
                    </a:p>
                  </a:txBody>
                  <a:tcPr/>
                </a:tc>
                <a:tc>
                  <a:txBody>
                    <a:bodyPr/>
                    <a:lstStyle/>
                    <a:p>
                      <a:r>
                        <a:rPr lang="en-US" sz="1600" dirty="0" smtClean="0"/>
                        <a:t>Provide feedback on how public input influenced</a:t>
                      </a:r>
                      <a:r>
                        <a:rPr lang="en-US" sz="1600" baseline="0" dirty="0" smtClean="0"/>
                        <a:t> the decision</a:t>
                      </a:r>
                      <a:endParaRPr lang="en-US" sz="1600" dirty="0"/>
                    </a:p>
                  </a:txBody>
                  <a:tcPr/>
                </a:tc>
                <a:tc>
                  <a:txBody>
                    <a:bodyPr/>
                    <a:lstStyle/>
                    <a:p>
                      <a:r>
                        <a:rPr lang="en-US" sz="1600" dirty="0" smtClean="0"/>
                        <a:t>Ensure public concerns &amp; issues are reflected in the alternatives</a:t>
                      </a:r>
                      <a:endParaRPr lang="en-US" sz="1600" dirty="0"/>
                    </a:p>
                  </a:txBody>
                  <a:tcPr/>
                </a:tc>
                <a:tc>
                  <a:txBody>
                    <a:bodyPr/>
                    <a:lstStyle/>
                    <a:p>
                      <a:r>
                        <a:rPr lang="en-US" sz="1600" dirty="0" smtClean="0"/>
                        <a:t>Incorporate public advice &amp; recommendations into the decision</a:t>
                      </a:r>
                      <a:endParaRPr lang="en-US" sz="1600" dirty="0"/>
                    </a:p>
                  </a:txBody>
                  <a:tcPr/>
                </a:tc>
              </a:tr>
            </a:tbl>
          </a:graphicData>
        </a:graphic>
      </p:graphicFrame>
      <p:graphicFrame>
        <p:nvGraphicFramePr>
          <p:cNvPr id="6" name="Table 5"/>
          <p:cNvGraphicFramePr>
            <a:graphicFrameLocks noGrp="1"/>
          </p:cNvGraphicFramePr>
          <p:nvPr/>
        </p:nvGraphicFramePr>
        <p:xfrm>
          <a:off x="228600" y="4267200"/>
          <a:ext cx="8686800" cy="1554480"/>
        </p:xfrm>
        <a:graphic>
          <a:graphicData uri="http://schemas.openxmlformats.org/drawingml/2006/table">
            <a:tbl>
              <a:tblPr firstRow="1" bandRow="1">
                <a:tableStyleId>{5C22544A-7EE6-4342-B048-85BDC9FD1C3A}</a:tableStyleId>
              </a:tblPr>
              <a:tblGrid>
                <a:gridCol w="1737360"/>
                <a:gridCol w="1615440"/>
                <a:gridCol w="1752600"/>
                <a:gridCol w="1600200"/>
                <a:gridCol w="1981200"/>
              </a:tblGrid>
              <a:tr h="370840">
                <a:tc>
                  <a:txBody>
                    <a:bodyPr/>
                    <a:lstStyle/>
                    <a:p>
                      <a:r>
                        <a:rPr lang="en-US" dirty="0" smtClean="0"/>
                        <a:t>EXAMPLE TOOLS</a:t>
                      </a:r>
                      <a:endParaRPr lang="en-US" dirty="0"/>
                    </a:p>
                  </a:txBody>
                  <a:tcPr/>
                </a:tc>
                <a:tc>
                  <a:txBody>
                    <a:bodyPr/>
                    <a:lstStyle/>
                    <a:p>
                      <a:r>
                        <a:rPr lang="en-US" sz="1600" dirty="0" smtClean="0"/>
                        <a:t>Fact</a:t>
                      </a:r>
                      <a:r>
                        <a:rPr lang="en-US" sz="1600" baseline="0" dirty="0" smtClean="0"/>
                        <a:t> sheets </a:t>
                      </a:r>
                    </a:p>
                    <a:p>
                      <a:r>
                        <a:rPr lang="en-US" sz="1600" baseline="0" dirty="0" smtClean="0"/>
                        <a:t>Websites</a:t>
                      </a:r>
                    </a:p>
                    <a:p>
                      <a:r>
                        <a:rPr lang="en-US" sz="1600" baseline="0" dirty="0" smtClean="0"/>
                        <a:t>Open Houses</a:t>
                      </a:r>
                      <a:endParaRPr lang="en-US" sz="1600" dirty="0"/>
                    </a:p>
                  </a:txBody>
                  <a:tcPr/>
                </a:tc>
                <a:tc>
                  <a:txBody>
                    <a:bodyPr/>
                    <a:lstStyle/>
                    <a:p>
                      <a:r>
                        <a:rPr lang="en-US" sz="1600" dirty="0" smtClean="0"/>
                        <a:t>Public Comment</a:t>
                      </a:r>
                    </a:p>
                    <a:p>
                      <a:r>
                        <a:rPr lang="en-US" sz="1600" dirty="0" smtClean="0"/>
                        <a:t>Focus Groups</a:t>
                      </a:r>
                    </a:p>
                    <a:p>
                      <a:r>
                        <a:rPr lang="en-US" sz="1600" dirty="0" smtClean="0"/>
                        <a:t>Surveys</a:t>
                      </a:r>
                    </a:p>
                    <a:p>
                      <a:r>
                        <a:rPr lang="en-US" sz="1600" dirty="0" smtClean="0"/>
                        <a:t>Public</a:t>
                      </a:r>
                      <a:r>
                        <a:rPr lang="en-US" sz="1600" baseline="0" dirty="0" smtClean="0"/>
                        <a:t> Meetings</a:t>
                      </a:r>
                      <a:endParaRPr lang="en-US" sz="1600" dirty="0"/>
                    </a:p>
                  </a:txBody>
                  <a:tcPr/>
                </a:tc>
                <a:tc>
                  <a:txBody>
                    <a:bodyPr/>
                    <a:lstStyle/>
                    <a:p>
                      <a:r>
                        <a:rPr lang="en-US" sz="1600" dirty="0" smtClean="0"/>
                        <a:t>Workshops</a:t>
                      </a:r>
                    </a:p>
                    <a:p>
                      <a:endParaRPr lang="en-US" sz="1600" dirty="0" smtClean="0"/>
                    </a:p>
                    <a:p>
                      <a:r>
                        <a:rPr lang="en-US" sz="1600" dirty="0" smtClean="0"/>
                        <a:t>Deliberative polling</a:t>
                      </a:r>
                      <a:endParaRPr lang="en-US" sz="1600" dirty="0"/>
                    </a:p>
                  </a:txBody>
                  <a:tcPr/>
                </a:tc>
                <a:tc>
                  <a:txBody>
                    <a:bodyPr/>
                    <a:lstStyle/>
                    <a:p>
                      <a:r>
                        <a:rPr lang="en-US" sz="1600" dirty="0" smtClean="0"/>
                        <a:t>Citizen Advisory Committees</a:t>
                      </a:r>
                    </a:p>
                    <a:p>
                      <a:r>
                        <a:rPr lang="en-US" sz="1600" dirty="0" smtClean="0"/>
                        <a:t>Synergy-building</a:t>
                      </a:r>
                    </a:p>
                    <a:p>
                      <a:r>
                        <a:rPr lang="en-US" sz="1600" dirty="0" smtClean="0"/>
                        <a:t>Participatory decision-making</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 - </a:t>
            </a:r>
            <a:r>
              <a:rPr lang="en-US" dirty="0" err="1" smtClean="0"/>
              <a:t>Millenials</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43</a:t>
            </a:fld>
            <a:endParaRPr lang="en-US"/>
          </a:p>
        </p:txBody>
      </p:sp>
      <p:grpSp>
        <p:nvGrpSpPr>
          <p:cNvPr id="1026" name="Group 2"/>
          <p:cNvGrpSpPr>
            <a:grpSpLocks/>
          </p:cNvGrpSpPr>
          <p:nvPr/>
        </p:nvGrpSpPr>
        <p:grpSpPr bwMode="auto">
          <a:xfrm>
            <a:off x="381000" y="1600200"/>
            <a:ext cx="8382000" cy="5257800"/>
            <a:chOff x="0" y="0"/>
            <a:chExt cx="14400" cy="10800"/>
          </a:xfrm>
        </p:grpSpPr>
        <p:pic>
          <p:nvPicPr>
            <p:cNvPr id="1027" name="Picture 3"/>
            <p:cNvPicPr>
              <a:picLocks noChangeAspect="1" noChangeArrowheads="1"/>
            </p:cNvPicPr>
            <p:nvPr/>
          </p:nvPicPr>
          <p:blipFill>
            <a:blip r:embed="rId2" cstate="print"/>
            <a:srcRect/>
            <a:stretch>
              <a:fillRect/>
            </a:stretch>
          </p:blipFill>
          <p:spPr bwMode="auto">
            <a:xfrm>
              <a:off x="0" y="0"/>
              <a:ext cx="14400" cy="10800"/>
            </a:xfrm>
            <a:prstGeom prst="rect">
              <a:avLst/>
            </a:prstGeom>
            <a:noFill/>
          </p:spPr>
        </p:pic>
        <p:grpSp>
          <p:nvGrpSpPr>
            <p:cNvPr id="1028" name="Group 4"/>
            <p:cNvGrpSpPr>
              <a:grpSpLocks/>
            </p:cNvGrpSpPr>
            <p:nvPr/>
          </p:nvGrpSpPr>
          <p:grpSpPr bwMode="auto">
            <a:xfrm>
              <a:off x="0" y="576"/>
              <a:ext cx="14400" cy="132"/>
              <a:chOff x="0" y="576"/>
              <a:chExt cx="14400" cy="132"/>
            </a:xfrm>
          </p:grpSpPr>
          <p:sp>
            <p:nvSpPr>
              <p:cNvPr id="1029" name="Freeform 5"/>
              <p:cNvSpPr>
                <a:spLocks/>
              </p:cNvSpPr>
              <p:nvPr/>
            </p:nvSpPr>
            <p:spPr bwMode="auto">
              <a:xfrm>
                <a:off x="0" y="576"/>
                <a:ext cx="14400" cy="132"/>
              </a:xfrm>
              <a:custGeom>
                <a:avLst/>
                <a:gdLst/>
                <a:ahLst/>
                <a:cxnLst>
                  <a:cxn ang="0">
                    <a:pos x="0" y="132"/>
                  </a:cxn>
                  <a:cxn ang="0">
                    <a:pos x="14400" y="132"/>
                  </a:cxn>
                  <a:cxn ang="0">
                    <a:pos x="14400" y="0"/>
                  </a:cxn>
                  <a:cxn ang="0">
                    <a:pos x="0" y="0"/>
                  </a:cxn>
                  <a:cxn ang="0">
                    <a:pos x="0" y="132"/>
                  </a:cxn>
                </a:cxnLst>
                <a:rect l="0" t="0" r="r" b="b"/>
                <a:pathLst>
                  <a:path w="14400" h="132">
                    <a:moveTo>
                      <a:pt x="0" y="132"/>
                    </a:moveTo>
                    <a:lnTo>
                      <a:pt x="14400" y="132"/>
                    </a:lnTo>
                    <a:lnTo>
                      <a:pt x="14400" y="0"/>
                    </a:lnTo>
                    <a:lnTo>
                      <a:pt x="0" y="0"/>
                    </a:lnTo>
                    <a:lnTo>
                      <a:pt x="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0" name="Group 6"/>
            <p:cNvGrpSpPr>
              <a:grpSpLocks/>
            </p:cNvGrpSpPr>
            <p:nvPr/>
          </p:nvGrpSpPr>
          <p:grpSpPr bwMode="auto">
            <a:xfrm>
              <a:off x="0" y="0"/>
              <a:ext cx="14400" cy="576"/>
              <a:chOff x="0" y="0"/>
              <a:chExt cx="14400" cy="576"/>
            </a:xfrm>
          </p:grpSpPr>
          <p:sp>
            <p:nvSpPr>
              <p:cNvPr id="1031" name="Freeform 7"/>
              <p:cNvSpPr>
                <a:spLocks/>
              </p:cNvSpPr>
              <p:nvPr/>
            </p:nvSpPr>
            <p:spPr bwMode="auto">
              <a:xfrm>
                <a:off x="0" y="0"/>
                <a:ext cx="14400" cy="576"/>
              </a:xfrm>
              <a:custGeom>
                <a:avLst/>
                <a:gdLst/>
                <a:ahLst/>
                <a:cxnLst>
                  <a:cxn ang="0">
                    <a:pos x="0" y="576"/>
                  </a:cxn>
                  <a:cxn ang="0">
                    <a:pos x="14400" y="576"/>
                  </a:cxn>
                  <a:cxn ang="0">
                    <a:pos x="14400" y="0"/>
                  </a:cxn>
                  <a:cxn ang="0">
                    <a:pos x="0" y="0"/>
                  </a:cxn>
                  <a:cxn ang="0">
                    <a:pos x="0" y="576"/>
                  </a:cxn>
                </a:cxnLst>
                <a:rect l="0" t="0" r="r" b="b"/>
                <a:pathLst>
                  <a:path w="14400" h="576">
                    <a:moveTo>
                      <a:pt x="0" y="576"/>
                    </a:moveTo>
                    <a:lnTo>
                      <a:pt x="14400" y="576"/>
                    </a:lnTo>
                    <a:lnTo>
                      <a:pt x="14400" y="0"/>
                    </a:lnTo>
                    <a:lnTo>
                      <a:pt x="0" y="0"/>
                    </a:lnTo>
                    <a:lnTo>
                      <a:pt x="0" y="576"/>
                    </a:lnTo>
                  </a:path>
                </a:pathLst>
              </a:custGeom>
              <a:solidFill>
                <a:srgbClr val="92A1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cstate="print"/>
              <a:srcRect/>
              <a:stretch>
                <a:fillRect/>
              </a:stretch>
            </p:blipFill>
            <p:spPr bwMode="auto">
              <a:xfrm>
                <a:off x="1680" y="1680"/>
                <a:ext cx="11597" cy="7440"/>
              </a:xfrm>
              <a:prstGeom prst="rect">
                <a:avLst/>
              </a:prstGeom>
              <a:noFill/>
            </p:spPr>
          </p:pic>
        </p:grpSp>
      </p:grpSp>
      <p:sp>
        <p:nvSpPr>
          <p:cNvPr id="12" name="TextBox 11"/>
          <p:cNvSpPr txBox="1"/>
          <p:nvPr/>
        </p:nvSpPr>
        <p:spPr>
          <a:xfrm>
            <a:off x="533400" y="6019800"/>
            <a:ext cx="8081058" cy="584775"/>
          </a:xfrm>
          <a:prstGeom prst="rect">
            <a:avLst/>
          </a:prstGeom>
          <a:noFill/>
        </p:spPr>
        <p:txBody>
          <a:bodyPr wrap="none" rtlCol="0">
            <a:spAutoFit/>
          </a:bodyPr>
          <a:lstStyle/>
          <a:p>
            <a:r>
              <a:rPr lang="en-US" sz="1600" dirty="0" smtClean="0"/>
              <a:t>Source: Pew Internet &amp; American Life Project. “MILLENNIALS</a:t>
            </a:r>
          </a:p>
          <a:p>
            <a:r>
              <a:rPr lang="en-US" sz="1600" dirty="0" smtClean="0"/>
              <a:t>A Portrait of Generation Next. Confident. Connected. Open to Change.” February 2010.</a:t>
            </a: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Wireless Internet </a:t>
            </a:r>
            <a:r>
              <a:rPr lang="en-US" dirty="0" smtClean="0"/>
              <a:t>Usage</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44</a:t>
            </a:fld>
            <a:endParaRPr lang="en-US"/>
          </a:p>
        </p:txBody>
      </p:sp>
      <p:grpSp>
        <p:nvGrpSpPr>
          <p:cNvPr id="2050" name="Group 2"/>
          <p:cNvGrpSpPr>
            <a:grpSpLocks/>
          </p:cNvGrpSpPr>
          <p:nvPr/>
        </p:nvGrpSpPr>
        <p:grpSpPr bwMode="auto">
          <a:xfrm>
            <a:off x="304800" y="1752600"/>
            <a:ext cx="8305800" cy="4005849"/>
            <a:chOff x="0" y="576"/>
            <a:chExt cx="15696" cy="8474"/>
          </a:xfrm>
        </p:grpSpPr>
        <p:pic>
          <p:nvPicPr>
            <p:cNvPr id="2051" name="Picture 3"/>
            <p:cNvPicPr>
              <a:picLocks noChangeAspect="1" noChangeArrowheads="1"/>
            </p:cNvPicPr>
            <p:nvPr/>
          </p:nvPicPr>
          <p:blipFill>
            <a:blip r:embed="rId2" cstate="print"/>
            <a:srcRect/>
            <a:stretch>
              <a:fillRect/>
            </a:stretch>
          </p:blipFill>
          <p:spPr bwMode="auto">
            <a:xfrm>
              <a:off x="144" y="898"/>
              <a:ext cx="15552" cy="8152"/>
            </a:xfrm>
            <a:prstGeom prst="rect">
              <a:avLst/>
            </a:prstGeom>
            <a:noFill/>
          </p:spPr>
        </p:pic>
        <p:grpSp>
          <p:nvGrpSpPr>
            <p:cNvPr id="2052" name="Group 4"/>
            <p:cNvGrpSpPr>
              <a:grpSpLocks/>
            </p:cNvGrpSpPr>
            <p:nvPr/>
          </p:nvGrpSpPr>
          <p:grpSpPr bwMode="auto">
            <a:xfrm>
              <a:off x="0" y="576"/>
              <a:ext cx="14400" cy="132"/>
              <a:chOff x="0" y="576"/>
              <a:chExt cx="14400" cy="132"/>
            </a:xfrm>
          </p:grpSpPr>
          <p:sp>
            <p:nvSpPr>
              <p:cNvPr id="2053" name="Freeform 5"/>
              <p:cNvSpPr>
                <a:spLocks/>
              </p:cNvSpPr>
              <p:nvPr/>
            </p:nvSpPr>
            <p:spPr bwMode="auto">
              <a:xfrm>
                <a:off x="0" y="576"/>
                <a:ext cx="14400" cy="132"/>
              </a:xfrm>
              <a:custGeom>
                <a:avLst/>
                <a:gdLst/>
                <a:ahLst/>
                <a:cxnLst>
                  <a:cxn ang="0">
                    <a:pos x="0" y="132"/>
                  </a:cxn>
                  <a:cxn ang="0">
                    <a:pos x="14400" y="132"/>
                  </a:cxn>
                  <a:cxn ang="0">
                    <a:pos x="14400" y="0"/>
                  </a:cxn>
                  <a:cxn ang="0">
                    <a:pos x="0" y="0"/>
                  </a:cxn>
                  <a:cxn ang="0">
                    <a:pos x="0" y="132"/>
                  </a:cxn>
                </a:cxnLst>
                <a:rect l="0" t="0" r="r" b="b"/>
                <a:pathLst>
                  <a:path w="14400" h="132">
                    <a:moveTo>
                      <a:pt x="0" y="132"/>
                    </a:moveTo>
                    <a:lnTo>
                      <a:pt x="14400" y="132"/>
                    </a:lnTo>
                    <a:lnTo>
                      <a:pt x="14400" y="0"/>
                    </a:lnTo>
                    <a:lnTo>
                      <a:pt x="0" y="0"/>
                    </a:lnTo>
                    <a:lnTo>
                      <a:pt x="0" y="1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056" name="Picture 8"/>
            <p:cNvPicPr>
              <a:picLocks noChangeAspect="1" noChangeArrowheads="1"/>
            </p:cNvPicPr>
            <p:nvPr/>
          </p:nvPicPr>
          <p:blipFill>
            <a:blip r:embed="rId3" cstate="print"/>
            <a:srcRect/>
            <a:stretch>
              <a:fillRect/>
            </a:stretch>
          </p:blipFill>
          <p:spPr bwMode="auto">
            <a:xfrm>
              <a:off x="4464" y="1221"/>
              <a:ext cx="6431" cy="7080"/>
            </a:xfrm>
            <a:prstGeom prst="rect">
              <a:avLst/>
            </a:prstGeom>
            <a:noFill/>
          </p:spPr>
        </p:pic>
      </p:grpSp>
      <p:sp>
        <p:nvSpPr>
          <p:cNvPr id="12" name="TextBox 11"/>
          <p:cNvSpPr txBox="1"/>
          <p:nvPr/>
        </p:nvSpPr>
        <p:spPr>
          <a:xfrm>
            <a:off x="609600" y="5867400"/>
            <a:ext cx="7067961" cy="523220"/>
          </a:xfrm>
          <a:prstGeom prst="rect">
            <a:avLst/>
          </a:prstGeom>
          <a:noFill/>
        </p:spPr>
        <p:txBody>
          <a:bodyPr wrap="none" rtlCol="0">
            <a:spAutoFit/>
          </a:bodyPr>
          <a:lstStyle/>
          <a:p>
            <a:r>
              <a:rPr lang="en-US" sz="1400" dirty="0" smtClean="0"/>
              <a:t>Source: Pew Internet &amp; American Life Project. “MILLENNIALS</a:t>
            </a:r>
          </a:p>
          <a:p>
            <a:r>
              <a:rPr lang="en-US" sz="1400" dirty="0" smtClean="0"/>
              <a:t>A Portrait of Generation Next. Confident. Connected. Open to Change.” February 2010.</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8640214-ADEB-4701-A84C-E87E41C84394}" type="slidenum">
              <a:rPr lang="en-US" smtClean="0"/>
              <a:pPr/>
              <a:t>45</a:t>
            </a:fld>
            <a:endParaRPr lang="en-US"/>
          </a:p>
        </p:txBody>
      </p:sp>
      <p:pic>
        <p:nvPicPr>
          <p:cNvPr id="104450" name="Picture 2"/>
          <p:cNvPicPr>
            <a:picLocks noChangeAspect="1" noChangeArrowheads="1"/>
          </p:cNvPicPr>
          <p:nvPr/>
        </p:nvPicPr>
        <p:blipFill>
          <a:blip r:embed="rId2" cstate="print"/>
          <a:srcRect/>
          <a:stretch>
            <a:fillRect/>
          </a:stretch>
        </p:blipFill>
        <p:spPr bwMode="auto">
          <a:xfrm>
            <a:off x="152400" y="0"/>
            <a:ext cx="8839200" cy="6705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Your Impression and Comments… </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46</a:t>
            </a:fld>
            <a:endParaRPr lang="en-US"/>
          </a:p>
        </p:txBody>
      </p:sp>
      <p:pic>
        <p:nvPicPr>
          <p:cNvPr id="105474" name="Picture 2"/>
          <p:cNvPicPr>
            <a:picLocks noChangeAspect="1" noChangeArrowheads="1"/>
          </p:cNvPicPr>
          <p:nvPr/>
        </p:nvPicPr>
        <p:blipFill>
          <a:blip r:embed="rId2" cstate="print"/>
          <a:srcRect/>
          <a:stretch>
            <a:fillRect/>
          </a:stretch>
        </p:blipFill>
        <p:spPr bwMode="auto">
          <a:xfrm>
            <a:off x="2362200" y="2209800"/>
            <a:ext cx="4359965" cy="3581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Questions </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47</a:t>
            </a:fld>
            <a:endParaRPr lang="en-US"/>
          </a:p>
        </p:txBody>
      </p:sp>
      <p:pic>
        <p:nvPicPr>
          <p:cNvPr id="106498" name="Picture 2"/>
          <p:cNvPicPr>
            <a:picLocks noChangeAspect="1" noChangeArrowheads="1"/>
          </p:cNvPicPr>
          <p:nvPr/>
        </p:nvPicPr>
        <p:blipFill>
          <a:blip r:embed="rId2" cstate="print"/>
          <a:srcRect/>
          <a:stretch>
            <a:fillRect/>
          </a:stretch>
        </p:blipFill>
        <p:spPr bwMode="auto">
          <a:xfrm>
            <a:off x="152400" y="1905000"/>
            <a:ext cx="4800600" cy="4075235"/>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4876800" y="1905000"/>
            <a:ext cx="4038600" cy="4038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640214-ADEB-4701-A84C-E87E41C84394}" type="slidenum">
              <a:rPr lang="en-US" smtClean="0"/>
              <a:pPr/>
              <a:t>5</a:t>
            </a:fld>
            <a:endParaRPr lang="en-US"/>
          </a:p>
        </p:txBody>
      </p:sp>
      <p:pic>
        <p:nvPicPr>
          <p:cNvPr id="3" name="Picture 2" descr="C:\Users\James Hardy\AppData\Local\Microsoft\Windows\Temporary Internet Files\Content.IE5\D11ITMFO\gener_gap-wzpiuh[1].jpg"/>
          <p:cNvPicPr>
            <a:picLocks noChangeAspect="1" noChangeArrowheads="1"/>
          </p:cNvPicPr>
          <p:nvPr/>
        </p:nvPicPr>
        <p:blipFill>
          <a:blip r:embed="rId3" cstate="print"/>
          <a:srcRect/>
          <a:stretch>
            <a:fillRect/>
          </a:stretch>
        </p:blipFill>
        <p:spPr bwMode="auto">
          <a:xfrm>
            <a:off x="304800" y="279400"/>
            <a:ext cx="8534400" cy="6045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838200" y="0"/>
            <a:ext cx="7569200" cy="838200"/>
          </a:xfrm>
        </p:spPr>
        <p:txBody>
          <a:bodyPr>
            <a:normAutofit/>
          </a:bodyPr>
          <a:lstStyle/>
          <a:p>
            <a:pPr eaLnBrk="1" hangingPunct="1"/>
            <a:r>
              <a:rPr lang="en-US" dirty="0" smtClean="0"/>
              <a:t>The Six Generations</a:t>
            </a:r>
          </a:p>
        </p:txBody>
      </p:sp>
      <p:sp>
        <p:nvSpPr>
          <p:cNvPr id="15363" name="Rectangle 1028"/>
          <p:cNvSpPr>
            <a:spLocks noGrp="1" noChangeArrowheads="1"/>
          </p:cNvSpPr>
          <p:nvPr>
            <p:ph type="body" idx="1"/>
          </p:nvPr>
        </p:nvSpPr>
        <p:spPr/>
        <p:txBody>
          <a:bodyPr/>
          <a:lstStyle/>
          <a:p>
            <a:pPr eaLnBrk="1" hangingPunct="1"/>
            <a:r>
              <a:rPr lang="en-US" dirty="0" smtClean="0"/>
              <a:t>The G.I. Generation      		1901-1924</a:t>
            </a:r>
          </a:p>
          <a:p>
            <a:pPr eaLnBrk="1" hangingPunct="1"/>
            <a:r>
              <a:rPr lang="en-US" dirty="0" smtClean="0"/>
              <a:t>The Silent Generation			1925-1945</a:t>
            </a:r>
          </a:p>
          <a:p>
            <a:pPr eaLnBrk="1" hangingPunct="1"/>
            <a:endParaRPr lang="en-US" dirty="0" smtClean="0"/>
          </a:p>
          <a:p>
            <a:pPr eaLnBrk="1" hangingPunct="1"/>
            <a:r>
              <a:rPr lang="en-US" dirty="0" smtClean="0">
                <a:solidFill>
                  <a:srgbClr val="FF0000"/>
                </a:solidFill>
              </a:rPr>
              <a:t>The Baby Boomers      			1946-1964</a:t>
            </a:r>
          </a:p>
          <a:p>
            <a:pPr eaLnBrk="1" hangingPunct="1"/>
            <a:endParaRPr lang="en-US" dirty="0" smtClean="0"/>
          </a:p>
          <a:p>
            <a:pPr eaLnBrk="1" hangingPunct="1"/>
            <a:r>
              <a:rPr lang="en-US" dirty="0" smtClean="0"/>
              <a:t>Baby Busters				1965-1980</a:t>
            </a:r>
          </a:p>
          <a:p>
            <a:pPr eaLnBrk="1" hangingPunct="1"/>
            <a:r>
              <a:rPr lang="en-US" dirty="0" smtClean="0"/>
              <a:t>MTV Generation/Boomerang	1975-1985</a:t>
            </a:r>
          </a:p>
          <a:p>
            <a:pPr eaLnBrk="1" hangingPunct="1"/>
            <a:endParaRPr lang="en-US" dirty="0" smtClean="0"/>
          </a:p>
          <a:p>
            <a:pPr eaLnBrk="1" hangingPunct="1"/>
            <a:r>
              <a:rPr lang="en-US" dirty="0" smtClean="0">
                <a:solidFill>
                  <a:srgbClr val="FF0000"/>
                </a:solidFill>
              </a:rPr>
              <a:t>Generation Y/</a:t>
            </a:r>
            <a:r>
              <a:rPr lang="en-US" dirty="0" err="1" smtClean="0">
                <a:solidFill>
                  <a:srgbClr val="FF0000"/>
                </a:solidFill>
              </a:rPr>
              <a:t>Millennials</a:t>
            </a:r>
            <a:r>
              <a:rPr lang="en-US" dirty="0" smtClean="0">
                <a:solidFill>
                  <a:srgbClr val="FF0000"/>
                </a:solidFill>
              </a:rPr>
              <a:t>     		1978-1990</a:t>
            </a:r>
          </a:p>
        </p:txBody>
      </p:sp>
      <p:sp>
        <p:nvSpPr>
          <p:cNvPr id="15364" name="Text Box 1027"/>
          <p:cNvSpPr txBox="1">
            <a:spLocks noChangeArrowheads="1"/>
          </p:cNvSpPr>
          <p:nvPr/>
        </p:nvSpPr>
        <p:spPr bwMode="auto">
          <a:xfrm>
            <a:off x="838200" y="2209800"/>
            <a:ext cx="7467600" cy="457200"/>
          </a:xfrm>
          <a:prstGeom prst="rect">
            <a:avLst/>
          </a:prstGeom>
          <a:noFill/>
          <a:ln w="9525">
            <a:noFill/>
            <a:miter lim="800000"/>
            <a:headEnd/>
            <a:tailEnd/>
          </a:ln>
        </p:spPr>
        <p:txBody>
          <a:bodyPr lIns="91434" tIns="45717" rIns="91434" bIns="45717">
            <a:spAutoFit/>
          </a:bodyPr>
          <a:lstStyle/>
          <a:p>
            <a:pPr defTabSz="917575">
              <a:spcBef>
                <a:spcPct val="50000"/>
              </a:spcBef>
            </a:pPr>
            <a:endParaRPr lang="en-US" sz="2500"/>
          </a:p>
        </p:txBody>
      </p:sp>
      <p:sp>
        <p:nvSpPr>
          <p:cNvPr id="5" name="Slide Number Placeholder 4"/>
          <p:cNvSpPr>
            <a:spLocks noGrp="1"/>
          </p:cNvSpPr>
          <p:nvPr>
            <p:ph type="sldNum" sz="quarter" idx="12"/>
          </p:nvPr>
        </p:nvSpPr>
        <p:spPr/>
        <p:txBody>
          <a:bodyPr/>
          <a:lstStyle/>
          <a:p>
            <a:fld id="{D8640214-ADEB-4701-A84C-E87E41C8439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Generations</a:t>
            </a:r>
            <a:endParaRPr lang="en-US" dirty="0"/>
          </a:p>
        </p:txBody>
      </p:sp>
      <p:sp>
        <p:nvSpPr>
          <p:cNvPr id="3" name="Slide Number Placeholder 2"/>
          <p:cNvSpPr>
            <a:spLocks noGrp="1"/>
          </p:cNvSpPr>
          <p:nvPr>
            <p:ph type="sldNum" sz="quarter" idx="12"/>
          </p:nvPr>
        </p:nvSpPr>
        <p:spPr/>
        <p:txBody>
          <a:bodyPr/>
          <a:lstStyle/>
          <a:p>
            <a:fld id="{D8640214-ADEB-4701-A84C-E87E41C84394}" type="slidenum">
              <a:rPr lang="en-US" smtClean="0"/>
              <a:pPr/>
              <a:t>7</a:t>
            </a:fld>
            <a:endParaRPr lang="en-US"/>
          </a:p>
        </p:txBody>
      </p:sp>
      <p:sp>
        <p:nvSpPr>
          <p:cNvPr id="4" name="Content Placeholder 3"/>
          <p:cNvSpPr>
            <a:spLocks noGrp="1"/>
          </p:cNvSpPr>
          <p:nvPr>
            <p:ph sz="quarter" idx="1"/>
          </p:nvPr>
        </p:nvSpPr>
        <p:spPr/>
        <p:txBody>
          <a:bodyPr>
            <a:normAutofit lnSpcReduction="10000"/>
          </a:bodyPr>
          <a:lstStyle/>
          <a:p>
            <a:r>
              <a:rPr lang="en-US" dirty="0" smtClean="0"/>
              <a:t>Generation Z				1995-2007</a:t>
            </a:r>
          </a:p>
          <a:p>
            <a:pPr lvl="2"/>
            <a:r>
              <a:rPr lang="en-US" dirty="0" smtClean="0"/>
              <a:t>New Silent Generation</a:t>
            </a:r>
          </a:p>
          <a:p>
            <a:pPr lvl="2"/>
            <a:endParaRPr lang="en-US" dirty="0" smtClean="0"/>
          </a:p>
          <a:p>
            <a:endParaRPr lang="en-US" dirty="0" smtClean="0"/>
          </a:p>
          <a:p>
            <a:r>
              <a:rPr lang="en-US" dirty="0" smtClean="0">
                <a:solidFill>
                  <a:srgbClr val="FF0000"/>
                </a:solidFill>
              </a:rPr>
              <a:t>The Next Generation			after 2007</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t>Source: MarketingTeacher.com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7800" y="228600"/>
            <a:ext cx="6324600" cy="685800"/>
          </a:xfrm>
        </p:spPr>
        <p:txBody>
          <a:bodyPr>
            <a:normAutofit/>
          </a:bodyPr>
          <a:lstStyle/>
          <a:p>
            <a:pPr algn="ctr" eaLnBrk="1" hangingPunct="1"/>
            <a:r>
              <a:rPr lang="en-US" dirty="0" smtClean="0"/>
              <a:t>Greatest Generation</a:t>
            </a:r>
          </a:p>
        </p:txBody>
      </p:sp>
      <p:sp>
        <p:nvSpPr>
          <p:cNvPr id="10243" name="Rectangle 3"/>
          <p:cNvSpPr>
            <a:spLocks noGrp="1" noChangeArrowheads="1"/>
          </p:cNvSpPr>
          <p:nvPr>
            <p:ph type="body" idx="1"/>
          </p:nvPr>
        </p:nvSpPr>
        <p:spPr>
          <a:xfrm>
            <a:off x="838200" y="1447800"/>
            <a:ext cx="7772400" cy="4838700"/>
          </a:xfrm>
        </p:spPr>
        <p:txBody>
          <a:bodyPr>
            <a:normAutofit/>
          </a:bodyPr>
          <a:lstStyle/>
          <a:p>
            <a:pPr marL="611188" indent="-611188" eaLnBrk="1" hangingPunct="1">
              <a:lnSpc>
                <a:spcPct val="90000"/>
              </a:lnSpc>
            </a:pPr>
            <a:r>
              <a:rPr lang="en-US" dirty="0" smtClean="0"/>
              <a:t>Born between 1901-1945</a:t>
            </a:r>
          </a:p>
          <a:p>
            <a:pPr marL="611188" indent="-611188" eaLnBrk="1" hangingPunct="1">
              <a:lnSpc>
                <a:spcPct val="90000"/>
              </a:lnSpc>
              <a:buFont typeface="Wingdings" pitchFamily="2" charset="2"/>
              <a:buNone/>
            </a:pPr>
            <a:r>
              <a:rPr lang="en-US" dirty="0" smtClean="0"/>
              <a:t>     	Are now 70 years old +</a:t>
            </a:r>
          </a:p>
          <a:p>
            <a:pPr marL="611188" indent="-611188" eaLnBrk="1" hangingPunct="1">
              <a:lnSpc>
                <a:spcPct val="90000"/>
              </a:lnSpc>
              <a:buFont typeface="Wingdings" pitchFamily="2" charset="2"/>
              <a:buNone/>
            </a:pPr>
            <a:r>
              <a:rPr lang="en-US" dirty="0" smtClean="0"/>
              <a:t>		GI Generation  91+</a:t>
            </a:r>
            <a:br>
              <a:rPr lang="en-US" dirty="0" smtClean="0"/>
            </a:br>
            <a:r>
              <a:rPr lang="en-US" dirty="0" smtClean="0"/>
              <a:t>	</a:t>
            </a:r>
            <a:r>
              <a:rPr lang="en-US" dirty="0" smtClean="0">
                <a:solidFill>
                  <a:srgbClr val="0070C0"/>
                </a:solidFill>
              </a:rPr>
              <a:t>Silent Generation  70-90</a:t>
            </a:r>
          </a:p>
          <a:p>
            <a:pPr marL="611188" indent="-611188" eaLnBrk="1" hangingPunct="1">
              <a:lnSpc>
                <a:spcPct val="90000"/>
              </a:lnSpc>
            </a:pPr>
            <a:r>
              <a:rPr lang="en-US" dirty="0" smtClean="0"/>
              <a:t>Represent 9.875% of the population</a:t>
            </a:r>
          </a:p>
          <a:p>
            <a:pPr marL="611188" indent="-611188" eaLnBrk="1" hangingPunct="1">
              <a:lnSpc>
                <a:spcPct val="90000"/>
              </a:lnSpc>
            </a:pPr>
            <a:r>
              <a:rPr lang="en-US" dirty="0" smtClean="0"/>
              <a:t>Their Depression was The Great One, their war was The Big One; their prosperity was the legendary Happy Days</a:t>
            </a:r>
          </a:p>
          <a:p>
            <a:pPr marL="611188" indent="-611188" eaLnBrk="1" hangingPunct="1">
              <a:lnSpc>
                <a:spcPct val="90000"/>
              </a:lnSpc>
            </a:pPr>
            <a:r>
              <a:rPr lang="en-US" dirty="0" smtClean="0">
                <a:solidFill>
                  <a:srgbClr val="0070C0"/>
                </a:solidFill>
              </a:rPr>
              <a:t>Peace! Jobs! Suburbs! Television! Rock n Roll! Cars!  Civil Rights movement began</a:t>
            </a:r>
            <a:r>
              <a:rPr lang="en-US" dirty="0" smtClean="0"/>
              <a:t/>
            </a:r>
            <a:br>
              <a:rPr lang="en-US" dirty="0" smtClean="0"/>
            </a:br>
            <a:endParaRPr lang="en-US" dirty="0" smtClean="0"/>
          </a:p>
          <a:p>
            <a:pPr marL="611188" indent="-611188" eaLnBrk="1" hangingPunct="1">
              <a:lnSpc>
                <a:spcPct val="90000"/>
              </a:lnSpc>
            </a:pPr>
            <a:endParaRPr lang="en-US" dirty="0" smtClean="0"/>
          </a:p>
        </p:txBody>
      </p:sp>
      <p:pic>
        <p:nvPicPr>
          <p:cNvPr id="10244" name="Picture 4" descr="bd07114_"/>
          <p:cNvPicPr>
            <a:picLocks noChangeAspect="1" noChangeArrowheads="1"/>
          </p:cNvPicPr>
          <p:nvPr/>
        </p:nvPicPr>
        <p:blipFill>
          <a:blip r:embed="rId3" cstate="print"/>
          <a:srcRect/>
          <a:stretch>
            <a:fillRect/>
          </a:stretch>
        </p:blipFill>
        <p:spPr bwMode="auto">
          <a:xfrm>
            <a:off x="7924800" y="4191000"/>
            <a:ext cx="1016000" cy="205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6858000" cy="685800"/>
          </a:xfrm>
        </p:spPr>
        <p:txBody>
          <a:bodyPr/>
          <a:lstStyle/>
          <a:p>
            <a:pPr algn="ctr" eaLnBrk="1" hangingPunct="1"/>
            <a:r>
              <a:rPr lang="en-US" dirty="0" smtClean="0"/>
              <a:t>The Baby Boomers</a:t>
            </a:r>
          </a:p>
        </p:txBody>
      </p:sp>
      <p:sp>
        <p:nvSpPr>
          <p:cNvPr id="11267" name="Rectangle 3"/>
          <p:cNvSpPr>
            <a:spLocks noGrp="1" noChangeArrowheads="1"/>
          </p:cNvSpPr>
          <p:nvPr>
            <p:ph type="body" idx="1"/>
          </p:nvPr>
        </p:nvSpPr>
        <p:spPr>
          <a:xfrm>
            <a:off x="914400" y="1600200"/>
            <a:ext cx="7772400" cy="4343400"/>
          </a:xfrm>
        </p:spPr>
        <p:txBody>
          <a:bodyPr/>
          <a:lstStyle/>
          <a:p>
            <a:pPr eaLnBrk="1" hangingPunct="1">
              <a:lnSpc>
                <a:spcPct val="90000"/>
              </a:lnSpc>
            </a:pPr>
            <a:r>
              <a:rPr lang="en-US" sz="2800" dirty="0" smtClean="0"/>
              <a:t>Born between 1946-1964</a:t>
            </a:r>
          </a:p>
          <a:p>
            <a:pPr eaLnBrk="1" hangingPunct="1">
              <a:lnSpc>
                <a:spcPct val="90000"/>
              </a:lnSpc>
            </a:pPr>
            <a:r>
              <a:rPr lang="en-US" sz="2800" dirty="0" smtClean="0"/>
              <a:t>Now between the ages of 51 and 69</a:t>
            </a:r>
            <a:br>
              <a:rPr lang="en-US" sz="2800" dirty="0" smtClean="0"/>
            </a:br>
            <a:endParaRPr lang="en-US" sz="2800" dirty="0" smtClean="0"/>
          </a:p>
          <a:p>
            <a:pPr eaLnBrk="1" hangingPunct="1">
              <a:lnSpc>
                <a:spcPct val="90000"/>
              </a:lnSpc>
            </a:pPr>
            <a:r>
              <a:rPr lang="en-US" sz="2800" dirty="0" smtClean="0"/>
              <a:t>79 million strong (24.7 % of population)</a:t>
            </a:r>
            <a:br>
              <a:rPr lang="en-US" sz="2800" dirty="0" smtClean="0"/>
            </a:br>
            <a:endParaRPr lang="en-US" sz="2800" dirty="0" smtClean="0"/>
          </a:p>
          <a:p>
            <a:pPr eaLnBrk="1" hangingPunct="1">
              <a:lnSpc>
                <a:spcPct val="90000"/>
              </a:lnSpc>
            </a:pPr>
            <a:r>
              <a:rPr lang="en-US" sz="2800" dirty="0" smtClean="0"/>
              <a:t>Also known as:  </a:t>
            </a:r>
            <a:br>
              <a:rPr lang="en-US" sz="2800" dirty="0" smtClean="0"/>
            </a:br>
            <a:r>
              <a:rPr lang="en-US" sz="2800" dirty="0" smtClean="0"/>
              <a:t>Hippies (60’s and 70’s)</a:t>
            </a:r>
          </a:p>
          <a:p>
            <a:pPr eaLnBrk="1" hangingPunct="1">
              <a:lnSpc>
                <a:spcPct val="90000"/>
              </a:lnSpc>
              <a:buNone/>
            </a:pPr>
            <a:r>
              <a:rPr lang="en-US" sz="2800" dirty="0" smtClean="0"/>
              <a:t>	Yuppies (70’s/80’s)</a:t>
            </a:r>
            <a:br>
              <a:rPr lang="en-US" sz="2800" dirty="0" smtClean="0"/>
            </a:br>
            <a:r>
              <a:rPr lang="en-US" sz="2800" dirty="0" smtClean="0"/>
              <a:t/>
            </a:r>
            <a:br>
              <a:rPr lang="en-US" sz="2800" dirty="0" smtClean="0"/>
            </a:br>
            <a:endParaRPr lang="en-US" sz="2800" dirty="0" smtClean="0"/>
          </a:p>
        </p:txBody>
      </p:sp>
      <p:pic>
        <p:nvPicPr>
          <p:cNvPr id="11268" name="Picture 4" descr="PPLBB020"/>
          <p:cNvPicPr>
            <a:picLocks noChangeAspect="1" noChangeArrowheads="1"/>
          </p:cNvPicPr>
          <p:nvPr/>
        </p:nvPicPr>
        <p:blipFill>
          <a:blip r:embed="rId3" cstate="print"/>
          <a:srcRect/>
          <a:stretch>
            <a:fillRect/>
          </a:stretch>
        </p:blipFill>
        <p:spPr bwMode="auto">
          <a:xfrm>
            <a:off x="5791200" y="3962400"/>
            <a:ext cx="2286000" cy="236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8640214-ADEB-4701-A84C-E87E41C84394}"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460</TotalTime>
  <Words>2964</Words>
  <Application>Microsoft Office PowerPoint</Application>
  <PresentationFormat>On-screen Show (4:3)</PresentationFormat>
  <Paragraphs>590</Paragraphs>
  <Slides>47</Slides>
  <Notes>42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Multigenerational Community Engagement</vt:lpstr>
      <vt:lpstr>  Workshop Goals </vt:lpstr>
      <vt:lpstr>Is the Generation Gap Back?</vt:lpstr>
      <vt:lpstr>Slide 4</vt:lpstr>
      <vt:lpstr>Slide 5</vt:lpstr>
      <vt:lpstr>The Six Generations</vt:lpstr>
      <vt:lpstr>The Six Generations</vt:lpstr>
      <vt:lpstr>Greatest Generation</vt:lpstr>
      <vt:lpstr>The Baby Boomers</vt:lpstr>
      <vt:lpstr>The Generation X’ers</vt:lpstr>
      <vt:lpstr>The Generation Y’s or Millennials</vt:lpstr>
      <vt:lpstr>Generation “Z”</vt:lpstr>
      <vt:lpstr>The “Next” Generation</vt:lpstr>
      <vt:lpstr>How Their Times Shaped Them</vt:lpstr>
      <vt:lpstr>Greatest Generation:  Defining Events</vt:lpstr>
      <vt:lpstr>Greatest Generation:  Heroes</vt:lpstr>
      <vt:lpstr>Boomers: Defining Events</vt:lpstr>
      <vt:lpstr>Baby Boomers:  Heroes</vt:lpstr>
      <vt:lpstr>Gen X’ers:  Defining Events</vt:lpstr>
      <vt:lpstr>Gen X’ers:  Heroes ?</vt:lpstr>
      <vt:lpstr>Millenials:  Defining Events</vt:lpstr>
      <vt:lpstr>Millenials:  Heroes ?</vt:lpstr>
      <vt:lpstr>Greatest Generation Values</vt:lpstr>
      <vt:lpstr>Greatest Generation:  Training &amp; Development</vt:lpstr>
      <vt:lpstr> Messages that Motivate Greatest Generation</vt:lpstr>
      <vt:lpstr> Boomer Values</vt:lpstr>
      <vt:lpstr>Boomers:  Training &amp; Development</vt:lpstr>
      <vt:lpstr>Messages that Motivate Boomers</vt:lpstr>
      <vt:lpstr>Gen X Values</vt:lpstr>
      <vt:lpstr>Gen X’ers: Training &amp; Development</vt:lpstr>
      <vt:lpstr>Messages that Motivate Gen X’ers</vt:lpstr>
      <vt:lpstr>Millennial Values</vt:lpstr>
      <vt:lpstr>Millennials: Training &amp; Development</vt:lpstr>
      <vt:lpstr>Messages that Motivate Millennials</vt:lpstr>
      <vt:lpstr>How They Communicate</vt:lpstr>
      <vt:lpstr>How They Communicate</vt:lpstr>
      <vt:lpstr>How They Communicate</vt:lpstr>
      <vt:lpstr>How They Communicate</vt:lpstr>
      <vt:lpstr>Engaging Your Community</vt:lpstr>
      <vt:lpstr>Public Participation Spectrum</vt:lpstr>
      <vt:lpstr>Public Participation Spectrum</vt:lpstr>
      <vt:lpstr>Public Participation Spectrum</vt:lpstr>
      <vt:lpstr>Social Networking - Millenials</vt:lpstr>
      <vt:lpstr>Wireless Internet Usage</vt:lpstr>
      <vt:lpstr>Slide 45</vt:lpstr>
      <vt:lpstr> Your Impression and Comments… </vt:lpstr>
      <vt:lpstr> Questions </vt:lpstr>
    </vt:vector>
  </TitlesOfParts>
  <Company>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Communication in the Workplace</dc:title>
  <dc:creator>mfaris</dc:creator>
  <cp:lastModifiedBy>James Hardy</cp:lastModifiedBy>
  <cp:revision>45</cp:revision>
  <cp:lastPrinted>2015-11-07T02:42:43Z</cp:lastPrinted>
  <dcterms:created xsi:type="dcterms:W3CDTF">2008-09-27T20:25:31Z</dcterms:created>
  <dcterms:modified xsi:type="dcterms:W3CDTF">2016-10-12T18:31:49Z</dcterms:modified>
</cp:coreProperties>
</file>