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58" r:id="rId3"/>
    <p:sldId id="268" r:id="rId4"/>
    <p:sldId id="269" r:id="rId5"/>
    <p:sldId id="260" r:id="rId6"/>
    <p:sldId id="261" r:id="rId7"/>
    <p:sldId id="263" r:id="rId8"/>
    <p:sldId id="259" r:id="rId9"/>
    <p:sldId id="272" r:id="rId10"/>
    <p:sldId id="277" r:id="rId11"/>
    <p:sldId id="271" r:id="rId12"/>
    <p:sldId id="27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 varScale="1">
        <p:scale>
          <a:sx n="79" d="100"/>
          <a:sy n="79" d="100"/>
        </p:scale>
        <p:origin x="101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E914F-DBF1-4589-BC6B-3556C4D02B35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61238-3B0D-48BF-8905-9DBFF3315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2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9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9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0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8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8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8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2545-ECB0-4DAB-8488-6A9532F8D966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1792E-2A39-4B5D-BCF3-E151E6B3A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my\AppData\Local\Temp\schoolstarttimechange_mbe_owensdrobnichlewinbaylor_2014.pdf" TargetMode="External"/><Relationship Id="rId2" Type="http://schemas.openxmlformats.org/officeDocument/2006/relationships/hyperlink" Target="file:///C:\Users\Amy\AppData\Local\Temp\final_version_3-11-14_start_time_report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C:\Users\Amy\AppData\Local\Temp\School%20Start%20Times%20and%20Student%20Outcomes%20-%20Hanover%20Research.pdf" TargetMode="External"/><Relationship Id="rId4" Type="http://schemas.openxmlformats.org/officeDocument/2006/relationships/hyperlink" Target="file:///C:\Users\Amy\AppData\Local\Temp\Pediatrics-2014--642-9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16" y="140046"/>
            <a:ext cx="10515600" cy="103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Lucida Sans" panose="020B0602030504020204" pitchFamily="34" charset="0"/>
              </a:rPr>
              <a:t>Natick’s Start-Time Odyssey</a:t>
            </a:r>
            <a:endParaRPr lang="en-US" sz="6000" dirty="0">
              <a:latin typeface="Lucida Sans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506"/>
          <a:stretch/>
        </p:blipFill>
        <p:spPr>
          <a:xfrm>
            <a:off x="2302526" y="1484550"/>
            <a:ext cx="7190342" cy="47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0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658" y="231354"/>
            <a:ext cx="10183258" cy="87033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Lucida Sans" panose="020B0602030504020204" pitchFamily="34" charset="0"/>
              </a:rPr>
              <a:t>Research</a:t>
            </a:r>
            <a:endParaRPr lang="en-US" sz="4800" dirty="0">
              <a:latin typeface="Lucida Sans" panose="020B0602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494" y="1432194"/>
            <a:ext cx="9144000" cy="50236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Examining the Impact of Later High School Start Times on the Health and Academic Performance of High School Students:  A Multi-Site Study</a:t>
            </a:r>
          </a:p>
          <a:p>
            <a:pPr algn="l"/>
            <a:r>
              <a:rPr lang="en-US" sz="1400" dirty="0">
                <a:hlinkClick r:id="rId2" action="ppaction://hlinkfile"/>
              </a:rPr>
              <a:t>file:///C:/</a:t>
            </a:r>
            <a:r>
              <a:rPr lang="en-US" sz="1400" dirty="0" smtClean="0">
                <a:hlinkClick r:id="rId2" action="ppaction://hlinkfile"/>
              </a:rPr>
              <a:t>Users/Amy/AppData/Local/Temp/final_version_3-11-14_start_time_report.pdf</a:t>
            </a:r>
            <a:endParaRPr lang="en-US" sz="1400" dirty="0" smtClean="0"/>
          </a:p>
          <a:p>
            <a:pPr algn="l"/>
            <a:endParaRPr lang="en-US" sz="1400" dirty="0" smtClean="0"/>
          </a:p>
          <a:p>
            <a:pPr algn="l"/>
            <a:r>
              <a:rPr lang="en-US" dirty="0" smtClean="0"/>
              <a:t>School Start Time Change :  An In-Depth Examination of School Districts in the United States.  </a:t>
            </a:r>
          </a:p>
          <a:p>
            <a:pPr algn="l"/>
            <a:r>
              <a:rPr lang="en-US" sz="1400" dirty="0" smtClean="0">
                <a:hlinkClick r:id="rId3" action="ppaction://hlinkfile"/>
              </a:rPr>
              <a:t>file:///C:/Users/Amy/AppData/Local/Temp/schoolstarttimechange_mbe_owensdrobnichlewinbaylor_2014.pdf</a:t>
            </a:r>
            <a:endParaRPr lang="en-US" sz="1400" dirty="0" smtClean="0"/>
          </a:p>
          <a:p>
            <a:pPr algn="l"/>
            <a:endParaRPr lang="en-US" sz="1400" dirty="0" smtClean="0"/>
          </a:p>
          <a:p>
            <a:pPr algn="l"/>
            <a:r>
              <a:rPr lang="en-US" dirty="0" smtClean="0"/>
              <a:t>School Start Time for Adolescents: American Academy of Pediatrics</a:t>
            </a:r>
          </a:p>
          <a:p>
            <a:pPr algn="l"/>
            <a:r>
              <a:rPr lang="en-US" sz="1400" dirty="0" smtClean="0">
                <a:hlinkClick r:id="rId4" action="ppaction://hlinkfile"/>
              </a:rPr>
              <a:t>file</a:t>
            </a:r>
            <a:r>
              <a:rPr lang="en-US" sz="1400" dirty="0">
                <a:hlinkClick r:id="rId4" action="ppaction://hlinkfile"/>
              </a:rPr>
              <a:t>:///C:/Users/Amy/AppData/Local/Temp/Pediatrics-2014--</a:t>
            </a:r>
            <a:r>
              <a:rPr lang="en-US" sz="1400" dirty="0" smtClean="0">
                <a:hlinkClick r:id="rId4" action="ppaction://hlinkfile"/>
              </a:rPr>
              <a:t>642-9.pdf</a:t>
            </a:r>
            <a:endParaRPr lang="en-US" sz="1400" dirty="0" smtClean="0"/>
          </a:p>
          <a:p>
            <a:pPr algn="l"/>
            <a:endParaRPr lang="en-US" sz="1400" dirty="0" smtClean="0"/>
          </a:p>
          <a:p>
            <a:pPr algn="l"/>
            <a:r>
              <a:rPr lang="en-US" dirty="0" smtClean="0"/>
              <a:t>School Start Times and Student Outcomes: Hanover Research </a:t>
            </a:r>
            <a:endParaRPr lang="en-US" dirty="0"/>
          </a:p>
          <a:p>
            <a:pPr algn="l"/>
            <a:r>
              <a:rPr lang="en-US" sz="1400" dirty="0">
                <a:hlinkClick r:id="rId5" action="ppaction://hlinkfile"/>
              </a:rPr>
              <a:t>file:///C:/Users/Amy/AppData/Local/Temp/School%20Start%20Times%20and%20Student%20Outcomes%20-%</a:t>
            </a:r>
            <a:r>
              <a:rPr lang="en-US" sz="1400" dirty="0" smtClean="0">
                <a:hlinkClick r:id="rId5" action="ppaction://hlinkfile"/>
              </a:rPr>
              <a:t>20Hanover%20Research.pdf</a:t>
            </a:r>
            <a:endParaRPr lang="en-US" sz="1400" dirty="0" smtClean="0"/>
          </a:p>
          <a:p>
            <a:pPr algn="l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51115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indsetdaily.com/wp-content/uploads/2013/10/Active-Liste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99" y="90026"/>
            <a:ext cx="7423210" cy="30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9645" y="3272009"/>
            <a:ext cx="9896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Lucida Sans" panose="020B0602030504020204" pitchFamily="34" charset="0"/>
              </a:rPr>
              <a:t>Do </a:t>
            </a:r>
            <a:r>
              <a:rPr lang="en-US" sz="2400" b="1" dirty="0">
                <a:latin typeface="Lucida Sans" panose="020B0602030504020204" pitchFamily="34" charset="0"/>
              </a:rPr>
              <a:t>not start with a change proposal.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u="sng" dirty="0">
              <a:latin typeface="Lucida Sans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" panose="020B0602030504020204" pitchFamily="34" charset="0"/>
              </a:rPr>
              <a:t>Focus on sharing information and listening to your stakeholders first.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ucida Sans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" panose="020B0602030504020204" pitchFamily="34" charset="0"/>
              </a:rPr>
              <a:t>After sharing the research and listening to the concerns of the stakeholders, follow with a thoughtful proposal that incorporates the benefits of the research and the values and concerns of your community</a:t>
            </a:r>
            <a:r>
              <a:rPr lang="en-US" sz="2400" dirty="0" smtClean="0">
                <a:latin typeface="Lucida Sans" panose="020B0602030504020204" pitchFamily="34" charset="0"/>
              </a:rPr>
              <a:t>.  </a:t>
            </a:r>
            <a:endParaRPr lang="en-US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3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834" y="1251863"/>
            <a:ext cx="3932237" cy="403167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</a:rPr>
              <a:t>87% of high school students report they do not get the required amount of sleep</a:t>
            </a:r>
          </a:p>
          <a:p>
            <a:endParaRPr lang="en-US" sz="2400" dirty="0" smtClean="0">
              <a:latin typeface="Lucida Sans" panose="020B0602030504020204" pitchFamily="34" charset="0"/>
            </a:endParaRPr>
          </a:p>
          <a:p>
            <a:endParaRPr lang="en-US" sz="2400" dirty="0">
              <a:latin typeface="Lucida Sans" panose="020B0602030504020204" pitchFamily="34" charset="0"/>
            </a:endParaRPr>
          </a:p>
          <a:p>
            <a:r>
              <a:rPr lang="en-US" sz="2400" dirty="0" smtClean="0">
                <a:latin typeface="Lucida Sans" panose="020B0602030504020204" pitchFamily="34" charset="0"/>
              </a:rPr>
              <a:t>71% of parents are unaware of their child’s sleep deficit</a:t>
            </a:r>
            <a:r>
              <a:rPr lang="en-US" sz="2400" dirty="0" smtClean="0">
                <a:latin typeface="Lucida Fax" panose="020606020505050202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807" y="457200"/>
            <a:ext cx="5627096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83855" y="623759"/>
            <a:ext cx="5340606" cy="5340606"/>
            <a:chOff x="5702836" y="644608"/>
            <a:chExt cx="5340606" cy="53406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2836" y="644608"/>
              <a:ext cx="5340606" cy="534060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62307" y="1433945"/>
              <a:ext cx="32216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Lucida Sans" panose="020B0602030504020204" pitchFamily="34" charset="0"/>
                </a:rPr>
                <a:t>Charged</a:t>
              </a:r>
              <a:endParaRPr lang="en-US" sz="4400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62307" y="4174932"/>
              <a:ext cx="32216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Lucida Sans" panose="020B0602030504020204" pitchFamily="34" charset="0"/>
                </a:rPr>
                <a:t>and ready to learn</a:t>
              </a:r>
              <a:endParaRPr lang="en-US" sz="4000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823175" y="879791"/>
            <a:ext cx="3932237" cy="536155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Lucida Sans" panose="020B0602030504020204" pitchFamily="34" charset="0"/>
              </a:rPr>
              <a:t>“The </a:t>
            </a:r>
            <a:r>
              <a:rPr lang="en-US" sz="2400" dirty="0">
                <a:latin typeface="Lucida Sans" panose="020B0602030504020204" pitchFamily="34" charset="0"/>
              </a:rPr>
              <a:t>results from this three-year research study, conducted with over 9,000 students in eight public high schools in three states, reveal that high schools that start at 8:30 AM or later allow for more than 60% of students to obtain at least eight hours of sleep per school night</a:t>
            </a:r>
            <a:r>
              <a:rPr lang="en-US" sz="2400" dirty="0" smtClean="0">
                <a:latin typeface="Lucida Sans" panose="020B0602030504020204" pitchFamily="34" charset="0"/>
              </a:rPr>
              <a:t>.”</a:t>
            </a:r>
          </a:p>
          <a:p>
            <a:endParaRPr lang="en-US" sz="2400" dirty="0">
              <a:latin typeface="Lucida Sans" panose="020B0602030504020204" pitchFamily="34" charset="0"/>
            </a:endParaRPr>
          </a:p>
          <a:p>
            <a:r>
              <a:rPr lang="en-US" dirty="0">
                <a:latin typeface="Lucida Sans" panose="020B0602030504020204" pitchFamily="34" charset="0"/>
              </a:rPr>
              <a:t>Examining the Impact of Later High School Start Times on the Health and Academic Performance of High School Students: A Multi-Site Study </a:t>
            </a:r>
          </a:p>
          <a:p>
            <a:r>
              <a:rPr lang="en-US" dirty="0" err="1">
                <a:latin typeface="Lucida Sans" panose="020B0602030504020204" pitchFamily="34" charset="0"/>
              </a:rPr>
              <a:t>Wahlstrom</a:t>
            </a:r>
            <a:r>
              <a:rPr lang="en-US" dirty="0">
                <a:latin typeface="Lucida Sans" panose="020B0602030504020204" pitchFamily="34" charset="0"/>
              </a:rPr>
              <a:t>, Kyla; </a:t>
            </a:r>
            <a:r>
              <a:rPr lang="en-US" dirty="0" err="1">
                <a:latin typeface="Lucida Sans" panose="020B0602030504020204" pitchFamily="34" charset="0"/>
              </a:rPr>
              <a:t>Dretzke</a:t>
            </a:r>
            <a:r>
              <a:rPr lang="en-US" dirty="0">
                <a:latin typeface="Lucida Sans" panose="020B0602030504020204" pitchFamily="34" charset="0"/>
              </a:rPr>
              <a:t>, Beverly; Gordon, Molly; Peterson, Kristin; Edwards, Katherine; </a:t>
            </a:r>
            <a:r>
              <a:rPr lang="en-US" dirty="0" err="1">
                <a:latin typeface="Lucida Sans" panose="020B0602030504020204" pitchFamily="34" charset="0"/>
              </a:rPr>
              <a:t>Gdula</a:t>
            </a:r>
            <a:r>
              <a:rPr lang="en-US" dirty="0">
                <a:latin typeface="Lucida Sans" panose="020B0602030504020204" pitchFamily="34" charset="0"/>
              </a:rPr>
              <a:t>, Julie (2014)</a:t>
            </a:r>
          </a:p>
          <a:p>
            <a:endParaRPr lang="en-US" dirty="0"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se2.mm.bing.net/th?id=OIP.M09aca05f770b157ed3d6c080fe503ce5H0&amp;pid=15.1&amp;P=0&amp;w=161&amp;h=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0" y="49376"/>
            <a:ext cx="2020747" cy="200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54627"/>
            <a:ext cx="8205355" cy="1191925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755" y="1088021"/>
            <a:ext cx="10515600" cy="52433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700" b="1" i="1" dirty="0" smtClean="0">
                <a:latin typeface="Lucida Fax" panose="02060602050505020204" pitchFamily="18" charset="0"/>
              </a:rPr>
              <a:t>      </a:t>
            </a:r>
            <a:r>
              <a:rPr lang="en-US" sz="4700" b="1" i="1" u="sng" dirty="0" smtClean="0">
                <a:latin typeface="Lucida Fax" panose="02060602050505020204" pitchFamily="18" charset="0"/>
              </a:rPr>
              <a:t>Start Times ARE a policy decision  </a:t>
            </a:r>
          </a:p>
          <a:p>
            <a:pPr marL="0" indent="0">
              <a:buNone/>
            </a:pPr>
            <a:endParaRPr lang="en-US" dirty="0" smtClean="0">
              <a:latin typeface="Lucida Fax" panose="02060602050505020204" pitchFamily="18" charset="0"/>
            </a:endParaRPr>
          </a:p>
          <a:p>
            <a:pPr marL="0" indent="0">
              <a:buNone/>
            </a:pPr>
            <a:endParaRPr lang="en-US" dirty="0">
              <a:latin typeface="Lucida Fax" panose="02060602050505020204" pitchFamily="18" charset="0"/>
            </a:endParaRPr>
          </a:p>
          <a:p>
            <a:pPr marL="0" indent="0">
              <a:buNone/>
            </a:pPr>
            <a:r>
              <a:rPr lang="en-US" b="1" i="1" u="sng" dirty="0" smtClean="0">
                <a:latin typeface="Lucida Fax" panose="02060602050505020204" pitchFamily="18" charset="0"/>
              </a:rPr>
              <a:t>If</a:t>
            </a:r>
            <a:r>
              <a:rPr lang="en-US" dirty="0" smtClean="0">
                <a:latin typeface="Lucida Fax" panose="02060602050505020204" pitchFamily="18" charset="0"/>
              </a:rPr>
              <a:t> the following </a:t>
            </a:r>
            <a:r>
              <a:rPr lang="en-US" dirty="0" smtClean="0">
                <a:latin typeface="Lucida Fax" panose="02060602050505020204" pitchFamily="18" charset="0"/>
              </a:rPr>
              <a:t>tenets </a:t>
            </a:r>
            <a:r>
              <a:rPr lang="en-US" dirty="0" smtClean="0">
                <a:latin typeface="Lucida Fax" panose="02060602050505020204" pitchFamily="18" charset="0"/>
              </a:rPr>
              <a:t>are true </a:t>
            </a:r>
            <a:r>
              <a:rPr lang="en-US" dirty="0" smtClean="0">
                <a:latin typeface="Lucida Fax" panose="02060602050505020204" pitchFamily="18" charset="0"/>
              </a:rPr>
              <a:t>for</a:t>
            </a:r>
            <a:r>
              <a:rPr lang="en-US" dirty="0" smtClean="0">
                <a:latin typeface="Lucida Fax" panose="02060602050505020204" pitchFamily="18" charset="0"/>
              </a:rPr>
              <a:t> </a:t>
            </a:r>
            <a:r>
              <a:rPr lang="en-US" dirty="0" smtClean="0">
                <a:latin typeface="Lucida Fax" panose="02060602050505020204" pitchFamily="18" charset="0"/>
              </a:rPr>
              <a:t>the majority of adolescents:</a:t>
            </a:r>
          </a:p>
          <a:p>
            <a:pPr marL="0" indent="0">
              <a:buNone/>
            </a:pPr>
            <a:endParaRPr lang="en-US" sz="2300" dirty="0" smtClean="0">
              <a:latin typeface="Lucida Fax" panose="020606020505050202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Lucida Fax" panose="02060602050505020204" pitchFamily="18" charset="0"/>
              </a:rPr>
              <a:t>S</a:t>
            </a:r>
            <a:r>
              <a:rPr lang="en-US" sz="2800" dirty="0" smtClean="0">
                <a:latin typeface="Lucida Fax" panose="02060602050505020204" pitchFamily="18" charset="0"/>
              </a:rPr>
              <a:t>tudents between 14 and 21 years old cannot fall asleep before 11:00 PM</a:t>
            </a:r>
          </a:p>
          <a:p>
            <a:pPr marL="457200" lvl="1" indent="0">
              <a:buNone/>
            </a:pPr>
            <a:endParaRPr lang="en-US" dirty="0" smtClean="0">
              <a:latin typeface="Lucida Fax" panose="020606020505050202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800" dirty="0" smtClean="0">
                <a:latin typeface="Lucida Fax" panose="02060602050505020204" pitchFamily="18" charset="0"/>
              </a:rPr>
              <a:t>These students need 8.5 to 9.5 hours of sleep nightly to perform optimally</a:t>
            </a:r>
          </a:p>
          <a:p>
            <a:pPr lvl="1"/>
            <a:endParaRPr lang="en-US" sz="2300" dirty="0" smtClean="0">
              <a:latin typeface="Lucida Fax" panose="02060602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i="1" u="sng" dirty="0" smtClean="0">
                <a:latin typeface="Lucida Fax" panose="02060602050505020204" pitchFamily="18" charset="0"/>
              </a:rPr>
              <a:t>Then</a:t>
            </a:r>
            <a:r>
              <a:rPr lang="en-US" dirty="0" smtClean="0">
                <a:latin typeface="Lucida Fax" panose="02060602050505020204" pitchFamily="18" charset="0"/>
              </a:rPr>
              <a:t> it is a school committee’s responsibility to structure a school day </a:t>
            </a:r>
            <a:r>
              <a:rPr lang="en-US" dirty="0" smtClean="0">
                <a:latin typeface="Lucida Fax" panose="02060602050505020204" pitchFamily="18" charset="0"/>
              </a:rPr>
              <a:t>- </a:t>
            </a:r>
            <a:r>
              <a:rPr lang="en-US" dirty="0" smtClean="0">
                <a:latin typeface="Lucida Fax" panose="02060602050505020204" pitchFamily="18" charset="0"/>
              </a:rPr>
              <a:t>with an appropriate </a:t>
            </a:r>
            <a:r>
              <a:rPr lang="en-US" dirty="0" smtClean="0">
                <a:latin typeface="Lucida Fax" panose="02060602050505020204" pitchFamily="18" charset="0"/>
              </a:rPr>
              <a:t>start time - that </a:t>
            </a:r>
            <a:r>
              <a:rPr lang="en-US" dirty="0" smtClean="0">
                <a:latin typeface="Lucida Fax" panose="02060602050505020204" pitchFamily="18" charset="0"/>
              </a:rPr>
              <a:t>reflect these factors.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Lucida Fax" panose="02060602050505020204" pitchFamily="18" charset="0"/>
              </a:rPr>
              <a:t> </a:t>
            </a:r>
            <a:endParaRPr lang="en-US" dirty="0"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79271" y="2170254"/>
            <a:ext cx="8160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Lucida Sans" panose="020B0602030504020204" pitchFamily="34" charset="0"/>
                <a:cs typeface="Leelawadee UI" panose="020B0502040204020203" pitchFamily="34" charset="-34"/>
              </a:rPr>
              <a:t>Structuring a school day that reflects the extensive and unequivocal research about adolescent sleep requirements </a:t>
            </a:r>
          </a:p>
          <a:p>
            <a:pPr algn="ctr"/>
            <a:endParaRPr lang="en-US" sz="2800" dirty="0">
              <a:latin typeface="Lucida Fax" panose="02060602050505020204" pitchFamily="18" charset="0"/>
            </a:endParaRPr>
          </a:p>
          <a:p>
            <a:pPr algn="ctr"/>
            <a:r>
              <a:rPr lang="en-US" sz="2800" b="1" dirty="0">
                <a:latin typeface="Lucida Fax" panose="02060602050505020204" pitchFamily="18" charset="0"/>
              </a:rPr>
              <a:t>is the single most impactful decision a school committee can make </a:t>
            </a:r>
          </a:p>
          <a:p>
            <a:pPr algn="ctr"/>
            <a:endParaRPr lang="en-US" sz="2800" dirty="0">
              <a:latin typeface="Lucida Fax" panose="02060602050505020204" pitchFamily="18" charset="0"/>
            </a:endParaRPr>
          </a:p>
          <a:p>
            <a:pPr algn="ctr"/>
            <a:r>
              <a:rPr lang="en-US" sz="2800" dirty="0">
                <a:latin typeface="Lucida Fax" panose="02060602050505020204" pitchFamily="18" charset="0"/>
              </a:rPr>
              <a:t>to support the social-emotional wellness and student achievement of the students it has pledged to support</a:t>
            </a:r>
            <a:endParaRPr lang="en-US" sz="2800" dirty="0"/>
          </a:p>
        </p:txBody>
      </p:sp>
      <p:pic>
        <p:nvPicPr>
          <p:cNvPr id="1030" name="Picture 6" descr="http://spiritualnutrition.org/wp-content/uploads/2012/11/balan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1"/>
          <a:stretch/>
        </p:blipFill>
        <p:spPr bwMode="auto">
          <a:xfrm>
            <a:off x="3986957" y="112854"/>
            <a:ext cx="358367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570" y="187288"/>
            <a:ext cx="2917404" cy="2379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0169" y="2392410"/>
            <a:ext cx="102898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0"/>
              </a:rPr>
              <a:t>8/27/2012 </a:t>
            </a:r>
          </a:p>
          <a:p>
            <a:r>
              <a:rPr lang="en-US" sz="1600" dirty="0">
                <a:latin typeface="Lucida Sans" panose="020B0602030504020204" pitchFamily="34" charset="0"/>
              </a:rPr>
              <a:t>“Whereas research has shown that adequate sleep increases teenagers’ retention of information, increases their overall immunity, and helps lower physical stress, </a:t>
            </a:r>
            <a:r>
              <a:rPr lang="en-US" sz="1600" dirty="0" smtClean="0">
                <a:latin typeface="Lucida Sans" panose="020B0602030504020204" pitchFamily="34" charset="0"/>
              </a:rPr>
              <a:t>and</a:t>
            </a:r>
          </a:p>
          <a:p>
            <a:endParaRPr lang="en-US" sz="1600" dirty="0">
              <a:latin typeface="Lucida Sans" panose="020B0602030504020204" pitchFamily="34" charset="0"/>
            </a:endParaRPr>
          </a:p>
          <a:p>
            <a:r>
              <a:rPr lang="en-US" sz="1600" dirty="0">
                <a:latin typeface="Lucida Sans" panose="020B0602030504020204" pitchFamily="34" charset="0"/>
              </a:rPr>
              <a:t>Recognizing that the Natick parental community took a strong interest in the movie “Race to Nowhere” and in its subsequent recommendations, </a:t>
            </a:r>
            <a:endParaRPr lang="en-US" sz="1600" dirty="0" smtClean="0">
              <a:latin typeface="Lucida Sans" panose="020B0602030504020204" pitchFamily="34" charset="0"/>
            </a:endParaRPr>
          </a:p>
          <a:p>
            <a:endParaRPr lang="en-US" sz="1600" dirty="0">
              <a:latin typeface="Lucida Sans" panose="020B0602030504020204" pitchFamily="34" charset="0"/>
            </a:endParaRPr>
          </a:p>
          <a:p>
            <a:r>
              <a:rPr lang="en-US" sz="1600" dirty="0">
                <a:latin typeface="Lucida Sans" panose="020B0602030504020204" pitchFamily="34" charset="0"/>
              </a:rPr>
              <a:t>A motion is put forth to request that the Natick School Administration study the various options available to the district to move out the start time of Natick High school by 1 hour (at least), and that these options be presented to the School Committee during the 2012-13 school year</a:t>
            </a:r>
            <a:r>
              <a:rPr lang="en-US" sz="1600" dirty="0" smtClean="0">
                <a:latin typeface="Lucida Sans" panose="020B0602030504020204" pitchFamily="34" charset="0"/>
              </a:rPr>
              <a:t>,</a:t>
            </a:r>
          </a:p>
          <a:p>
            <a:endParaRPr lang="en-US" sz="1600" dirty="0">
              <a:latin typeface="Lucida Sans" panose="020B0602030504020204" pitchFamily="34" charset="0"/>
            </a:endParaRPr>
          </a:p>
          <a:p>
            <a:r>
              <a:rPr lang="en-US" sz="1600" dirty="0">
                <a:latin typeface="Lucida Sans" panose="020B0602030504020204" pitchFamily="34" charset="0"/>
              </a:rPr>
              <a:t>And secondly, that such options be designed to minimize cost, </a:t>
            </a:r>
            <a:endParaRPr lang="en-US" sz="1600" dirty="0" smtClean="0">
              <a:latin typeface="Lucida Sans" panose="020B0602030504020204" pitchFamily="34" charset="0"/>
            </a:endParaRPr>
          </a:p>
          <a:p>
            <a:endParaRPr lang="en-US" sz="1600" dirty="0">
              <a:latin typeface="Lucida Sans" panose="020B0602030504020204" pitchFamily="34" charset="0"/>
            </a:endParaRPr>
          </a:p>
          <a:p>
            <a:r>
              <a:rPr lang="en-US" sz="1600" dirty="0">
                <a:latin typeface="Lucida Sans" panose="020B0602030504020204" pitchFamily="34" charset="0"/>
              </a:rPr>
              <a:t>And thirdly, following receipt of these options, the Natick School Committee initiate at least 3 public hearings on the topic to assess whether the community would support pursing one of these options as soon as possible and whether these benefits outweigh the potential </a:t>
            </a:r>
            <a:r>
              <a:rPr lang="en-US" sz="1600" dirty="0" smtClean="0">
                <a:latin typeface="Lucida Sans" panose="020B0602030504020204" pitchFamily="34" charset="0"/>
              </a:rPr>
              <a:t>costs.”</a:t>
            </a:r>
            <a:endParaRPr lang="en-US" sz="16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3" y="859198"/>
            <a:ext cx="9137073" cy="51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se4.mm.bing.net/th?id=OIP.Md075ada57fc0993744232f3d97291919H0&amp;pid=15.1&amp;P=0&amp;w=190&amp;h=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30" y="159227"/>
            <a:ext cx="3284448" cy="29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227"/>
            <a:ext cx="10515600" cy="4195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32" y="2963119"/>
            <a:ext cx="11408736" cy="38948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Lucida Sans" panose="020B0602030504020204" pitchFamily="34" charset="0"/>
              </a:rPr>
              <a:t>The</a:t>
            </a:r>
            <a:r>
              <a:rPr lang="en-US" sz="3000" dirty="0" smtClean="0">
                <a:latin typeface="Lucida Sans" panose="020B0602030504020204" pitchFamily="34" charset="0"/>
              </a:rPr>
              <a:t> </a:t>
            </a:r>
            <a:r>
              <a:rPr lang="en-US" sz="3000" dirty="0" smtClean="0">
                <a:latin typeface="Lucida Sans" panose="020B0602030504020204" pitchFamily="34" charset="0"/>
              </a:rPr>
              <a:t>superintendent and the high-school principal </a:t>
            </a:r>
            <a:r>
              <a:rPr lang="en-US" sz="3000" dirty="0" smtClean="0">
                <a:latin typeface="Lucida Sans" panose="020B0602030504020204" pitchFamily="34" charset="0"/>
              </a:rPr>
              <a:t>need to be committed </a:t>
            </a:r>
            <a:r>
              <a:rPr lang="en-US" sz="3000" dirty="0" smtClean="0">
                <a:latin typeface="Lucida Sans" panose="020B0602030504020204" pitchFamily="34" charset="0"/>
              </a:rPr>
              <a:t>to the change </a:t>
            </a:r>
            <a:r>
              <a:rPr lang="en-US" sz="3000" dirty="0" smtClean="0">
                <a:latin typeface="Lucida Sans" panose="020B0602030504020204" pitchFamily="34" charset="0"/>
              </a:rPr>
              <a:t>- from </a:t>
            </a:r>
            <a:r>
              <a:rPr lang="en-US" sz="3000" dirty="0" smtClean="0">
                <a:latin typeface="Lucida Sans" panose="020B0602030504020204" pitchFamily="34" charset="0"/>
              </a:rPr>
              <a:t>the beginning.</a:t>
            </a:r>
          </a:p>
          <a:p>
            <a:pPr marL="342900" indent="-342900">
              <a:buFont typeface="+mj-lt"/>
              <a:buAutoNum type="arabicPeriod"/>
            </a:pPr>
            <a:endParaRPr lang="en-US" sz="3000" dirty="0">
              <a:latin typeface="Lucida Sans" panose="020B0602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Lucida Sans" panose="020B0602030504020204" pitchFamily="34" charset="0"/>
              </a:rPr>
              <a:t>Focus </a:t>
            </a:r>
            <a:r>
              <a:rPr lang="en-US" sz="3000" dirty="0" smtClean="0">
                <a:latin typeface="Lucida Sans" panose="020B0602030504020204" pitchFamily="34" charset="0"/>
              </a:rPr>
              <a:t>on </a:t>
            </a:r>
            <a:r>
              <a:rPr lang="en-US" sz="3000" dirty="0" smtClean="0">
                <a:latin typeface="Lucida Sans" panose="020B0602030504020204" pitchFamily="34" charset="0"/>
              </a:rPr>
              <a:t>outreach.  Actively share </a:t>
            </a:r>
            <a:r>
              <a:rPr lang="en-US" sz="3000" dirty="0" smtClean="0">
                <a:latin typeface="Lucida Sans" panose="020B0602030504020204" pitchFamily="34" charset="0"/>
              </a:rPr>
              <a:t>the </a:t>
            </a:r>
            <a:r>
              <a:rPr lang="en-US" sz="3000" dirty="0" smtClean="0">
                <a:latin typeface="Lucida Sans" panose="020B0602030504020204" pitchFamily="34" charset="0"/>
              </a:rPr>
              <a:t>research.</a:t>
            </a:r>
            <a:endParaRPr lang="en-US" sz="3000" dirty="0" smtClean="0">
              <a:latin typeface="Lucida Sans" panose="020B0602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000" dirty="0" smtClean="0">
              <a:latin typeface="Lucida Sans" panose="020B0602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Lucida Sans" panose="020B0602030504020204" pitchFamily="34" charset="0"/>
              </a:rPr>
              <a:t>Engage with all stakeholders </a:t>
            </a:r>
            <a:r>
              <a:rPr lang="en-US" sz="3000" b="1" i="1" u="sng" dirty="0" smtClean="0">
                <a:latin typeface="Lucida Sans" panose="020B0602030504020204" pitchFamily="34" charset="0"/>
              </a:rPr>
              <a:t>before</a:t>
            </a:r>
            <a:r>
              <a:rPr lang="en-US" sz="3000" dirty="0" smtClean="0">
                <a:latin typeface="Lucida Sans" panose="020B0602030504020204" pitchFamily="34" charset="0"/>
              </a:rPr>
              <a:t> you </a:t>
            </a:r>
            <a:r>
              <a:rPr lang="en-US" sz="3000" dirty="0" smtClean="0">
                <a:latin typeface="Lucida Sans" panose="020B0602030504020204" pitchFamily="34" charset="0"/>
              </a:rPr>
              <a:t>present a change proposal.</a:t>
            </a:r>
            <a:endParaRPr lang="en-US" sz="3000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7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kipprichard.com/wp-content/uploads/2013/01/iStock_000012933486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53" y="-113938"/>
            <a:ext cx="4338095" cy="23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91" y="557688"/>
            <a:ext cx="10515600" cy="486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latin typeface="Lucida Fax" panose="02060602050505020204" pitchFamily="18" charset="0"/>
              </a:rPr>
              <a:t>Leadership</a:t>
            </a:r>
            <a:br>
              <a:rPr lang="en-US" dirty="0" smtClean="0">
                <a:latin typeface="Lucida Fax" panose="02060602050505020204" pitchFamily="18" charset="0"/>
              </a:rPr>
            </a:br>
            <a:endParaRPr lang="en-US" dirty="0">
              <a:latin typeface="Lucida Fax" panose="02060602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06" y="2067599"/>
            <a:ext cx="10504990" cy="459760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</a:rPr>
              <a:t>The superintendent is the educational leader of the district and the high-school principal of the demographic with the most to gain from a start-time change.</a:t>
            </a:r>
          </a:p>
          <a:p>
            <a:pPr marL="0" indent="0">
              <a:buNone/>
            </a:pPr>
            <a:endParaRPr lang="en-US" sz="2400" dirty="0" smtClean="0">
              <a:latin typeface="Lucida Sans" panose="020B0602030504020204" pitchFamily="34" charset="0"/>
            </a:endParaRPr>
          </a:p>
          <a:p>
            <a:r>
              <a:rPr lang="en-US" sz="2400" dirty="0" smtClean="0">
                <a:latin typeface="Lucida Sans" panose="020B0602030504020204" pitchFamily="34" charset="0"/>
              </a:rPr>
              <a:t>Given that start-time changes do create logistical challenges, the educational leaders need to signal to the community – staff, students, and parents - that the benefits outweigh the “costs.”</a:t>
            </a:r>
          </a:p>
          <a:p>
            <a:pPr marL="0" indent="0">
              <a:buNone/>
            </a:pPr>
            <a:endParaRPr lang="en-US" sz="2400" dirty="0" smtClean="0">
              <a:latin typeface="Lucida Sans" panose="020B0602030504020204" pitchFamily="34" charset="0"/>
            </a:endParaRPr>
          </a:p>
          <a:p>
            <a:r>
              <a:rPr lang="en-US" sz="2400" dirty="0" smtClean="0">
                <a:latin typeface="Lucida Sans" panose="020B0602030504020204" pitchFamily="34" charset="0"/>
              </a:rPr>
              <a:t>There will be negative feedback from </a:t>
            </a:r>
            <a:r>
              <a:rPr lang="en-US" sz="2400" dirty="0" smtClean="0">
                <a:latin typeface="Lucida Sans" panose="020B0602030504020204" pitchFamily="34" charset="0"/>
              </a:rPr>
              <a:t>some stakeholders</a:t>
            </a:r>
            <a:r>
              <a:rPr lang="en-US" sz="2400" dirty="0" smtClean="0">
                <a:latin typeface="Lucida Sans" panose="020B0602030504020204" pitchFamily="34" charset="0"/>
              </a:rPr>
              <a:t>.  You cannot overcome the negative if your educational leaders are actively against the change or unwilling to lead the community through the issues.</a:t>
            </a:r>
            <a:endParaRPr lang="en-US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9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Lucida Fax" panose="02060602050505020204" pitchFamily="18" charset="0"/>
              </a:rPr>
              <a:t>The </a:t>
            </a:r>
            <a:r>
              <a:rPr lang="en-US" sz="5300" dirty="0" smtClean="0">
                <a:latin typeface="Lucida Fax" panose="02060602050505020204" pitchFamily="18" charset="0"/>
              </a:rPr>
              <a:t>Start-Time </a:t>
            </a:r>
            <a:r>
              <a:rPr lang="en-US" sz="5300" dirty="0" smtClean="0">
                <a:latin typeface="Lucida Fax" panose="02060602050505020204" pitchFamily="18" charset="0"/>
              </a:rPr>
              <a:t>Challenge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746106"/>
            <a:ext cx="8096250" cy="43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who.int/about/who_reform/change_at_who/issue4/information-sharing-wor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32" y="0"/>
            <a:ext cx="6904983" cy="23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8415" y="2357609"/>
            <a:ext cx="104750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cida Sans" panose="020B0602030504020204" pitchFamily="34" charset="0"/>
              </a:rPr>
              <a:t>The research about the benefits of achieving appropriate sleep for adolescents is unequivocal.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cida Sans" panose="020B0602030504020204" pitchFamily="34" charset="0"/>
              </a:rPr>
              <a:t>However, work on the premise that your stakeholders </a:t>
            </a:r>
            <a:r>
              <a:rPr lang="en-US" sz="2000" b="1" u="sng" dirty="0">
                <a:latin typeface="Lucida Sans" panose="020B0602030504020204" pitchFamily="34" charset="0"/>
              </a:rPr>
              <a:t>have </a:t>
            </a:r>
            <a:r>
              <a:rPr lang="en-US" sz="2000" b="1" u="sng" dirty="0" smtClean="0">
                <a:latin typeface="Lucida Sans" panose="020B0602030504020204" pitchFamily="34" charset="0"/>
              </a:rPr>
              <a:t>not</a:t>
            </a:r>
            <a:r>
              <a:rPr lang="en-US" sz="2000" b="1" u="sng" dirty="0" smtClean="0">
                <a:latin typeface="Lucida Sans" panose="020B0602030504020204" pitchFamily="34" charset="0"/>
              </a:rPr>
              <a:t> </a:t>
            </a:r>
            <a:r>
              <a:rPr lang="en-US" sz="2000" b="1" u="sng" dirty="0">
                <a:latin typeface="Lucida Sans" panose="020B0602030504020204" pitchFamily="34" charset="0"/>
              </a:rPr>
              <a:t>and will not </a:t>
            </a:r>
            <a:r>
              <a:rPr lang="en-US" sz="2000" dirty="0">
                <a:latin typeface="Lucida Sans" panose="020B0602030504020204" pitchFamily="34" charset="0"/>
              </a:rPr>
              <a:t>avail themselves of the research on their own.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cida Sans" panose="020B0602030504020204" pitchFamily="34" charset="0"/>
              </a:rPr>
              <a:t>Actively educate stakeholders – staff, students, and parents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	*  speakers 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	*  forums to discuss the research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	*  share the many articles on adolescent sleep  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	*  communicate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cida Sans" panose="020B0602030504020204" pitchFamily="34" charset="0"/>
              </a:rPr>
              <a:t>Build awareness for the benefits </a:t>
            </a:r>
            <a:r>
              <a:rPr lang="en-US" sz="2000" dirty="0" smtClean="0">
                <a:latin typeface="Lucida Sans" panose="020B0602030504020204" pitchFamily="34" charset="0"/>
              </a:rPr>
              <a:t>to create buy-in that </a:t>
            </a:r>
            <a:r>
              <a:rPr lang="en-US" sz="2000" dirty="0">
                <a:latin typeface="Lucida Sans" panose="020B0602030504020204" pitchFamily="34" charset="0"/>
              </a:rPr>
              <a:t>the logistical changes </a:t>
            </a:r>
            <a:r>
              <a:rPr lang="en-US" sz="2000" dirty="0" smtClean="0">
                <a:latin typeface="Lucida Sans" panose="020B0602030504020204" pitchFamily="34" charset="0"/>
              </a:rPr>
              <a:t>are </a:t>
            </a:r>
            <a:r>
              <a:rPr lang="en-US" sz="2000" dirty="0" smtClean="0">
                <a:latin typeface="Lucida Sans" panose="020B0602030504020204" pitchFamily="34" charset="0"/>
              </a:rPr>
              <a:t>worthwhile.</a:t>
            </a:r>
            <a:endParaRPr lang="en-US" sz="2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41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707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Leelawadee UI</vt:lpstr>
      <vt:lpstr>Lucida Fax</vt:lpstr>
      <vt:lpstr>Lucida Sans</vt:lpstr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    Leadership </vt:lpstr>
      <vt:lpstr> The Start-Time Challenge </vt:lpstr>
      <vt:lpstr>PowerPoint Presentation</vt:lpstr>
      <vt:lpstr>Research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</dc:title>
  <dc:creator>Amy Mistrot</dc:creator>
  <cp:lastModifiedBy>Amy Mistrot</cp:lastModifiedBy>
  <cp:revision>46</cp:revision>
  <dcterms:created xsi:type="dcterms:W3CDTF">2016-10-26T22:11:26Z</dcterms:created>
  <dcterms:modified xsi:type="dcterms:W3CDTF">2016-10-29T21:27:03Z</dcterms:modified>
</cp:coreProperties>
</file>