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3" r:id="rId4"/>
    <p:sldId id="261" r:id="rId5"/>
    <p:sldId id="267" r:id="rId6"/>
    <p:sldId id="266" r:id="rId7"/>
    <p:sldId id="270" r:id="rId8"/>
    <p:sldId id="269" r:id="rId9"/>
    <p:sldId id="264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96811-E938-9B4D-9C44-4B4DDA148C50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56EC8-A13D-7948-90A7-EFD857C92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7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•"/>
            </a:pPr>
            <a:r>
              <a:rPr lang="en-US" dirty="0" smtClean="0"/>
              <a:t>Why are we even having</a:t>
            </a:r>
            <a:r>
              <a:rPr lang="en-US" baseline="0" dirty="0" smtClean="0"/>
              <a:t> this discussion?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“There’s only one real self-evaluation for School Committees: the ballot box.”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Ballot boxes are political and may or may not truly reflect whether you are governing effectively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A self-evaluation can help your team parse out the answer to that question using high standards, best practices, and setting a path toward improvement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56EC8-A13D-7948-90A7-EFD857C923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16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 Penguins</a:t>
            </a:r>
            <a:r>
              <a:rPr lang="en-US" baseline="0" dirty="0" smtClean="0"/>
              <a:t> innately understand order and protocol – we can learn something from them!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56EC8-A13D-7948-90A7-EFD857C923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20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template for the Melrose policy.</a:t>
            </a:r>
            <a:r>
              <a:rPr lang="en-US" baseline="0" dirty="0" smtClean="0"/>
              <a:t> It is slightly different from the MASC template policy and this policy in other districts. </a:t>
            </a:r>
            <a:r>
              <a:rPr lang="en-US" dirty="0" smtClean="0"/>
              <a:t>Do you have this kind of policy? How is it written? When was the last time you reviewed it? Does it meet your current needs?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56EC8-A13D-7948-90A7-EFD857C923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95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•"/>
            </a:pPr>
            <a:r>
              <a:rPr lang="en-US" baseline="0" dirty="0" smtClean="0"/>
              <a:t>School committees shape the future – we govern – we don’t micromanage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But we still have actionable responsibilities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Let the community know your intentions (we’re going to do &lt;these things&gt; and show them the development and evaluation process. Invite questions and comments.</a:t>
            </a:r>
          </a:p>
          <a:p>
            <a:pPr marL="171450" indent="-171450">
              <a:buFontTx/>
              <a:buChar char="•"/>
            </a:pPr>
            <a:r>
              <a:rPr lang="en-US" dirty="0" smtClean="0"/>
              <a:t>Remember Mike Gilbert’s tagline quote from Edmund</a:t>
            </a:r>
            <a:r>
              <a:rPr lang="en-US" baseline="0" dirty="0" smtClean="0"/>
              <a:t> Burke</a:t>
            </a:r>
            <a:r>
              <a:rPr lang="en-US" dirty="0" smtClean="0"/>
              <a:t>:</a:t>
            </a:r>
            <a:r>
              <a:rPr lang="en-US" baseline="0" dirty="0" smtClean="0"/>
              <a:t> “Your representative owes you, not his industry only, but his judgment; and he betrays instead of serving you if he sacrifices it to your opinion.”</a:t>
            </a:r>
            <a:endParaRPr lang="en-US" dirty="0" smtClean="0"/>
          </a:p>
          <a:p>
            <a:pPr marL="171450" indent="-171450">
              <a:buFontTx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56EC8-A13D-7948-90A7-EFD857C923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17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•"/>
            </a:pPr>
            <a:r>
              <a:rPr lang="en-US" dirty="0" smtClean="0"/>
              <a:t>Protocols in this case are codes of conduct. It helps you focus</a:t>
            </a:r>
            <a:r>
              <a:rPr lang="en-US" baseline="0" dirty="0" smtClean="0"/>
              <a:t> your work on your beliefs and filter your discussion based on mutual agreements.</a:t>
            </a:r>
            <a:endParaRPr lang="en-US" dirty="0" smtClean="0"/>
          </a:p>
          <a:p>
            <a:pPr marL="171450" indent="-171450">
              <a:buFontTx/>
              <a:buChar char="•"/>
            </a:pPr>
            <a:r>
              <a:rPr lang="en-US" dirty="0" smtClean="0"/>
              <a:t>These are from Melrose</a:t>
            </a:r>
            <a:r>
              <a:rPr lang="en-US" baseline="0" dirty="0" smtClean="0"/>
              <a:t> but there are variations throughout the state – you can Google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Never a bad time to implement!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You are evaluating your team and the agreements you’ve made to behave in certain ways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56EC8-A13D-7948-90A7-EFD857C923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51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•"/>
            </a:pPr>
            <a:r>
              <a:rPr lang="en-US" dirty="0" smtClean="0"/>
              <a:t>Overarching</a:t>
            </a:r>
            <a:r>
              <a:rPr lang="en-US" baseline="0" dirty="0" smtClean="0"/>
              <a:t> goals should be long-term but reviewed annually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SMART goals and action items should be set annually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Are separate from Superintendent and should evolve from yearly self-evaluation, identified needs, direction of district, etc.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Must align with roles and responsibilities of School Committees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You are evaluating yourselves on completion of actions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56EC8-A13D-7948-90A7-EFD857C9238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943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•"/>
            </a:pPr>
            <a:r>
              <a:rPr lang="en-US" baseline="0" dirty="0" smtClean="0"/>
              <a:t>Aligns with the main roles and responsibilities of School Committees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Can employ more than just specific actions on your goals. Incorporates actions taken on reports you’ve heard, advocacy positions you’ve taken, and initiatives you’ve supported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56EC8-A13D-7948-90A7-EFD857C9238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06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•"/>
            </a:pPr>
            <a:r>
              <a:rPr lang="en-US" dirty="0" smtClean="0"/>
              <a:t>Evaluation two separate things:</a:t>
            </a:r>
            <a:r>
              <a:rPr lang="en-US" baseline="0" dirty="0" smtClean="0"/>
              <a:t> behaviors and actions and they can happen at different times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Protocols can be reviewed and approved when new members come on board and if not, annually (January for municipal / April or other for towns + regionals, etc.)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Goals should be evaluated on a roughly annual cycle</a:t>
            </a:r>
          </a:p>
          <a:p>
            <a:pPr marL="628650" lvl="1" indent="-171450">
              <a:buFontTx/>
              <a:buChar char="•"/>
            </a:pPr>
            <a:r>
              <a:rPr lang="en-US" dirty="0" smtClean="0"/>
              <a:t>Propose</a:t>
            </a:r>
            <a:r>
              <a:rPr lang="en-US" baseline="0" dirty="0" smtClean="0"/>
              <a:t> process/timeline and vote them</a:t>
            </a:r>
          </a:p>
          <a:p>
            <a:pPr marL="628650" lvl="1" indent="-171450">
              <a:buFontTx/>
              <a:buChar char="•"/>
            </a:pPr>
            <a:r>
              <a:rPr lang="en-US" baseline="0" dirty="0" smtClean="0"/>
              <a:t>Committee members bring individual </a:t>
            </a:r>
            <a:r>
              <a:rPr lang="en-US" baseline="0" dirty="0" err="1" smtClean="0"/>
              <a:t>evals</a:t>
            </a:r>
            <a:r>
              <a:rPr lang="en-US" baseline="0" dirty="0" smtClean="0"/>
              <a:t> with them and provide 1-2 comments</a:t>
            </a:r>
          </a:p>
          <a:p>
            <a:pPr marL="628650" lvl="1" indent="-171450">
              <a:buFontTx/>
              <a:buChar char="•"/>
            </a:pPr>
            <a:r>
              <a:rPr lang="en-US" baseline="0" dirty="0" smtClean="0"/>
              <a:t>Evaluation summary presented – may be used in setting of next goals</a:t>
            </a:r>
          </a:p>
          <a:p>
            <a:pPr marL="628650" lvl="1" indent="-171450">
              <a:buFontTx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56EC8-A13D-7948-90A7-EFD857C9238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62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•"/>
            </a:pPr>
            <a:r>
              <a:rPr lang="en-US" dirty="0" smtClean="0"/>
              <a:t>What</a:t>
            </a:r>
            <a:r>
              <a:rPr lang="en-US" baseline="0" dirty="0" smtClean="0"/>
              <a:t> do you want the resulting info to tell you? 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Will a pure numerical help self-improvement? 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Does narrative lead to more useful reflection and improvement?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56EC8-A13D-7948-90A7-EFD857C9238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10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9548" y="1025723"/>
            <a:ext cx="5727594" cy="2845162"/>
          </a:xfrm>
        </p:spPr>
        <p:txBody>
          <a:bodyPr/>
          <a:lstStyle/>
          <a:p>
            <a:pPr algn="ctr"/>
            <a:r>
              <a:rPr lang="en-US" dirty="0" smtClean="0"/>
              <a:t>School Committee </a:t>
            </a:r>
            <a:br>
              <a:rPr lang="en-US" dirty="0" smtClean="0"/>
            </a:br>
            <a:r>
              <a:rPr lang="en-US" dirty="0" smtClean="0"/>
              <a:t>Self-Evaluation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4774499"/>
            <a:ext cx="6477000" cy="189270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MASC/MASS Joint Conference</a:t>
            </a:r>
          </a:p>
          <a:p>
            <a:r>
              <a:rPr lang="en-US" sz="2400" dirty="0" smtClean="0"/>
              <a:t>November 4, 2016  </a:t>
            </a:r>
          </a:p>
          <a:p>
            <a:endParaRPr lang="en-US" sz="2400" dirty="0" smtClean="0"/>
          </a:p>
          <a:p>
            <a:pPr algn="r"/>
            <a:r>
              <a:rPr lang="en-US" sz="2400" dirty="0" smtClean="0"/>
              <a:t>Margaret Driscoll &amp; Jessica Dugan</a:t>
            </a:r>
          </a:p>
          <a:p>
            <a:pPr algn="r"/>
            <a:r>
              <a:rPr lang="en-US" sz="2400" dirty="0" smtClean="0"/>
              <a:t>Melrose Public Schools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860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Take-</a:t>
            </a:r>
            <a:r>
              <a:rPr lang="en-US" dirty="0" err="1" smtClean="0"/>
              <a:t>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8"/>
            <a:ext cx="7313613" cy="4626790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There is no one right way to self-reflect and evaluate</a:t>
            </a:r>
          </a:p>
          <a:p>
            <a:r>
              <a:rPr lang="en-US" sz="3600" dirty="0" smtClean="0"/>
              <a:t>Different self-evaluation tools may be useful at different times (election cycle / goal-setting cycle)</a:t>
            </a:r>
          </a:p>
          <a:p>
            <a:r>
              <a:rPr lang="en-US" sz="3600" dirty="0" smtClean="0"/>
              <a:t>Asking questions about the work, reflecting on them individually, and discussing reflections together can lead to a continuous cycle of improvement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66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948264"/>
          </a:xfrm>
        </p:spPr>
        <p:txBody>
          <a:bodyPr/>
          <a:lstStyle/>
          <a:p>
            <a:r>
              <a:rPr lang="en-US" sz="5400" dirty="0" smtClean="0"/>
              <a:t>What is it?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5027"/>
            <a:ext cx="7313613" cy="418617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3900" dirty="0" smtClean="0"/>
              <a:t>Demonstration of commitment to a climate of respect and trust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 smtClean="0"/>
          </a:p>
          <a:p>
            <a:pPr marL="457200" lvl="1" indent="0">
              <a:buNone/>
            </a:pPr>
            <a:r>
              <a:rPr lang="en-US" sz="3600" dirty="0" smtClean="0"/>
              <a:t> </a:t>
            </a:r>
          </a:p>
        </p:txBody>
      </p:sp>
      <p:pic>
        <p:nvPicPr>
          <p:cNvPr id="5" name="Picture 4" descr="Penguin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255" y="3838107"/>
            <a:ext cx="4032989" cy="2498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68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392" y="455302"/>
            <a:ext cx="8458124" cy="730881"/>
          </a:xfrm>
        </p:spPr>
        <p:txBody>
          <a:bodyPr/>
          <a:lstStyle/>
          <a:p>
            <a:r>
              <a:rPr lang="en-US" sz="4000" dirty="0" smtClean="0"/>
              <a:t>Foundation for Evaluation: Policy BAA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823" y="1066367"/>
            <a:ext cx="8841495" cy="5619397"/>
          </a:xfrm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sz="2800" dirty="0" smtClean="0"/>
              <a:t>The Committee will measure its performance </a:t>
            </a:r>
            <a:r>
              <a:rPr lang="en-US" sz="2800" i="1" dirty="0" smtClean="0"/>
              <a:t>&lt;how often?&gt;</a:t>
            </a:r>
            <a:r>
              <a:rPr lang="en-US" sz="2800" dirty="0" smtClean="0"/>
              <a:t> using </a:t>
            </a:r>
            <a:r>
              <a:rPr lang="en-US" sz="2800" i="1" dirty="0" smtClean="0"/>
              <a:t>&lt;what tool(s)?&gt;</a:t>
            </a:r>
            <a:r>
              <a:rPr lang="en-US" sz="2800" dirty="0" smtClean="0"/>
              <a:t>. </a:t>
            </a:r>
          </a:p>
          <a:p>
            <a:pPr>
              <a:buFontTx/>
              <a:buChar char="•"/>
            </a:pPr>
            <a:r>
              <a:rPr lang="en-US" sz="2800" dirty="0" smtClean="0"/>
              <a:t>Facilitated by </a:t>
            </a:r>
            <a:r>
              <a:rPr lang="en-US" sz="2800" i="1" dirty="0" smtClean="0"/>
              <a:t>&lt;who?&gt;</a:t>
            </a:r>
            <a:r>
              <a:rPr lang="en-US" sz="2800" dirty="0" smtClean="0"/>
              <a:t>, the Committee will conduct its self-evaluation and discuss the results</a:t>
            </a:r>
            <a:r>
              <a:rPr lang="en-US" sz="2800" i="1" dirty="0" smtClean="0"/>
              <a:t>&lt;when?&gt;</a:t>
            </a:r>
            <a:r>
              <a:rPr lang="en-US" sz="2800" dirty="0" smtClean="0"/>
              <a:t>. </a:t>
            </a:r>
          </a:p>
          <a:p>
            <a:pPr>
              <a:buFontTx/>
              <a:buChar char="•"/>
            </a:pPr>
            <a:r>
              <a:rPr lang="en-US" sz="2800" dirty="0" smtClean="0"/>
              <a:t>Implied in the concept of evaluation is an assumption that individuals and Committees are capable of improvement. The idea behind the self-evaluation is that the performance of the Committee will be improved if evaluation is carried out systematically in accordance with good planning, conscientious follow-through, and careful assessment of results.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06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486"/>
            <a:ext cx="7313613" cy="1317982"/>
          </a:xfrm>
        </p:spPr>
        <p:txBody>
          <a:bodyPr/>
          <a:lstStyle/>
          <a:p>
            <a:r>
              <a:rPr lang="en-US" sz="5400" dirty="0" smtClean="0"/>
              <a:t>Bases for Measurement: Options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12919"/>
            <a:ext cx="7313613" cy="401385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3600" dirty="0"/>
          </a:p>
          <a:p>
            <a:pPr>
              <a:lnSpc>
                <a:spcPct val="150000"/>
              </a:lnSpc>
            </a:pPr>
            <a:r>
              <a:rPr lang="en-US" sz="3600" dirty="0"/>
              <a:t>Protocols</a:t>
            </a:r>
            <a:endParaRPr lang="en-US" sz="3600" dirty="0" smtClean="0"/>
          </a:p>
          <a:p>
            <a:pPr>
              <a:lnSpc>
                <a:spcPct val="150000"/>
              </a:lnSpc>
            </a:pPr>
            <a:r>
              <a:rPr lang="en-US" sz="3600" dirty="0" smtClean="0"/>
              <a:t>Goals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Governance</a:t>
            </a:r>
            <a:endParaRPr lang="en-US" sz="3600" dirty="0"/>
          </a:p>
          <a:p>
            <a:endParaRPr lang="en-US" dirty="0"/>
          </a:p>
        </p:txBody>
      </p:sp>
      <p:pic>
        <p:nvPicPr>
          <p:cNvPr id="6" name="Picture 5" descr="succes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678" y="2587696"/>
            <a:ext cx="3708400" cy="219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58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391" y="407376"/>
            <a:ext cx="8506045" cy="742863"/>
          </a:xfrm>
        </p:spPr>
        <p:txBody>
          <a:bodyPr/>
          <a:lstStyle/>
          <a:p>
            <a:r>
              <a:rPr lang="en-US" sz="4400" dirty="0" smtClean="0"/>
              <a:t>Protocols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666" y="1234111"/>
            <a:ext cx="8829516" cy="5511561"/>
          </a:xfrm>
        </p:spPr>
        <p:txBody>
          <a:bodyPr>
            <a:noAutofit/>
          </a:bodyPr>
          <a:lstStyle/>
          <a:p>
            <a:r>
              <a:rPr lang="en-US" sz="2800" dirty="0" smtClean="0"/>
              <a:t>Sample categories</a:t>
            </a:r>
          </a:p>
          <a:p>
            <a:pPr lvl="1"/>
            <a:r>
              <a:rPr lang="en-US" sz="2800" i="1" dirty="0" smtClean="0"/>
              <a:t>Support the educational welfare and well-being of all students</a:t>
            </a:r>
          </a:p>
          <a:p>
            <a:pPr lvl="1"/>
            <a:r>
              <a:rPr lang="en-US" sz="2800" i="1" dirty="0" smtClean="0"/>
              <a:t>Demonstrate professional and collegial relations with one another</a:t>
            </a:r>
          </a:p>
          <a:p>
            <a:pPr lvl="1"/>
            <a:r>
              <a:rPr lang="en-US" sz="2800" i="1" dirty="0" smtClean="0"/>
              <a:t>Dedicate ourselves to establishing and maintaining effective communication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5613" lvl="1" indent="-455613"/>
            <a:r>
              <a:rPr lang="en-US" sz="2800" dirty="0" smtClean="0"/>
              <a:t>Timeline</a:t>
            </a:r>
          </a:p>
          <a:p>
            <a:pPr lvl="1"/>
            <a:r>
              <a:rPr lang="en-US" sz="2800" dirty="0" smtClean="0"/>
              <a:t>Create</a:t>
            </a:r>
          </a:p>
          <a:p>
            <a:pPr lvl="1"/>
            <a:r>
              <a:rPr lang="en-US" sz="2800" dirty="0" smtClean="0"/>
              <a:t>Review and sign</a:t>
            </a:r>
            <a:endParaRPr lang="en-US" sz="2800" dirty="0"/>
          </a:p>
        </p:txBody>
      </p:sp>
      <p:pic>
        <p:nvPicPr>
          <p:cNvPr id="4" name="Picture 3" descr="Protocol ima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661" y="3771900"/>
            <a:ext cx="26416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203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04166"/>
            <a:ext cx="7313613" cy="328703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Overarching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SMART</a:t>
            </a:r>
          </a:p>
          <a:p>
            <a:pPr>
              <a:lnSpc>
                <a:spcPct val="150000"/>
              </a:lnSpc>
            </a:pPr>
            <a:r>
              <a:rPr lang="en-US" sz="4000" b="1" i="1" u="sng" dirty="0" smtClean="0"/>
              <a:t>Action items </a:t>
            </a:r>
            <a:endParaRPr lang="en-US" sz="4000" b="1" i="1" u="sng" dirty="0"/>
          </a:p>
        </p:txBody>
      </p:sp>
      <p:pic>
        <p:nvPicPr>
          <p:cNvPr id="4" name="Picture 3" descr="Goal-Wallpaper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628" y="2831665"/>
            <a:ext cx="3630046" cy="222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860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Area of responsibility + criteria summary question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Superintendent Support and Accounting: Do we effectively collaborate with and manage the Supt?</a:t>
            </a:r>
          </a:p>
          <a:p>
            <a:pPr lvl="1"/>
            <a:r>
              <a:rPr lang="en-US" dirty="0" smtClean="0"/>
              <a:t>Curriculum &amp; Instruction: Do we use policy, collective bargaining, data analysis, and collaboration with the Supt. to improve student outcomes?</a:t>
            </a:r>
          </a:p>
          <a:p>
            <a:pPr lvl="1"/>
            <a:r>
              <a:rPr lang="en-US" dirty="0" smtClean="0"/>
              <a:t>Student Support: Do we provide resources and policy that support the whole child equitably and fairly and with improved outcomes in mind?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013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87560"/>
            <a:ext cx="7313613" cy="754844"/>
          </a:xfrm>
        </p:spPr>
        <p:txBody>
          <a:bodyPr/>
          <a:lstStyle/>
          <a:p>
            <a:r>
              <a:rPr lang="en-US" dirty="0" smtClean="0"/>
              <a:t>Make a Plan: Rolling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398" y="1221099"/>
            <a:ext cx="8805107" cy="5476646"/>
          </a:xfrm>
        </p:spPr>
        <p:txBody>
          <a:bodyPr>
            <a:noAutofit/>
          </a:bodyPr>
          <a:lstStyle/>
          <a:p>
            <a:pPr marL="803275" lvl="2" indent="-515938"/>
            <a:r>
              <a:rPr lang="en-US" sz="2800" dirty="0" smtClean="0"/>
              <a:t>Protocols </a:t>
            </a:r>
          </a:p>
          <a:p>
            <a:pPr marL="1143000" lvl="3" indent="-339725"/>
            <a:r>
              <a:rPr lang="en-US" sz="2800" dirty="0" smtClean="0"/>
              <a:t>Annually on election cycle</a:t>
            </a:r>
          </a:p>
          <a:p>
            <a:pPr marL="1143000" lvl="3" indent="-339725"/>
            <a:r>
              <a:rPr lang="en-US" sz="2800" dirty="0" smtClean="0"/>
              <a:t>One-three meetings: propose/review </a:t>
            </a:r>
            <a:endParaRPr lang="en-US" sz="2800" dirty="0"/>
          </a:p>
          <a:p>
            <a:pPr marL="803275" lvl="3" indent="-515938"/>
            <a:r>
              <a:rPr lang="en-US" sz="2800" dirty="0" smtClean="0"/>
              <a:t>Goals</a:t>
            </a:r>
          </a:p>
          <a:p>
            <a:pPr marL="1143000" lvl="3" indent="-339725"/>
            <a:r>
              <a:rPr lang="en-US" sz="2800" dirty="0" smtClean="0"/>
              <a:t>Annually</a:t>
            </a:r>
          </a:p>
          <a:p>
            <a:pPr marL="1143000" lvl="3" indent="-339725"/>
            <a:r>
              <a:rPr lang="en-US" sz="2800" dirty="0" smtClean="0"/>
              <a:t>Can be in sync with Supt. evaluation</a:t>
            </a:r>
          </a:p>
          <a:p>
            <a:pPr marL="1143000" lvl="3" indent="-339725"/>
            <a:r>
              <a:rPr lang="en-US" sz="2800" dirty="0" smtClean="0"/>
              <a:t>Three meetings: propose/review/summarize</a:t>
            </a:r>
          </a:p>
          <a:p>
            <a:pPr marL="803275" lvl="3" indent="-515938"/>
            <a:r>
              <a:rPr lang="en-US" sz="2800" dirty="0" smtClean="0"/>
              <a:t>Governance</a:t>
            </a:r>
          </a:p>
          <a:p>
            <a:pPr marL="1144588" lvl="4" indent="-338138"/>
            <a:r>
              <a:rPr lang="en-US" sz="2800" dirty="0" smtClean="0"/>
              <a:t>Annually</a:t>
            </a:r>
          </a:p>
          <a:p>
            <a:pPr marL="1144588" lvl="4" indent="-338138"/>
            <a:r>
              <a:rPr lang="en-US" sz="2800" dirty="0" smtClean="0"/>
              <a:t>Four meetings: propose/sub-committee reports/ review/summarize</a:t>
            </a:r>
          </a:p>
          <a:p>
            <a:pPr marL="803275" lvl="3" indent="-515938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50170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3238"/>
            <a:ext cx="9144000" cy="868362"/>
          </a:xfrm>
        </p:spPr>
        <p:txBody>
          <a:bodyPr/>
          <a:lstStyle/>
          <a:p>
            <a:r>
              <a:rPr lang="en-US" sz="4800" dirty="0"/>
              <a:t>Key </a:t>
            </a:r>
            <a:r>
              <a:rPr lang="en-US" sz="4800" dirty="0" smtClean="0"/>
              <a:t>Tool: Evaluation Instrument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35137"/>
            <a:ext cx="9144000" cy="49745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Criteria   Description	What’s Working   What Could    What Actions		</a:t>
            </a:r>
            <a:r>
              <a:rPr lang="en-US" dirty="0"/>
              <a:t>	</a:t>
            </a:r>
            <a:r>
              <a:rPr lang="en-US" dirty="0" smtClean="0"/>
              <a:t>    Well?</a:t>
            </a:r>
            <a:r>
              <a:rPr lang="en-US" dirty="0"/>
              <a:t>	</a:t>
            </a:r>
            <a:r>
              <a:rPr lang="en-US" dirty="0" smtClean="0"/>
              <a:t>      Be Improved?   Could Result in 							      Improvement?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xxxxx</a:t>
            </a:r>
            <a:r>
              <a:rPr lang="en-US" dirty="0"/>
              <a:t>	</a:t>
            </a:r>
            <a:r>
              <a:rPr lang="en-US" dirty="0" err="1" smtClean="0"/>
              <a:t>xxxxx</a:t>
            </a:r>
            <a:r>
              <a:rPr lang="en-US" dirty="0" smtClean="0"/>
              <a:t>	      </a:t>
            </a:r>
            <a:r>
              <a:rPr lang="en-US" dirty="0" err="1" smtClean="0"/>
              <a:t>xxxxx</a:t>
            </a:r>
            <a:r>
              <a:rPr lang="en-US" dirty="0" smtClean="0"/>
              <a:t>		</a:t>
            </a:r>
            <a:r>
              <a:rPr lang="en-US" dirty="0" err="1" smtClean="0"/>
              <a:t>xxxxx</a:t>
            </a:r>
            <a:r>
              <a:rPr lang="en-US" dirty="0" smtClean="0"/>
              <a:t>		</a:t>
            </a:r>
            <a:r>
              <a:rPr lang="en-US" dirty="0" err="1" smtClean="0"/>
              <a:t>xxxxx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/>
              <a:t>x</a:t>
            </a:r>
            <a:r>
              <a:rPr lang="en-US" dirty="0" err="1" smtClean="0"/>
              <a:t>xxxx</a:t>
            </a:r>
            <a:r>
              <a:rPr lang="en-US" dirty="0" smtClean="0"/>
              <a:t>	</a:t>
            </a:r>
            <a:r>
              <a:rPr lang="en-US" dirty="0" err="1" smtClean="0"/>
              <a:t>xxxxx</a:t>
            </a:r>
            <a:r>
              <a:rPr lang="en-US" dirty="0" smtClean="0"/>
              <a:t>	      </a:t>
            </a:r>
            <a:r>
              <a:rPr lang="en-US" dirty="0" err="1" smtClean="0"/>
              <a:t>xxxxx</a:t>
            </a:r>
            <a:r>
              <a:rPr lang="en-US" dirty="0" smtClean="0"/>
              <a:t>		</a:t>
            </a:r>
            <a:r>
              <a:rPr lang="en-US" dirty="0" err="1" smtClean="0"/>
              <a:t>xxxxx</a:t>
            </a:r>
            <a:r>
              <a:rPr lang="en-US" dirty="0" smtClean="0"/>
              <a:t>		</a:t>
            </a:r>
            <a:r>
              <a:rPr lang="en-US" dirty="0" err="1" smtClean="0"/>
              <a:t>xxxxx</a:t>
            </a:r>
            <a:endParaRPr lang="en-US" dirty="0" smtClean="0"/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77830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2671</TotalTime>
  <Words>835</Words>
  <Application>Microsoft Office PowerPoint</Application>
  <PresentationFormat>On-screen Show (4:3)</PresentationFormat>
  <Paragraphs>98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Goudy Old Style</vt:lpstr>
      <vt:lpstr>Impact</vt:lpstr>
      <vt:lpstr>Rockwell</vt:lpstr>
      <vt:lpstr>Inkwell</vt:lpstr>
      <vt:lpstr>School Committee  Self-Evaluation</vt:lpstr>
      <vt:lpstr>What is it?</vt:lpstr>
      <vt:lpstr>Foundation for Evaluation: Policy BAA </vt:lpstr>
      <vt:lpstr>Bases for Measurement: Options</vt:lpstr>
      <vt:lpstr>Protocols</vt:lpstr>
      <vt:lpstr>Goals</vt:lpstr>
      <vt:lpstr>Governance</vt:lpstr>
      <vt:lpstr>Make a Plan: Rolling Agenda</vt:lpstr>
      <vt:lpstr>Key Tool: Evaluation Instrument</vt:lpstr>
      <vt:lpstr>Take-Aways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Committee  Self-Evaluation</dc:title>
  <dc:creator>Margaret</dc:creator>
  <cp:lastModifiedBy>Glenn Koocher</cp:lastModifiedBy>
  <cp:revision>31</cp:revision>
  <dcterms:created xsi:type="dcterms:W3CDTF">2016-10-27T15:19:54Z</dcterms:created>
  <dcterms:modified xsi:type="dcterms:W3CDTF">2016-10-29T12:22:52Z</dcterms:modified>
</cp:coreProperties>
</file>