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4"/>
  </p:notesMasterIdLst>
  <p:handoutMasterIdLst>
    <p:handoutMasterId r:id="rId35"/>
  </p:handoutMasterIdLst>
  <p:sldIdLst>
    <p:sldId id="379" r:id="rId2"/>
    <p:sldId id="380" r:id="rId3"/>
    <p:sldId id="354" r:id="rId4"/>
    <p:sldId id="289" r:id="rId5"/>
    <p:sldId id="285" r:id="rId6"/>
    <p:sldId id="301" r:id="rId7"/>
    <p:sldId id="302" r:id="rId8"/>
    <p:sldId id="310" r:id="rId9"/>
    <p:sldId id="303" r:id="rId10"/>
    <p:sldId id="299" r:id="rId11"/>
    <p:sldId id="353" r:id="rId12"/>
    <p:sldId id="36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62" r:id="rId21"/>
    <p:sldId id="363" r:id="rId22"/>
    <p:sldId id="364" r:id="rId23"/>
    <p:sldId id="365" r:id="rId24"/>
    <p:sldId id="352" r:id="rId25"/>
    <p:sldId id="355" r:id="rId26"/>
    <p:sldId id="359" r:id="rId27"/>
    <p:sldId id="360" r:id="rId28"/>
    <p:sldId id="356" r:id="rId29"/>
    <p:sldId id="368" r:id="rId30"/>
    <p:sldId id="370" r:id="rId31"/>
    <p:sldId id="357" r:id="rId32"/>
    <p:sldId id="381" r:id="rId3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99CCFF"/>
    <a:srgbClr val="99FF99"/>
    <a:srgbClr val="FFFF99"/>
    <a:srgbClr val="EAEAEA"/>
    <a:srgbClr val="FFCCFF"/>
    <a:srgbClr val="FFCC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4" autoAdjust="0"/>
    <p:restoredTop sz="90929"/>
  </p:normalViewPr>
  <p:slideViewPr>
    <p:cSldViewPr>
      <p:cViewPr>
        <p:scale>
          <a:sx n="50" d="100"/>
          <a:sy n="50" d="100"/>
        </p:scale>
        <p:origin x="-3390" y="-1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7A80F34-925B-4A75-A882-427CFBE3DA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19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9600"/>
            <a:ext cx="5140325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38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9200"/>
            <a:ext cx="3038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8CB729E-E7B9-4D43-8F7C-5C0EC73752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278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35" tIns="45717" rIns="91435" bIns="45717"/>
          <a:lstStyle/>
          <a:p>
            <a:r>
              <a:rPr lang="en-US" altLang="en-US" sz="1600" dirty="0" smtClean="0">
                <a:latin typeface="Times New Roman" pitchFamily="18" charset="0"/>
              </a:rPr>
              <a:t>Patterns/differences. Look at common areas for changes.</a:t>
            </a:r>
          </a:p>
          <a:p>
            <a:endParaRPr lang="en-US" altLang="en-US" sz="1600" dirty="0" smtClean="0">
              <a:latin typeface="Times New Roman" pitchFamily="18" charset="0"/>
            </a:endParaRPr>
          </a:p>
          <a:p>
            <a:r>
              <a:rPr lang="en-US" altLang="en-US" sz="1600" dirty="0" smtClean="0">
                <a:latin typeface="Times New Roman" pitchFamily="18" charset="0"/>
              </a:rPr>
              <a:t>In difficult financial times, be sure to distinguish contracts that were settled before the financial crisis from those settled afterwards.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35" tIns="45717" rIns="91435" bIns="45717"/>
          <a:lstStyle/>
          <a:p>
            <a:r>
              <a:rPr lang="en-US" altLang="en-US" sz="1600" dirty="0" smtClean="0">
                <a:latin typeface="Times New Roman" pitchFamily="18" charset="0"/>
              </a:rPr>
              <a:t>Identify areas that result in litigation.  </a:t>
            </a:r>
          </a:p>
          <a:p>
            <a:r>
              <a:rPr lang="en-US" altLang="en-US" sz="1600" dirty="0" smtClean="0">
                <a:latin typeface="Times New Roman" pitchFamily="18" charset="0"/>
              </a:rPr>
              <a:t>Litigation is costly.</a:t>
            </a:r>
          </a:p>
          <a:p>
            <a:r>
              <a:rPr lang="en-US" altLang="en-US" sz="1600" dirty="0" smtClean="0">
                <a:latin typeface="Times New Roman" pitchFamily="18" charset="0"/>
              </a:rPr>
              <a:t>Propose changing language to reduce areas that result in litigation.</a:t>
            </a:r>
          </a:p>
          <a:p>
            <a:endParaRPr lang="en-US" altLang="en-US" sz="1600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35" tIns="45717" rIns="91435" bIns="45717"/>
          <a:lstStyle/>
          <a:p>
            <a:pPr>
              <a:buFontTx/>
              <a:buChar char="-"/>
            </a:pPr>
            <a:r>
              <a:rPr lang="en-US" altLang="en-US" sz="1600" dirty="0" smtClean="0">
                <a:latin typeface="Times New Roman" pitchFamily="18" charset="0"/>
              </a:rPr>
              <a:t>Internal Comps  -- Schools City/Town </a:t>
            </a:r>
          </a:p>
          <a:p>
            <a:pPr>
              <a:buFontTx/>
              <a:buChar char="-"/>
            </a:pPr>
            <a:r>
              <a:rPr lang="en-US" altLang="en-US" sz="1600" dirty="0" smtClean="0">
                <a:latin typeface="Times New Roman" pitchFamily="18" charset="0"/>
              </a:rPr>
              <a:t>External Comps – other school districts</a:t>
            </a:r>
          </a:p>
          <a:p>
            <a:pPr lvl="1">
              <a:buFontTx/>
              <a:buChar char="-"/>
            </a:pPr>
            <a:r>
              <a:rPr lang="en-US" altLang="en-US" sz="1600" dirty="0" smtClean="0">
                <a:latin typeface="Times New Roman" pitchFamily="18" charset="0"/>
              </a:rPr>
              <a:t>check with MASC</a:t>
            </a:r>
          </a:p>
          <a:p>
            <a:pPr lvl="1">
              <a:buFontTx/>
              <a:buChar char="-"/>
            </a:pPr>
            <a:r>
              <a:rPr lang="en-US" altLang="en-US" sz="1600" dirty="0" smtClean="0">
                <a:latin typeface="Times New Roman" pitchFamily="18" charset="0"/>
              </a:rPr>
              <a:t>Apples to apples – salaries, benefits, work year, work day</a:t>
            </a:r>
          </a:p>
          <a:p>
            <a:pPr lvl="1">
              <a:buFontTx/>
              <a:buChar char="-"/>
            </a:pPr>
            <a:r>
              <a:rPr lang="en-US" altLang="en-US" sz="1600" dirty="0" smtClean="0">
                <a:latin typeface="Times New Roman" pitchFamily="18" charset="0"/>
              </a:rPr>
              <a:t>Always note timing and changed conditions.</a:t>
            </a:r>
          </a:p>
          <a:p>
            <a:pPr lvl="1">
              <a:buFontTx/>
              <a:buChar char="-"/>
            </a:pPr>
            <a:r>
              <a:rPr lang="en-US" altLang="en-US" sz="1600" dirty="0" smtClean="0">
                <a:latin typeface="Times New Roman" pitchFamily="18" charset="0"/>
              </a:rPr>
              <a:t>COL</a:t>
            </a:r>
          </a:p>
          <a:p>
            <a:pPr lvl="1">
              <a:buFontTx/>
              <a:buChar char="-"/>
            </a:pPr>
            <a:r>
              <a:rPr lang="en-US" altLang="en-US" sz="1600" dirty="0" smtClean="0">
                <a:latin typeface="Times New Roman" pitchFamily="18" charset="0"/>
              </a:rPr>
              <a:t>Ability to pay</a:t>
            </a:r>
          </a:p>
          <a:p>
            <a:pPr lvl="1">
              <a:buFontTx/>
              <a:buChar char="-"/>
            </a:pPr>
            <a:endParaRPr lang="en-US" altLang="en-US" sz="1600" dirty="0" smtClean="0">
              <a:latin typeface="Times New Roman" pitchFamily="18" charset="0"/>
            </a:endParaRPr>
          </a:p>
          <a:p>
            <a:pPr lvl="1"/>
            <a:endParaRPr lang="en-US" altLang="en-US" sz="1600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37063"/>
            <a:ext cx="5140325" cy="4191000"/>
          </a:xfrm>
          <a:noFill/>
        </p:spPr>
        <p:txBody>
          <a:bodyPr lIns="91435" tIns="45717" rIns="91435" bIns="45717"/>
          <a:lstStyle/>
          <a:p>
            <a:endParaRPr lang="en-US" altLang="en-US" dirty="0" smtClean="0">
              <a:latin typeface="Times New Roman" pitchFamily="18" charset="0"/>
            </a:endParaRPr>
          </a:p>
          <a:p>
            <a:r>
              <a:rPr lang="en-US" altLang="en-US" dirty="0" smtClean="0">
                <a:latin typeface="Times New Roman" pitchFamily="18" charset="0"/>
              </a:rPr>
              <a:t>Good relationship with the finance cmt.</a:t>
            </a:r>
          </a:p>
          <a:p>
            <a:endParaRPr lang="en-US" altLang="en-US" dirty="0" smtClean="0">
              <a:latin typeface="Times New Roman" pitchFamily="18" charset="0"/>
            </a:endParaRPr>
          </a:p>
          <a:p>
            <a:r>
              <a:rPr lang="en-US" altLang="en-US" dirty="0" smtClean="0">
                <a:latin typeface="Times New Roman" pitchFamily="18" charset="0"/>
              </a:rPr>
              <a:t>Ability to pay</a:t>
            </a:r>
          </a:p>
          <a:p>
            <a:endParaRPr lang="en-US" altLang="en-US" dirty="0" smtClean="0">
              <a:latin typeface="Times New Roman" pitchFamily="18" charset="0"/>
            </a:endParaRPr>
          </a:p>
          <a:p>
            <a:r>
              <a:rPr lang="en-US" altLang="en-US" dirty="0" smtClean="0">
                <a:latin typeface="Times New Roman" pitchFamily="18" charset="0"/>
              </a:rPr>
              <a:t>Consider shorter duration if the finances are too uncertain. </a:t>
            </a:r>
          </a:p>
          <a:p>
            <a:endParaRPr lang="en-US" altLang="en-US" dirty="0" smtClean="0">
              <a:latin typeface="Times New Roman" pitchFamily="18" charset="0"/>
            </a:endParaRPr>
          </a:p>
          <a:p>
            <a:r>
              <a:rPr lang="en-US" altLang="en-US" dirty="0" smtClean="0">
                <a:latin typeface="Times New Roman" pitchFamily="18" charset="0"/>
              </a:rPr>
              <a:t>Know the cost of no change in salaries.</a:t>
            </a:r>
          </a:p>
          <a:p>
            <a:endParaRPr lang="en-US" altLang="en-US" dirty="0" smtClean="0">
              <a:latin typeface="Times New Roman" pitchFamily="18" charset="0"/>
            </a:endParaRPr>
          </a:p>
          <a:p>
            <a:r>
              <a:rPr lang="en-US" altLang="en-US" dirty="0" smtClean="0">
                <a:latin typeface="Times New Roman" pitchFamily="18" charset="0"/>
              </a:rPr>
              <a:t>Cost out all proposals.</a:t>
            </a:r>
          </a:p>
          <a:p>
            <a:endParaRPr lang="en-US" altLang="en-US" dirty="0" smtClean="0">
              <a:latin typeface="Times New Roman" pitchFamily="18" charset="0"/>
            </a:endParaRPr>
          </a:p>
          <a:p>
            <a:r>
              <a:rPr lang="en-US" altLang="en-US" dirty="0" smtClean="0">
                <a:latin typeface="Times New Roman" pitchFamily="18" charset="0"/>
              </a:rPr>
              <a:t>Include your school business manager</a:t>
            </a:r>
          </a:p>
          <a:p>
            <a:r>
              <a:rPr lang="en-US" altLang="en-US" dirty="0" smtClean="0">
                <a:latin typeface="Times New Roman" pitchFamily="18" charset="0"/>
              </a:rPr>
              <a:t>	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</p:spPr>
        <p:txBody>
          <a:bodyPr/>
          <a:lstStyle/>
          <a:p>
            <a:endParaRPr lang="en-US" alt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59275"/>
            <a:ext cx="5140325" cy="4191000"/>
          </a:xfrm>
          <a:noFill/>
        </p:spPr>
        <p:txBody>
          <a:bodyPr lIns="91435" tIns="45717" rIns="91435" bIns="45717"/>
          <a:lstStyle/>
          <a:p>
            <a:pPr>
              <a:buFontTx/>
              <a:buChar char="•"/>
            </a:pPr>
            <a:r>
              <a:rPr lang="en-US" altLang="en-US" dirty="0" smtClean="0">
                <a:latin typeface="Times New Roman" pitchFamily="18" charset="0"/>
              </a:rPr>
              <a:t>In tight financial times, you may not be able to achieve short term goals in one collective bargaining agreement .</a:t>
            </a:r>
          </a:p>
          <a:p>
            <a:pPr>
              <a:buFontTx/>
              <a:buChar char="•"/>
            </a:pPr>
            <a:endParaRPr lang="en-US" altLang="en-US" dirty="0" smtClean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en-US" dirty="0" smtClean="0">
                <a:latin typeface="Times New Roman" pitchFamily="18" charset="0"/>
              </a:rPr>
              <a:t>Look at your long term goals and be sure that you at least hold ground if not make strides toward achieving the goal.  </a:t>
            </a:r>
          </a:p>
          <a:p>
            <a:pPr>
              <a:buFontTx/>
              <a:buChar char="•"/>
            </a:pPr>
            <a:endParaRPr lang="en-US" altLang="en-US" dirty="0" smtClean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en-US" dirty="0" smtClean="0">
                <a:latin typeface="Times New Roman" pitchFamily="18" charset="0"/>
              </a:rPr>
              <a:t>Map where you want to end in successor negotiations. 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35" tIns="45717" rIns="91435" bIns="45717"/>
          <a:lstStyle/>
          <a:p>
            <a:pPr>
              <a:buFontTx/>
              <a:buChar char="•"/>
            </a:pPr>
            <a:r>
              <a:rPr lang="en-US" altLang="en-US" dirty="0" smtClean="0">
                <a:latin typeface="Times New Roman" pitchFamily="18" charset="0"/>
              </a:rPr>
              <a:t>Each party selects its own bargaining team.  Don’t bargain during school hours.  We hire employees to teach.  </a:t>
            </a:r>
          </a:p>
          <a:p>
            <a:pPr>
              <a:buFontTx/>
              <a:buChar char="•"/>
            </a:pPr>
            <a:endParaRPr lang="en-US" altLang="en-US" dirty="0" smtClean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en-US" dirty="0" smtClean="0">
                <a:latin typeface="Times New Roman" pitchFamily="18" charset="0"/>
              </a:rPr>
              <a:t>Confidentiality</a:t>
            </a:r>
          </a:p>
          <a:p>
            <a:pPr>
              <a:buFontTx/>
              <a:buChar char="•"/>
            </a:pPr>
            <a:endParaRPr lang="en-US" altLang="en-US" dirty="0" smtClean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en-US" dirty="0" smtClean="0">
                <a:latin typeface="Times New Roman" pitchFamily="18" charset="0"/>
              </a:rPr>
              <a:t>Availability</a:t>
            </a:r>
          </a:p>
          <a:p>
            <a:pPr>
              <a:buFontTx/>
              <a:buChar char="•"/>
            </a:pPr>
            <a:endParaRPr lang="en-US" altLang="en-US" dirty="0" smtClean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en-US" dirty="0" smtClean="0">
                <a:latin typeface="Times New Roman" pitchFamily="18" charset="0"/>
              </a:rPr>
              <a:t>Good faith bargaining requires that the Committee and the Union meet at reasonable times.  </a:t>
            </a:r>
          </a:p>
          <a:p>
            <a:pPr>
              <a:buFontTx/>
              <a:buChar char="•"/>
            </a:pPr>
            <a:endParaRPr lang="en-US" altLang="en-US" dirty="0" smtClean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en-US" dirty="0" smtClean="0">
                <a:latin typeface="Times New Roman" pitchFamily="18" charset="0"/>
              </a:rPr>
              <a:t>No quorum at the bargaining table.  Want to take it back to the Committee as a whole to vote on it.  Remember the School Committee has one additional member for purposes of CB.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2A62-7D32-4285-BF09-4702F2D935F7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52AF6-5BF8-4253-8CC7-9DB81DCBBF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69F1-490B-4924-8B3E-128525975832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B84C5-E141-45D0-B61A-F8FFA92214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7523-B484-4262-9A95-043B542A9AFB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6BDED5-D798-479D-BE1B-1EE22EF13A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1C2B-613C-4AFD-A114-71320B95FBCA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B2AF2-9D8D-493D-937D-F93556651B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485E-D58E-4ADA-975D-EF25EF105260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16835-6677-4BB1-86A2-77DB7486F1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04F0-65EB-4D6B-8F78-FF7BB2227E4A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A0381-34E5-4CC7-A027-C38706219A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6CDA-A7E4-410B-8ED7-8E2B1FC5BE0E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97D91-9A27-4B38-8CB9-A3CA91476D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87C78-34AD-4679-A416-D48CE736E645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D8D67-0296-43B6-B979-5AB3B74464A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3B5C-86A9-4AF1-93F4-EDAE50D55F08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9193BD-8051-4FFD-9C48-FEFFC94313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7543-00BB-4FD2-AA75-17C248352EDA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1D248-4852-4F96-A1D8-1AA7E2A51F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57DA-BDA1-43BA-ADA3-EC4003DAC439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D59DBD-6C25-4859-B4EC-E1D2781CE8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77422F6-8BDD-4968-A528-2C56DA5817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1669939-581E-4216-ADFA-612B317A3DC5}" type="datetime1">
              <a:rPr lang="en-US" altLang="en-US" smtClean="0"/>
              <a:pPr/>
              <a:t>10/20/2016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7772400" cy="2590800"/>
          </a:xfrm>
        </p:spPr>
        <p:txBody>
          <a:bodyPr/>
          <a:lstStyle/>
          <a:p>
            <a:pPr algn="ctr"/>
            <a:r>
              <a:rPr lang="en-US" sz="4800" dirty="0" smtClean="0"/>
              <a:t>Interest Based Bargaining Basics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200" y="2362200"/>
            <a:ext cx="7620000" cy="32766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12800" b="1" dirty="0" smtClean="0"/>
              <a:t>Presented by</a:t>
            </a:r>
          </a:p>
          <a:p>
            <a:pPr algn="ctr"/>
            <a:endParaRPr lang="en-US" sz="9000" b="1" dirty="0" smtClean="0"/>
          </a:p>
          <a:p>
            <a:pPr algn="ctr"/>
            <a:r>
              <a:rPr lang="en-US" sz="17600" b="1" dirty="0" smtClean="0">
                <a:solidFill>
                  <a:srgbClr val="0070C0"/>
                </a:solidFill>
              </a:rPr>
              <a:t>Elizabeth B. Valerio, Esq.</a:t>
            </a:r>
          </a:p>
          <a:p>
            <a:pPr algn="ctr"/>
            <a:r>
              <a:rPr lang="en-US" sz="11200" b="1" dirty="0" smtClean="0">
                <a:solidFill>
                  <a:srgbClr val="0070C0"/>
                </a:solidFill>
              </a:rPr>
              <a:t>Deutsch Williams Brooks DeRensis &amp; Holland, P.C</a:t>
            </a:r>
            <a:r>
              <a:rPr lang="en-US" sz="11200" b="1" dirty="0" smtClean="0">
                <a:solidFill>
                  <a:srgbClr val="0070C0"/>
                </a:solidFill>
              </a:rPr>
              <a:t>. </a:t>
            </a:r>
          </a:p>
          <a:p>
            <a:pPr algn="ctr"/>
            <a:r>
              <a:rPr lang="en-US" sz="11200" b="1" dirty="0" smtClean="0">
                <a:solidFill>
                  <a:srgbClr val="0070C0"/>
                </a:solidFill>
              </a:rPr>
              <a:t>Boston</a:t>
            </a:r>
            <a:r>
              <a:rPr lang="en-US" sz="11200" b="1" dirty="0" smtClean="0">
                <a:solidFill>
                  <a:srgbClr val="0070C0"/>
                </a:solidFill>
              </a:rPr>
              <a:t>, MA</a:t>
            </a:r>
          </a:p>
          <a:p>
            <a:pPr algn="ctr"/>
            <a:endParaRPr lang="en-US" sz="9000" b="1" dirty="0" smtClean="0"/>
          </a:p>
          <a:p>
            <a:pPr algn="ctr"/>
            <a:r>
              <a:rPr lang="en-US" sz="16000" b="1" dirty="0" smtClean="0"/>
              <a:t>November </a:t>
            </a:r>
            <a:r>
              <a:rPr lang="en-US" sz="16000" b="1" dirty="0" smtClean="0"/>
              <a:t>2, 2016</a:t>
            </a:r>
          </a:p>
          <a:p>
            <a:pPr algn="ctr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B2AF2-9D8D-493D-937D-F93556651B1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6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Satisfying Your Bargaining Obligations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600200"/>
            <a:ext cx="2514600" cy="44196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If  agreement is reached, every member of the bargaining team is required to support the agreement with an affirmative vote.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352800" y="1676400"/>
            <a:ext cx="4876800" cy="4495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0070C0"/>
                </a:solidFill>
              </a:rPr>
              <a:t>If no agreement is reached and the Committee has negotiated to impasse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70C0"/>
                </a:solidFill>
              </a:rPr>
              <a:t>Mediation to agreement or fact-finding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70C0"/>
                </a:solidFill>
              </a:rPr>
              <a:t>Fact-finding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70C0"/>
                </a:solidFill>
              </a:rPr>
              <a:t>Negotiate over the Fact-finder’s report.  After 10 days, the Fact-finder’s report is made public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70C0"/>
                </a:solidFill>
              </a:rPr>
              <a:t>Negotiate to agreement or impasse.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70C0"/>
                </a:solidFill>
              </a:rPr>
              <a:t>If impasse, implement last best offer after the DLR has certified that the Committee has satisfied its bargaining obligations..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B8811B96-2E63-452D-AF0B-1DBC1072F6C6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Traditional Bargaining vs. IBB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n-US" altLang="en-US" dirty="0" smtClean="0"/>
              <a:t>Traditional</a:t>
            </a:r>
          </a:p>
          <a:p>
            <a:pPr marL="0" indent="0"/>
            <a:r>
              <a:rPr lang="en-US" altLang="en-US" sz="2400" dirty="0" smtClean="0"/>
              <a:t>Proposal-based (the solution to a problem or issue is proposed)</a:t>
            </a:r>
          </a:p>
          <a:p>
            <a:pPr marL="0" indent="0"/>
            <a:r>
              <a:rPr lang="en-US" altLang="en-US" sz="2400" dirty="0" smtClean="0"/>
              <a:t>Supported by explanation of need for proposed change</a:t>
            </a:r>
          </a:p>
          <a:p>
            <a:pPr marL="0" indent="0"/>
            <a:r>
              <a:rPr lang="en-US" altLang="en-US" sz="2400" dirty="0" smtClean="0"/>
              <a:t>Frequently, party is represented by a chief negotiator who does most of the speaking	</a:t>
            </a:r>
            <a:r>
              <a:rPr lang="en-US" altLang="en-US" dirty="0" smtClean="0"/>
              <a:t>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n-US" altLang="en-US" dirty="0" smtClean="0"/>
              <a:t>IBB</a:t>
            </a:r>
          </a:p>
          <a:p>
            <a:pPr marL="0" indent="0"/>
            <a:r>
              <a:rPr lang="en-US" altLang="en-US" sz="2400" dirty="0" smtClean="0"/>
              <a:t>Interest-based (the need or concern related to the issue)</a:t>
            </a:r>
          </a:p>
          <a:p>
            <a:pPr marL="0" indent="0"/>
            <a:r>
              <a:rPr lang="en-US" altLang="en-US" sz="2400" dirty="0" smtClean="0"/>
              <a:t>Parties work together to find solutions to meet the interest</a:t>
            </a:r>
          </a:p>
          <a:p>
            <a:pPr marL="0" indent="0"/>
            <a:r>
              <a:rPr lang="en-US" altLang="en-US" sz="2400" dirty="0" smtClean="0"/>
              <a:t>Participation by all members of bargaining teams.</a:t>
            </a:r>
          </a:p>
          <a:p>
            <a:pPr marL="0" indent="0"/>
            <a:r>
              <a:rPr lang="en-US" altLang="en-US" sz="2400" dirty="0" smtClean="0"/>
              <a:t>Facilitator  is used in negotiations</a:t>
            </a:r>
            <a:r>
              <a:rPr lang="en-US" altLang="en-US" sz="2000" dirty="0" smtClean="0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5B1737DC-6C6F-4E29-A8AE-450E8EA91A16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Getting Started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Preparation</a:t>
            </a:r>
          </a:p>
          <a:p>
            <a:pPr>
              <a:buFontTx/>
              <a:buNone/>
            </a:pPr>
            <a:endParaRPr lang="en-US" altLang="en-US" sz="3200" dirty="0" smtClean="0"/>
          </a:p>
          <a:p>
            <a:r>
              <a:rPr lang="en-US" altLang="en-US" sz="3200" dirty="0" smtClean="0"/>
              <a:t>Training</a:t>
            </a:r>
          </a:p>
          <a:p>
            <a:pPr>
              <a:buFontTx/>
              <a:buNone/>
            </a:pPr>
            <a:endParaRPr lang="en-US" altLang="en-US" sz="3200" dirty="0" smtClean="0"/>
          </a:p>
          <a:p>
            <a:r>
              <a:rPr lang="en-US" altLang="en-US" sz="3200" dirty="0" smtClean="0"/>
              <a:t>Establishing ground rules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3F1E263-5F04-496C-AB1E-42AC2949ACAC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219200"/>
          </a:xfrm>
        </p:spPr>
        <p:txBody>
          <a:bodyPr/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Preparation for Collective Bargaining</a:t>
            </a:r>
            <a:br>
              <a:rPr lang="en-US" altLang="en-US" sz="4000" dirty="0" smtClean="0">
                <a:solidFill>
                  <a:schemeClr val="tx1"/>
                </a:solidFill>
              </a:rPr>
            </a:br>
            <a:endParaRPr lang="en-US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Review the current collective bargaining agreements for </a:t>
            </a:r>
            <a:r>
              <a:rPr lang="en-US" altLang="en-US" sz="2800" i="1" dirty="0" smtClean="0"/>
              <a:t>all</a:t>
            </a:r>
            <a:r>
              <a:rPr lang="en-US" altLang="en-US" sz="2800" dirty="0" smtClean="0"/>
              <a:t> bargaining units in the district.</a:t>
            </a:r>
          </a:p>
          <a:p>
            <a:endParaRPr lang="en-US" alt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B9DBEF8A-6E9B-4505-BDC8-D224AB7FE991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 flipV="1">
            <a:off x="914400" y="1210866"/>
            <a:ext cx="7239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endParaRPr lang="en-US" altLang="en-US" dirty="0">
              <a:cs typeface="Times New Roman" pitchFamily="18" charset="0"/>
            </a:endParaRPr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1"/>
            <a:ext cx="7122584" cy="7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048000"/>
            <a:ext cx="3657600" cy="2425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001000" cy="1143000"/>
          </a:xfrm>
        </p:spPr>
        <p:txBody>
          <a:bodyPr/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Preparation for Collective Bargaining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en-US" sz="2800" dirty="0" smtClean="0"/>
          </a:p>
          <a:p>
            <a:r>
              <a:rPr lang="en-US" altLang="en-US" sz="2800" dirty="0" smtClean="0"/>
              <a:t>Review unfair labor practice charges filed during the prior contract term.</a:t>
            </a:r>
          </a:p>
          <a:p>
            <a:r>
              <a:rPr lang="en-US" altLang="en-US" sz="2800" dirty="0" smtClean="0"/>
              <a:t>Review grievances and arbitrations from the prior contract term.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22E03EA2-473C-45A6-A607-7B2290AA6A44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0" y="4057650"/>
            <a:ext cx="2895600" cy="233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229" name="Picture 5" descr="BD10358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68580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924800" cy="1143000"/>
          </a:xfrm>
        </p:spPr>
        <p:txBody>
          <a:bodyPr/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Preparation for Collective Bargaining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endParaRPr lang="en-US" altLang="en-US" sz="2800" dirty="0" smtClean="0"/>
          </a:p>
          <a:p>
            <a:pPr marL="609600" indent="-609600"/>
            <a:r>
              <a:rPr lang="en-US" altLang="en-US" sz="2800" dirty="0" smtClean="0"/>
              <a:t>Determine the data that is needed</a:t>
            </a:r>
          </a:p>
          <a:p>
            <a:pPr marL="609600" indent="-609600"/>
            <a:r>
              <a:rPr lang="en-US" altLang="en-US" sz="2800" dirty="0" smtClean="0"/>
              <a:t>Collect data (often done in IBB by a joint management –labor sub-committee) </a:t>
            </a:r>
          </a:p>
          <a:p>
            <a:pPr marL="609600" indent="-609600"/>
            <a:endParaRPr lang="en-US" altLang="en-US" sz="2800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60BA39C7-88D1-4208-876D-380FA616E1BB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3810000"/>
            <a:ext cx="3697817" cy="3468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6858000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77200" cy="1143000"/>
          </a:xfrm>
        </p:spPr>
        <p:txBody>
          <a:bodyPr/>
          <a:lstStyle/>
          <a:p>
            <a:r>
              <a:rPr lang="en-US" altLang="en-US" sz="3600" dirty="0" smtClean="0">
                <a:solidFill>
                  <a:schemeClr val="tx1"/>
                </a:solidFill>
              </a:rPr>
              <a:t>Preparation for Collective Bargaining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en-US" sz="2800" dirty="0" smtClean="0"/>
          </a:p>
          <a:p>
            <a:r>
              <a:rPr lang="en-US" altLang="en-US" sz="2800" dirty="0" smtClean="0"/>
              <a:t>Determine funding resources.</a:t>
            </a:r>
          </a:p>
          <a:p>
            <a:r>
              <a:rPr lang="en-US" altLang="en-US" sz="2800" dirty="0" smtClean="0"/>
              <a:t>Identify likely and possible reductions in anticipated revenues.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531E9BEE-B69C-4C52-B299-81FBDF15D87B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1657350"/>
            <a:ext cx="6858000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3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800" y="3829050"/>
            <a:ext cx="48768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Preparation for Collective Bargaining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3200" dirty="0" smtClean="0"/>
              <a:t>In put from the Superintendent, Human Resources Director, and Principals.  </a:t>
            </a:r>
          </a:p>
          <a:p>
            <a:pPr lvl="1"/>
            <a:r>
              <a:rPr lang="en-US" altLang="en-US" sz="3200" dirty="0" smtClean="0"/>
              <a:t>Ask them to identify barriers in the CBA to meeting District objectives.</a:t>
            </a:r>
          </a:p>
          <a:p>
            <a:pPr lvl="1"/>
            <a:r>
              <a:rPr lang="en-US" altLang="en-US" sz="3200" dirty="0" smtClean="0"/>
              <a:t>Ask them to identify issues and interests that would help them meet objectives and that would improve education in the district.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0F05981A-D1D8-4B80-8507-9A86E5EC16BB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r>
              <a:rPr lang="en-US" altLang="en-US" sz="3600" dirty="0" smtClean="0">
                <a:solidFill>
                  <a:schemeClr val="tx1"/>
                </a:solidFill>
              </a:rPr>
              <a:t>Preparation for Collective Bargaining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>
          <a:xfrm>
            <a:off x="901701" y="2327673"/>
            <a:ext cx="7556500" cy="1801415"/>
          </a:xfrm>
        </p:spPr>
        <p:txBody>
          <a:bodyPr>
            <a:normAutofit/>
          </a:bodyPr>
          <a:lstStyle/>
          <a:p>
            <a:r>
              <a:rPr lang="en-US" altLang="en-US" sz="3200" dirty="0" smtClean="0"/>
              <a:t>Establish realistic short-term goals</a:t>
            </a:r>
          </a:p>
          <a:p>
            <a:r>
              <a:rPr lang="en-US" altLang="en-US" sz="3200" dirty="0" smtClean="0"/>
              <a:t>Establish and review long-term goals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C41D49F3-C32A-43E5-BE70-C5C373F3637E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60420" name="Picture 4" descr="BD0497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4267200"/>
            <a:ext cx="2925233" cy="219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1" name="Picture 5" descr="BD21318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1714500"/>
            <a:ext cx="7122584" cy="7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77200" cy="1143000"/>
          </a:xfrm>
        </p:spPr>
        <p:txBody>
          <a:bodyPr/>
          <a:lstStyle/>
          <a:p>
            <a:r>
              <a:rPr lang="en-US" altLang="en-US" sz="3600" dirty="0" smtClean="0">
                <a:solidFill>
                  <a:schemeClr val="tx1"/>
                </a:solidFill>
              </a:rPr>
              <a:t>Preparation for Collective Bargaining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altLang="en-US" sz="3200" dirty="0" smtClean="0"/>
              <a:t>Select a bargaining team and engage labor counsel.  (No quorum of the Committee at the table!)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A4A9B468-F16A-4B77-9137-AB96174A6FA2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6858000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4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200400"/>
            <a:ext cx="39624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Usual 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altLang="en-US" sz="4000" i="1" dirty="0"/>
              <a:t>The contents of this presentation are for informational purposes only and should not be considered legal advice</a:t>
            </a:r>
            <a:r>
              <a:rPr lang="en-US" altLang="en-US" sz="4800" b="1" i="1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B2AF2-9D8D-493D-937D-F93556651B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0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IBB Training &amp; Facilitation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Active listening skills</a:t>
            </a:r>
          </a:p>
          <a:p>
            <a:r>
              <a:rPr lang="en-US" altLang="en-US" sz="3600" dirty="0" smtClean="0"/>
              <a:t>Conflict resolution skills</a:t>
            </a:r>
          </a:p>
          <a:p>
            <a:r>
              <a:rPr lang="en-US" altLang="en-US" sz="3600" dirty="0" smtClean="0"/>
              <a:t>Participation by all members</a:t>
            </a:r>
          </a:p>
          <a:p>
            <a:r>
              <a:rPr lang="en-US" altLang="en-US" sz="3600" dirty="0" smtClean="0"/>
              <a:t>Teamwork and consensus building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BCE9EC09-FF87-4DF2-9549-528F812DA2BC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Establish Ground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Include the following:</a:t>
            </a:r>
          </a:p>
          <a:p>
            <a:pPr marL="0" indent="0"/>
            <a:r>
              <a:rPr lang="en-US" altLang="en-US" sz="2800" dirty="0" smtClean="0"/>
              <a:t>All statements are “unofficial” and cannot be attributed to either party as bargaining history.</a:t>
            </a:r>
          </a:p>
          <a:p>
            <a:pPr marL="0" indent="0"/>
            <a:r>
              <a:rPr lang="en-US" altLang="en-US" sz="2800" dirty="0" smtClean="0"/>
              <a:t>All agreements are tentative subject to final agreement being reached on an entire package.</a:t>
            </a:r>
          </a:p>
          <a:p>
            <a:pPr marL="0" indent="0"/>
            <a:r>
              <a:rPr lang="en-US" altLang="en-US" sz="2800" dirty="0" smtClean="0"/>
              <a:t>The final agreement is subject to ratification by the union membership and approval by the school committee.</a:t>
            </a:r>
          </a:p>
          <a:p>
            <a:pPr marL="0" indent="0"/>
            <a:endParaRPr lang="en-US" altLang="en-US" dirty="0" smtClean="0"/>
          </a:p>
          <a:p>
            <a:pPr marL="0" indent="0"/>
            <a:endParaRPr lang="en-US" alt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26F462CB-0BE9-42C0-9ED4-DB7FC29877EA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543800" cy="1447800"/>
          </a:xfrm>
        </p:spPr>
        <p:txBody>
          <a:bodyPr/>
          <a:lstStyle/>
          <a:p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2800" dirty="0" smtClean="0"/>
              <a:t>Ground rules should also address the following:</a:t>
            </a:r>
            <a:br>
              <a:rPr lang="en-US" altLang="en-US" sz="2800" dirty="0" smtClean="0"/>
            </a:br>
            <a:endParaRPr lang="en-US" alt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4876800"/>
          </a:xfrm>
        </p:spPr>
        <p:txBody>
          <a:bodyPr>
            <a:noAutofit/>
          </a:bodyPr>
          <a:lstStyle/>
          <a:p>
            <a:r>
              <a:rPr lang="en-US" altLang="en-US" sz="2000" dirty="0" smtClean="0"/>
              <a:t>Schedule and target date for completion of successor collective bargaining agreement;</a:t>
            </a:r>
          </a:p>
          <a:p>
            <a:r>
              <a:rPr lang="en-US" altLang="en-US" sz="2000" dirty="0" smtClean="0"/>
              <a:t>Cancellation of scheduled session(s);</a:t>
            </a:r>
          </a:p>
          <a:p>
            <a:r>
              <a:rPr lang="en-US" altLang="en-US" sz="2000" dirty="0" smtClean="0"/>
              <a:t>Location for meetings, availability of equipment, refreshments;</a:t>
            </a:r>
          </a:p>
          <a:p>
            <a:r>
              <a:rPr lang="en-US" altLang="en-US" sz="2000" dirty="0" smtClean="0"/>
              <a:t>Attendance and quorum;</a:t>
            </a:r>
          </a:p>
          <a:p>
            <a:r>
              <a:rPr lang="en-US" altLang="en-US" sz="2000" dirty="0" smtClean="0"/>
              <a:t>Record keeping;</a:t>
            </a:r>
          </a:p>
          <a:p>
            <a:r>
              <a:rPr lang="en-US" altLang="en-US" sz="2000" dirty="0" smtClean="0"/>
              <a:t>Collection and sharing of information and data;</a:t>
            </a:r>
          </a:p>
          <a:p>
            <a:r>
              <a:rPr lang="en-US" altLang="en-US" sz="2000" dirty="0" smtClean="0"/>
              <a:t>Caucuses;</a:t>
            </a:r>
          </a:p>
          <a:p>
            <a:r>
              <a:rPr lang="en-US" altLang="en-US" sz="2000" dirty="0" smtClean="0"/>
              <a:t>Behavior;</a:t>
            </a:r>
          </a:p>
          <a:p>
            <a:r>
              <a:rPr lang="en-US" altLang="en-US" sz="2000" dirty="0" smtClean="0"/>
              <a:t>Separation from IBB and return to traditional bargaining unless one or both parties believes they are at impasse at which time they can file a petition for  mediation with the DLR.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0F844CB-BCFA-4300-834E-9B301A2092FA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Ground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altLang="en-US" sz="4400" b="1" i="1" dirty="0" smtClean="0">
                <a:solidFill>
                  <a:srgbClr val="0070C0"/>
                </a:solidFill>
              </a:rPr>
              <a:t>Practice Notes:</a:t>
            </a:r>
          </a:p>
          <a:p>
            <a:pPr marL="742950" indent="-742950">
              <a:buFontTx/>
              <a:buAutoNum type="arabicPeriod"/>
            </a:pPr>
            <a:r>
              <a:rPr lang="en-US" altLang="en-US" sz="4400" b="1" dirty="0" smtClean="0">
                <a:solidFill>
                  <a:srgbClr val="0070C0"/>
                </a:solidFill>
              </a:rPr>
              <a:t>Determine what happens if agreement is not reached in IBB.</a:t>
            </a:r>
            <a:r>
              <a:rPr lang="en-US" altLang="en-US" sz="4400" b="1" dirty="0">
                <a:solidFill>
                  <a:srgbClr val="0070C0"/>
                </a:solidFill>
              </a:rPr>
              <a:t> </a:t>
            </a:r>
            <a:endParaRPr lang="en-US" altLang="en-US" sz="4400" b="1" dirty="0" smtClean="0">
              <a:solidFill>
                <a:srgbClr val="0070C0"/>
              </a:solidFill>
            </a:endParaRPr>
          </a:p>
          <a:p>
            <a:pPr marL="742950" indent="-742950">
              <a:buFontTx/>
              <a:buAutoNum type="arabicPeriod"/>
            </a:pPr>
            <a:r>
              <a:rPr lang="en-US" altLang="en-US" sz="4400" b="1" dirty="0" smtClean="0">
                <a:solidFill>
                  <a:srgbClr val="0070C0"/>
                </a:solidFill>
              </a:rPr>
              <a:t>Never </a:t>
            </a:r>
            <a:r>
              <a:rPr lang="en-US" altLang="en-US" sz="4400" b="1" dirty="0">
                <a:solidFill>
                  <a:srgbClr val="0070C0"/>
                </a:solidFill>
              </a:rPr>
              <a:t>agree to interest arbitration</a:t>
            </a:r>
          </a:p>
          <a:p>
            <a:pPr marL="742950" indent="-742950">
              <a:buFontTx/>
              <a:buAutoNum type="arabicPeriod"/>
            </a:pPr>
            <a:endParaRPr lang="en-US" altLang="en-US" sz="4400" b="1" dirty="0" smtClean="0">
              <a:solidFill>
                <a:srgbClr val="0070C0"/>
              </a:solidFill>
            </a:endParaRPr>
          </a:p>
          <a:p>
            <a:pPr marL="0" indent="0" algn="ctr">
              <a:buFontTx/>
              <a:buNone/>
            </a:pPr>
            <a:endParaRPr lang="en-US" altLang="en-US" sz="4400" b="1" dirty="0" smtClean="0">
              <a:solidFill>
                <a:srgbClr val="0070C0"/>
              </a:solidFill>
            </a:endParaRPr>
          </a:p>
          <a:p>
            <a:pPr marL="0" indent="0"/>
            <a:endParaRPr lang="en-US" altLang="en-US" sz="360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A7C39C4-4A1C-4FB6-AE74-126CD5A413EF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IBB Terms</a:t>
            </a:r>
          </a:p>
        </p:txBody>
      </p:sp>
      <p:sp>
        <p:nvSpPr>
          <p:cNvPr id="17411" name="Content Placeholder 7"/>
          <p:cNvSpPr>
            <a:spLocks noGrp="1"/>
          </p:cNvSpPr>
          <p:nvPr>
            <p:ph idx="1"/>
          </p:nvPr>
        </p:nvSpPr>
        <p:spPr>
          <a:xfrm>
            <a:off x="152400" y="1295400"/>
            <a:ext cx="8001000" cy="5257800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en-US" altLang="en-US" sz="4000" b="1" u="sng" dirty="0" smtClean="0"/>
              <a:t>Issue</a:t>
            </a:r>
            <a:r>
              <a:rPr lang="en-US" altLang="en-US" sz="4000" dirty="0" smtClean="0"/>
              <a:t>: the topic to be discussed</a:t>
            </a:r>
          </a:p>
          <a:p>
            <a:pPr marL="0" indent="0">
              <a:buFontTx/>
              <a:buNone/>
            </a:pPr>
            <a:r>
              <a:rPr lang="en-US" altLang="en-US" sz="4000" b="1" u="sng" dirty="0" smtClean="0"/>
              <a:t>Interests</a:t>
            </a:r>
            <a:r>
              <a:rPr lang="en-US" altLang="en-US" sz="4000" dirty="0" smtClean="0"/>
              <a:t>: the needs related to the issue</a:t>
            </a:r>
          </a:p>
          <a:p>
            <a:pPr marL="0" indent="0">
              <a:buFontTx/>
              <a:buNone/>
            </a:pPr>
            <a:r>
              <a:rPr lang="en-US" altLang="en-US" sz="4000" b="1" u="sng" dirty="0" smtClean="0"/>
              <a:t>Options</a:t>
            </a:r>
            <a:r>
              <a:rPr lang="en-US" altLang="en-US" sz="4000" dirty="0" smtClean="0"/>
              <a:t>: a list of potential solutions that satisfy one, some, or all of the interests</a:t>
            </a:r>
          </a:p>
          <a:p>
            <a:pPr marL="0" indent="0">
              <a:buFontTx/>
              <a:buNone/>
            </a:pPr>
            <a:r>
              <a:rPr lang="en-US" altLang="en-US" sz="4000" b="1" u="sng" dirty="0" smtClean="0"/>
              <a:t>Standards</a:t>
            </a:r>
            <a:r>
              <a:rPr lang="en-US" altLang="en-US" sz="4000" dirty="0" smtClean="0"/>
              <a:t>: the criteria against which options are considered and judged.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A8A414D8-EC3A-4F7A-91D1-A1AE9E584C5C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IBB Process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696200" cy="4953000"/>
          </a:xfrm>
        </p:spPr>
        <p:txBody>
          <a:bodyPr>
            <a:noAutofit/>
          </a:bodyPr>
          <a:lstStyle/>
          <a:p>
            <a:r>
              <a:rPr lang="en-US" altLang="en-US" sz="3200" dirty="0" smtClean="0"/>
              <a:t>Identify the issues</a:t>
            </a:r>
          </a:p>
          <a:p>
            <a:r>
              <a:rPr lang="en-US" altLang="en-US" sz="3200" dirty="0" smtClean="0"/>
              <a:t>Discuss interests related to each issue</a:t>
            </a:r>
          </a:p>
          <a:p>
            <a:r>
              <a:rPr lang="en-US" altLang="en-US" sz="3200" dirty="0" smtClean="0"/>
              <a:t>Determine the standards by which the options will be measured</a:t>
            </a:r>
          </a:p>
          <a:p>
            <a:r>
              <a:rPr lang="en-US" altLang="en-US" sz="3200" dirty="0" smtClean="0"/>
              <a:t>Identify options </a:t>
            </a:r>
          </a:p>
          <a:p>
            <a:r>
              <a:rPr lang="en-US" altLang="en-US" sz="3200" dirty="0" smtClean="0"/>
              <a:t>Evaluate options against established standards</a:t>
            </a:r>
          </a:p>
          <a:p>
            <a:r>
              <a:rPr lang="en-US" altLang="en-US" sz="3200" dirty="0" smtClean="0"/>
              <a:t>Develop/determine a solution(s) by consensus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9EEC8309-6DC3-4473-B546-85D97C34E050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Practice Note: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5400" dirty="0" smtClean="0"/>
              <a:t>Consider limiting the number of issues</a:t>
            </a:r>
          </a:p>
          <a:p>
            <a:r>
              <a:rPr lang="en-US" altLang="en-US" sz="5400" dirty="0" smtClean="0"/>
              <a:t>Prioritize issues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92D5DE74-30F1-4802-818B-8258C3CAC206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Interests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5400" dirty="0" smtClean="0"/>
              <a:t>Express as a question</a:t>
            </a:r>
          </a:p>
          <a:p>
            <a:r>
              <a:rPr lang="en-US" altLang="en-US" sz="5400" dirty="0" smtClean="0"/>
              <a:t>Explain the problem or interest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52B4F035-B609-4C84-93BE-4CC5A000D668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Standards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r>
              <a:rPr lang="en-US" altLang="en-US" sz="4000" dirty="0" smtClean="0"/>
              <a:t>The options will be judged against the standards.</a:t>
            </a:r>
          </a:p>
          <a:p>
            <a:pPr lvl="1">
              <a:buFontTx/>
              <a:buNone/>
            </a:pPr>
            <a:endParaRPr lang="en-US" altLang="en-US" sz="4000" dirty="0" smtClean="0"/>
          </a:p>
          <a:p>
            <a:pPr lvl="1">
              <a:buFontTx/>
              <a:buNone/>
            </a:pPr>
            <a:r>
              <a:rPr lang="en-US" altLang="en-US" sz="4000" i="1" dirty="0" smtClean="0"/>
              <a:t>Practice Note:</a:t>
            </a:r>
          </a:p>
          <a:p>
            <a:pPr lvl="1">
              <a:buFontTx/>
              <a:buNone/>
            </a:pPr>
            <a:r>
              <a:rPr lang="en-US" altLang="en-US" sz="4000" dirty="0" smtClean="0"/>
              <a:t>	Identify the standards </a:t>
            </a:r>
            <a:r>
              <a:rPr lang="en-US" altLang="en-US" sz="4000" i="1" u="sng" dirty="0" smtClean="0"/>
              <a:t>before</a:t>
            </a:r>
            <a:r>
              <a:rPr lang="en-US" altLang="en-US" sz="4000" dirty="0" smtClean="0"/>
              <a:t> identifying the options.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38EE3FC-B1F0-4C82-9277-25D6E6923B1A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BRAINSTORM OPTIONS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 smtClean="0"/>
              <a:t>List all options (potential solutions) identified by members of the IBB group. </a:t>
            </a:r>
          </a:p>
          <a:p>
            <a:r>
              <a:rPr lang="en-US" altLang="en-US" sz="4000" i="1" dirty="0" smtClean="0"/>
              <a:t>Remember the Ground Rule</a:t>
            </a:r>
            <a:r>
              <a:rPr lang="en-US" altLang="en-US" sz="4000" dirty="0" smtClean="0"/>
              <a:t>:  Options cannot be attributed to either party and cannot be used as bargaining history.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4B9C5069-F8EC-4164-B89F-356A459988B6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Brief Overview of Public Sector Collective Bargaining</a:t>
            </a:r>
          </a:p>
        </p:txBody>
      </p:sp>
      <p:sp>
        <p:nvSpPr>
          <p:cNvPr id="3075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4400" dirty="0" smtClean="0"/>
              <a:t>MGL c. 150E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AE390168-1C79-4EEB-9F94-3B5E080C0134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44034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7620000" cy="1066800"/>
          </a:xfrm>
        </p:spPr>
        <p:txBody>
          <a:bodyPr/>
          <a:lstStyle/>
          <a:p>
            <a:pPr algn="ctr"/>
            <a:r>
              <a:rPr lang="en-US" altLang="en-US" sz="3200" dirty="0" smtClean="0"/>
              <a:t>Measure each Option Against the Standards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4294967295"/>
          </p:nvPr>
        </p:nvSpPr>
        <p:spPr>
          <a:xfrm>
            <a:off x="0" y="1371600"/>
            <a:ext cx="7772400" cy="4724400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en-US" altLang="en-US" sz="2800" b="1" u="sng" dirty="0" smtClean="0"/>
              <a:t>ASK</a:t>
            </a:r>
            <a:r>
              <a:rPr lang="en-US" altLang="en-US" sz="2800" b="1" dirty="0" smtClean="0"/>
              <a:t>:  Will the option being considered</a:t>
            </a:r>
            <a:r>
              <a:rPr lang="en-US" altLang="en-US" b="1" dirty="0" smtClean="0"/>
              <a:t>:</a:t>
            </a:r>
          </a:p>
          <a:p>
            <a:pPr lvl="1"/>
            <a:r>
              <a:rPr lang="en-US" altLang="en-US" sz="3200" dirty="0" smtClean="0"/>
              <a:t>Meet one, some, or all of the interests </a:t>
            </a:r>
          </a:p>
          <a:p>
            <a:pPr lvl="2"/>
            <a:r>
              <a:rPr lang="en-US" altLang="en-US" sz="3200" dirty="0" smtClean="0"/>
              <a:t>If the option will not meet all interests, identify which interests will be met and which interests will not be met.</a:t>
            </a:r>
          </a:p>
          <a:p>
            <a:pPr lvl="1"/>
            <a:r>
              <a:rPr lang="en-US" altLang="en-US" sz="3200" dirty="0" smtClean="0"/>
              <a:t>Improve education/outcomes for students</a:t>
            </a:r>
          </a:p>
          <a:p>
            <a:pPr lvl="1"/>
            <a:r>
              <a:rPr lang="en-US" altLang="en-US" sz="3200" dirty="0" smtClean="0"/>
              <a:t>Be efficient</a:t>
            </a:r>
          </a:p>
          <a:p>
            <a:pPr lvl="1"/>
            <a:r>
              <a:rPr lang="en-US" altLang="en-US" sz="3200" dirty="0" smtClean="0"/>
              <a:t>Be affordable</a:t>
            </a:r>
          </a:p>
          <a:p>
            <a:pPr lvl="1"/>
            <a:r>
              <a:rPr lang="en-US" altLang="en-US" sz="3200" dirty="0" smtClean="0"/>
              <a:t>Be sustainable</a:t>
            </a:r>
          </a:p>
          <a:p>
            <a:pPr lvl="1"/>
            <a:r>
              <a:rPr lang="en-US" altLang="en-US" sz="3200" dirty="0" smtClean="0"/>
              <a:t>Be legal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HYBRID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</a:t>
            </a:r>
            <a:r>
              <a:rPr lang="en-US" altLang="en-US" sz="4000" i="1" dirty="0" smtClean="0"/>
              <a:t>Remember: </a:t>
            </a:r>
            <a:r>
              <a:rPr lang="en-US" altLang="en-US" sz="4000" dirty="0" smtClean="0"/>
              <a:t>The parties do not have to use all IBB or no IBB.</a:t>
            </a:r>
          </a:p>
          <a:p>
            <a:pPr marL="457200" lvl="1" indent="0">
              <a:buFontTx/>
              <a:buNone/>
            </a:pPr>
            <a:r>
              <a:rPr lang="en-US" altLang="en-US" sz="4000" dirty="0" smtClean="0"/>
              <a:t>	</a:t>
            </a:r>
          </a:p>
          <a:p>
            <a:pPr marL="457200" lvl="1" indent="0">
              <a:buFontTx/>
              <a:buNone/>
            </a:pPr>
            <a:r>
              <a:rPr lang="en-US" altLang="en-US" sz="4000" dirty="0" smtClean="0"/>
              <a:t>Even when the parties are using a traditional bargaining format, they may use IBB techniques to address certain issues.</a:t>
            </a:r>
          </a:p>
          <a:p>
            <a:endParaRPr lang="en-US" altLang="en-US" sz="400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27A72BB4-7CDB-4047-B805-18200CD139FD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7772400" cy="2590800"/>
          </a:xfrm>
        </p:spPr>
        <p:txBody>
          <a:bodyPr/>
          <a:lstStyle/>
          <a:p>
            <a:pPr algn="ctr"/>
            <a:r>
              <a:rPr lang="en-US" sz="4800" dirty="0" smtClean="0"/>
              <a:t>Interest Based Bargaining Basics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200" y="2362200"/>
            <a:ext cx="7620000" cy="32766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Q &amp; A</a:t>
            </a:r>
          </a:p>
          <a:p>
            <a:pPr algn="ctr"/>
            <a:endParaRPr lang="en-US" sz="5400" b="1" dirty="0" smtClean="0"/>
          </a:p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Elizabeth B. Valerio, Esq</a:t>
            </a:r>
            <a:r>
              <a:rPr lang="en-US" sz="3600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evalerio@dwboston.com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algn="ctr"/>
            <a:endParaRPr lang="en-US" sz="9000" b="1" dirty="0" smtClean="0"/>
          </a:p>
          <a:p>
            <a:pPr algn="ctr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B2AF2-9D8D-493D-937D-F93556651B13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7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M.G.L. Chapter 150E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3600" dirty="0" smtClean="0"/>
              <a:t>The School Committee is the employer for collective bargaining.</a:t>
            </a:r>
          </a:p>
          <a:p>
            <a:pPr eaLnBrk="1" hangingPunct="1"/>
            <a:r>
              <a:rPr lang="en-US" altLang="en-US" sz="3600" dirty="0" smtClean="0"/>
              <a:t>The School Committee includes the municipal representative for purposes of collective bargaining.  (MGL c. 150E sec.1)</a:t>
            </a:r>
          </a:p>
          <a:p>
            <a:pPr eaLnBrk="1" hangingPunct="1"/>
            <a:r>
              <a:rPr lang="en-US" altLang="en-US" sz="3600" dirty="0" smtClean="0"/>
              <a:t>Collective bargaining agreements cannot exceed three years.</a:t>
            </a:r>
          </a:p>
          <a:p>
            <a:pPr eaLnBrk="1" hangingPunct="1">
              <a:buFontTx/>
              <a:buNone/>
            </a:pPr>
            <a:endParaRPr lang="en-US" altLang="en-US" sz="360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DA88667-FB09-4093-999D-1ED030973BE3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 smtClean="0"/>
              <a:t>GOOD FAITH BARGAINING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Bargain over mandatory subjects of bargaining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Meet at reasonable times.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Provide information.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Be prepared with proposals and responses to Union proposals.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Authority to reach tentative agreements.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Duty to support agreement.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Fulfill bargaining obligations.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6302DE92-A3B8-47CE-87E4-DF1E2DCF4742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u="sng" dirty="0" smtClean="0"/>
              <a:t>MANDATORY SUBJECTS OF BARGAINING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81200"/>
            <a:ext cx="7543800" cy="368617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  <a:tabLst>
                <a:tab pos="4511675" algn="l"/>
              </a:tabLst>
            </a:pPr>
            <a:endParaRPr lang="en-US" altLang="en-US" sz="2400" dirty="0" smtClean="0"/>
          </a:p>
          <a:p>
            <a:pPr algn="ctr">
              <a:lnSpc>
                <a:spcPct val="80000"/>
              </a:lnSpc>
              <a:buFontTx/>
              <a:buNone/>
              <a:tabLst>
                <a:tab pos="4511675" algn="l"/>
              </a:tabLst>
            </a:pPr>
            <a:r>
              <a:rPr lang="en-US" altLang="en-US" sz="2400" dirty="0" smtClean="0"/>
              <a:t>    </a:t>
            </a:r>
            <a:r>
              <a:rPr lang="en-US" altLang="en-US" sz="2400" u="sng" dirty="0" smtClean="0"/>
              <a:t>EXAMPLES</a:t>
            </a:r>
            <a:r>
              <a:rPr lang="en-US" altLang="en-US" sz="2400" dirty="0" smtClean="0"/>
              <a:t>:</a:t>
            </a:r>
          </a:p>
          <a:p>
            <a:pPr algn="ctr">
              <a:lnSpc>
                <a:spcPct val="80000"/>
              </a:lnSpc>
              <a:buFontTx/>
              <a:buNone/>
              <a:tabLst>
                <a:tab pos="4511675" algn="l"/>
              </a:tabLst>
            </a:pPr>
            <a:endParaRPr lang="en-US" altLang="en-US" sz="2400" dirty="0" smtClean="0"/>
          </a:p>
          <a:p>
            <a:pPr>
              <a:lnSpc>
                <a:spcPct val="80000"/>
              </a:lnSpc>
              <a:tabLst>
                <a:tab pos="4511675" algn="l"/>
              </a:tabLst>
            </a:pPr>
            <a:r>
              <a:rPr lang="en-US" altLang="en-US" sz="2400" dirty="0" smtClean="0"/>
              <a:t>Wages	</a:t>
            </a:r>
          </a:p>
          <a:p>
            <a:pPr>
              <a:lnSpc>
                <a:spcPct val="80000"/>
              </a:lnSpc>
              <a:tabLst>
                <a:tab pos="4511675" algn="l"/>
              </a:tabLst>
            </a:pPr>
            <a:r>
              <a:rPr lang="en-US" altLang="en-US" sz="2400" dirty="0" smtClean="0"/>
              <a:t>Hours	</a:t>
            </a:r>
          </a:p>
          <a:p>
            <a:pPr>
              <a:lnSpc>
                <a:spcPct val="80000"/>
              </a:lnSpc>
              <a:tabLst>
                <a:tab pos="4511675" algn="l"/>
              </a:tabLst>
            </a:pPr>
            <a:r>
              <a:rPr lang="en-US" altLang="en-US" sz="2400" dirty="0" smtClean="0"/>
              <a:t>Conditions of employment	</a:t>
            </a:r>
          </a:p>
          <a:p>
            <a:pPr>
              <a:lnSpc>
                <a:spcPct val="80000"/>
              </a:lnSpc>
              <a:tabLst>
                <a:tab pos="4511675" algn="l"/>
              </a:tabLst>
            </a:pPr>
            <a:r>
              <a:rPr lang="en-US" altLang="en-US" sz="2400" dirty="0" smtClean="0"/>
              <a:t>Standards of productivity	</a:t>
            </a:r>
          </a:p>
          <a:p>
            <a:pPr>
              <a:lnSpc>
                <a:spcPct val="80000"/>
              </a:lnSpc>
              <a:tabLst>
                <a:tab pos="4511675" algn="l"/>
              </a:tabLst>
            </a:pPr>
            <a:r>
              <a:rPr lang="en-US" altLang="en-US" sz="2400" dirty="0" smtClean="0"/>
              <a:t>Process for performance 	</a:t>
            </a:r>
          </a:p>
          <a:p>
            <a:pPr>
              <a:lnSpc>
                <a:spcPct val="80000"/>
              </a:lnSpc>
              <a:buFontTx/>
              <a:buNone/>
              <a:tabLst>
                <a:tab pos="4511675" algn="l"/>
              </a:tabLst>
            </a:pPr>
            <a:r>
              <a:rPr lang="en-US" altLang="en-US" sz="2400" dirty="0" smtClean="0"/>
              <a:t>     evaluations	</a:t>
            </a:r>
          </a:p>
          <a:p>
            <a:pPr>
              <a:lnSpc>
                <a:spcPct val="80000"/>
              </a:lnSpc>
              <a:tabLst>
                <a:tab pos="4511675" algn="l"/>
              </a:tabLst>
            </a:pPr>
            <a:r>
              <a:rPr lang="en-US" altLang="en-US" sz="2400" dirty="0" smtClean="0"/>
              <a:t>Class size</a:t>
            </a:r>
          </a:p>
          <a:p>
            <a:pPr>
              <a:lnSpc>
                <a:spcPct val="80000"/>
              </a:lnSpc>
              <a:tabLst>
                <a:tab pos="4511675" algn="l"/>
              </a:tabLst>
            </a:pPr>
            <a:endParaRPr lang="en-US" altLang="en-US" sz="2400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334000" y="2286000"/>
            <a:ext cx="3810000" cy="4257675"/>
          </a:xfrm>
        </p:spPr>
        <p:txBody>
          <a:bodyPr/>
          <a:lstStyle/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Benefits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Health Insurance</a:t>
            </a:r>
          </a:p>
          <a:p>
            <a:pPr>
              <a:defRPr/>
            </a:pPr>
            <a:r>
              <a:rPr lang="en-US" sz="2400" dirty="0"/>
              <a:t>Breaks</a:t>
            </a:r>
          </a:p>
          <a:p>
            <a:pPr>
              <a:defRPr/>
            </a:pPr>
            <a:r>
              <a:rPr lang="en-US" sz="2400" dirty="0"/>
              <a:t>Planning time</a:t>
            </a:r>
          </a:p>
          <a:p>
            <a:pPr>
              <a:defRPr/>
            </a:pPr>
            <a:r>
              <a:rPr lang="en-US" sz="2400" dirty="0"/>
              <a:t>Contracting out </a:t>
            </a:r>
            <a:endParaRPr lang="en-US" sz="2400" dirty="0" smtClean="0"/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bargaining </a:t>
            </a:r>
            <a:r>
              <a:rPr lang="en-US" sz="2400" dirty="0"/>
              <a:t>unit work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B6944367-FE07-4D29-984E-B718A9501029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146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29FE6202-2DEE-4BC5-9673-F3F1BA179B8E}" type="slidenum">
              <a:rPr lang="en-US" altLang="en-US" sz="1400"/>
              <a:pPr algn="r" eaLnBrk="1" hangingPunct="1"/>
              <a:t>6</a:t>
            </a:fld>
            <a:endParaRPr lang="en-US" alt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u="sng" dirty="0" smtClean="0"/>
              <a:t>Management Rights And Areas</a:t>
            </a:r>
            <a:br>
              <a:rPr lang="en-US" altLang="en-US" sz="2800" u="sng" dirty="0" smtClean="0"/>
            </a:br>
            <a:r>
              <a:rPr lang="en-US" altLang="en-US" sz="2800" u="sng" dirty="0" smtClean="0"/>
              <a:t>Not Subject to Decision Bargaining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3992166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3600" dirty="0" smtClean="0"/>
              <a:t>Core Managerial Rights</a:t>
            </a:r>
          </a:p>
          <a:p>
            <a:pPr lvl="1"/>
            <a:r>
              <a:rPr lang="en-US" altLang="en-US" sz="3600" dirty="0" smtClean="0"/>
              <a:t>Decision to reorganize</a:t>
            </a:r>
          </a:p>
          <a:p>
            <a:pPr lvl="1"/>
            <a:r>
              <a:rPr lang="en-US" altLang="en-US" sz="3600" dirty="0" smtClean="0"/>
              <a:t>Decision to abolish a position</a:t>
            </a:r>
          </a:p>
          <a:p>
            <a:pPr lvl="1"/>
            <a:r>
              <a:rPr lang="en-US" altLang="en-US" sz="3600" dirty="0" smtClean="0"/>
              <a:t>Minimum manning</a:t>
            </a:r>
          </a:p>
          <a:p>
            <a:pPr lvl="1"/>
            <a:r>
              <a:rPr lang="en-US" altLang="en-US" sz="3600" dirty="0" smtClean="0"/>
              <a:t>Curriculum decisions</a:t>
            </a:r>
          </a:p>
          <a:p>
            <a:pPr lvl="1"/>
            <a:r>
              <a:rPr lang="en-US" altLang="en-US" sz="3600" dirty="0" smtClean="0"/>
              <a:t>Level of service decisions</a:t>
            </a:r>
          </a:p>
          <a:p>
            <a:pPr lvl="1"/>
            <a:r>
              <a:rPr lang="en-US" altLang="en-US" sz="3600" dirty="0" smtClean="0"/>
              <a:t>Superintendent’s authority to appoint teachers and supervisors</a:t>
            </a:r>
          </a:p>
          <a:p>
            <a:pPr>
              <a:buFontTx/>
              <a:buNone/>
            </a:pPr>
            <a:endParaRPr lang="en-US" altLang="en-US" sz="2800" dirty="0" smtClean="0"/>
          </a:p>
          <a:p>
            <a:pPr lvl="1"/>
            <a:endParaRPr lang="en-US" altLang="en-US" sz="2400" dirty="0" smtClean="0"/>
          </a:p>
          <a:p>
            <a:pPr lvl="1">
              <a:buFontTx/>
              <a:buNone/>
            </a:pPr>
            <a:endParaRPr lang="en-US" altLang="en-US" sz="2400" dirty="0" smtClean="0"/>
          </a:p>
          <a:p>
            <a:pPr lvl="1">
              <a:buFontTx/>
              <a:buNone/>
            </a:pPr>
            <a:endParaRPr lang="en-US" altLang="en-US" sz="2400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CA1703C-1F9E-4B6F-83A0-3899A9405B77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170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FB44F535-943B-4BB3-B1A7-946F3078EC60}" type="slidenum">
              <a:rPr lang="en-US" altLang="en-US" sz="1400"/>
              <a:pPr algn="r" eaLnBrk="1" hangingPunct="1"/>
              <a:t>7</a:t>
            </a:fld>
            <a:endParaRPr lang="en-US" alt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>
            <a:normAutofit/>
          </a:bodyPr>
          <a:lstStyle/>
          <a:p>
            <a:r>
              <a:rPr lang="en-US" altLang="en-US" sz="3200" dirty="0" smtClean="0"/>
              <a:t>DECISION and/or IMPACT BARGAINING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1" y="1600200"/>
            <a:ext cx="3733800" cy="4525566"/>
          </a:xfrm>
        </p:spPr>
        <p:txBody>
          <a:bodyPr/>
          <a:lstStyle/>
          <a:p>
            <a:r>
              <a:rPr lang="en-US" altLang="en-US" dirty="0" smtClean="0"/>
              <a:t>Decision &amp; Impact Bargaining:</a:t>
            </a:r>
          </a:p>
          <a:p>
            <a:pPr lvl="1"/>
            <a:r>
              <a:rPr lang="en-US" altLang="en-US" dirty="0" smtClean="0"/>
              <a:t>Changes in mandatory subjects of bargaining within management’s control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91000" y="1600200"/>
            <a:ext cx="4495801" cy="4525566"/>
          </a:xfrm>
        </p:spPr>
        <p:txBody>
          <a:bodyPr/>
          <a:lstStyle/>
          <a:p>
            <a:r>
              <a:rPr lang="en-US" altLang="en-US" dirty="0" smtClean="0"/>
              <a:t>Impact Bargaining Only:</a:t>
            </a:r>
          </a:p>
          <a:p>
            <a:pPr lvl="1"/>
            <a:r>
              <a:rPr lang="en-US" altLang="en-US" dirty="0" smtClean="0"/>
              <a:t>Impacts regarding changes outside of management’s control</a:t>
            </a:r>
          </a:p>
          <a:p>
            <a:pPr lvl="1"/>
            <a:r>
              <a:rPr lang="en-US" altLang="en-US" dirty="0" smtClean="0"/>
              <a:t>Impacts regarding decisions by management regarding non-mandatory subjects of bargaining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F6592702-086B-47EA-B6DF-9CA8070E8B5A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5035"/>
            <a:ext cx="8839200" cy="1143000"/>
          </a:xfrm>
        </p:spPr>
        <p:txBody>
          <a:bodyPr>
            <a:normAutofit/>
          </a:bodyPr>
          <a:lstStyle/>
          <a:p>
            <a:r>
              <a:rPr lang="en-US" altLang="en-US" sz="4000" u="sng" dirty="0" smtClean="0"/>
              <a:t>Satisfying Your Bargaining Obligations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2400" dirty="0" smtClean="0"/>
              <a:t>Successor Bargaining</a:t>
            </a:r>
          </a:p>
          <a:p>
            <a:pPr lvl="1"/>
            <a:r>
              <a:rPr lang="en-US" altLang="en-US" sz="2400" dirty="0" smtClean="0"/>
              <a:t>Negotiate to agreement or impasse </a:t>
            </a:r>
          </a:p>
          <a:p>
            <a:pPr lvl="1"/>
            <a:r>
              <a:rPr lang="en-US" altLang="en-US" sz="2400" dirty="0" smtClean="0"/>
              <a:t>Impasse:</a:t>
            </a:r>
          </a:p>
          <a:p>
            <a:pPr lvl="2"/>
            <a:r>
              <a:rPr lang="en-US" altLang="en-US" sz="2400" dirty="0" smtClean="0"/>
              <a:t>Mediation</a:t>
            </a:r>
          </a:p>
          <a:p>
            <a:pPr lvl="2"/>
            <a:r>
              <a:rPr lang="en-US" altLang="en-US" sz="2400" dirty="0" smtClean="0"/>
              <a:t>Fact Finding (</a:t>
            </a:r>
            <a:r>
              <a:rPr lang="en-US" altLang="en-US" sz="2400" i="1" dirty="0" smtClean="0"/>
              <a:t>not Arbitration)</a:t>
            </a:r>
            <a:endParaRPr lang="en-US" altLang="en-US" sz="2400" dirty="0" smtClean="0"/>
          </a:p>
          <a:p>
            <a:pPr lvl="2"/>
            <a:r>
              <a:rPr lang="en-US" altLang="en-US" sz="2400" dirty="0" smtClean="0"/>
              <a:t>Negotiation over Fact Finder’s report resulting in either Agreement or Impasse.  </a:t>
            </a:r>
          </a:p>
          <a:p>
            <a:pPr lvl="2"/>
            <a:r>
              <a:rPr lang="en-US" altLang="en-US" sz="2400" dirty="0" smtClean="0"/>
              <a:t>If impasse is reached, the school committee implements its Last Best On-The-Record Offer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659349E-6234-4424-B241-E90D4020C32C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21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9B6FA173-FD8C-422C-B815-7AF1B058B99C}" type="slidenum">
              <a:rPr lang="en-US" altLang="en-US" sz="1400"/>
              <a:pPr algn="r" eaLnBrk="1" hangingPunct="1"/>
              <a:t>9</a:t>
            </a:fld>
            <a:endParaRPr lang="en-US" alt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1317</Words>
  <Application>Microsoft Office PowerPoint</Application>
  <PresentationFormat>On-screen Show (4:3)</PresentationFormat>
  <Paragraphs>257</Paragraphs>
  <Slides>32</Slides>
  <Notes>7</Notes>
  <HiddenSlides>0</HiddenSlides>
  <MMClips>0</MMClips>
  <ScaleCrop>false</ScaleCrop>
  <Company>Deutsch Williams</Company>
  <LinksUpToDate>false</LinksUpToDate>
  <SharedDoc>false</SharedDoc>
  <HyperlinksChanged>false</HyperlinksChanged>
  <AppVersion>14.0000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Preparation for Collective Bargaining</dc:title>
  <dc:creator>Deutsch Williams</dc:creator>
  <lastModifiedBy>Elizabeth B. Valerio</lastModifiedBy>
  <revision>1</revision>
  <dcterms:created xsi:type="dcterms:W3CDTF">2016-10-20T13:08:42.3844407Z</dcterms:created>
  <dcterms:modified xsi:type="dcterms:W3CDTF">2016-10-20T13:08:42.3844407Z</dcterms:modified>
  <version>0</version>
</coreProperties>
</file>