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76" r:id="rId2"/>
    <p:sldId id="433" r:id="rId3"/>
    <p:sldId id="424" r:id="rId4"/>
    <p:sldId id="434" r:id="rId5"/>
    <p:sldId id="435" r:id="rId6"/>
    <p:sldId id="429" r:id="rId7"/>
    <p:sldId id="431" r:id="rId8"/>
    <p:sldId id="432" r:id="rId9"/>
    <p:sldId id="430" r:id="rId10"/>
    <p:sldId id="428" r:id="rId1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87034" autoAdjust="0"/>
  </p:normalViewPr>
  <p:slideViewPr>
    <p:cSldViewPr>
      <p:cViewPr>
        <p:scale>
          <a:sx n="66" d="100"/>
          <a:sy n="66" d="100"/>
        </p:scale>
        <p:origin x="-606" y="0"/>
      </p:cViewPr>
      <p:guideLst>
        <p:guide orient="horz" pos="2160"/>
        <p:guide pos="2880"/>
      </p:guideLst>
    </p:cSldViewPr>
  </p:slideViewPr>
  <p:outlineViewPr>
    <p:cViewPr>
      <p:scale>
        <a:sx n="33" d="100"/>
        <a:sy n="33" d="100"/>
      </p:scale>
      <p:origin x="90" y="876"/>
    </p:cViewPr>
  </p:outlineViewPr>
  <p:notesTextViewPr>
    <p:cViewPr>
      <p:scale>
        <a:sx n="1" d="1"/>
        <a:sy n="1" d="1"/>
      </p:scale>
      <p:origin x="0" y="0"/>
    </p:cViewPr>
  </p:notesTextViewPr>
  <p:sorterViewPr>
    <p:cViewPr>
      <p:scale>
        <a:sx n="100" d="100"/>
        <a:sy n="100" d="100"/>
      </p:scale>
      <p:origin x="0" y="1542"/>
    </p:cViewPr>
  </p:sorterViewPr>
  <p:notesViewPr>
    <p:cSldViewPr>
      <p:cViewPr varScale="1">
        <p:scale>
          <a:sx n="54" d="100"/>
          <a:sy n="54" d="100"/>
        </p:scale>
        <p:origin x="-1878"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algn="l">
              <a:defRPr sz="1200"/>
            </a:lvl1pPr>
          </a:lstStyle>
          <a:p>
            <a:pPr>
              <a:defRPr/>
            </a:pPr>
            <a:endParaRPr lang="en-US"/>
          </a:p>
        </p:txBody>
      </p:sp>
      <p:sp>
        <p:nvSpPr>
          <p:cNvPr id="46083"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algn="r">
              <a:defRPr sz="1200"/>
            </a:lvl1pPr>
          </a:lstStyle>
          <a:p>
            <a:pPr>
              <a:defRPr/>
            </a:pPr>
            <a:fld id="{1D6F94A4-3F84-4F36-8147-855CC4DFFADE}" type="datetimeFigureOut">
              <a:rPr lang="en-US"/>
              <a:pPr>
                <a:defRPr/>
              </a:pPr>
              <a:t>11/7/2016</a:t>
            </a:fld>
            <a:endParaRPr lang="en-US"/>
          </a:p>
        </p:txBody>
      </p:sp>
      <p:sp>
        <p:nvSpPr>
          <p:cNvPr id="46084" name="Rectangle 4"/>
          <p:cNvSpPr>
            <a:spLocks noGrp="1" noChangeArrowheads="1"/>
          </p:cNvSpPr>
          <p:nvPr>
            <p:ph type="ftr" sz="quarter" idx="2"/>
          </p:nvPr>
        </p:nvSpPr>
        <p:spPr bwMode="auto">
          <a:xfrm>
            <a:off x="1" y="8829675"/>
            <a:ext cx="2972421" cy="465138"/>
          </a:xfrm>
          <a:prstGeom prst="rect">
            <a:avLst/>
          </a:prstGeom>
          <a:noFill/>
          <a:ln w="9525">
            <a:noFill/>
            <a:miter lim="800000"/>
            <a:headEnd/>
            <a:tailEnd/>
          </a:ln>
        </p:spPr>
        <p:txBody>
          <a:bodyPr vert="horz" wrap="square" lIns="91428" tIns="45714" rIns="91428" bIns="45714" numCol="1" anchor="b" anchorCtr="0" compatLnSpc="1">
            <a:prstTxWarp prst="textNoShape">
              <a:avLst/>
            </a:prstTxWarp>
          </a:bodyPr>
          <a:lstStyle>
            <a:lvl1pPr algn="l">
              <a:defRPr sz="1200"/>
            </a:lvl1pPr>
          </a:lstStyle>
          <a:p>
            <a:pPr>
              <a:defRPr/>
            </a:pPr>
            <a:endParaRPr lang="en-US"/>
          </a:p>
        </p:txBody>
      </p:sp>
      <p:sp>
        <p:nvSpPr>
          <p:cNvPr id="46085" name="Rectangle 5"/>
          <p:cNvSpPr>
            <a:spLocks noGrp="1" noChangeArrowheads="1"/>
          </p:cNvSpPr>
          <p:nvPr>
            <p:ph type="sldNum" sz="quarter" idx="3"/>
          </p:nvPr>
        </p:nvSpPr>
        <p:spPr bwMode="auto">
          <a:xfrm>
            <a:off x="3884027" y="8829675"/>
            <a:ext cx="2972421" cy="465138"/>
          </a:xfrm>
          <a:prstGeom prst="rect">
            <a:avLst/>
          </a:prstGeom>
          <a:noFill/>
          <a:ln w="9525">
            <a:noFill/>
            <a:miter lim="800000"/>
            <a:headEnd/>
            <a:tailEnd/>
          </a:ln>
        </p:spPr>
        <p:txBody>
          <a:bodyPr vert="horz" wrap="square" lIns="91428" tIns="45714" rIns="91428" bIns="45714" numCol="1" anchor="b" anchorCtr="0" compatLnSpc="1">
            <a:prstTxWarp prst="textNoShape">
              <a:avLst/>
            </a:prstTxWarp>
          </a:bodyPr>
          <a:lstStyle>
            <a:lvl1pPr algn="r">
              <a:defRPr sz="1200"/>
            </a:lvl1pPr>
          </a:lstStyle>
          <a:p>
            <a:pPr>
              <a:defRPr/>
            </a:pPr>
            <a:fld id="{F95EC597-22D5-41F6-BEB3-5DBCCE157133}" type="slidenum">
              <a:rPr lang="en-US"/>
              <a:pPr>
                <a:defRPr/>
              </a:pPr>
              <a:t>‹#›</a:t>
            </a:fld>
            <a:endParaRPr lang="en-US"/>
          </a:p>
        </p:txBody>
      </p:sp>
    </p:spTree>
    <p:extLst>
      <p:ext uri="{BB962C8B-B14F-4D97-AF65-F5344CB8AC3E}">
        <p14:creationId xmlns:p14="http://schemas.microsoft.com/office/powerpoint/2010/main" xmlns="" val="252848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algn="l">
              <a:defRPr sz="1200"/>
            </a:lvl1pPr>
          </a:lstStyle>
          <a:p>
            <a:pPr>
              <a:defRPr/>
            </a:pPr>
            <a:endParaRPr lang="en-US"/>
          </a:p>
        </p:txBody>
      </p:sp>
      <p:sp>
        <p:nvSpPr>
          <p:cNvPr id="48131" name="Rectangle 3"/>
          <p:cNvSpPr>
            <a:spLocks noGrp="1" noChangeArrowheads="1"/>
          </p:cNvSpPr>
          <p:nvPr>
            <p:ph type="dt" idx="1"/>
          </p:nvPr>
        </p:nvSpPr>
        <p:spPr bwMode="auto">
          <a:xfrm>
            <a:off x="3884027" y="0"/>
            <a:ext cx="2972421" cy="465138"/>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algn="r">
              <a:defRPr sz="1200"/>
            </a:lvl1pPr>
          </a:lstStyle>
          <a:p>
            <a:pPr>
              <a:defRPr/>
            </a:pPr>
            <a:fld id="{AF32C700-C6D0-4A09-83F8-4C3F355C139F}" type="datetimeFigureOut">
              <a:rPr lang="en-US"/>
              <a:pPr>
                <a:defRPr/>
              </a:pPr>
              <a:t>11/7/2016</a:t>
            </a:fld>
            <a:endParaRPr lang="en-US"/>
          </a:p>
        </p:txBody>
      </p:sp>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p:spPr>
        <p:txBody>
          <a:bodyPr vert="horz" wrap="square" lIns="91428" tIns="45714" rIns="91428" bIns="45714" numCol="1" anchor="b" anchorCtr="0" compatLnSpc="1">
            <a:prstTxWarp prst="textNoShape">
              <a:avLst/>
            </a:prstTxWarp>
          </a:bodyPr>
          <a:lstStyle>
            <a:lvl1pPr algn="l">
              <a:defRPr sz="1200"/>
            </a:lvl1pPr>
          </a:lstStyle>
          <a:p>
            <a:pPr>
              <a:defRPr/>
            </a:pPr>
            <a:endParaRPr lang="en-US"/>
          </a:p>
        </p:txBody>
      </p:sp>
      <p:sp>
        <p:nvSpPr>
          <p:cNvPr id="48135"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p:spPr>
        <p:txBody>
          <a:bodyPr vert="horz" wrap="square" lIns="91428" tIns="45714" rIns="91428" bIns="45714" numCol="1" anchor="b" anchorCtr="0" compatLnSpc="1">
            <a:prstTxWarp prst="textNoShape">
              <a:avLst/>
            </a:prstTxWarp>
          </a:bodyPr>
          <a:lstStyle>
            <a:lvl1pPr algn="r">
              <a:defRPr sz="1200"/>
            </a:lvl1pPr>
          </a:lstStyle>
          <a:p>
            <a:pPr>
              <a:defRPr/>
            </a:pPr>
            <a:fld id="{049B9548-A6D3-4E39-B9A4-45A2FA18F7C0}" type="slidenum">
              <a:rPr lang="en-US"/>
              <a:pPr>
                <a:defRPr/>
              </a:pPr>
              <a:t>‹#›</a:t>
            </a:fld>
            <a:endParaRPr lang="en-US"/>
          </a:p>
        </p:txBody>
      </p:sp>
    </p:spTree>
    <p:extLst>
      <p:ext uri="{BB962C8B-B14F-4D97-AF65-F5344CB8AC3E}">
        <p14:creationId xmlns:p14="http://schemas.microsoft.com/office/powerpoint/2010/main" xmlns="" val="3976734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latin typeface="Times New Roman" pitchFamily="18" charset="0"/>
                <a:cs typeface="Times New Roman" pitchFamily="18" charset="0"/>
              </a:rPr>
              <a:t>This </a:t>
            </a:r>
            <a:r>
              <a:rPr lang="en-US" altLang="ja-JP" dirty="0" smtClean="0">
                <a:latin typeface="Times New Roman" pitchFamily="18" charset="0"/>
                <a:cs typeface="Times New Roman" pitchFamily="18" charset="0"/>
              </a:rPr>
              <a:t>is a picture of the beautiful new</a:t>
            </a:r>
            <a:r>
              <a:rPr lang="en-US" altLang="ja-JP" baseline="0"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Maynard High School that was taken by our local photographer Bruce </a:t>
            </a:r>
            <a:r>
              <a:rPr lang="en-US" altLang="ja-JP" dirty="0" err="1" smtClean="0">
                <a:latin typeface="Times New Roman" pitchFamily="18" charset="0"/>
                <a:cs typeface="Times New Roman" pitchFamily="18" charset="0"/>
              </a:rPr>
              <a:t>Lucier</a:t>
            </a:r>
            <a:r>
              <a:rPr lang="en-US" altLang="ja-JP" baseline="0" dirty="0" smtClean="0">
                <a:latin typeface="Times New Roman" pitchFamily="18" charset="0"/>
                <a:cs typeface="Times New Roman" pitchFamily="18" charset="0"/>
              </a:rPr>
              <a:t> of </a:t>
            </a:r>
            <a:r>
              <a:rPr lang="en-US" altLang="ja-JP" baseline="0" dirty="0" err="1" smtClean="0">
                <a:latin typeface="Times New Roman" pitchFamily="18" charset="0"/>
                <a:cs typeface="Times New Roman" pitchFamily="18" charset="0"/>
              </a:rPr>
              <a:t>Marqee</a:t>
            </a:r>
            <a:r>
              <a:rPr lang="en-US" altLang="ja-JP" baseline="0" dirty="0" smtClean="0">
                <a:latin typeface="Times New Roman" pitchFamily="18" charset="0"/>
                <a:cs typeface="Times New Roman" pitchFamily="18" charset="0"/>
              </a:rPr>
              <a:t> Photo</a:t>
            </a:r>
            <a:r>
              <a:rPr lang="en-US" altLang="ja-JP" dirty="0" smtClean="0">
                <a:latin typeface="Times New Roman" pitchFamily="18" charset="0"/>
                <a:cs typeface="Times New Roman" pitchFamily="18" charset="0"/>
              </a:rPr>
              <a:t>. This</a:t>
            </a:r>
            <a:r>
              <a:rPr lang="en-US" altLang="ja-JP" baseline="0" dirty="0" smtClean="0">
                <a:latin typeface="Times New Roman" pitchFamily="18" charset="0"/>
                <a:cs typeface="Times New Roman" pitchFamily="18" charset="0"/>
              </a:rPr>
              <a:t> new building was opened in September 2013.  </a:t>
            </a:r>
            <a:r>
              <a:rPr lang="en-US" altLang="ja-JP" dirty="0" smtClean="0">
                <a:latin typeface="Times New Roman" pitchFamily="18" charset="0"/>
                <a:cs typeface="Times New Roman" pitchFamily="18" charset="0"/>
              </a:rPr>
              <a:t>The</a:t>
            </a:r>
            <a:r>
              <a:rPr lang="en-US" altLang="ja-JP" baseline="0" dirty="0" smtClean="0">
                <a:latin typeface="Times New Roman" pitchFamily="18" charset="0"/>
                <a:cs typeface="Times New Roman" pitchFamily="18" charset="0"/>
              </a:rPr>
              <a:t> design of this school was by</a:t>
            </a:r>
            <a:r>
              <a:rPr lang="en-US" altLang="ja-JP" dirty="0" smtClean="0">
                <a:latin typeface="Times New Roman" pitchFamily="18" charset="0"/>
                <a:cs typeface="Times New Roman" pitchFamily="18" charset="0"/>
              </a:rPr>
              <a:t> a very special architect, Brooke </a:t>
            </a:r>
            <a:r>
              <a:rPr lang="en-US" altLang="ja-JP" dirty="0" err="1" smtClean="0">
                <a:latin typeface="Times New Roman" pitchFamily="18" charset="0"/>
                <a:cs typeface="Times New Roman" pitchFamily="18" charset="0"/>
              </a:rPr>
              <a:t>Trivas</a:t>
            </a:r>
            <a:r>
              <a:rPr lang="en-US" altLang="ja-JP" dirty="0" smtClean="0">
                <a:latin typeface="Times New Roman" pitchFamily="18" charset="0"/>
                <a:cs typeface="Times New Roman" pitchFamily="18" charset="0"/>
              </a:rPr>
              <a:t>,</a:t>
            </a:r>
            <a:r>
              <a:rPr lang="en-US" altLang="ja-JP" baseline="0" dirty="0" smtClean="0">
                <a:latin typeface="Times New Roman" pitchFamily="18" charset="0"/>
                <a:cs typeface="Times New Roman" pitchFamily="18" charset="0"/>
              </a:rPr>
              <a:t> currently from the international firm of </a:t>
            </a:r>
            <a:r>
              <a:rPr lang="en-US" altLang="ja-JP" baseline="0" dirty="0" err="1" smtClean="0">
                <a:latin typeface="Times New Roman" pitchFamily="18" charset="0"/>
                <a:cs typeface="Times New Roman" pitchFamily="18" charset="0"/>
              </a:rPr>
              <a:t>Perkins+Will</a:t>
            </a:r>
            <a:r>
              <a:rPr lang="en-US" altLang="ja-JP" baseline="0" dirty="0" smtClean="0">
                <a:latin typeface="Times New Roman" pitchFamily="18" charset="0"/>
                <a:cs typeface="Times New Roman" pitchFamily="18" charset="0"/>
              </a:rPr>
              <a:t>.  Even the contractors commented that this project did not look like a typical high school but more like the corporate offices or college campuses that they have worked on.  </a:t>
            </a:r>
          </a:p>
          <a:p>
            <a:endParaRPr lang="en-US" altLang="ja-JP"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aseline="0" dirty="0" smtClean="0">
                <a:latin typeface="Times New Roman" pitchFamily="18" charset="0"/>
                <a:cs typeface="Times New Roman" pitchFamily="18" charset="0"/>
              </a:rPr>
              <a:t>Maynard High School, the Fowler Intermediate School, and Green Meadow Elementary school are located on one 200 acre campus with sports fields and wooded areas for nature based studies.  The school system serves approximately 1,500 students with approximately 300 staff.  The Maynard Schools offer a broad array of programming excellence including:</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ja-JP" baseline="0" dirty="0" smtClean="0">
                <a:latin typeface="Times New Roman" pitchFamily="18" charset="0"/>
                <a:cs typeface="Times New Roman" pitchFamily="18" charset="0"/>
              </a:rPr>
              <a:t>A rigorous course of study at MHS with a capstone graduation requirement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ja-JP" baseline="0" dirty="0" smtClean="0">
                <a:latin typeface="Times New Roman" pitchFamily="18" charset="0"/>
                <a:cs typeface="Times New Roman" pitchFamily="18" charset="0"/>
              </a:rPr>
              <a:t>Championship interscholastic sports offerings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ja-JP" baseline="0" dirty="0" smtClean="0">
                <a:latin typeface="Times New Roman" pitchFamily="18" charset="0"/>
                <a:cs typeface="Times New Roman" pitchFamily="18" charset="0"/>
              </a:rPr>
              <a:t>Award winning Band, Chorus, and Drama activities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ja-JP" baseline="0" dirty="0" smtClean="0">
                <a:latin typeface="Times New Roman" pitchFamily="18" charset="0"/>
                <a:cs typeface="Times New Roman" pitchFamily="18" charset="0"/>
              </a:rPr>
              <a:t>A state of the art TV/Radio production facility and 50 years of broadcasting WAVM as an afterschool club</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ja-JP" baseline="0" dirty="0" smtClean="0">
                <a:latin typeface="Times New Roman" pitchFamily="18" charset="0"/>
                <a:cs typeface="Times New Roman" pitchFamily="18" charset="0"/>
              </a:rPr>
              <a:t>Regular international travel experiences for Maynard resident students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ja-JP" baseline="0" dirty="0" smtClean="0">
                <a:latin typeface="Times New Roman" pitchFamily="18" charset="0"/>
                <a:cs typeface="Times New Roman" pitchFamily="18" charset="0"/>
              </a:rPr>
              <a:t>A robust foreign exchange program that has included visiting students from over 20 different nations during the last 15 years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ja-JP" baseline="0" dirty="0" smtClean="0">
                <a:latin typeface="Times New Roman" pitchFamily="18" charset="0"/>
                <a:cs typeface="Times New Roman" pitchFamily="18" charset="0"/>
              </a:rPr>
              <a:t>Computer science curricula starting in 4</a:t>
            </a:r>
            <a:r>
              <a:rPr lang="en-US" altLang="ja-JP" baseline="30000" dirty="0" smtClean="0">
                <a:latin typeface="Times New Roman" pitchFamily="18" charset="0"/>
                <a:cs typeface="Times New Roman" pitchFamily="18" charset="0"/>
              </a:rPr>
              <a:t>th</a:t>
            </a:r>
            <a:r>
              <a:rPr lang="en-US" altLang="ja-JP" baseline="0" dirty="0" smtClean="0">
                <a:latin typeface="Times New Roman" pitchFamily="18" charset="0"/>
                <a:cs typeface="Times New Roman" pitchFamily="18" charset="0"/>
              </a:rPr>
              <a:t> grade &amp; Latin in 6</a:t>
            </a:r>
            <a:r>
              <a:rPr lang="en-US" altLang="ja-JP" baseline="30000" dirty="0" smtClean="0">
                <a:latin typeface="Times New Roman" pitchFamily="18" charset="0"/>
                <a:cs typeface="Times New Roman" pitchFamily="18" charset="0"/>
              </a:rPr>
              <a:t>th</a:t>
            </a:r>
            <a:r>
              <a:rPr lang="en-US" altLang="ja-JP" baseline="0" dirty="0" smtClean="0">
                <a:latin typeface="Times New Roman" pitchFamily="18" charset="0"/>
                <a:cs typeface="Times New Roman" pitchFamily="18" charset="0"/>
              </a:rPr>
              <a:t> grade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ja-JP" baseline="0" dirty="0" smtClean="0">
                <a:latin typeface="Times New Roman" pitchFamily="18" charset="0"/>
                <a:cs typeface="Times New Roman" pitchFamily="18" charset="0"/>
              </a:rPr>
              <a:t>NAEYC accredited Preschool and Kindergarten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ja-JP" baseline="0" dirty="0" smtClean="0">
              <a:latin typeface="Times New Roman" pitchFamily="18" charset="0"/>
              <a:cs typeface="Times New Roman" pitchFamily="18"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ja-JP" dirty="0" smtClean="0">
              <a:latin typeface="Times New Roman" pitchFamily="18" charset="0"/>
              <a:cs typeface="Times New Roman" pitchFamily="18" charset="0"/>
            </a:endParaRPr>
          </a:p>
          <a:p>
            <a:endParaRPr lang="en-US" altLang="ja-JP" dirty="0" smtClean="0">
              <a:latin typeface="Times New Roman" pitchFamily="18"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r>
              <a:rPr lang="en-US" altLang="ja-JP" smtClean="0">
                <a:cs typeface="ＭＳ Ｐゴシック"/>
              </a:rPr>
              <a:t>Hopefully</a:t>
            </a:r>
            <a:r>
              <a:rPr lang="en-US" altLang="ja-JP" baseline="0" smtClean="0">
                <a:cs typeface="ＭＳ Ｐゴシック"/>
              </a:rPr>
              <a:t> </a:t>
            </a:r>
            <a:r>
              <a:rPr lang="en-US" altLang="ja-JP" baseline="0" dirty="0" smtClean="0">
                <a:cs typeface="ＭＳ Ｐゴシック"/>
              </a:rPr>
              <a:t>you can see the red lines on this map that point toward the countries we have had foreign exchange students visit from.  Symbolically, those arrows are pointing toward those countries as we grow our resident student travel experiences and global learning opportunities for Maynard resident students using the foreign exchange scholarship funding.</a:t>
            </a:r>
            <a:endParaRPr lang="en-US" altLang="ja-JP" dirty="0" smtClean="0">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r>
              <a:rPr lang="en-US" altLang="ja-JP" sz="1100" baseline="0" dirty="0" smtClean="0">
                <a:latin typeface="Times New Roman" pitchFamily="18" charset="0"/>
                <a:cs typeface="Times New Roman" pitchFamily="18" charset="0"/>
              </a:rPr>
              <a:t>Recently </a:t>
            </a:r>
            <a:r>
              <a:rPr lang="en-US" altLang="ja-JP" sz="1100" baseline="0" dirty="0" smtClean="0">
                <a:latin typeface="Times New Roman" pitchFamily="18" charset="0"/>
                <a:cs typeface="Times New Roman" pitchFamily="18" charset="0"/>
              </a:rPr>
              <a:t>the Boston Globe identified that many communities want to be the next Somerville.  We believe Maynard is the next suburban Somerville based on the following facts:  </a:t>
            </a:r>
          </a:p>
          <a:p>
            <a:r>
              <a:rPr lang="en-US" altLang="ja-JP" sz="1100" baseline="0" dirty="0" smtClean="0">
                <a:latin typeface="Times New Roman" pitchFamily="18" charset="0"/>
                <a:cs typeface="Times New Roman" pitchFamily="18" charset="0"/>
              </a:rPr>
              <a:t>-Maynard is 22 miles from Boston with reasonable housing pricing in the region</a:t>
            </a:r>
          </a:p>
          <a:p>
            <a:r>
              <a:rPr lang="en-US" altLang="ja-JP" sz="1100" baseline="0" dirty="0" smtClean="0">
                <a:latin typeface="Times New Roman" pitchFamily="18" charset="0"/>
                <a:cs typeface="Times New Roman" pitchFamily="18" charset="0"/>
              </a:rPr>
              <a:t>-Maynard’s downtown has charm and character through its restaurants, arts, and theater</a:t>
            </a:r>
          </a:p>
          <a:p>
            <a:r>
              <a:rPr lang="en-US" altLang="ja-JP" sz="1100" baseline="0" dirty="0" smtClean="0">
                <a:latin typeface="Times New Roman" pitchFamily="18" charset="0"/>
                <a:cs typeface="Times New Roman" pitchFamily="18" charset="0"/>
              </a:rPr>
              <a:t>-Maynard has a rich history of innovation  dating back to the industrial revolution including:</a:t>
            </a:r>
          </a:p>
          <a:p>
            <a:r>
              <a:rPr lang="en-US" altLang="ja-JP" sz="1100" baseline="0" dirty="0" smtClean="0">
                <a:latin typeface="Times New Roman" pitchFamily="18" charset="0"/>
                <a:cs typeface="Times New Roman" pitchFamily="18" charset="0"/>
              </a:rPr>
              <a:t>     1.  A textile mill that provided woolen goods for revolutionary soldiers.</a:t>
            </a:r>
          </a:p>
          <a:p>
            <a:r>
              <a:rPr lang="en-US" altLang="ja-JP" sz="1100" baseline="0" dirty="0" smtClean="0">
                <a:latin typeface="Times New Roman" pitchFamily="18" charset="0"/>
                <a:cs typeface="Times New Roman" pitchFamily="18" charset="0"/>
              </a:rPr>
              <a:t>     2.  The international headquarters for Digital Equipment Corporation in the 80’s</a:t>
            </a:r>
          </a:p>
          <a:p>
            <a:r>
              <a:rPr lang="en-US" altLang="ja-JP" sz="1100" baseline="0" dirty="0" smtClean="0">
                <a:latin typeface="Times New Roman" pitchFamily="18" charset="0"/>
                <a:cs typeface="Times New Roman" pitchFamily="18" charset="0"/>
              </a:rPr>
              <a:t>     3.  The headquarters for </a:t>
            </a:r>
            <a:r>
              <a:rPr lang="en-US" altLang="ja-JP" sz="1100" baseline="0" dirty="0" err="1" smtClean="0">
                <a:latin typeface="Times New Roman" pitchFamily="18" charset="0"/>
                <a:cs typeface="Times New Roman" pitchFamily="18" charset="0"/>
              </a:rPr>
              <a:t>Monster.Com</a:t>
            </a:r>
            <a:r>
              <a:rPr lang="en-US" altLang="ja-JP" sz="1100" baseline="0" dirty="0" smtClean="0">
                <a:latin typeface="Times New Roman" pitchFamily="18" charset="0"/>
                <a:cs typeface="Times New Roman" pitchFamily="18" charset="0"/>
              </a:rPr>
              <a:t> in the new millennium</a:t>
            </a:r>
          </a:p>
          <a:p>
            <a:r>
              <a:rPr lang="en-US" altLang="ja-JP" sz="1100" baseline="0" dirty="0" smtClean="0">
                <a:latin typeface="Times New Roman" pitchFamily="18" charset="0"/>
                <a:cs typeface="Times New Roman" pitchFamily="18" charset="0"/>
              </a:rPr>
              <a:t>     4.  An area that Saracen Properties is currently converting into a multipurpose property</a:t>
            </a:r>
          </a:p>
          <a:p>
            <a:r>
              <a:rPr lang="en-US" altLang="ja-JP" sz="1100" baseline="0" dirty="0" smtClean="0">
                <a:latin typeface="Times New Roman" pitchFamily="18" charset="0"/>
                <a:cs typeface="Times New Roman" pitchFamily="18" charset="0"/>
              </a:rPr>
              <a:t>-The most amazing fact is that the greater community is so supportive of the schools</a:t>
            </a:r>
          </a:p>
          <a:p>
            <a:r>
              <a:rPr lang="en-US" altLang="ja-JP" sz="1100" baseline="0" dirty="0" smtClean="0">
                <a:latin typeface="Times New Roman" pitchFamily="18" charset="0"/>
                <a:cs typeface="Times New Roman" pitchFamily="18" charset="0"/>
              </a:rPr>
              <a:t>     1. The community voted overwhelmingly to build the new high school</a:t>
            </a:r>
          </a:p>
          <a:p>
            <a:r>
              <a:rPr lang="en-US" altLang="ja-JP" sz="1100" baseline="0" dirty="0" smtClean="0">
                <a:latin typeface="Times New Roman" pitchFamily="18" charset="0"/>
                <a:cs typeface="Times New Roman" pitchFamily="18" charset="0"/>
              </a:rPr>
              <a:t>     2. Over the last 5 years the average increase in the school budget has been 4.55%</a:t>
            </a:r>
          </a:p>
          <a:p>
            <a:pPr marL="228600" indent="-228600">
              <a:buNone/>
            </a:pPr>
            <a:r>
              <a:rPr lang="en-US" altLang="ja-JP" sz="1100" baseline="0" dirty="0" smtClean="0">
                <a:latin typeface="Times New Roman" pitchFamily="18" charset="0"/>
                <a:cs typeface="Times New Roman" pitchFamily="18" charset="0"/>
              </a:rPr>
              <a:t>     3. The logo concept and wording was created through a visioning process with all stakeholders</a:t>
            </a:r>
          </a:p>
          <a:p>
            <a:pPr marL="228600" indent="-228600">
              <a:buNone/>
            </a:pPr>
            <a:r>
              <a:rPr lang="en-US" altLang="ja-JP" sz="1100" baseline="0" dirty="0" smtClean="0">
                <a:latin typeface="Times New Roman" pitchFamily="18" charset="0"/>
                <a:cs typeface="Times New Roman" pitchFamily="18" charset="0"/>
              </a:rPr>
              <a:t>     4. The logo was designed by a resident graphic artist, Christopher O Brien.</a:t>
            </a:r>
          </a:p>
          <a:p>
            <a:pPr marL="228600" indent="-228600">
              <a:buNone/>
            </a:pPr>
            <a:r>
              <a:rPr lang="en-US" altLang="ja-JP" sz="1100" baseline="0" dirty="0" smtClean="0">
                <a:latin typeface="Times New Roman" pitchFamily="18" charset="0"/>
                <a:cs typeface="Times New Roman" pitchFamily="18" charset="0"/>
              </a:rPr>
              <a:t>     5. The logo represent the Maynard Public School’s core values </a:t>
            </a:r>
          </a:p>
          <a:p>
            <a:pPr marL="228600" indent="-228600">
              <a:buNone/>
            </a:pPr>
            <a:endParaRPr lang="en-US" altLang="ja-JP" sz="1100" baseline="0" dirty="0" smtClean="0">
              <a:latin typeface="Times New Roman" pitchFamily="18" charset="0"/>
              <a:cs typeface="Times New Roman" pitchFamily="18" charset="0"/>
            </a:endParaRPr>
          </a:p>
          <a:p>
            <a:pPr marL="228600" indent="-228600">
              <a:buNone/>
            </a:pPr>
            <a:r>
              <a:rPr lang="en-US" altLang="ja-JP" sz="1100" baseline="0" dirty="0" smtClean="0">
                <a:latin typeface="Times New Roman" pitchFamily="18" charset="0"/>
                <a:cs typeface="Times New Roman" pitchFamily="18" charset="0"/>
              </a:rPr>
              <a:t>“We are a </a:t>
            </a:r>
            <a:r>
              <a:rPr lang="en-US" altLang="ja-JP" sz="1100" baseline="0" dirty="0" err="1" smtClean="0">
                <a:latin typeface="Times New Roman" pitchFamily="18" charset="0"/>
                <a:cs typeface="Times New Roman" pitchFamily="18" charset="0"/>
              </a:rPr>
              <a:t>Kind&amp;Empathetic</a:t>
            </a:r>
            <a:r>
              <a:rPr lang="en-US" altLang="ja-JP" sz="1100" baseline="0" dirty="0" smtClean="0">
                <a:latin typeface="Times New Roman" pitchFamily="18" charset="0"/>
                <a:cs typeface="Times New Roman" pitchFamily="18" charset="0"/>
              </a:rPr>
              <a:t>, </a:t>
            </a:r>
            <a:r>
              <a:rPr lang="en-US" altLang="ja-JP" sz="1100" baseline="0" dirty="0" err="1" smtClean="0">
                <a:latin typeface="Times New Roman" pitchFamily="18" charset="0"/>
                <a:cs typeface="Times New Roman" pitchFamily="18" charset="0"/>
              </a:rPr>
              <a:t>Safe&amp;Healthy</a:t>
            </a:r>
            <a:r>
              <a:rPr lang="en-US" altLang="ja-JP" sz="1100" baseline="0" dirty="0" smtClean="0">
                <a:latin typeface="Times New Roman" pitchFamily="18" charset="0"/>
                <a:cs typeface="Times New Roman" pitchFamily="18" charset="0"/>
              </a:rPr>
              <a:t>, </a:t>
            </a:r>
            <a:r>
              <a:rPr lang="en-US" altLang="ja-JP" sz="1100" baseline="0" dirty="0" err="1" smtClean="0">
                <a:latin typeface="Times New Roman" pitchFamily="18" charset="0"/>
                <a:cs typeface="Times New Roman" pitchFamily="18" charset="0"/>
              </a:rPr>
              <a:t>Creative&amp;Curious</a:t>
            </a:r>
            <a:r>
              <a:rPr lang="en-US" altLang="ja-JP" sz="1100" baseline="0" dirty="0" smtClean="0">
                <a:latin typeface="Times New Roman" pitchFamily="18" charset="0"/>
                <a:cs typeface="Times New Roman" pitchFamily="18" charset="0"/>
              </a:rPr>
              <a:t> Maynard Community”  </a:t>
            </a:r>
          </a:p>
          <a:p>
            <a:endParaRPr lang="en-US" altLang="ja-JP" baseline="0" dirty="0" smtClean="0">
              <a:latin typeface="Times New Roman" pitchFamily="18" charset="0"/>
              <a:cs typeface="Times New Roman" pitchFamily="18" charset="0"/>
            </a:endParaRPr>
          </a:p>
          <a:p>
            <a:endParaRPr lang="en-US" altLang="ja-JP" dirty="0" smtClean="0">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a:ln/>
        </p:spPr>
      </p:sp>
      <p:sp>
        <p:nvSpPr>
          <p:cNvPr id="82947" name="Notes Placeholder 2"/>
          <p:cNvSpPr>
            <a:spLocks noGrp="1"/>
          </p:cNvSpPr>
          <p:nvPr>
            <p:ph type="body" idx="1"/>
          </p:nvPr>
        </p:nvSpPr>
        <p:spPr>
          <a:noFill/>
          <a:ln/>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dirty="0" smtClean="0"/>
              <a:t>There </a:t>
            </a:r>
            <a:r>
              <a:rPr lang="en-US" sz="1200" dirty="0" smtClean="0"/>
              <a:t>is</a:t>
            </a:r>
            <a:r>
              <a:rPr lang="en-US" sz="1200" baseline="0" dirty="0" smtClean="0"/>
              <a:t> a hierarchy of government agencies that monitor the foreign exchange programs in participating schools.  </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 Department of Homeland security is the top agency that monitors </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 </a:t>
            </a:r>
            <a:r>
              <a:rPr lang="en-US" sz="1200" dirty="0" smtClean="0"/>
              <a:t>US Immigrations</a:t>
            </a:r>
            <a:r>
              <a:rPr lang="en-US" sz="1200" baseline="0" dirty="0" smtClean="0"/>
              <a:t> and Customs Enforcement (ICE) that monitors </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 Student Exchange Visitor program. </a:t>
            </a:r>
            <a:endParaRPr lang="en-US" sz="120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Student Exchange Visitor Program</a:t>
            </a:r>
            <a:r>
              <a:rPr lang="en-US" sz="1200" baseline="0" dirty="0" smtClean="0"/>
              <a:t> </a:t>
            </a:r>
            <a:r>
              <a:rPr lang="en-US" sz="1200" dirty="0" smtClean="0"/>
              <a:t>SEVP monitors local foreign exchange</a:t>
            </a:r>
            <a:r>
              <a:rPr lang="en-US" sz="1200" baseline="0" dirty="0" smtClean="0"/>
              <a:t> programs including the schools and Visa Process. </a:t>
            </a:r>
            <a:endParaRPr lang="en-US" sz="1200" dirty="0" smtClean="0"/>
          </a:p>
          <a:p>
            <a:endParaRPr lang="en-US" dirty="0" smtClean="0"/>
          </a:p>
        </p:txBody>
      </p:sp>
      <p:sp>
        <p:nvSpPr>
          <p:cNvPr id="82948" name="Slide Number Placeholder 3"/>
          <p:cNvSpPr txBox="1">
            <a:spLocks noGrp="1"/>
          </p:cNvSpPr>
          <p:nvPr/>
        </p:nvSpPr>
        <p:spPr bwMode="auto">
          <a:xfrm>
            <a:off x="3884027" y="8829675"/>
            <a:ext cx="2972421" cy="465138"/>
          </a:xfrm>
          <a:prstGeom prst="rect">
            <a:avLst/>
          </a:prstGeom>
          <a:noFill/>
          <a:ln w="9525">
            <a:noFill/>
            <a:miter lim="800000"/>
            <a:headEnd/>
            <a:tailEnd/>
          </a:ln>
        </p:spPr>
        <p:txBody>
          <a:bodyPr lIns="91428" tIns="45714" rIns="91428" bIns="45714" anchor="b"/>
          <a:lstStyle/>
          <a:p>
            <a:pPr algn="r"/>
            <a:fld id="{AA324FC7-342E-4D5A-BD5C-C1E6DBA0181B}" type="slidenum">
              <a:rPr lang="en-US" sz="1200"/>
              <a:pPr algn="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a:ln/>
        </p:spPr>
      </p:sp>
      <p:sp>
        <p:nvSpPr>
          <p:cNvPr id="82947" name="Notes Placeholder 2"/>
          <p:cNvSpPr>
            <a:spLocks noGrp="1"/>
          </p:cNvSpPr>
          <p:nvPr>
            <p:ph type="body" idx="1"/>
          </p:nvPr>
        </p:nvSpPr>
        <p:spPr>
          <a:noFill/>
          <a:ln/>
        </p:spPr>
        <p:txBody>
          <a:bodyPr/>
          <a:lstStyle/>
          <a:p>
            <a:r>
              <a:rPr lang="en-US" dirty="0" smtClean="0"/>
              <a:t>Much</a:t>
            </a:r>
            <a:r>
              <a:rPr lang="en-US" baseline="0" dirty="0" smtClean="0"/>
              <a:t> like the Department of Education the federal government uses lots of acronyms and abbreviations.  I would like to take a minute to define some of the important ones in regard to the students.</a:t>
            </a:r>
            <a:endParaRPr lang="en-US" dirty="0" smtClean="0"/>
          </a:p>
        </p:txBody>
      </p:sp>
      <p:sp>
        <p:nvSpPr>
          <p:cNvPr id="82948" name="Slide Number Placeholder 3"/>
          <p:cNvSpPr txBox="1">
            <a:spLocks noGrp="1"/>
          </p:cNvSpPr>
          <p:nvPr/>
        </p:nvSpPr>
        <p:spPr bwMode="auto">
          <a:xfrm>
            <a:off x="3884027" y="8829675"/>
            <a:ext cx="2972421" cy="465138"/>
          </a:xfrm>
          <a:prstGeom prst="rect">
            <a:avLst/>
          </a:prstGeom>
          <a:noFill/>
          <a:ln w="9525">
            <a:noFill/>
            <a:miter lim="800000"/>
            <a:headEnd/>
            <a:tailEnd/>
          </a:ln>
        </p:spPr>
        <p:txBody>
          <a:bodyPr lIns="91428" tIns="45714" rIns="91428" bIns="45714" anchor="b"/>
          <a:lstStyle/>
          <a:p>
            <a:pPr algn="r"/>
            <a:fld id="{AA324FC7-342E-4D5A-BD5C-C1E6DBA0181B}" type="slidenum">
              <a:rPr lang="en-US" sz="1200"/>
              <a:pPr algn="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a:ln/>
        </p:spPr>
      </p:sp>
      <p:sp>
        <p:nvSpPr>
          <p:cNvPr id="82947" name="Notes Placeholder 2"/>
          <p:cNvSpPr>
            <a:spLocks noGrp="1"/>
          </p:cNvSpPr>
          <p:nvPr>
            <p:ph type="body" idx="1"/>
          </p:nvPr>
        </p:nvSpPr>
        <p:spPr>
          <a:noFill/>
          <a:ln/>
        </p:spPr>
        <p:txBody>
          <a:bodyPr/>
          <a:lstStyle/>
          <a:p>
            <a:r>
              <a:rPr lang="en-US" dirty="0" smtClean="0"/>
              <a:t>Bob-</a:t>
            </a:r>
          </a:p>
          <a:p>
            <a:r>
              <a:rPr lang="en-US" dirty="0" smtClean="0"/>
              <a:t>More Definitions</a:t>
            </a:r>
            <a:r>
              <a:rPr lang="en-US" baseline="0" dirty="0" smtClean="0"/>
              <a:t> on the school side.</a:t>
            </a:r>
            <a:endParaRPr lang="en-US" dirty="0" smtClean="0"/>
          </a:p>
        </p:txBody>
      </p:sp>
      <p:sp>
        <p:nvSpPr>
          <p:cNvPr id="82948" name="Slide Number Placeholder 3"/>
          <p:cNvSpPr txBox="1">
            <a:spLocks noGrp="1"/>
          </p:cNvSpPr>
          <p:nvPr/>
        </p:nvSpPr>
        <p:spPr bwMode="auto">
          <a:xfrm>
            <a:off x="3884027" y="8829675"/>
            <a:ext cx="2972421" cy="465138"/>
          </a:xfrm>
          <a:prstGeom prst="rect">
            <a:avLst/>
          </a:prstGeom>
          <a:noFill/>
          <a:ln w="9525">
            <a:noFill/>
            <a:miter lim="800000"/>
            <a:headEnd/>
            <a:tailEnd/>
          </a:ln>
        </p:spPr>
        <p:txBody>
          <a:bodyPr lIns="91428" tIns="45714" rIns="91428" bIns="45714" anchor="b"/>
          <a:lstStyle/>
          <a:p>
            <a:pPr algn="r"/>
            <a:fld id="{AA324FC7-342E-4D5A-BD5C-C1E6DBA0181B}" type="slidenum">
              <a:rPr lang="en-US" sz="1200"/>
              <a:pPr algn="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a:ln/>
        </p:spPr>
      </p:sp>
      <p:sp>
        <p:nvSpPr>
          <p:cNvPr id="82947" name="Notes Placeholder 2"/>
          <p:cNvSpPr>
            <a:spLocks noGrp="1"/>
          </p:cNvSpPr>
          <p:nvPr>
            <p:ph type="body" idx="1"/>
          </p:nvPr>
        </p:nvSpPr>
        <p:spPr>
          <a:noFill/>
          <a:ln/>
        </p:spPr>
        <p:txBody>
          <a:bodyPr/>
          <a:lstStyle/>
          <a:p>
            <a:r>
              <a:rPr lang="en-US" dirty="0" smtClean="0"/>
              <a:t>Bob-</a:t>
            </a:r>
          </a:p>
          <a:p>
            <a:r>
              <a:rPr lang="en-US" dirty="0" smtClean="0"/>
              <a:t>Maynard had a great history</a:t>
            </a:r>
            <a:r>
              <a:rPr lang="en-US" baseline="0" dirty="0" smtClean="0"/>
              <a:t> in regard to hosting foreign exchange students</a:t>
            </a:r>
          </a:p>
          <a:p>
            <a:endParaRPr lang="en-US" baseline="0" dirty="0" smtClean="0"/>
          </a:p>
          <a:p>
            <a:r>
              <a:rPr lang="en-US" baseline="0" dirty="0" smtClean="0"/>
              <a:t>For 10 years before I came to Maynard we had a parent who had been bringing 1 or 2 </a:t>
            </a:r>
            <a:r>
              <a:rPr lang="en-US" baseline="0" dirty="0" err="1" smtClean="0"/>
              <a:t>foreiegn</a:t>
            </a:r>
            <a:r>
              <a:rPr lang="en-US" baseline="0" dirty="0" smtClean="0"/>
              <a:t> exchange students to Maynard High School on J – 1 Cultural exchange Visa’s.  The community valued this experience and wanted the school system to expand global learning initiatives and the foreign exchange program.</a:t>
            </a:r>
          </a:p>
          <a:p>
            <a:endParaRPr lang="en-US" baseline="0" dirty="0" smtClean="0"/>
          </a:p>
          <a:p>
            <a:r>
              <a:rPr lang="en-US" baseline="0" dirty="0" smtClean="0"/>
              <a:t>Recertification is required every 5 years and there was a miscommunication between my predecessor and I which almost resulted in the termination of our certification.  We paid a late registration fee and filled out reams of forms and ultimately recertified our high school without a break in service.  At that time all support was done electronically through a federal SEVP help desk.</a:t>
            </a:r>
          </a:p>
          <a:p>
            <a:endParaRPr lang="en-US" baseline="0" dirty="0" smtClean="0"/>
          </a:p>
          <a:p>
            <a:r>
              <a:rPr lang="en-US" baseline="0" dirty="0" smtClean="0"/>
              <a:t>Current Support has improved in the last two years and they now provide a liaison who visits the school district annually.</a:t>
            </a:r>
            <a:endParaRPr lang="en-US" dirty="0" smtClean="0"/>
          </a:p>
        </p:txBody>
      </p:sp>
      <p:sp>
        <p:nvSpPr>
          <p:cNvPr id="82948" name="Slide Number Placeholder 3"/>
          <p:cNvSpPr txBox="1">
            <a:spLocks noGrp="1"/>
          </p:cNvSpPr>
          <p:nvPr/>
        </p:nvSpPr>
        <p:spPr bwMode="auto">
          <a:xfrm>
            <a:off x="3884027" y="8829675"/>
            <a:ext cx="2972421" cy="465138"/>
          </a:xfrm>
          <a:prstGeom prst="rect">
            <a:avLst/>
          </a:prstGeom>
          <a:noFill/>
          <a:ln w="9525">
            <a:noFill/>
            <a:miter lim="800000"/>
            <a:headEnd/>
            <a:tailEnd/>
          </a:ln>
        </p:spPr>
        <p:txBody>
          <a:bodyPr lIns="91428" tIns="45714" rIns="91428" bIns="45714" anchor="b"/>
          <a:lstStyle/>
          <a:p>
            <a:pPr algn="r"/>
            <a:fld id="{AA324FC7-342E-4D5A-BD5C-C1E6DBA0181B}" type="slidenum">
              <a:rPr lang="en-US" sz="1200"/>
              <a:pPr algn="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a:ln/>
        </p:spPr>
      </p:sp>
      <p:sp>
        <p:nvSpPr>
          <p:cNvPr id="82947" name="Notes Placeholder 2"/>
          <p:cNvSpPr>
            <a:spLocks noGrp="1"/>
          </p:cNvSpPr>
          <p:nvPr>
            <p:ph type="body" idx="1"/>
          </p:nvPr>
        </p:nvSpPr>
        <p:spPr>
          <a:noFill/>
          <a:ln/>
        </p:spPr>
        <p:txBody>
          <a:bodyPr/>
          <a:lstStyle/>
          <a:p>
            <a:r>
              <a:rPr lang="en-US" sz="1000" dirty="0" smtClean="0"/>
              <a:t>The</a:t>
            </a:r>
            <a:r>
              <a:rPr lang="en-US" sz="1000" baseline="0" dirty="0" smtClean="0"/>
              <a:t> </a:t>
            </a:r>
            <a:r>
              <a:rPr lang="en-US" sz="1000" baseline="0" dirty="0" smtClean="0"/>
              <a:t>School Committee was looking to expand the foreign exchange program.  Initially, I met Steve Jenkins of </a:t>
            </a:r>
            <a:r>
              <a:rPr lang="en-US" sz="1000" baseline="0" dirty="0" err="1" smtClean="0"/>
              <a:t>Eductious</a:t>
            </a:r>
            <a:r>
              <a:rPr lang="en-US" sz="1000" baseline="0" dirty="0" smtClean="0"/>
              <a:t> International at a NEASS conference.  Our first year we signed a memorandum of Expectations (MOE) which will be an important distinction from an MOA, MOU, or a contract.  Our first year we only had one additional student but that was because of school level decisions we made.  </a:t>
            </a:r>
          </a:p>
          <a:p>
            <a:endParaRPr lang="en-US" sz="1000" baseline="0" dirty="0" smtClean="0"/>
          </a:p>
        </p:txBody>
      </p:sp>
      <p:sp>
        <p:nvSpPr>
          <p:cNvPr id="82948" name="Slide Number Placeholder 3"/>
          <p:cNvSpPr txBox="1">
            <a:spLocks noGrp="1"/>
          </p:cNvSpPr>
          <p:nvPr/>
        </p:nvSpPr>
        <p:spPr bwMode="auto">
          <a:xfrm>
            <a:off x="3884027" y="8829675"/>
            <a:ext cx="2972421" cy="465138"/>
          </a:xfrm>
          <a:prstGeom prst="rect">
            <a:avLst/>
          </a:prstGeom>
          <a:noFill/>
          <a:ln w="9525">
            <a:noFill/>
            <a:miter lim="800000"/>
            <a:headEnd/>
            <a:tailEnd/>
          </a:ln>
        </p:spPr>
        <p:txBody>
          <a:bodyPr lIns="91428" tIns="45714" rIns="91428" bIns="45714" anchor="b"/>
          <a:lstStyle/>
          <a:p>
            <a:pPr algn="r"/>
            <a:fld id="{AA324FC7-342E-4D5A-BD5C-C1E6DBA0181B}" type="slidenum">
              <a:rPr lang="en-US" sz="1200"/>
              <a:pPr algn="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a:ln/>
        </p:spPr>
      </p:sp>
      <p:sp>
        <p:nvSpPr>
          <p:cNvPr id="82947" name="Notes Placeholder 2"/>
          <p:cNvSpPr>
            <a:spLocks noGrp="1"/>
          </p:cNvSpPr>
          <p:nvPr>
            <p:ph type="body" idx="1"/>
          </p:nvPr>
        </p:nvSpPr>
        <p:spPr>
          <a:noFill/>
          <a:ln/>
        </p:spPr>
        <p:txBody>
          <a:bodyPr/>
          <a:lstStyle/>
          <a:p>
            <a:r>
              <a:rPr lang="en-US" dirty="0" smtClean="0"/>
              <a:t>Our </a:t>
            </a:r>
            <a:r>
              <a:rPr lang="en-US" dirty="0" smtClean="0"/>
              <a:t>first year we didn’t know what the market wanted and as such we did not get many students.  We learned by the second year that many</a:t>
            </a:r>
            <a:r>
              <a:rPr lang="en-US" baseline="0" dirty="0" smtClean="0"/>
              <a:t> foreign exchange students want to attend an American University.  Attending their senior year in an American High School helps them improve their English skills for a year and getting an American High School Diploma is seen as helping them in the application process for an American University.  Once we changed our program to include a Maynard High School Diploma we went from one foreign exchange student to 20 foreign exchange students.</a:t>
            </a:r>
          </a:p>
          <a:p>
            <a:endParaRPr lang="en-US" baseline="0" dirty="0" smtClean="0"/>
          </a:p>
          <a:p>
            <a:r>
              <a:rPr lang="en-US" baseline="0" dirty="0" smtClean="0"/>
              <a:t>In our first year we did not screen students as well </a:t>
            </a:r>
            <a:r>
              <a:rPr lang="en-US" baseline="0" dirty="0" smtClean="0"/>
              <a:t>as we could have.  We </a:t>
            </a:r>
            <a:r>
              <a:rPr lang="en-US" baseline="0" dirty="0" smtClean="0"/>
              <a:t>have developed </a:t>
            </a:r>
            <a:r>
              <a:rPr lang="en-US" baseline="0" dirty="0" smtClean="0"/>
              <a:t>our screening process </a:t>
            </a:r>
            <a:r>
              <a:rPr lang="en-US" baseline="0" dirty="0" smtClean="0"/>
              <a:t>with increased </a:t>
            </a:r>
            <a:r>
              <a:rPr lang="en-US" baseline="0" dirty="0" smtClean="0"/>
              <a:t>English test scores requirements </a:t>
            </a:r>
            <a:r>
              <a:rPr lang="en-US" baseline="0" dirty="0" smtClean="0"/>
              <a:t>and </a:t>
            </a:r>
            <a:r>
              <a:rPr lang="en-US" baseline="0" dirty="0" smtClean="0"/>
              <a:t>a Skype </a:t>
            </a:r>
            <a:r>
              <a:rPr lang="en-US" baseline="0" dirty="0" smtClean="0"/>
              <a:t>interview.</a:t>
            </a:r>
          </a:p>
          <a:p>
            <a:endParaRPr lang="en-US" baseline="0" dirty="0" smtClean="0"/>
          </a:p>
          <a:p>
            <a:r>
              <a:rPr lang="en-US" baseline="0" dirty="0" smtClean="0"/>
              <a:t>Community concerns arise when you provide a diploma to foreign exchange students.  Some districts create school committee policies on these issues and others create high school protocols depending on the community concern level.</a:t>
            </a:r>
            <a:endParaRPr lang="en-US" dirty="0" smtClean="0"/>
          </a:p>
        </p:txBody>
      </p:sp>
      <p:sp>
        <p:nvSpPr>
          <p:cNvPr id="82948" name="Slide Number Placeholder 3"/>
          <p:cNvSpPr txBox="1">
            <a:spLocks noGrp="1"/>
          </p:cNvSpPr>
          <p:nvPr/>
        </p:nvSpPr>
        <p:spPr bwMode="auto">
          <a:xfrm>
            <a:off x="3884027" y="8829675"/>
            <a:ext cx="2972421" cy="465138"/>
          </a:xfrm>
          <a:prstGeom prst="rect">
            <a:avLst/>
          </a:prstGeom>
          <a:noFill/>
          <a:ln w="9525">
            <a:noFill/>
            <a:miter lim="800000"/>
            <a:headEnd/>
            <a:tailEnd/>
          </a:ln>
        </p:spPr>
        <p:txBody>
          <a:bodyPr lIns="91428" tIns="45714" rIns="91428" bIns="45714" anchor="b"/>
          <a:lstStyle/>
          <a:p>
            <a:pPr algn="r"/>
            <a:fld id="{AA324FC7-342E-4D5A-BD5C-C1E6DBA0181B}" type="slidenum">
              <a:rPr lang="en-US" sz="1200"/>
              <a:pPr algn="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a:ln/>
        </p:spPr>
      </p:sp>
      <p:sp>
        <p:nvSpPr>
          <p:cNvPr id="82947" name="Notes Placeholder 2"/>
          <p:cNvSpPr>
            <a:spLocks noGrp="1"/>
          </p:cNvSpPr>
          <p:nvPr>
            <p:ph type="body" idx="1"/>
          </p:nvPr>
        </p:nvSpPr>
        <p:spPr>
          <a:noFill/>
          <a:ln/>
        </p:spPr>
        <p:txBody>
          <a:bodyPr/>
          <a:lstStyle/>
          <a:p>
            <a:r>
              <a:rPr lang="en-US" dirty="0" smtClean="0"/>
              <a:t>The </a:t>
            </a:r>
            <a:r>
              <a:rPr lang="en-US" dirty="0" smtClean="0"/>
              <a:t>tuition funds are kept in a revolving account similar to school choice. </a:t>
            </a:r>
          </a:p>
          <a:p>
            <a:r>
              <a:rPr lang="en-US" dirty="0" smtClean="0"/>
              <a:t>We have chosen to use the money as</a:t>
            </a:r>
            <a:r>
              <a:rPr lang="en-US" baseline="0" dirty="0" smtClean="0"/>
              <a:t> seed money to provide services for the foreign exchange students that also benefit Maynard students like increasing online course offerings and Dual enrollment programs.</a:t>
            </a:r>
          </a:p>
          <a:p>
            <a:r>
              <a:rPr lang="en-US" baseline="0" dirty="0" smtClean="0"/>
              <a:t>We just set aside $110,000 for Maynard resident students scholarship money to support learning leadership and service through foreign travel which can be also used by our students as their senior project theme.</a:t>
            </a:r>
          </a:p>
        </p:txBody>
      </p:sp>
      <p:sp>
        <p:nvSpPr>
          <p:cNvPr id="82948" name="Slide Number Placeholder 3"/>
          <p:cNvSpPr txBox="1">
            <a:spLocks noGrp="1"/>
          </p:cNvSpPr>
          <p:nvPr/>
        </p:nvSpPr>
        <p:spPr bwMode="auto">
          <a:xfrm>
            <a:off x="3884027" y="8829675"/>
            <a:ext cx="2972421" cy="465138"/>
          </a:xfrm>
          <a:prstGeom prst="rect">
            <a:avLst/>
          </a:prstGeom>
          <a:noFill/>
          <a:ln w="9525">
            <a:noFill/>
            <a:miter lim="800000"/>
            <a:headEnd/>
            <a:tailEnd/>
          </a:ln>
        </p:spPr>
        <p:txBody>
          <a:bodyPr lIns="91428" tIns="45714" rIns="91428" bIns="45714" anchor="b"/>
          <a:lstStyle/>
          <a:p>
            <a:pPr algn="r"/>
            <a:fld id="{AA324FC7-342E-4D5A-BD5C-C1E6DBA0181B}" type="slidenum">
              <a:rPr lang="en-US" sz="1200"/>
              <a:pPr algn="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DCCC7F87-BE5F-4670-B63C-2B7CB1393116}" type="datetime1">
              <a:rPr lang="en-US"/>
              <a:pPr>
                <a:defRPr/>
              </a:pPr>
              <a:t>11/7/2016</a:t>
            </a:fld>
            <a:r>
              <a:rPr lang="en-US"/>
              <a:t>1/13/2013</a:t>
            </a:r>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r>
              <a:rPr lang="en-US"/>
              <a:t>Fin Com Presentation 1/27/14</a:t>
            </a:r>
          </a:p>
        </p:txBody>
      </p:sp>
      <p:sp>
        <p:nvSpPr>
          <p:cNvPr id="8" name="Slide Number Placeholder 5"/>
          <p:cNvSpPr>
            <a:spLocks noGrp="1"/>
          </p:cNvSpPr>
          <p:nvPr>
            <p:ph type="sldNum" sz="quarter" idx="12"/>
          </p:nvPr>
        </p:nvSpPr>
        <p:spPr/>
        <p:txBody>
          <a:bodyPr/>
          <a:lstStyle>
            <a:lvl1pPr>
              <a:defRPr/>
            </a:lvl1pPr>
          </a:lstStyle>
          <a:p>
            <a:pPr>
              <a:defRPr/>
            </a:pPr>
            <a:fld id="{0EF13BC3-1A8E-47F7-83DE-F64630B2B37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F9D609-9918-4914-9807-3A65EE0F0C69}" type="datetime1">
              <a:rPr lang="en-US"/>
              <a:pPr>
                <a:defRPr/>
              </a:pPr>
              <a:t>11/7/2016</a:t>
            </a:fld>
            <a:r>
              <a:rPr lang="en-US"/>
              <a:t>1/13/2013</a:t>
            </a:r>
          </a:p>
        </p:txBody>
      </p:sp>
      <p:sp>
        <p:nvSpPr>
          <p:cNvPr id="5" name="Footer Placeholder 4"/>
          <p:cNvSpPr>
            <a:spLocks noGrp="1"/>
          </p:cNvSpPr>
          <p:nvPr>
            <p:ph type="ftr" sz="quarter" idx="11"/>
          </p:nvPr>
        </p:nvSpPr>
        <p:spPr/>
        <p:txBody>
          <a:bodyPr/>
          <a:lstStyle>
            <a:lvl1pPr>
              <a:defRPr/>
            </a:lvl1pPr>
          </a:lstStyle>
          <a:p>
            <a:pPr>
              <a:defRPr/>
            </a:pPr>
            <a:r>
              <a:rPr lang="en-US"/>
              <a:t>Fin Com Presentation 1/27/14</a:t>
            </a:r>
          </a:p>
        </p:txBody>
      </p:sp>
      <p:sp>
        <p:nvSpPr>
          <p:cNvPr id="6" name="Slide Number Placeholder 5"/>
          <p:cNvSpPr>
            <a:spLocks noGrp="1"/>
          </p:cNvSpPr>
          <p:nvPr>
            <p:ph type="sldNum" sz="quarter" idx="12"/>
          </p:nvPr>
        </p:nvSpPr>
        <p:spPr/>
        <p:txBody>
          <a:bodyPr/>
          <a:lstStyle>
            <a:lvl1pPr>
              <a:defRPr/>
            </a:lvl1pPr>
          </a:lstStyle>
          <a:p>
            <a:pPr>
              <a:defRPr/>
            </a:pPr>
            <a:fld id="{A4224519-67FB-43B0-B4CF-D6E392F4BA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A52C3C4-2E2C-4CE4-8D3B-020709D8CC6D}" type="datetime1">
              <a:rPr lang="en-US"/>
              <a:pPr>
                <a:defRPr/>
              </a:pPr>
              <a:t>11/7/2016</a:t>
            </a:fld>
            <a:r>
              <a:rPr lang="en-US"/>
              <a:t>1/13/2013</a:t>
            </a:r>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en-US"/>
              <a:t>Fin Com Presentation 1/27/14</a:t>
            </a:r>
          </a:p>
        </p:txBody>
      </p:sp>
      <p:sp>
        <p:nvSpPr>
          <p:cNvPr id="8" name="Slide Number Placeholder 5"/>
          <p:cNvSpPr>
            <a:spLocks noGrp="1"/>
          </p:cNvSpPr>
          <p:nvPr>
            <p:ph type="sldNum" sz="quarter" idx="12"/>
          </p:nvPr>
        </p:nvSpPr>
        <p:spPr/>
        <p:txBody>
          <a:bodyPr/>
          <a:lstStyle>
            <a:lvl1pPr>
              <a:defRPr/>
            </a:lvl1pPr>
          </a:lstStyle>
          <a:p>
            <a:pPr>
              <a:defRPr/>
            </a:pPr>
            <a:fld id="{778D9550-AAC8-48DC-B2FE-193FCC4938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DCA075-857C-45E5-BDC2-A356018BA34D}" type="datetime1">
              <a:rPr lang="en-US"/>
              <a:pPr>
                <a:defRPr/>
              </a:pPr>
              <a:t>11/7/2016</a:t>
            </a:fld>
            <a:r>
              <a:rPr lang="en-US"/>
              <a:t>1/13/2013</a:t>
            </a:r>
          </a:p>
        </p:txBody>
      </p:sp>
      <p:sp>
        <p:nvSpPr>
          <p:cNvPr id="3" name="Footer Placeholder 4"/>
          <p:cNvSpPr>
            <a:spLocks noGrp="1"/>
          </p:cNvSpPr>
          <p:nvPr>
            <p:ph type="ftr" sz="quarter" idx="11"/>
          </p:nvPr>
        </p:nvSpPr>
        <p:spPr/>
        <p:txBody>
          <a:bodyPr/>
          <a:lstStyle>
            <a:lvl1pPr>
              <a:defRPr/>
            </a:lvl1pPr>
          </a:lstStyle>
          <a:p>
            <a:pPr>
              <a:defRPr/>
            </a:pPr>
            <a:r>
              <a:rPr lang="en-US"/>
              <a:t>Fin Com Presentation 1/27/14</a:t>
            </a:r>
          </a:p>
        </p:txBody>
      </p:sp>
      <p:sp>
        <p:nvSpPr>
          <p:cNvPr id="4" name="Slide Number Placeholder 5"/>
          <p:cNvSpPr>
            <a:spLocks noGrp="1"/>
          </p:cNvSpPr>
          <p:nvPr>
            <p:ph type="sldNum" sz="quarter" idx="12"/>
          </p:nvPr>
        </p:nvSpPr>
        <p:spPr/>
        <p:txBody>
          <a:bodyPr/>
          <a:lstStyle>
            <a:lvl1pPr>
              <a:defRPr/>
            </a:lvl1pPr>
          </a:lstStyle>
          <a:p>
            <a:pPr>
              <a:defRPr/>
            </a:pPr>
            <a:fld id="{5DCB07F3-F1D1-4E71-BB81-A1E8C71936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DF14FF-4833-4EB9-9B98-58F3020C4A42}" type="datetime1">
              <a:rPr lang="en-US"/>
              <a:pPr>
                <a:defRPr/>
              </a:pPr>
              <a:t>11/7/2016</a:t>
            </a:fld>
            <a:r>
              <a:rPr lang="en-US"/>
              <a:t>1/13/2013</a:t>
            </a:r>
          </a:p>
        </p:txBody>
      </p:sp>
      <p:sp>
        <p:nvSpPr>
          <p:cNvPr id="5" name="Footer Placeholder 4"/>
          <p:cNvSpPr>
            <a:spLocks noGrp="1"/>
          </p:cNvSpPr>
          <p:nvPr>
            <p:ph type="ftr" sz="quarter" idx="11"/>
          </p:nvPr>
        </p:nvSpPr>
        <p:spPr/>
        <p:txBody>
          <a:bodyPr/>
          <a:lstStyle>
            <a:lvl1pPr>
              <a:defRPr/>
            </a:lvl1pPr>
          </a:lstStyle>
          <a:p>
            <a:pPr>
              <a:defRPr/>
            </a:pPr>
            <a:r>
              <a:rPr lang="en-US"/>
              <a:t>Fin Com Presentation 1/27/14</a:t>
            </a:r>
          </a:p>
        </p:txBody>
      </p:sp>
      <p:sp>
        <p:nvSpPr>
          <p:cNvPr id="6" name="Slide Number Placeholder 5"/>
          <p:cNvSpPr>
            <a:spLocks noGrp="1"/>
          </p:cNvSpPr>
          <p:nvPr>
            <p:ph type="sldNum" sz="quarter" idx="12"/>
          </p:nvPr>
        </p:nvSpPr>
        <p:spPr/>
        <p:txBody>
          <a:bodyPr/>
          <a:lstStyle>
            <a:lvl1pPr>
              <a:defRPr/>
            </a:lvl1pPr>
          </a:lstStyle>
          <a:p>
            <a:pPr>
              <a:defRPr/>
            </a:pPr>
            <a:fld id="{4B118681-39CA-4CDF-9769-117B5B05B4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FAFF82F5-D10F-4F9F-8769-A9BF4313170D}" type="datetime1">
              <a:rPr lang="en-US"/>
              <a:pPr>
                <a:defRPr/>
              </a:pPr>
              <a:t>11/7/2016</a:t>
            </a:fld>
            <a:r>
              <a:rPr lang="en-US"/>
              <a:t>1/13/2013</a:t>
            </a:r>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r>
              <a:rPr lang="en-US"/>
              <a:t>Fin Com Presentation 1/27/14</a:t>
            </a:r>
          </a:p>
        </p:txBody>
      </p:sp>
      <p:sp>
        <p:nvSpPr>
          <p:cNvPr id="8" name="Slide Number Placeholder 5"/>
          <p:cNvSpPr>
            <a:spLocks noGrp="1"/>
          </p:cNvSpPr>
          <p:nvPr>
            <p:ph type="sldNum" sz="quarter" idx="12"/>
          </p:nvPr>
        </p:nvSpPr>
        <p:spPr/>
        <p:txBody>
          <a:bodyPr/>
          <a:lstStyle>
            <a:lvl1pPr>
              <a:defRPr/>
            </a:lvl1pPr>
          </a:lstStyle>
          <a:p>
            <a:pPr>
              <a:defRPr/>
            </a:pPr>
            <a:fld id="{C8977CA5-D2CA-486D-83C3-2E5970C5D55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5A7DC8-8311-484E-9FE9-F2DB62F3310F}" type="datetime1">
              <a:rPr lang="en-US"/>
              <a:pPr>
                <a:defRPr/>
              </a:pPr>
              <a:t>11/7/2016</a:t>
            </a:fld>
            <a:r>
              <a:rPr lang="en-US"/>
              <a:t>1/13/2013</a:t>
            </a:r>
          </a:p>
        </p:txBody>
      </p:sp>
      <p:sp>
        <p:nvSpPr>
          <p:cNvPr id="6" name="Footer Placeholder 4"/>
          <p:cNvSpPr>
            <a:spLocks noGrp="1"/>
          </p:cNvSpPr>
          <p:nvPr>
            <p:ph type="ftr" sz="quarter" idx="11"/>
          </p:nvPr>
        </p:nvSpPr>
        <p:spPr/>
        <p:txBody>
          <a:bodyPr/>
          <a:lstStyle>
            <a:lvl1pPr>
              <a:defRPr/>
            </a:lvl1pPr>
          </a:lstStyle>
          <a:p>
            <a:pPr>
              <a:defRPr/>
            </a:pPr>
            <a:r>
              <a:rPr lang="en-US"/>
              <a:t>Fin Com Presentation 1/27/14</a:t>
            </a:r>
          </a:p>
        </p:txBody>
      </p:sp>
      <p:sp>
        <p:nvSpPr>
          <p:cNvPr id="7" name="Slide Number Placeholder 5"/>
          <p:cNvSpPr>
            <a:spLocks noGrp="1"/>
          </p:cNvSpPr>
          <p:nvPr>
            <p:ph type="sldNum" sz="quarter" idx="12"/>
          </p:nvPr>
        </p:nvSpPr>
        <p:spPr/>
        <p:txBody>
          <a:bodyPr/>
          <a:lstStyle>
            <a:lvl1pPr>
              <a:defRPr/>
            </a:lvl1pPr>
          </a:lstStyle>
          <a:p>
            <a:pPr>
              <a:defRPr/>
            </a:pPr>
            <a:fld id="{51DE1B54-415F-441A-8A96-7A0F7DA5AD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948294-1E7E-4573-9CD8-919DD7789453}" type="datetime1">
              <a:rPr lang="en-US"/>
              <a:pPr>
                <a:defRPr/>
              </a:pPr>
              <a:t>11/7/2016</a:t>
            </a:fld>
            <a:r>
              <a:rPr lang="en-US"/>
              <a:t>1/13/2013</a:t>
            </a:r>
          </a:p>
        </p:txBody>
      </p:sp>
      <p:sp>
        <p:nvSpPr>
          <p:cNvPr id="8" name="Footer Placeholder 4"/>
          <p:cNvSpPr>
            <a:spLocks noGrp="1"/>
          </p:cNvSpPr>
          <p:nvPr>
            <p:ph type="ftr" sz="quarter" idx="11"/>
          </p:nvPr>
        </p:nvSpPr>
        <p:spPr/>
        <p:txBody>
          <a:bodyPr/>
          <a:lstStyle>
            <a:lvl1pPr>
              <a:defRPr/>
            </a:lvl1pPr>
          </a:lstStyle>
          <a:p>
            <a:pPr>
              <a:defRPr/>
            </a:pPr>
            <a:r>
              <a:rPr lang="en-US"/>
              <a:t>Fin Com Presentation 1/27/14</a:t>
            </a:r>
          </a:p>
        </p:txBody>
      </p:sp>
      <p:sp>
        <p:nvSpPr>
          <p:cNvPr id="9" name="Slide Number Placeholder 5"/>
          <p:cNvSpPr>
            <a:spLocks noGrp="1"/>
          </p:cNvSpPr>
          <p:nvPr>
            <p:ph type="sldNum" sz="quarter" idx="12"/>
          </p:nvPr>
        </p:nvSpPr>
        <p:spPr/>
        <p:txBody>
          <a:bodyPr/>
          <a:lstStyle>
            <a:lvl1pPr>
              <a:defRPr/>
            </a:lvl1pPr>
          </a:lstStyle>
          <a:p>
            <a:pPr>
              <a:defRPr/>
            </a:pPr>
            <a:fld id="{FD330F5B-0A58-433C-9970-40C5B007F4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AAC303-190F-4CD6-82F4-AA4071F6E5DC}" type="datetime1">
              <a:rPr lang="en-US"/>
              <a:pPr>
                <a:defRPr/>
              </a:pPr>
              <a:t>11/7/2016</a:t>
            </a:fld>
            <a:r>
              <a:rPr lang="en-US"/>
              <a:t>1/13/2013</a:t>
            </a:r>
          </a:p>
        </p:txBody>
      </p:sp>
      <p:sp>
        <p:nvSpPr>
          <p:cNvPr id="4" name="Footer Placeholder 4"/>
          <p:cNvSpPr>
            <a:spLocks noGrp="1"/>
          </p:cNvSpPr>
          <p:nvPr>
            <p:ph type="ftr" sz="quarter" idx="11"/>
          </p:nvPr>
        </p:nvSpPr>
        <p:spPr/>
        <p:txBody>
          <a:bodyPr/>
          <a:lstStyle>
            <a:lvl1pPr>
              <a:defRPr/>
            </a:lvl1pPr>
          </a:lstStyle>
          <a:p>
            <a:pPr>
              <a:defRPr/>
            </a:pPr>
            <a:r>
              <a:rPr lang="en-US"/>
              <a:t>Fin Com Presentation 1/27/14</a:t>
            </a:r>
          </a:p>
        </p:txBody>
      </p:sp>
      <p:sp>
        <p:nvSpPr>
          <p:cNvPr id="5" name="Slide Number Placeholder 5"/>
          <p:cNvSpPr>
            <a:spLocks noGrp="1"/>
          </p:cNvSpPr>
          <p:nvPr>
            <p:ph type="sldNum" sz="quarter" idx="12"/>
          </p:nvPr>
        </p:nvSpPr>
        <p:spPr/>
        <p:txBody>
          <a:bodyPr/>
          <a:lstStyle>
            <a:lvl1pPr>
              <a:defRPr/>
            </a:lvl1pPr>
          </a:lstStyle>
          <a:p>
            <a:pPr>
              <a:defRPr/>
            </a:pPr>
            <a:fld id="{9CCD9562-727B-467F-9D5E-AE805E531B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EE9EE95-2E3A-470B-8BE8-FE05B49E3216}" type="datetime1">
              <a:rPr lang="en-US"/>
              <a:pPr>
                <a:defRPr/>
              </a:pPr>
              <a:t>11/7/2016</a:t>
            </a:fld>
            <a:r>
              <a:rPr lang="en-US"/>
              <a:t>1/13/2013</a:t>
            </a:r>
          </a:p>
        </p:txBody>
      </p:sp>
      <p:sp>
        <p:nvSpPr>
          <p:cNvPr id="3" name="Footer Placeholder 2"/>
          <p:cNvSpPr>
            <a:spLocks noGrp="1"/>
          </p:cNvSpPr>
          <p:nvPr>
            <p:ph type="ftr" sz="quarter" idx="11"/>
          </p:nvPr>
        </p:nvSpPr>
        <p:spPr/>
        <p:txBody>
          <a:bodyPr/>
          <a:lstStyle>
            <a:lvl1pPr>
              <a:defRPr/>
            </a:lvl1pPr>
          </a:lstStyle>
          <a:p>
            <a:pPr>
              <a:defRPr/>
            </a:pPr>
            <a:r>
              <a:rPr lang="en-US"/>
              <a:t>Fin Com Presentation 1/27/14</a:t>
            </a:r>
          </a:p>
        </p:txBody>
      </p:sp>
      <p:sp>
        <p:nvSpPr>
          <p:cNvPr id="4" name="Slide Number Placeholder 3"/>
          <p:cNvSpPr>
            <a:spLocks noGrp="1"/>
          </p:cNvSpPr>
          <p:nvPr>
            <p:ph type="sldNum" sz="quarter" idx="12"/>
          </p:nvPr>
        </p:nvSpPr>
        <p:spPr/>
        <p:txBody>
          <a:bodyPr/>
          <a:lstStyle>
            <a:lvl1pPr>
              <a:defRPr/>
            </a:lvl1pPr>
          </a:lstStyle>
          <a:p>
            <a:pPr>
              <a:defRPr/>
            </a:pPr>
            <a:fld id="{D07E63A3-A97A-4949-AC15-33AF675F4C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59C38D5E-41D1-4023-81D1-68A451225A22}" type="datetime1">
              <a:rPr lang="en-US"/>
              <a:pPr>
                <a:defRPr/>
              </a:pPr>
              <a:t>11/7/2016</a:t>
            </a:fld>
            <a:r>
              <a:rPr lang="en-US"/>
              <a:t>1/13/2013</a:t>
            </a:r>
          </a:p>
        </p:txBody>
      </p:sp>
      <p:sp>
        <p:nvSpPr>
          <p:cNvPr id="8" name="Footer Placeholder 5"/>
          <p:cNvSpPr>
            <a:spLocks noGrp="1"/>
          </p:cNvSpPr>
          <p:nvPr>
            <p:ph type="ftr" sz="quarter" idx="11"/>
          </p:nvPr>
        </p:nvSpPr>
        <p:spPr/>
        <p:txBody>
          <a:bodyPr/>
          <a:lstStyle>
            <a:lvl1pPr>
              <a:defRPr/>
            </a:lvl1pPr>
          </a:lstStyle>
          <a:p>
            <a:pPr>
              <a:defRPr/>
            </a:pPr>
            <a:r>
              <a:rPr lang="en-US"/>
              <a:t>Fin Com Presentation 1/27/14</a:t>
            </a:r>
          </a:p>
        </p:txBody>
      </p:sp>
      <p:sp>
        <p:nvSpPr>
          <p:cNvPr id="9" name="Slide Number Placeholder 6"/>
          <p:cNvSpPr>
            <a:spLocks noGrp="1"/>
          </p:cNvSpPr>
          <p:nvPr>
            <p:ph type="sldNum" sz="quarter" idx="12"/>
          </p:nvPr>
        </p:nvSpPr>
        <p:spPr/>
        <p:txBody>
          <a:bodyPr/>
          <a:lstStyle>
            <a:lvl1pPr>
              <a:defRPr/>
            </a:lvl1pPr>
          </a:lstStyle>
          <a:p>
            <a:pPr>
              <a:defRPr/>
            </a:pPr>
            <a:fld id="{80B6EDB2-4452-4717-B69B-51CE087EA8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0304710A-F923-47BB-B8F5-224CB021A180}" type="datetime1">
              <a:rPr lang="en-US"/>
              <a:pPr>
                <a:defRPr/>
              </a:pPr>
              <a:t>11/7/2016</a:t>
            </a:fld>
            <a:r>
              <a:rPr lang="en-US"/>
              <a:t>1/13/2013</a:t>
            </a:r>
          </a:p>
        </p:txBody>
      </p:sp>
      <p:sp>
        <p:nvSpPr>
          <p:cNvPr id="8" name="Footer Placeholder 5"/>
          <p:cNvSpPr>
            <a:spLocks noGrp="1"/>
          </p:cNvSpPr>
          <p:nvPr>
            <p:ph type="ftr" sz="quarter" idx="11"/>
          </p:nvPr>
        </p:nvSpPr>
        <p:spPr>
          <a:xfrm>
            <a:off x="3035300" y="1169988"/>
            <a:ext cx="5194300" cy="201612"/>
          </a:xfrm>
        </p:spPr>
        <p:txBody>
          <a:bodyPr/>
          <a:lstStyle>
            <a:lvl1pPr>
              <a:defRPr>
                <a:solidFill>
                  <a:srgbClr val="BCBCBC"/>
                </a:solidFill>
              </a:defRPr>
            </a:lvl1pPr>
          </a:lstStyle>
          <a:p>
            <a:pPr>
              <a:defRPr/>
            </a:pPr>
            <a:r>
              <a:rPr lang="en-US"/>
              <a:t>Fin Com Presentation 1/27/14</a:t>
            </a: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DA3891F9-B3D5-4EB9-B8F3-F194B24BDC5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latin typeface="Corbel" pitchFamily="34" charset="0"/>
              </a:defRPr>
            </a:lvl1pPr>
          </a:lstStyle>
          <a:p>
            <a:pPr>
              <a:defRPr/>
            </a:pPr>
            <a:fld id="{DCC65E6D-60C1-43E0-A1C5-73F41263C56A}" type="datetime1">
              <a:rPr lang="en-US"/>
              <a:pPr>
                <a:defRPr/>
              </a:pPr>
              <a:t>11/7/2016</a:t>
            </a:fld>
            <a:r>
              <a:rPr lang="en-US"/>
              <a:t>1/13/2013</a:t>
            </a:r>
          </a:p>
        </p:txBody>
      </p:sp>
      <p:sp>
        <p:nvSpPr>
          <p:cNvPr id="5" name="Footer Placeholder 4"/>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a:defRPr sz="1200">
                <a:solidFill>
                  <a:srgbClr val="3F3F3F"/>
                </a:solidFill>
                <a:latin typeface="Corbel" pitchFamily="34" charset="0"/>
              </a:defRPr>
            </a:lvl1pPr>
          </a:lstStyle>
          <a:p>
            <a:pPr>
              <a:defRPr/>
            </a:pPr>
            <a:r>
              <a:rPr lang="en-US"/>
              <a:t>Fin Com Presentation 1/27/14</a:t>
            </a: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1D66BC29-F1DF-470B-B8D6-555E3CAE23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1" r:id="rId4"/>
    <p:sldLayoutId id="2147483670" r:id="rId5"/>
    <p:sldLayoutId id="2147483669" r:id="rId6"/>
    <p:sldLayoutId id="2147483675" r:id="rId7"/>
    <p:sldLayoutId id="2147483676" r:id="rId8"/>
    <p:sldLayoutId id="2147483677" r:id="rId9"/>
    <p:sldLayoutId id="2147483668" r:id="rId10"/>
    <p:sldLayoutId id="2147483678" r:id="rId11"/>
    <p:sldLayoutId id="2147483667" r:id="rId12"/>
  </p:sldLayoutIdLst>
  <p:hf hdr="0"/>
  <p:txStyles>
    <p:titleStyle>
      <a:lvl1pPr algn="l" rtl="0" eaLnBrk="0" fontAlgn="base" hangingPunct="0">
        <a:spcBef>
          <a:spcPct val="0"/>
        </a:spcBef>
        <a:spcAft>
          <a:spcPct val="0"/>
        </a:spcAft>
        <a:defRPr sz="4500" b="1" kern="1200">
          <a:solidFill>
            <a:srgbClr val="FF8000"/>
          </a:solidFill>
          <a:latin typeface="+mj-lt"/>
          <a:ea typeface="+mj-ea"/>
          <a:cs typeface="+mj-cs"/>
        </a:defRPr>
      </a:lvl1pPr>
      <a:lvl2pPr algn="l" rtl="0" eaLnBrk="0" fontAlgn="base" hangingPunct="0">
        <a:spcBef>
          <a:spcPct val="0"/>
        </a:spcBef>
        <a:spcAft>
          <a:spcPct val="0"/>
        </a:spcAft>
        <a:defRPr sz="4500" b="1">
          <a:solidFill>
            <a:srgbClr val="FF8000"/>
          </a:solidFill>
          <a:latin typeface="Corbel" pitchFamily="34" charset="0"/>
        </a:defRPr>
      </a:lvl2pPr>
      <a:lvl3pPr algn="l" rtl="0" eaLnBrk="0" fontAlgn="base" hangingPunct="0">
        <a:spcBef>
          <a:spcPct val="0"/>
        </a:spcBef>
        <a:spcAft>
          <a:spcPct val="0"/>
        </a:spcAft>
        <a:defRPr sz="4500" b="1">
          <a:solidFill>
            <a:srgbClr val="FF8000"/>
          </a:solidFill>
          <a:latin typeface="Corbel" pitchFamily="34" charset="0"/>
        </a:defRPr>
      </a:lvl3pPr>
      <a:lvl4pPr algn="l" rtl="0" eaLnBrk="0" fontAlgn="base" hangingPunct="0">
        <a:spcBef>
          <a:spcPct val="0"/>
        </a:spcBef>
        <a:spcAft>
          <a:spcPct val="0"/>
        </a:spcAft>
        <a:defRPr sz="4500" b="1">
          <a:solidFill>
            <a:srgbClr val="FF8000"/>
          </a:solidFill>
          <a:latin typeface="Corbel" pitchFamily="34" charset="0"/>
        </a:defRPr>
      </a:lvl4pPr>
      <a:lvl5pPr algn="l" rtl="0" eaLnBrk="0" fontAlgn="base" hangingPunct="0">
        <a:spcBef>
          <a:spcPct val="0"/>
        </a:spcBef>
        <a:spcAft>
          <a:spcPct val="0"/>
        </a:spcAft>
        <a:defRPr sz="4500" b="1">
          <a:solidFill>
            <a:srgbClr val="FF8000"/>
          </a:solidFill>
          <a:latin typeface="Corbel" pitchFamily="34" charset="0"/>
        </a:defRPr>
      </a:lvl5pPr>
      <a:lvl6pPr marL="457200" algn="l" rtl="0" fontAlgn="base">
        <a:spcBef>
          <a:spcPct val="0"/>
        </a:spcBef>
        <a:spcAft>
          <a:spcPct val="0"/>
        </a:spcAft>
        <a:defRPr sz="4500" b="1">
          <a:solidFill>
            <a:srgbClr val="FF8000"/>
          </a:solidFill>
          <a:latin typeface="Corbel" pitchFamily="34" charset="0"/>
        </a:defRPr>
      </a:lvl6pPr>
      <a:lvl7pPr marL="914400" algn="l" rtl="0" fontAlgn="base">
        <a:spcBef>
          <a:spcPct val="0"/>
        </a:spcBef>
        <a:spcAft>
          <a:spcPct val="0"/>
        </a:spcAft>
        <a:defRPr sz="4500" b="1">
          <a:solidFill>
            <a:srgbClr val="FF8000"/>
          </a:solidFill>
          <a:latin typeface="Corbel" pitchFamily="34" charset="0"/>
        </a:defRPr>
      </a:lvl7pPr>
      <a:lvl8pPr marL="1371600" algn="l" rtl="0" fontAlgn="base">
        <a:spcBef>
          <a:spcPct val="0"/>
        </a:spcBef>
        <a:spcAft>
          <a:spcPct val="0"/>
        </a:spcAft>
        <a:defRPr sz="4500" b="1">
          <a:solidFill>
            <a:srgbClr val="FF8000"/>
          </a:solidFill>
          <a:latin typeface="Corbel" pitchFamily="34" charset="0"/>
        </a:defRPr>
      </a:lvl8pPr>
      <a:lvl9pPr marL="1828800" algn="l" rtl="0" fontAlgn="base">
        <a:spcBef>
          <a:spcPct val="0"/>
        </a:spcBef>
        <a:spcAft>
          <a:spcPct val="0"/>
        </a:spcAft>
        <a:defRPr sz="4500" b="1">
          <a:solidFill>
            <a:srgbClr val="FF80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1B587C"/>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4E8542"/>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604878"/>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oter Placeholder 4"/>
          <p:cNvSpPr>
            <a:spLocks noGrp="1"/>
          </p:cNvSpPr>
          <p:nvPr>
            <p:ph type="ftr" sz="quarter" idx="11"/>
          </p:nvPr>
        </p:nvSpPr>
        <p:spPr bwMode="auto">
          <a:xfrm>
            <a:off x="1600200" y="6324600"/>
            <a:ext cx="6857999" cy="304800"/>
          </a:xfrm>
          <a:noFill/>
          <a:ln>
            <a:miter lim="800000"/>
            <a:headEnd/>
            <a:tailEnd/>
          </a:ln>
        </p:spPr>
        <p:txBody>
          <a:bodyPr/>
          <a:lstStyle/>
          <a:p>
            <a:r>
              <a:rPr lang="en-US" dirty="0"/>
              <a:t> </a:t>
            </a:r>
            <a:r>
              <a:rPr lang="en-US" sz="2400" b="1" dirty="0" smtClean="0"/>
              <a:t>MASC/MASS Presentation – November 2, 2016</a:t>
            </a:r>
          </a:p>
        </p:txBody>
      </p:sp>
      <p:sp>
        <p:nvSpPr>
          <p:cNvPr id="4"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5286764B-FED1-4016-8B62-6F6CFBFEF90D}" type="slidenum">
              <a:rPr lang="en-US" sz="1200">
                <a:solidFill>
                  <a:schemeClr val="tx1">
                    <a:tint val="95000"/>
                  </a:schemeClr>
                </a:solidFill>
                <a:latin typeface="+mn-lt"/>
              </a:rPr>
              <a:pPr algn="r" fontAlgn="auto">
                <a:spcBef>
                  <a:spcPts val="0"/>
                </a:spcBef>
                <a:spcAft>
                  <a:spcPts val="0"/>
                </a:spcAft>
                <a:defRPr/>
              </a:pPr>
              <a:t>1</a:t>
            </a:fld>
            <a:endParaRPr lang="en-US" sz="1200">
              <a:solidFill>
                <a:schemeClr val="tx1">
                  <a:tint val="95000"/>
                </a:schemeClr>
              </a:solidFill>
              <a:latin typeface="+mn-lt"/>
            </a:endParaRPr>
          </a:p>
        </p:txBody>
      </p:sp>
      <p:sp>
        <p:nvSpPr>
          <p:cNvPr id="2" name="Title 1"/>
          <p:cNvSpPr>
            <a:spLocks noGrp="1"/>
          </p:cNvSpPr>
          <p:nvPr>
            <p:ph type="ctrTitle" idx="4294967295"/>
          </p:nvPr>
        </p:nvSpPr>
        <p:spPr>
          <a:xfrm>
            <a:off x="685800" y="5179674"/>
            <a:ext cx="8077200" cy="678305"/>
          </a:xfrm>
        </p:spPr>
        <p:txBody>
          <a:bodyPr tIns="0" bIns="0" anchor="t">
            <a:normAutofit fontScale="90000"/>
          </a:bodyPr>
          <a:lstStyle/>
          <a:p>
            <a:pPr algn="ctr" eaLnBrk="1" fontAlgn="auto" hangingPunct="1">
              <a:spcAft>
                <a:spcPts val="0"/>
              </a:spcAft>
              <a:defRPr/>
            </a:pPr>
            <a:r>
              <a:rPr lang="en-US" sz="4700" dirty="0" smtClean="0">
                <a:solidFill>
                  <a:schemeClr val="accent1">
                    <a:satMod val="150000"/>
                  </a:schemeClr>
                </a:solidFill>
              </a:rPr>
              <a:t>Maynard Public Schools</a:t>
            </a:r>
            <a:endParaRPr lang="en-US" sz="4700" dirty="0">
              <a:solidFill>
                <a:schemeClr val="accent1">
                  <a:satMod val="150000"/>
                </a:schemeClr>
              </a:solidFill>
            </a:endParaRPr>
          </a:p>
        </p:txBody>
      </p:sp>
      <p:sp>
        <p:nvSpPr>
          <p:cNvPr id="16388" name="Subtitle 2"/>
          <p:cNvSpPr>
            <a:spLocks noGrp="1"/>
          </p:cNvSpPr>
          <p:nvPr>
            <p:ph type="subTitle" idx="4294967295"/>
          </p:nvPr>
        </p:nvSpPr>
        <p:spPr>
          <a:xfrm>
            <a:off x="685800" y="5638800"/>
            <a:ext cx="8077200" cy="685800"/>
          </a:xfrm>
        </p:spPr>
        <p:txBody>
          <a:bodyPr lIns="118872" tIns="0" rIns="45720" bIns="0" anchor="b"/>
          <a:lstStyle/>
          <a:p>
            <a:pPr marL="0" indent="0" algn="ctr" eaLnBrk="1" hangingPunct="1">
              <a:buNone/>
            </a:pPr>
            <a:r>
              <a:rPr lang="en-US" sz="3600" dirty="0" smtClean="0">
                <a:solidFill>
                  <a:srgbClr val="FFFFFF"/>
                </a:solidFill>
              </a:rPr>
              <a:t>Foreign Exchange Case Study</a:t>
            </a:r>
          </a:p>
        </p:txBody>
      </p:sp>
      <p:sp>
        <p:nvSpPr>
          <p:cNvPr id="16389" name="Date Placeholder 4"/>
          <p:cNvSpPr txBox="1">
            <a:spLocks noGrp="1"/>
          </p:cNvSpPr>
          <p:nvPr/>
        </p:nvSpPr>
        <p:spPr bwMode="auto">
          <a:xfrm>
            <a:off x="457200" y="6477000"/>
            <a:ext cx="2133600" cy="274638"/>
          </a:xfrm>
          <a:prstGeom prst="rect">
            <a:avLst/>
          </a:prstGeom>
          <a:noFill/>
          <a:ln w="9525">
            <a:noFill/>
            <a:miter lim="800000"/>
            <a:headEnd/>
            <a:tailEnd/>
          </a:ln>
        </p:spPr>
        <p:txBody>
          <a:bodyPr lIns="109728" rIns="45720" bIns="0" anchor="b"/>
          <a:lstStyle/>
          <a:p>
            <a:endParaRPr lang="en-US" sz="1200">
              <a:solidFill>
                <a:srgbClr val="FFFFFF"/>
              </a:solidFill>
              <a:latin typeface="Corbel" pitchFamily="34" charset="0"/>
            </a:endParaRPr>
          </a:p>
        </p:txBody>
      </p:sp>
      <p:sp>
        <p:nvSpPr>
          <p:cNvPr id="16390" name="AutoShape 6" descr="Displaying photo.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6391" name="AutoShape 8" descr="Displaying photo.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6392" name="Picture 10"/>
          <p:cNvPicPr>
            <a:picLocks noChangeAspect="1" noChangeArrowheads="1"/>
          </p:cNvPicPr>
          <p:nvPr/>
        </p:nvPicPr>
        <p:blipFill>
          <a:blip r:embed="rId3" cstate="print"/>
          <a:srcRect/>
          <a:stretch>
            <a:fillRect/>
          </a:stretch>
        </p:blipFill>
        <p:spPr bwMode="auto">
          <a:xfrm>
            <a:off x="1295400" y="228600"/>
            <a:ext cx="6705600" cy="468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oter Placeholder 4"/>
          <p:cNvSpPr>
            <a:spLocks noGrp="1"/>
          </p:cNvSpPr>
          <p:nvPr>
            <p:ph type="ftr" sz="quarter" idx="11"/>
          </p:nvPr>
        </p:nvSpPr>
        <p:spPr bwMode="auto">
          <a:noFill/>
          <a:ln>
            <a:miter lim="800000"/>
            <a:headEnd/>
            <a:tailEnd/>
          </a:ln>
        </p:spPr>
        <p:txBody>
          <a:bodyPr/>
          <a:lstStyle/>
          <a:p>
            <a:r>
              <a:rPr lang="en-US" dirty="0" smtClean="0"/>
              <a:t>                       MASC/MASS Presentation – November 2, 2016</a:t>
            </a:r>
          </a:p>
        </p:txBody>
      </p:sp>
      <p:sp>
        <p:nvSpPr>
          <p:cNvPr id="4"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5286764B-FED1-4016-8B62-6F6CFBFEF90D}" type="slidenum">
              <a:rPr lang="en-US" sz="1200">
                <a:solidFill>
                  <a:schemeClr val="tx1">
                    <a:tint val="95000"/>
                  </a:schemeClr>
                </a:solidFill>
                <a:latin typeface="+mn-lt"/>
              </a:rPr>
              <a:pPr algn="r" fontAlgn="auto">
                <a:spcBef>
                  <a:spcPts val="0"/>
                </a:spcBef>
                <a:spcAft>
                  <a:spcPts val="0"/>
                </a:spcAft>
                <a:defRPr/>
              </a:pPr>
              <a:t>10</a:t>
            </a:fld>
            <a:endParaRPr lang="en-US" sz="1200">
              <a:solidFill>
                <a:schemeClr val="tx1">
                  <a:tint val="95000"/>
                </a:schemeClr>
              </a:solidFill>
              <a:latin typeface="+mn-lt"/>
            </a:endParaRPr>
          </a:p>
        </p:txBody>
      </p:sp>
      <p:sp>
        <p:nvSpPr>
          <p:cNvPr id="2" name="Title 1"/>
          <p:cNvSpPr>
            <a:spLocks noGrp="1"/>
          </p:cNvSpPr>
          <p:nvPr>
            <p:ph type="ctrTitle" idx="4294967295"/>
          </p:nvPr>
        </p:nvSpPr>
        <p:spPr>
          <a:xfrm>
            <a:off x="685800" y="5179674"/>
            <a:ext cx="8077200" cy="678305"/>
          </a:xfrm>
        </p:spPr>
        <p:txBody>
          <a:bodyPr tIns="0" bIns="0" anchor="t">
            <a:normAutofit fontScale="90000"/>
          </a:bodyPr>
          <a:lstStyle/>
          <a:p>
            <a:pPr algn="ctr" eaLnBrk="1" fontAlgn="auto" hangingPunct="1">
              <a:spcAft>
                <a:spcPts val="0"/>
              </a:spcAft>
              <a:defRPr/>
            </a:pPr>
            <a:r>
              <a:rPr lang="en-US" sz="4700" dirty="0" smtClean="0">
                <a:solidFill>
                  <a:schemeClr val="accent1">
                    <a:satMod val="150000"/>
                  </a:schemeClr>
                </a:solidFill>
              </a:rPr>
              <a:t>Maynard Public Schools</a:t>
            </a:r>
            <a:endParaRPr lang="en-US" sz="4700" dirty="0">
              <a:solidFill>
                <a:schemeClr val="accent1">
                  <a:satMod val="150000"/>
                </a:schemeClr>
              </a:solidFill>
            </a:endParaRPr>
          </a:p>
        </p:txBody>
      </p:sp>
      <p:sp>
        <p:nvSpPr>
          <p:cNvPr id="16388" name="Subtitle 2"/>
          <p:cNvSpPr>
            <a:spLocks noGrp="1"/>
          </p:cNvSpPr>
          <p:nvPr>
            <p:ph type="subTitle" idx="4294967295"/>
          </p:nvPr>
        </p:nvSpPr>
        <p:spPr>
          <a:xfrm>
            <a:off x="685800" y="5867400"/>
            <a:ext cx="8077200" cy="609600"/>
          </a:xfrm>
        </p:spPr>
        <p:txBody>
          <a:bodyPr lIns="118872" tIns="0" rIns="45720" bIns="0" anchor="b"/>
          <a:lstStyle/>
          <a:p>
            <a:pPr marL="0" indent="0" algn="ctr" eaLnBrk="1" hangingPunct="1">
              <a:buFont typeface="Wingdings 2" pitchFamily="18" charset="2"/>
              <a:buNone/>
            </a:pPr>
            <a:r>
              <a:rPr lang="en-US" sz="3600" dirty="0" smtClean="0">
                <a:solidFill>
                  <a:srgbClr val="FFFFFF"/>
                </a:solidFill>
              </a:rPr>
              <a:t>Foreign Exchange Case Study</a:t>
            </a:r>
          </a:p>
        </p:txBody>
      </p:sp>
      <p:sp>
        <p:nvSpPr>
          <p:cNvPr id="16389" name="Date Placeholder 4"/>
          <p:cNvSpPr txBox="1">
            <a:spLocks noGrp="1"/>
          </p:cNvSpPr>
          <p:nvPr/>
        </p:nvSpPr>
        <p:spPr bwMode="auto">
          <a:xfrm>
            <a:off x="457200" y="6477000"/>
            <a:ext cx="2133600" cy="274638"/>
          </a:xfrm>
          <a:prstGeom prst="rect">
            <a:avLst/>
          </a:prstGeom>
          <a:noFill/>
          <a:ln w="9525">
            <a:noFill/>
            <a:miter lim="800000"/>
            <a:headEnd/>
            <a:tailEnd/>
          </a:ln>
        </p:spPr>
        <p:txBody>
          <a:bodyPr lIns="109728" rIns="45720" bIns="0" anchor="b"/>
          <a:lstStyle/>
          <a:p>
            <a:endParaRPr lang="en-US" sz="1200">
              <a:solidFill>
                <a:srgbClr val="FFFFFF"/>
              </a:solidFill>
              <a:latin typeface="Corbel" pitchFamily="34" charset="0"/>
            </a:endParaRPr>
          </a:p>
        </p:txBody>
      </p:sp>
      <p:sp>
        <p:nvSpPr>
          <p:cNvPr id="16390" name="AutoShape 6" descr="Displaying photo.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6391" name="AutoShape 8" descr="Displaying photo.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rot="16200000">
            <a:off x="2247901" y="-1790704"/>
            <a:ext cx="4648199" cy="8686801"/>
          </a:xfrm>
          <a:prstGeom prst="rect">
            <a:avLst/>
          </a:prstGeom>
          <a:noFill/>
          <a:ln w="9525">
            <a:noFill/>
            <a:miter lim="800000"/>
            <a:headEnd/>
            <a:tailEnd/>
          </a:ln>
        </p:spPr>
      </p:pic>
    </p:spTree>
    <p:extLst>
      <p:ext uri="{BB962C8B-B14F-4D97-AF65-F5344CB8AC3E}">
        <p14:creationId xmlns:p14="http://schemas.microsoft.com/office/powerpoint/2010/main" xmlns="" val="2343140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oter Placeholder 4"/>
          <p:cNvSpPr>
            <a:spLocks noGrp="1"/>
          </p:cNvSpPr>
          <p:nvPr>
            <p:ph type="ftr" sz="quarter" idx="11"/>
          </p:nvPr>
        </p:nvSpPr>
        <p:spPr bwMode="auto">
          <a:xfrm>
            <a:off x="1066800" y="6248400"/>
            <a:ext cx="7315200" cy="381000"/>
          </a:xfrm>
          <a:noFill/>
          <a:ln>
            <a:miter lim="800000"/>
            <a:headEnd/>
            <a:tailEnd/>
          </a:ln>
        </p:spPr>
        <p:txBody>
          <a:bodyPr/>
          <a:lstStyle/>
          <a:p>
            <a:pPr algn="ctr"/>
            <a:r>
              <a:rPr lang="en-US" sz="2000" dirty="0"/>
              <a:t> </a:t>
            </a:r>
            <a:r>
              <a:rPr lang="en-US" sz="2400" dirty="0" smtClean="0"/>
              <a:t>MASC/MASS Presentation – November 2, 2016  </a:t>
            </a:r>
          </a:p>
        </p:txBody>
      </p:sp>
      <p:sp>
        <p:nvSpPr>
          <p:cNvPr id="4"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5286764B-FED1-4016-8B62-6F6CFBFEF90D}" type="slidenum">
              <a:rPr lang="en-US" sz="1200">
                <a:solidFill>
                  <a:schemeClr val="tx1">
                    <a:tint val="95000"/>
                  </a:schemeClr>
                </a:solidFill>
                <a:latin typeface="+mn-lt"/>
              </a:rPr>
              <a:pPr algn="r" fontAlgn="auto">
                <a:spcBef>
                  <a:spcPts val="0"/>
                </a:spcBef>
                <a:spcAft>
                  <a:spcPts val="0"/>
                </a:spcAft>
                <a:defRPr/>
              </a:pPr>
              <a:t>2</a:t>
            </a:fld>
            <a:endParaRPr lang="en-US" sz="1200">
              <a:solidFill>
                <a:schemeClr val="tx1">
                  <a:tint val="95000"/>
                </a:schemeClr>
              </a:solidFill>
              <a:latin typeface="+mn-lt"/>
            </a:endParaRPr>
          </a:p>
        </p:txBody>
      </p:sp>
      <p:sp>
        <p:nvSpPr>
          <p:cNvPr id="2" name="Title 1"/>
          <p:cNvSpPr>
            <a:spLocks noGrp="1"/>
          </p:cNvSpPr>
          <p:nvPr>
            <p:ph type="ctrTitle" idx="4294967295"/>
          </p:nvPr>
        </p:nvSpPr>
        <p:spPr>
          <a:xfrm>
            <a:off x="685800" y="5179674"/>
            <a:ext cx="8077200" cy="678305"/>
          </a:xfrm>
        </p:spPr>
        <p:txBody>
          <a:bodyPr tIns="0" bIns="0" anchor="t">
            <a:normAutofit fontScale="90000"/>
          </a:bodyPr>
          <a:lstStyle/>
          <a:p>
            <a:pPr algn="ctr" eaLnBrk="1" fontAlgn="auto" hangingPunct="1">
              <a:spcAft>
                <a:spcPts val="0"/>
              </a:spcAft>
              <a:defRPr/>
            </a:pPr>
            <a:r>
              <a:rPr lang="en-US" sz="4700" dirty="0" smtClean="0">
                <a:solidFill>
                  <a:schemeClr val="accent1">
                    <a:satMod val="150000"/>
                  </a:schemeClr>
                </a:solidFill>
              </a:rPr>
              <a:t>Maynard Public Schools</a:t>
            </a:r>
            <a:endParaRPr lang="en-US" sz="4700" dirty="0">
              <a:solidFill>
                <a:schemeClr val="accent1">
                  <a:satMod val="150000"/>
                </a:schemeClr>
              </a:solidFill>
            </a:endParaRPr>
          </a:p>
        </p:txBody>
      </p:sp>
      <p:sp>
        <p:nvSpPr>
          <p:cNvPr id="16388" name="Subtitle 2"/>
          <p:cNvSpPr>
            <a:spLocks noGrp="1"/>
          </p:cNvSpPr>
          <p:nvPr>
            <p:ph type="subTitle" idx="4294967295"/>
          </p:nvPr>
        </p:nvSpPr>
        <p:spPr>
          <a:xfrm>
            <a:off x="609600" y="5715000"/>
            <a:ext cx="8229600" cy="609600"/>
          </a:xfrm>
        </p:spPr>
        <p:txBody>
          <a:bodyPr lIns="118872" tIns="0" rIns="45720" bIns="0" anchor="b"/>
          <a:lstStyle/>
          <a:p>
            <a:pPr marL="0" indent="0" algn="ctr" eaLnBrk="1" hangingPunct="1">
              <a:buNone/>
            </a:pPr>
            <a:r>
              <a:rPr lang="en-US" sz="3600" dirty="0" smtClean="0">
                <a:solidFill>
                  <a:srgbClr val="FFFFFF"/>
                </a:solidFill>
              </a:rPr>
              <a:t>Foreign Exchange Case Study</a:t>
            </a:r>
          </a:p>
        </p:txBody>
      </p:sp>
      <p:sp>
        <p:nvSpPr>
          <p:cNvPr id="16389" name="Date Placeholder 4"/>
          <p:cNvSpPr txBox="1">
            <a:spLocks noGrp="1"/>
          </p:cNvSpPr>
          <p:nvPr/>
        </p:nvSpPr>
        <p:spPr bwMode="auto">
          <a:xfrm>
            <a:off x="457200" y="6477000"/>
            <a:ext cx="2133600" cy="274638"/>
          </a:xfrm>
          <a:prstGeom prst="rect">
            <a:avLst/>
          </a:prstGeom>
          <a:noFill/>
          <a:ln w="9525">
            <a:noFill/>
            <a:miter lim="800000"/>
            <a:headEnd/>
            <a:tailEnd/>
          </a:ln>
        </p:spPr>
        <p:txBody>
          <a:bodyPr lIns="109728" rIns="45720" bIns="0" anchor="b"/>
          <a:lstStyle/>
          <a:p>
            <a:endParaRPr lang="en-US" sz="1200">
              <a:solidFill>
                <a:srgbClr val="FFFFFF"/>
              </a:solidFill>
              <a:latin typeface="Corbel" pitchFamily="34" charset="0"/>
            </a:endParaRPr>
          </a:p>
        </p:txBody>
      </p:sp>
      <p:sp>
        <p:nvSpPr>
          <p:cNvPr id="16390" name="AutoShape 6" descr="Displaying photo.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6391" name="AutoShape 8" descr="Displaying photo.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0" y="304800"/>
            <a:ext cx="4572000"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575"/>
            <a:ext cx="8229600" cy="1252538"/>
          </a:xfrm>
        </p:spPr>
        <p:txBody>
          <a:bodyPr>
            <a:normAutofit/>
          </a:bodyPr>
          <a:lstStyle/>
          <a:p>
            <a:pPr>
              <a:defRPr/>
            </a:pPr>
            <a:r>
              <a:rPr lang="en-US" dirty="0" smtClean="0"/>
              <a:t>Foreign Exchange Primer</a:t>
            </a:r>
            <a:endParaRPr lang="en-US" dirty="0"/>
          </a:p>
        </p:txBody>
      </p:sp>
      <p:sp>
        <p:nvSpPr>
          <p:cNvPr id="81923" name="Content Placeholder 2"/>
          <p:cNvSpPr>
            <a:spLocks noGrp="1"/>
          </p:cNvSpPr>
          <p:nvPr>
            <p:ph idx="4294967295"/>
          </p:nvPr>
        </p:nvSpPr>
        <p:spPr/>
        <p:txBody>
          <a:bodyPr/>
          <a:lstStyle/>
          <a:p>
            <a:r>
              <a:rPr lang="en-US" sz="2800" dirty="0" smtClean="0"/>
              <a:t>Monitoring Agency Hierarchy</a:t>
            </a:r>
          </a:p>
          <a:p>
            <a:pPr lvl="1"/>
            <a:r>
              <a:rPr lang="en-US" dirty="0" smtClean="0"/>
              <a:t>Department of Homeland Security</a:t>
            </a:r>
          </a:p>
          <a:p>
            <a:pPr lvl="1"/>
            <a:r>
              <a:rPr lang="en-US" dirty="0" smtClean="0"/>
              <a:t>US Immigrations and Customs Enforcement (ICE)</a:t>
            </a:r>
          </a:p>
          <a:p>
            <a:pPr lvl="1"/>
            <a:r>
              <a:rPr lang="en-US" dirty="0" smtClean="0"/>
              <a:t>Student Exchange Visitor Program (SEVP</a:t>
            </a:r>
            <a:r>
              <a:rPr lang="en-US" sz="2800" dirty="0" smtClean="0"/>
              <a:t>)</a:t>
            </a:r>
          </a:p>
          <a:p>
            <a:r>
              <a:rPr lang="en-US" sz="2800" dirty="0" smtClean="0"/>
              <a:t>Student Exchange Visitor Information System (SEVIS)</a:t>
            </a:r>
          </a:p>
          <a:p>
            <a:pPr lvl="1"/>
            <a:r>
              <a:rPr lang="en-US" sz="2400" dirty="0" smtClean="0"/>
              <a:t>Tracks and monitors schools, programs, F,M, &amp; J Visa’s</a:t>
            </a:r>
          </a:p>
          <a:p>
            <a:pPr>
              <a:buNone/>
            </a:pPr>
            <a:endParaRPr lang="en-US" dirty="0" smtClean="0"/>
          </a:p>
        </p:txBody>
      </p:sp>
      <p:sp>
        <p:nvSpPr>
          <p:cNvPr id="81924" name="Footer Placeholder 4"/>
          <p:cNvSpPr txBox="1">
            <a:spLocks noGrp="1"/>
          </p:cNvSpPr>
          <p:nvPr/>
        </p:nvSpPr>
        <p:spPr bwMode="auto">
          <a:xfrm>
            <a:off x="2640013" y="6477000"/>
            <a:ext cx="5508625" cy="274638"/>
          </a:xfrm>
          <a:prstGeom prst="rect">
            <a:avLst/>
          </a:prstGeom>
          <a:noFill/>
          <a:ln w="9525">
            <a:noFill/>
            <a:miter lim="800000"/>
            <a:headEnd/>
            <a:tailEnd/>
          </a:ln>
        </p:spPr>
        <p:txBody>
          <a:bodyPr lIns="45720" rIns="45720" bIns="0" anchor="b"/>
          <a:lstStyle/>
          <a:p>
            <a:r>
              <a:rPr lang="en-US" sz="1200" dirty="0" smtClean="0">
                <a:solidFill>
                  <a:srgbClr val="3F3F3F"/>
                </a:solidFill>
                <a:latin typeface="Corbel" pitchFamily="34" charset="0"/>
              </a:rPr>
              <a:t>MASSC/MASS </a:t>
            </a:r>
            <a:r>
              <a:rPr lang="en-US" sz="1200" dirty="0">
                <a:solidFill>
                  <a:srgbClr val="3F3F3F"/>
                </a:solidFill>
                <a:latin typeface="Corbel" pitchFamily="34" charset="0"/>
              </a:rPr>
              <a:t>Presentation – </a:t>
            </a:r>
            <a:r>
              <a:rPr lang="en-US" sz="1200" dirty="0" smtClean="0">
                <a:solidFill>
                  <a:srgbClr val="3F3F3F"/>
                </a:solidFill>
                <a:latin typeface="Corbel" pitchFamily="34" charset="0"/>
              </a:rPr>
              <a:t>November 2, 2016</a:t>
            </a:r>
            <a:endParaRPr lang="en-US" sz="1200" dirty="0">
              <a:solidFill>
                <a:srgbClr val="3F3F3F"/>
              </a:solidFill>
              <a:latin typeface="Corbel" pitchFamily="34" charset="0"/>
            </a:endParaRPr>
          </a:p>
        </p:txBody>
      </p:sp>
      <p:sp>
        <p:nvSpPr>
          <p:cNvPr id="6"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EC29B47F-B048-4625-9516-642E8D926EB1}" type="slidenum">
              <a:rPr lang="en-US" sz="1200">
                <a:solidFill>
                  <a:schemeClr val="tx1">
                    <a:tint val="95000"/>
                  </a:schemeClr>
                </a:solidFill>
                <a:latin typeface="+mn-lt"/>
              </a:rPr>
              <a:pPr algn="r" fontAlgn="auto">
                <a:spcBef>
                  <a:spcPts val="0"/>
                </a:spcBef>
                <a:spcAft>
                  <a:spcPts val="0"/>
                </a:spcAft>
                <a:defRPr/>
              </a:pPr>
              <a:t>3</a:t>
            </a:fld>
            <a:endParaRPr lang="en-US" sz="1200">
              <a:solidFill>
                <a:schemeClr val="tx1">
                  <a:tint val="95000"/>
                </a:schemeClr>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575"/>
            <a:ext cx="8229600" cy="1252538"/>
          </a:xfrm>
        </p:spPr>
        <p:txBody>
          <a:bodyPr>
            <a:normAutofit/>
          </a:bodyPr>
          <a:lstStyle/>
          <a:p>
            <a:pPr>
              <a:defRPr/>
            </a:pPr>
            <a:r>
              <a:rPr lang="en-US" dirty="0" smtClean="0"/>
              <a:t>Foreign Exchange Definitions</a:t>
            </a:r>
            <a:endParaRPr lang="en-US" dirty="0"/>
          </a:p>
        </p:txBody>
      </p:sp>
      <p:sp>
        <p:nvSpPr>
          <p:cNvPr id="81923" name="Content Placeholder 2"/>
          <p:cNvSpPr>
            <a:spLocks noGrp="1"/>
          </p:cNvSpPr>
          <p:nvPr>
            <p:ph idx="4294967295"/>
          </p:nvPr>
        </p:nvSpPr>
        <p:spPr/>
        <p:txBody>
          <a:bodyPr/>
          <a:lstStyle/>
          <a:p>
            <a:r>
              <a:rPr lang="en-US" dirty="0" smtClean="0"/>
              <a:t>Important Definitions</a:t>
            </a:r>
          </a:p>
          <a:p>
            <a:pPr lvl="1"/>
            <a:r>
              <a:rPr lang="en-US" dirty="0" smtClean="0"/>
              <a:t>F-1  Visa – for a foreign student in the U.S. to pursue a full course of academic study </a:t>
            </a:r>
          </a:p>
          <a:p>
            <a:pPr lvl="1"/>
            <a:r>
              <a:rPr lang="en-US" dirty="0" smtClean="0"/>
              <a:t>M-1 Visa – for a foreign student in the U.S. to pursue a full course of study at a vocational or other non academic school</a:t>
            </a:r>
          </a:p>
          <a:p>
            <a:pPr lvl="1"/>
            <a:r>
              <a:rPr lang="en-US" dirty="0" smtClean="0"/>
              <a:t>J - 1 Visa – for a foreign student participating in programs that promote cultural exchange</a:t>
            </a:r>
          </a:p>
          <a:p>
            <a:pPr>
              <a:buNone/>
            </a:pPr>
            <a:endParaRPr lang="en-US" dirty="0" smtClean="0"/>
          </a:p>
        </p:txBody>
      </p:sp>
      <p:sp>
        <p:nvSpPr>
          <p:cNvPr id="81924" name="Footer Placeholder 4"/>
          <p:cNvSpPr txBox="1">
            <a:spLocks noGrp="1"/>
          </p:cNvSpPr>
          <p:nvPr/>
        </p:nvSpPr>
        <p:spPr bwMode="auto">
          <a:xfrm>
            <a:off x="2640013" y="6477000"/>
            <a:ext cx="5508625" cy="274638"/>
          </a:xfrm>
          <a:prstGeom prst="rect">
            <a:avLst/>
          </a:prstGeom>
          <a:noFill/>
          <a:ln w="9525">
            <a:noFill/>
            <a:miter lim="800000"/>
            <a:headEnd/>
            <a:tailEnd/>
          </a:ln>
        </p:spPr>
        <p:txBody>
          <a:bodyPr lIns="45720" rIns="45720" bIns="0" anchor="b"/>
          <a:lstStyle/>
          <a:p>
            <a:r>
              <a:rPr lang="en-US" sz="1200" dirty="0" smtClean="0">
                <a:solidFill>
                  <a:srgbClr val="3F3F3F"/>
                </a:solidFill>
                <a:latin typeface="Corbel" pitchFamily="34" charset="0"/>
              </a:rPr>
              <a:t>MASSC/MASS </a:t>
            </a:r>
            <a:r>
              <a:rPr lang="en-US" sz="1200" dirty="0">
                <a:solidFill>
                  <a:srgbClr val="3F3F3F"/>
                </a:solidFill>
                <a:latin typeface="Corbel" pitchFamily="34" charset="0"/>
              </a:rPr>
              <a:t>Presentation – </a:t>
            </a:r>
            <a:r>
              <a:rPr lang="en-US" sz="1200" dirty="0" smtClean="0">
                <a:solidFill>
                  <a:srgbClr val="3F3F3F"/>
                </a:solidFill>
                <a:latin typeface="Corbel" pitchFamily="34" charset="0"/>
              </a:rPr>
              <a:t>November 2, 2016</a:t>
            </a:r>
            <a:endParaRPr lang="en-US" sz="1200" dirty="0">
              <a:solidFill>
                <a:srgbClr val="3F3F3F"/>
              </a:solidFill>
              <a:latin typeface="Corbel" pitchFamily="34" charset="0"/>
            </a:endParaRPr>
          </a:p>
        </p:txBody>
      </p:sp>
      <p:sp>
        <p:nvSpPr>
          <p:cNvPr id="6"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EC29B47F-B048-4625-9516-642E8D926EB1}" type="slidenum">
              <a:rPr lang="en-US" sz="1200">
                <a:solidFill>
                  <a:schemeClr val="tx1">
                    <a:tint val="95000"/>
                  </a:schemeClr>
                </a:solidFill>
                <a:latin typeface="+mn-lt"/>
              </a:rPr>
              <a:pPr algn="r" fontAlgn="auto">
                <a:spcBef>
                  <a:spcPts val="0"/>
                </a:spcBef>
                <a:spcAft>
                  <a:spcPts val="0"/>
                </a:spcAft>
                <a:defRPr/>
              </a:pPr>
              <a:t>4</a:t>
            </a:fld>
            <a:endParaRPr lang="en-US" sz="1200">
              <a:solidFill>
                <a:schemeClr val="tx1">
                  <a:tint val="95000"/>
                </a:schemeClr>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575"/>
            <a:ext cx="8229600" cy="1252538"/>
          </a:xfrm>
        </p:spPr>
        <p:txBody>
          <a:bodyPr>
            <a:normAutofit/>
          </a:bodyPr>
          <a:lstStyle/>
          <a:p>
            <a:pPr>
              <a:defRPr/>
            </a:pPr>
            <a:r>
              <a:rPr lang="en-US" dirty="0" smtClean="0"/>
              <a:t>Foreign Exchange Definitions</a:t>
            </a:r>
            <a:endParaRPr lang="en-US" dirty="0"/>
          </a:p>
        </p:txBody>
      </p:sp>
      <p:sp>
        <p:nvSpPr>
          <p:cNvPr id="81923" name="Content Placeholder 2"/>
          <p:cNvSpPr>
            <a:spLocks noGrp="1"/>
          </p:cNvSpPr>
          <p:nvPr>
            <p:ph idx="4294967295"/>
          </p:nvPr>
        </p:nvSpPr>
        <p:spPr/>
        <p:txBody>
          <a:bodyPr/>
          <a:lstStyle/>
          <a:p>
            <a:r>
              <a:rPr lang="en-US" dirty="0" smtClean="0"/>
              <a:t>Important Definitions</a:t>
            </a:r>
          </a:p>
          <a:p>
            <a:pPr lvl="1"/>
            <a:r>
              <a:rPr lang="en-US" dirty="0" smtClean="0"/>
              <a:t>DSO (Designated School Official) – </a:t>
            </a:r>
          </a:p>
          <a:p>
            <a:pPr lvl="2"/>
            <a:r>
              <a:rPr lang="en-US" dirty="0" smtClean="0"/>
              <a:t>A member of the school who keep records in SEVIS and provide resources for the visa students</a:t>
            </a:r>
          </a:p>
          <a:p>
            <a:pPr lvl="1"/>
            <a:r>
              <a:rPr lang="en-US" dirty="0" smtClean="0"/>
              <a:t>PDSO (Principal Designated School Official) </a:t>
            </a:r>
          </a:p>
          <a:p>
            <a:pPr lvl="2"/>
            <a:r>
              <a:rPr lang="en-US" dirty="0" smtClean="0"/>
              <a:t>Each district can only have one PDSO </a:t>
            </a:r>
          </a:p>
          <a:p>
            <a:pPr lvl="2"/>
            <a:r>
              <a:rPr lang="en-US" dirty="0" smtClean="0"/>
              <a:t>The PDSO is the main point of contact for SEVP</a:t>
            </a:r>
          </a:p>
          <a:p>
            <a:pPr lvl="2"/>
            <a:r>
              <a:rPr lang="en-US" dirty="0" smtClean="0"/>
              <a:t>PDSO’s must make updates to DSO information in SEVIS</a:t>
            </a:r>
          </a:p>
          <a:p>
            <a:pPr lvl="2"/>
            <a:r>
              <a:rPr lang="en-US" dirty="0" smtClean="0"/>
              <a:t>PDSO’s must file for recertification</a:t>
            </a:r>
          </a:p>
          <a:p>
            <a:pPr>
              <a:buNone/>
            </a:pPr>
            <a:endParaRPr lang="en-US" dirty="0" smtClean="0"/>
          </a:p>
        </p:txBody>
      </p:sp>
      <p:sp>
        <p:nvSpPr>
          <p:cNvPr id="81924" name="Footer Placeholder 4"/>
          <p:cNvSpPr txBox="1">
            <a:spLocks noGrp="1"/>
          </p:cNvSpPr>
          <p:nvPr/>
        </p:nvSpPr>
        <p:spPr bwMode="auto">
          <a:xfrm>
            <a:off x="2640013" y="6477000"/>
            <a:ext cx="5508625" cy="274638"/>
          </a:xfrm>
          <a:prstGeom prst="rect">
            <a:avLst/>
          </a:prstGeom>
          <a:noFill/>
          <a:ln w="9525">
            <a:noFill/>
            <a:miter lim="800000"/>
            <a:headEnd/>
            <a:tailEnd/>
          </a:ln>
        </p:spPr>
        <p:txBody>
          <a:bodyPr lIns="45720" rIns="45720" bIns="0" anchor="b"/>
          <a:lstStyle/>
          <a:p>
            <a:r>
              <a:rPr lang="en-US" sz="1200" dirty="0" smtClean="0">
                <a:solidFill>
                  <a:srgbClr val="3F3F3F"/>
                </a:solidFill>
                <a:latin typeface="Corbel" pitchFamily="34" charset="0"/>
              </a:rPr>
              <a:t>MASSC/MASS </a:t>
            </a:r>
            <a:r>
              <a:rPr lang="en-US" sz="1200" dirty="0">
                <a:solidFill>
                  <a:srgbClr val="3F3F3F"/>
                </a:solidFill>
                <a:latin typeface="Corbel" pitchFamily="34" charset="0"/>
              </a:rPr>
              <a:t>Presentation – </a:t>
            </a:r>
            <a:r>
              <a:rPr lang="en-US" sz="1200" dirty="0" smtClean="0">
                <a:solidFill>
                  <a:srgbClr val="3F3F3F"/>
                </a:solidFill>
                <a:latin typeface="Corbel" pitchFamily="34" charset="0"/>
              </a:rPr>
              <a:t>November 2, 2016</a:t>
            </a:r>
            <a:endParaRPr lang="en-US" sz="1200" dirty="0">
              <a:solidFill>
                <a:srgbClr val="3F3F3F"/>
              </a:solidFill>
              <a:latin typeface="Corbel" pitchFamily="34" charset="0"/>
            </a:endParaRPr>
          </a:p>
        </p:txBody>
      </p:sp>
      <p:sp>
        <p:nvSpPr>
          <p:cNvPr id="6"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EC29B47F-B048-4625-9516-642E8D926EB1}" type="slidenum">
              <a:rPr lang="en-US" sz="1200">
                <a:solidFill>
                  <a:schemeClr val="tx1">
                    <a:tint val="95000"/>
                  </a:schemeClr>
                </a:solidFill>
                <a:latin typeface="+mn-lt"/>
              </a:rPr>
              <a:pPr algn="r" fontAlgn="auto">
                <a:spcBef>
                  <a:spcPts val="0"/>
                </a:spcBef>
                <a:spcAft>
                  <a:spcPts val="0"/>
                </a:spcAft>
                <a:defRPr/>
              </a:pPr>
              <a:t>5</a:t>
            </a:fld>
            <a:endParaRPr lang="en-US" sz="1200">
              <a:solidFill>
                <a:schemeClr val="tx1">
                  <a:tint val="95000"/>
                </a:schemeClr>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575"/>
            <a:ext cx="8229600" cy="1252538"/>
          </a:xfrm>
        </p:spPr>
        <p:txBody>
          <a:bodyPr>
            <a:normAutofit fontScale="90000"/>
          </a:bodyPr>
          <a:lstStyle/>
          <a:p>
            <a:pPr>
              <a:defRPr/>
            </a:pPr>
            <a:r>
              <a:rPr lang="en-US" dirty="0" smtClean="0"/>
              <a:t>History of Maynard’s </a:t>
            </a:r>
            <a:br>
              <a:rPr lang="en-US" dirty="0" smtClean="0"/>
            </a:br>
            <a:r>
              <a:rPr lang="en-US" dirty="0" smtClean="0"/>
              <a:t>Foreign Exchange Certification</a:t>
            </a:r>
            <a:endParaRPr lang="en-US" dirty="0"/>
          </a:p>
        </p:txBody>
      </p:sp>
      <p:sp>
        <p:nvSpPr>
          <p:cNvPr id="81923" name="Content Placeholder 2"/>
          <p:cNvSpPr>
            <a:spLocks noGrp="1"/>
          </p:cNvSpPr>
          <p:nvPr>
            <p:ph idx="4294967295"/>
          </p:nvPr>
        </p:nvSpPr>
        <p:spPr/>
        <p:txBody>
          <a:bodyPr/>
          <a:lstStyle/>
          <a:p>
            <a:r>
              <a:rPr lang="en-US" dirty="0" smtClean="0"/>
              <a:t>Maynard became SEVIS Certified in 2001</a:t>
            </a:r>
          </a:p>
          <a:p>
            <a:pPr lvl="1"/>
            <a:r>
              <a:rPr lang="en-US" dirty="0" smtClean="0"/>
              <a:t>1 to 2 students for the first 10 years</a:t>
            </a:r>
          </a:p>
          <a:p>
            <a:pPr marL="438150" lvl="1" indent="-319088">
              <a:spcBef>
                <a:spcPct val="0"/>
              </a:spcBef>
              <a:buClr>
                <a:schemeClr val="accent1"/>
              </a:buClr>
              <a:buSzPct val="80000"/>
              <a:buFont typeface="Wingdings 2" pitchFamily="18" charset="2"/>
              <a:buChar char=""/>
            </a:pPr>
            <a:r>
              <a:rPr lang="en-US" dirty="0" smtClean="0"/>
              <a:t>Recertification required every 5 years</a:t>
            </a:r>
          </a:p>
          <a:p>
            <a:pPr lvl="1"/>
            <a:r>
              <a:rPr lang="en-US" dirty="0" smtClean="0"/>
              <a:t>Miscommunication in Superintendent transitions (almost lost certification in 2012)</a:t>
            </a:r>
          </a:p>
          <a:p>
            <a:pPr lvl="1"/>
            <a:r>
              <a:rPr lang="en-US" dirty="0" smtClean="0"/>
              <a:t>Online and phone process for recertification</a:t>
            </a:r>
          </a:p>
          <a:p>
            <a:r>
              <a:rPr lang="en-US" dirty="0" smtClean="0"/>
              <a:t>Current Support Improved</a:t>
            </a:r>
          </a:p>
          <a:p>
            <a:pPr lvl="1"/>
            <a:r>
              <a:rPr lang="en-US" dirty="0" smtClean="0"/>
              <a:t>Field representatives now provided</a:t>
            </a:r>
          </a:p>
        </p:txBody>
      </p:sp>
      <p:sp>
        <p:nvSpPr>
          <p:cNvPr id="81924" name="Footer Placeholder 4"/>
          <p:cNvSpPr txBox="1">
            <a:spLocks noGrp="1"/>
          </p:cNvSpPr>
          <p:nvPr/>
        </p:nvSpPr>
        <p:spPr bwMode="auto">
          <a:xfrm>
            <a:off x="2640013" y="6477000"/>
            <a:ext cx="5508625" cy="274638"/>
          </a:xfrm>
          <a:prstGeom prst="rect">
            <a:avLst/>
          </a:prstGeom>
          <a:noFill/>
          <a:ln w="9525">
            <a:noFill/>
            <a:miter lim="800000"/>
            <a:headEnd/>
            <a:tailEnd/>
          </a:ln>
        </p:spPr>
        <p:txBody>
          <a:bodyPr lIns="45720" rIns="45720" bIns="0" anchor="b"/>
          <a:lstStyle/>
          <a:p>
            <a:r>
              <a:rPr lang="en-US" sz="1200" dirty="0" smtClean="0">
                <a:solidFill>
                  <a:srgbClr val="3F3F3F"/>
                </a:solidFill>
                <a:latin typeface="Corbel" pitchFamily="34" charset="0"/>
              </a:rPr>
              <a:t>MASC/MASS </a:t>
            </a:r>
            <a:r>
              <a:rPr lang="en-US" sz="1200" dirty="0">
                <a:solidFill>
                  <a:srgbClr val="3F3F3F"/>
                </a:solidFill>
                <a:latin typeface="Corbel" pitchFamily="34" charset="0"/>
              </a:rPr>
              <a:t>Presentation – </a:t>
            </a:r>
            <a:r>
              <a:rPr lang="en-US" sz="1200" dirty="0" smtClean="0">
                <a:solidFill>
                  <a:srgbClr val="3F3F3F"/>
                </a:solidFill>
                <a:latin typeface="Corbel" pitchFamily="34" charset="0"/>
              </a:rPr>
              <a:t>November 2 2016</a:t>
            </a:r>
            <a:endParaRPr lang="en-US" sz="1200" dirty="0">
              <a:solidFill>
                <a:srgbClr val="3F3F3F"/>
              </a:solidFill>
              <a:latin typeface="Corbel" pitchFamily="34" charset="0"/>
            </a:endParaRPr>
          </a:p>
        </p:txBody>
      </p:sp>
      <p:sp>
        <p:nvSpPr>
          <p:cNvPr id="6"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EC29B47F-B048-4625-9516-642E8D926EB1}" type="slidenum">
              <a:rPr lang="en-US" sz="1200">
                <a:solidFill>
                  <a:schemeClr val="tx1">
                    <a:tint val="95000"/>
                  </a:schemeClr>
                </a:solidFill>
                <a:latin typeface="+mn-lt"/>
              </a:rPr>
              <a:pPr algn="r" fontAlgn="auto">
                <a:spcBef>
                  <a:spcPts val="0"/>
                </a:spcBef>
                <a:spcAft>
                  <a:spcPts val="0"/>
                </a:spcAft>
                <a:defRPr/>
              </a:pPr>
              <a:t>6</a:t>
            </a:fld>
            <a:endParaRPr lang="en-US" sz="1200">
              <a:solidFill>
                <a:schemeClr val="tx1">
                  <a:tint val="95000"/>
                </a:scheme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575"/>
            <a:ext cx="8229600" cy="1252538"/>
          </a:xfrm>
        </p:spPr>
        <p:txBody>
          <a:bodyPr>
            <a:normAutofit fontScale="90000"/>
          </a:bodyPr>
          <a:lstStyle/>
          <a:p>
            <a:pPr>
              <a:defRPr/>
            </a:pPr>
            <a:r>
              <a:rPr lang="en-US" dirty="0" smtClean="0"/>
              <a:t>History of Maynard’s </a:t>
            </a:r>
            <a:br>
              <a:rPr lang="en-US" dirty="0" smtClean="0"/>
            </a:br>
            <a:r>
              <a:rPr lang="en-US" dirty="0" smtClean="0"/>
              <a:t>Foreign Exchange Vendor Selection</a:t>
            </a:r>
            <a:endParaRPr lang="en-US" dirty="0"/>
          </a:p>
        </p:txBody>
      </p:sp>
      <p:sp>
        <p:nvSpPr>
          <p:cNvPr id="81923" name="Content Placeholder 2"/>
          <p:cNvSpPr>
            <a:spLocks noGrp="1"/>
          </p:cNvSpPr>
          <p:nvPr>
            <p:ph idx="4294967295"/>
          </p:nvPr>
        </p:nvSpPr>
        <p:spPr/>
        <p:txBody>
          <a:bodyPr/>
          <a:lstStyle/>
          <a:p>
            <a:r>
              <a:rPr lang="en-US" dirty="0" smtClean="0"/>
              <a:t>Initial vendor</a:t>
            </a:r>
          </a:p>
          <a:p>
            <a:r>
              <a:rPr lang="en-US" dirty="0" smtClean="0"/>
              <a:t>Second vendor interest</a:t>
            </a:r>
          </a:p>
          <a:p>
            <a:r>
              <a:rPr lang="en-US" dirty="0" smtClean="0"/>
              <a:t>RFP process </a:t>
            </a:r>
          </a:p>
          <a:p>
            <a:pPr lvl="1"/>
            <a:r>
              <a:rPr lang="en-US" dirty="0" smtClean="0"/>
              <a:t>Resulted in 3 venders</a:t>
            </a:r>
          </a:p>
          <a:p>
            <a:pPr lvl="1"/>
            <a:r>
              <a:rPr lang="en-US" dirty="0" smtClean="0"/>
              <a:t>Resulted in a greater understanding of what different venders offer</a:t>
            </a:r>
          </a:p>
        </p:txBody>
      </p:sp>
      <p:sp>
        <p:nvSpPr>
          <p:cNvPr id="81924" name="Footer Placeholder 4"/>
          <p:cNvSpPr txBox="1">
            <a:spLocks noGrp="1"/>
          </p:cNvSpPr>
          <p:nvPr/>
        </p:nvSpPr>
        <p:spPr bwMode="auto">
          <a:xfrm>
            <a:off x="2640013" y="6477000"/>
            <a:ext cx="5508625" cy="274638"/>
          </a:xfrm>
          <a:prstGeom prst="rect">
            <a:avLst/>
          </a:prstGeom>
          <a:noFill/>
          <a:ln w="9525">
            <a:noFill/>
            <a:miter lim="800000"/>
            <a:headEnd/>
            <a:tailEnd/>
          </a:ln>
        </p:spPr>
        <p:txBody>
          <a:bodyPr lIns="45720" rIns="45720" bIns="0" anchor="b"/>
          <a:lstStyle/>
          <a:p>
            <a:r>
              <a:rPr lang="en-US" sz="1200" dirty="0" smtClean="0">
                <a:solidFill>
                  <a:srgbClr val="3F3F3F"/>
                </a:solidFill>
                <a:latin typeface="Corbel" pitchFamily="34" charset="0"/>
              </a:rPr>
              <a:t>MASC/MASS </a:t>
            </a:r>
            <a:r>
              <a:rPr lang="en-US" sz="1200" dirty="0">
                <a:solidFill>
                  <a:srgbClr val="3F3F3F"/>
                </a:solidFill>
                <a:latin typeface="Corbel" pitchFamily="34" charset="0"/>
              </a:rPr>
              <a:t>Presentation – </a:t>
            </a:r>
            <a:r>
              <a:rPr lang="en-US" sz="1200" dirty="0" smtClean="0">
                <a:solidFill>
                  <a:srgbClr val="3F3F3F"/>
                </a:solidFill>
                <a:latin typeface="Corbel" pitchFamily="34" charset="0"/>
              </a:rPr>
              <a:t>November 2, 2016</a:t>
            </a:r>
            <a:endParaRPr lang="en-US" sz="1200" dirty="0">
              <a:solidFill>
                <a:srgbClr val="3F3F3F"/>
              </a:solidFill>
              <a:latin typeface="Corbel" pitchFamily="34" charset="0"/>
            </a:endParaRPr>
          </a:p>
        </p:txBody>
      </p:sp>
      <p:sp>
        <p:nvSpPr>
          <p:cNvPr id="6"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EC29B47F-B048-4625-9516-642E8D926EB1}" type="slidenum">
              <a:rPr lang="en-US" sz="1200">
                <a:solidFill>
                  <a:schemeClr val="tx1">
                    <a:tint val="95000"/>
                  </a:schemeClr>
                </a:solidFill>
                <a:latin typeface="+mn-lt"/>
              </a:rPr>
              <a:pPr algn="r" fontAlgn="auto">
                <a:spcBef>
                  <a:spcPts val="0"/>
                </a:spcBef>
                <a:spcAft>
                  <a:spcPts val="0"/>
                </a:spcAft>
                <a:defRPr/>
              </a:pPr>
              <a:t>7</a:t>
            </a:fld>
            <a:endParaRPr lang="en-US" sz="1200">
              <a:solidFill>
                <a:schemeClr val="tx1">
                  <a:tint val="95000"/>
                </a:schemeClr>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575"/>
            <a:ext cx="8229600" cy="1252538"/>
          </a:xfrm>
        </p:spPr>
        <p:txBody>
          <a:bodyPr>
            <a:normAutofit fontScale="90000"/>
          </a:bodyPr>
          <a:lstStyle/>
          <a:p>
            <a:pPr>
              <a:defRPr/>
            </a:pPr>
            <a:r>
              <a:rPr lang="en-US" dirty="0" smtClean="0"/>
              <a:t>History of Maynard’s </a:t>
            </a:r>
            <a:br>
              <a:rPr lang="en-US" dirty="0" smtClean="0"/>
            </a:br>
            <a:r>
              <a:rPr lang="en-US" dirty="0" smtClean="0"/>
              <a:t>Foreign Exchange Program</a:t>
            </a:r>
            <a:endParaRPr lang="en-US" dirty="0"/>
          </a:p>
        </p:txBody>
      </p:sp>
      <p:sp>
        <p:nvSpPr>
          <p:cNvPr id="81923" name="Content Placeholder 2"/>
          <p:cNvSpPr>
            <a:spLocks noGrp="1"/>
          </p:cNvSpPr>
          <p:nvPr>
            <p:ph idx="4294967295"/>
          </p:nvPr>
        </p:nvSpPr>
        <p:spPr/>
        <p:txBody>
          <a:bodyPr/>
          <a:lstStyle/>
          <a:p>
            <a:r>
              <a:rPr lang="en-US" dirty="0" smtClean="0"/>
              <a:t>Maynard program development</a:t>
            </a:r>
          </a:p>
          <a:p>
            <a:r>
              <a:rPr lang="en-US" dirty="0" smtClean="0"/>
              <a:t>Screening processes</a:t>
            </a:r>
          </a:p>
          <a:p>
            <a:r>
              <a:rPr lang="en-US" dirty="0" smtClean="0"/>
              <a:t>Community decisions (policies)</a:t>
            </a:r>
          </a:p>
          <a:p>
            <a:pPr lvl="1"/>
            <a:r>
              <a:rPr lang="en-US" dirty="0" smtClean="0"/>
              <a:t>Adding staff or just filling empty seats</a:t>
            </a:r>
          </a:p>
          <a:p>
            <a:pPr lvl="1"/>
            <a:r>
              <a:rPr lang="en-US" dirty="0" smtClean="0"/>
              <a:t>Eligibility for diploma</a:t>
            </a:r>
          </a:p>
          <a:p>
            <a:pPr lvl="1"/>
            <a:r>
              <a:rPr lang="en-US" dirty="0" smtClean="0"/>
              <a:t>Eligibility for  Valedictorian and salutatorian </a:t>
            </a:r>
          </a:p>
          <a:p>
            <a:pPr lvl="1"/>
            <a:r>
              <a:rPr lang="en-US" dirty="0" smtClean="0"/>
              <a:t>District Eligibility for  Interscholastic participation</a:t>
            </a:r>
          </a:p>
          <a:p>
            <a:pPr lvl="1"/>
            <a:r>
              <a:rPr lang="en-US" dirty="0" smtClean="0"/>
              <a:t>MIIA Eligibility for Interscholastic participation</a:t>
            </a:r>
          </a:p>
        </p:txBody>
      </p:sp>
      <p:sp>
        <p:nvSpPr>
          <p:cNvPr id="81924" name="Footer Placeholder 4"/>
          <p:cNvSpPr txBox="1">
            <a:spLocks noGrp="1"/>
          </p:cNvSpPr>
          <p:nvPr/>
        </p:nvSpPr>
        <p:spPr bwMode="auto">
          <a:xfrm>
            <a:off x="2640013" y="6477000"/>
            <a:ext cx="5508625" cy="274638"/>
          </a:xfrm>
          <a:prstGeom prst="rect">
            <a:avLst/>
          </a:prstGeom>
          <a:noFill/>
          <a:ln w="9525">
            <a:noFill/>
            <a:miter lim="800000"/>
            <a:headEnd/>
            <a:tailEnd/>
          </a:ln>
        </p:spPr>
        <p:txBody>
          <a:bodyPr lIns="45720" rIns="45720" bIns="0" anchor="b"/>
          <a:lstStyle/>
          <a:p>
            <a:r>
              <a:rPr lang="en-US" sz="1200" dirty="0" smtClean="0">
                <a:solidFill>
                  <a:srgbClr val="3F3F3F"/>
                </a:solidFill>
                <a:latin typeface="Corbel" pitchFamily="34" charset="0"/>
              </a:rPr>
              <a:t>MASC/MASS Presentation </a:t>
            </a:r>
            <a:r>
              <a:rPr lang="en-US" sz="1200" dirty="0">
                <a:solidFill>
                  <a:srgbClr val="3F3F3F"/>
                </a:solidFill>
                <a:latin typeface="Corbel" pitchFamily="34" charset="0"/>
              </a:rPr>
              <a:t>– </a:t>
            </a:r>
            <a:r>
              <a:rPr lang="en-US" sz="1200" dirty="0" smtClean="0">
                <a:solidFill>
                  <a:srgbClr val="3F3F3F"/>
                </a:solidFill>
                <a:latin typeface="Corbel" pitchFamily="34" charset="0"/>
              </a:rPr>
              <a:t>November 2 2016</a:t>
            </a:r>
            <a:endParaRPr lang="en-US" sz="1200" dirty="0">
              <a:solidFill>
                <a:srgbClr val="3F3F3F"/>
              </a:solidFill>
              <a:latin typeface="Corbel" pitchFamily="34" charset="0"/>
            </a:endParaRPr>
          </a:p>
        </p:txBody>
      </p:sp>
      <p:sp>
        <p:nvSpPr>
          <p:cNvPr id="6"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EC29B47F-B048-4625-9516-642E8D926EB1}" type="slidenum">
              <a:rPr lang="en-US" sz="1200">
                <a:solidFill>
                  <a:schemeClr val="tx1">
                    <a:tint val="95000"/>
                  </a:schemeClr>
                </a:solidFill>
                <a:latin typeface="+mn-lt"/>
              </a:rPr>
              <a:pPr algn="r" fontAlgn="auto">
                <a:spcBef>
                  <a:spcPts val="0"/>
                </a:spcBef>
                <a:spcAft>
                  <a:spcPts val="0"/>
                </a:spcAft>
                <a:defRPr/>
              </a:pPr>
              <a:t>8</a:t>
            </a:fld>
            <a:endParaRPr lang="en-US" sz="1200">
              <a:solidFill>
                <a:schemeClr val="tx1">
                  <a:tint val="95000"/>
                </a:schemeClr>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575"/>
            <a:ext cx="8229600" cy="1252538"/>
          </a:xfrm>
        </p:spPr>
        <p:txBody>
          <a:bodyPr>
            <a:normAutofit/>
          </a:bodyPr>
          <a:lstStyle/>
          <a:p>
            <a:pPr>
              <a:defRPr/>
            </a:pPr>
            <a:r>
              <a:rPr lang="en-US" dirty="0" smtClean="0"/>
              <a:t>Foreign Exchange Tuition</a:t>
            </a:r>
            <a:endParaRPr lang="en-US" dirty="0"/>
          </a:p>
        </p:txBody>
      </p:sp>
      <p:sp>
        <p:nvSpPr>
          <p:cNvPr id="81923" name="Content Placeholder 2"/>
          <p:cNvSpPr>
            <a:spLocks noGrp="1"/>
          </p:cNvSpPr>
          <p:nvPr>
            <p:ph idx="4294967295"/>
          </p:nvPr>
        </p:nvSpPr>
        <p:spPr/>
        <p:txBody>
          <a:bodyPr/>
          <a:lstStyle/>
          <a:p>
            <a:r>
              <a:rPr lang="en-US" dirty="0" smtClean="0"/>
              <a:t>Funds kept in revolving account</a:t>
            </a:r>
          </a:p>
          <a:p>
            <a:pPr lvl="1"/>
            <a:r>
              <a:rPr lang="en-US" dirty="0" smtClean="0"/>
              <a:t>Some funds used for foreign exchange and resident students  to participate in cultural travel experiences in our region.</a:t>
            </a:r>
          </a:p>
          <a:p>
            <a:pPr lvl="1"/>
            <a:r>
              <a:rPr lang="en-US" dirty="0" smtClean="0"/>
              <a:t>Some funds used for seed money for innovative program expansion benefiting all students</a:t>
            </a:r>
          </a:p>
          <a:p>
            <a:pPr lvl="2"/>
            <a:r>
              <a:rPr lang="en-US" dirty="0" smtClean="0"/>
              <a:t>Added online course offerings</a:t>
            </a:r>
          </a:p>
          <a:p>
            <a:pPr lvl="2"/>
            <a:r>
              <a:rPr lang="en-US" dirty="0" smtClean="0"/>
              <a:t>Added dual enrollment opportunities</a:t>
            </a:r>
          </a:p>
          <a:p>
            <a:pPr lvl="1"/>
            <a:r>
              <a:rPr lang="en-US" dirty="0" smtClean="0"/>
              <a:t>Scholarship money set aside for resident student learning through travel experiences.</a:t>
            </a:r>
          </a:p>
        </p:txBody>
      </p:sp>
      <p:sp>
        <p:nvSpPr>
          <p:cNvPr id="81924" name="Footer Placeholder 4"/>
          <p:cNvSpPr txBox="1">
            <a:spLocks noGrp="1"/>
          </p:cNvSpPr>
          <p:nvPr/>
        </p:nvSpPr>
        <p:spPr bwMode="auto">
          <a:xfrm>
            <a:off x="2640013" y="6477000"/>
            <a:ext cx="5508625" cy="274638"/>
          </a:xfrm>
          <a:prstGeom prst="rect">
            <a:avLst/>
          </a:prstGeom>
          <a:noFill/>
          <a:ln w="9525">
            <a:noFill/>
            <a:miter lim="800000"/>
            <a:headEnd/>
            <a:tailEnd/>
          </a:ln>
        </p:spPr>
        <p:txBody>
          <a:bodyPr lIns="45720" rIns="45720" bIns="0" anchor="b"/>
          <a:lstStyle/>
          <a:p>
            <a:r>
              <a:rPr lang="en-US" sz="1200" dirty="0" smtClean="0">
                <a:solidFill>
                  <a:srgbClr val="3F3F3F"/>
                </a:solidFill>
                <a:latin typeface="Corbel" pitchFamily="34" charset="0"/>
              </a:rPr>
              <a:t>MASC/MASS Presentation – November 2, 2016 </a:t>
            </a:r>
            <a:endParaRPr lang="en-US" sz="1200" dirty="0">
              <a:solidFill>
                <a:srgbClr val="3F3F3F"/>
              </a:solidFill>
              <a:latin typeface="Corbel" pitchFamily="34" charset="0"/>
            </a:endParaRPr>
          </a:p>
        </p:txBody>
      </p:sp>
      <p:sp>
        <p:nvSpPr>
          <p:cNvPr id="6" name="Slide Number Placeholder 5"/>
          <p:cNvSpPr txBox="1">
            <a:spLocks noGrp="1"/>
          </p:cNvSpPr>
          <p:nvPr/>
        </p:nvSpPr>
        <p:spPr>
          <a:xfrm>
            <a:off x="8204200" y="6477000"/>
            <a:ext cx="733425" cy="274638"/>
          </a:xfrm>
          <a:prstGeom prst="rect">
            <a:avLst/>
          </a:prstGeom>
          <a:noFill/>
        </p:spPr>
        <p:txBody>
          <a:bodyPr bIns="0" anchor="b"/>
          <a:lstStyle/>
          <a:p>
            <a:pPr algn="r" fontAlgn="auto">
              <a:spcBef>
                <a:spcPts val="0"/>
              </a:spcBef>
              <a:spcAft>
                <a:spcPts val="0"/>
              </a:spcAft>
              <a:defRPr/>
            </a:pPr>
            <a:fld id="{EC29B47F-B048-4625-9516-642E8D926EB1}" type="slidenum">
              <a:rPr lang="en-US" sz="1200">
                <a:solidFill>
                  <a:schemeClr val="tx1">
                    <a:tint val="95000"/>
                  </a:schemeClr>
                </a:solidFill>
                <a:latin typeface="+mn-lt"/>
              </a:rPr>
              <a:pPr algn="r" fontAlgn="auto">
                <a:spcBef>
                  <a:spcPts val="0"/>
                </a:spcBef>
                <a:spcAft>
                  <a:spcPts val="0"/>
                </a:spcAft>
                <a:defRPr/>
              </a:pPr>
              <a:t>9</a:t>
            </a:fld>
            <a:endParaRPr lang="en-US" sz="1200">
              <a:solidFill>
                <a:schemeClr val="tx1">
                  <a:tint val="95000"/>
                </a:schemeClr>
              </a:solidFill>
              <a:latin typeface="+mn-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Module</Template>
  <TotalTime>5037</TotalTime>
  <Words>1563</Words>
  <Application>Microsoft Office PowerPoint</Application>
  <PresentationFormat>On-screen Show (4:3)</PresentationFormat>
  <Paragraphs>142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Module</vt:lpstr>
      <vt:lpstr>Maynard Public Schools</vt:lpstr>
      <vt:lpstr>Maynard Public Schools</vt:lpstr>
      <vt:lpstr>Foreign Exchange Primer</vt:lpstr>
      <vt:lpstr>Foreign Exchange Definitions</vt:lpstr>
      <vt:lpstr>Foreign Exchange Definitions</vt:lpstr>
      <vt:lpstr>History of Maynard’s  Foreign Exchange Certification</vt:lpstr>
      <vt:lpstr>History of Maynard’s  Foreign Exchange Vendor Selection</vt:lpstr>
      <vt:lpstr>History of Maynard’s  Foreign Exchange Program</vt:lpstr>
      <vt:lpstr>Foreign Exchange Tuition</vt:lpstr>
      <vt:lpstr>Maynard Public Schools</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Maynard Public Schools</dc:title>
  <dc:creator>Amy</dc:creator>
  <cp:lastModifiedBy>Bob</cp:lastModifiedBy>
  <cp:revision>329</cp:revision>
  <cp:lastPrinted>2014-01-27T19:29:46Z</cp:lastPrinted>
  <dcterms:created xsi:type="dcterms:W3CDTF">2012-11-13T21:06:30Z</dcterms:created>
  <dcterms:modified xsi:type="dcterms:W3CDTF">2016-11-08T03:33:39Z</dcterms:modified>
</cp:coreProperties>
</file>