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6" r:id="rId3"/>
    <p:sldId id="297" r:id="rId4"/>
    <p:sldId id="260" r:id="rId5"/>
    <p:sldId id="310" r:id="rId6"/>
    <p:sldId id="284" r:id="rId7"/>
    <p:sldId id="285" r:id="rId8"/>
    <p:sldId id="299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F7EE5-9F19-4D2B-BAEB-BC560FA0AA0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70D6-AC72-4539-A4A9-903E944A5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1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Added: “Teacher/staff family schedules, commitments &amp; responsibilities”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8C859-3F9B-496E-89DE-A0EFCBA4AA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6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3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4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501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66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6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88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73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6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9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3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3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6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CDCF-12CD-474C-9660-78858C29F16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81A1-9522-4AE6-BB34-5E5A6512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21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ton.k12.ma.us/cms/lib8/MA01907692/Centricity/Domain/112/BillS254.pdf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0By0gkOw10CZrSFJJSmR2NWVhTHM/view?usp=sharing" TargetMode="External"/><Relationship Id="rId13" Type="http://schemas.openxmlformats.org/officeDocument/2006/relationships/hyperlink" Target="https://drive.google.com/file/d/0By0gkOw10CZraXVITFEwZWhMOVU/view?usp=sharing" TargetMode="External"/><Relationship Id="rId3" Type="http://schemas.openxmlformats.org/officeDocument/2006/relationships/hyperlink" Target="http://www.cdc.gov/media/releases/2015/p0806-school-sleep.html" TargetMode="External"/><Relationship Id="rId7" Type="http://schemas.openxmlformats.org/officeDocument/2006/relationships/hyperlink" Target="https://drive.google.com/file/d/0By0gkOw10CZrSmI3RElCSUdBUXc/view?usp=sharing" TargetMode="External"/><Relationship Id="rId12" Type="http://schemas.openxmlformats.org/officeDocument/2006/relationships/hyperlink" Target="https://drive.google.com/file/d/0By0gkOw10CZrdjBjcHQwZU1rQ3c/view?usp=sharing" TargetMode="External"/><Relationship Id="rId2" Type="http://schemas.openxmlformats.org/officeDocument/2006/relationships/hyperlink" Target="https://drive.google.com/open?id=0By0gkOw10CZrdldkNUR6UlFJTDdQNXpvZHJOd1IyUWhTcV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pers.ssrn.com/sol3/papers.cfm?abstract_id=1628693" TargetMode="External"/><Relationship Id="rId11" Type="http://schemas.openxmlformats.org/officeDocument/2006/relationships/hyperlink" Target="http://www.tandfonline.com/doi/abs/10.1080/15402000701263809?journalCode=hbsm20" TargetMode="External"/><Relationship Id="rId5" Type="http://schemas.openxmlformats.org/officeDocument/2006/relationships/hyperlink" Target="https://drive.google.com/file/d/0By0gkOw10CZrcUZ6bktLTjFOVUE/view?usp=sharing" TargetMode="External"/><Relationship Id="rId10" Type="http://schemas.openxmlformats.org/officeDocument/2006/relationships/hyperlink" Target="https://drive.google.com/open?id=0By0gkOw10CZrZVhCdm15Nmtaek1VTkJ4QUEzYU94dV9fdDk0" TargetMode="External"/><Relationship Id="rId4" Type="http://schemas.openxmlformats.org/officeDocument/2006/relationships/hyperlink" Target="https://drive.google.com/open?id=0By0gkOw10CZrcFZVZWRxUkl2b2Y5eVdIXzlrUUxQbVZhNU5z" TargetMode="External"/><Relationship Id="rId9" Type="http://schemas.openxmlformats.org/officeDocument/2006/relationships/hyperlink" Target="http://www.sleepforscience.org/stuff/contentmgr/files/73fcbc8090d3aca81567db2c113cf0e8/pdf/wolfson_carskadon1998.pdf" TargetMode="External"/><Relationship Id="rId14" Type="http://schemas.openxmlformats.org/officeDocument/2006/relationships/hyperlink" Target="http://www.apa.org/pi/families/resources/school-start-time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y0gkOw10CZrbWlOaHZWX0FSQUgyWWJRRGRrX0w5Q0FfUWxV" TargetMode="External"/><Relationship Id="rId2" Type="http://schemas.openxmlformats.org/officeDocument/2006/relationships/hyperlink" Target="https://drive.google.com/open?id=0By0gkOw10CZrZE1rRERTekhHN0xoVHVyT3R1VzdCTlhhRlh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sleepinfairfax.org/docs/CS.Denver.pdf" TargetMode="External"/><Relationship Id="rId4" Type="http://schemas.openxmlformats.org/officeDocument/2006/relationships/hyperlink" Target="https://drive.google.com/open?id=0By0gkOw10CZrcVpXOU5IVHNQZmFrc2J5YThZOWFCTlFjWV9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“Hot Topic”</a:t>
            </a:r>
            <a:br>
              <a:rPr lang="en-US" dirty="0" smtClean="0"/>
            </a:br>
            <a:r>
              <a:rPr lang="en-US" dirty="0" smtClean="0"/>
              <a:t>Early Start Time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Presented by Margie Ross Decter, </a:t>
            </a:r>
          </a:p>
          <a:p>
            <a:r>
              <a:rPr lang="en-US" sz="1800" dirty="0" smtClean="0"/>
              <a:t>Newton School Committee</a:t>
            </a:r>
          </a:p>
          <a:p>
            <a:r>
              <a:rPr lang="en-US" sz="1800" dirty="0" smtClean="0"/>
              <a:t>MASC Division II Co-chair</a:t>
            </a:r>
          </a:p>
          <a:p>
            <a:endParaRPr lang="en-US" sz="1800" dirty="0"/>
          </a:p>
          <a:p>
            <a:r>
              <a:rPr lang="en-US" sz="1800" dirty="0" smtClean="0"/>
              <a:t>May 17,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11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on Later Start Time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74058" y="2049609"/>
            <a:ext cx="898263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Moderator: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Margie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Ross Decter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Newton School Committee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Amy Mistrot-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Natick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Committee, Chair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Barbie Linares- </a:t>
            </a: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Georgetown 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 </a:t>
            </a: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Committee, Chair</a:t>
            </a:r>
            <a:endParaRPr lang="en-US" alt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Carol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Jacobs-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Georgetown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Schools, Superintendent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James Adams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Ashland </a:t>
            </a:r>
            <a:r>
              <a:rPr lang="en-US" alt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Schools, Superintendent</a:t>
            </a:r>
            <a:endParaRPr lang="en-US" alt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3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Hot Topic: LST Gaining Attention of School </a:t>
            </a:r>
            <a:r>
              <a:rPr lang="en-US" dirty="0" smtClean="0"/>
              <a:t>Districts </a:t>
            </a:r>
            <a:r>
              <a:rPr lang="en-US" dirty="0" smtClean="0"/>
              <a:t>Nationally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72" y="2413097"/>
            <a:ext cx="4505469" cy="3088124"/>
          </a:xfrm>
        </p:spPr>
      </p:pic>
      <p:sp>
        <p:nvSpPr>
          <p:cNvPr id="9" name="Rectangle 8"/>
          <p:cNvSpPr/>
          <p:nvPr/>
        </p:nvSpPr>
        <p:spPr>
          <a:xfrm>
            <a:off x="6881500" y="5232778"/>
            <a:ext cx="4128247" cy="2549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6859" y="2129224"/>
            <a:ext cx="625288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National media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Middlesex </a:t>
            </a:r>
            <a:r>
              <a:rPr lang="en-US" sz="2400" dirty="0"/>
              <a:t>League </a:t>
            </a:r>
            <a:r>
              <a:rPr lang="en-US" sz="2400" dirty="0" smtClean="0"/>
              <a:t>Superintendents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Mass Senate Bill S.254</a:t>
            </a:r>
            <a:r>
              <a:rPr lang="en-US" sz="2400" dirty="0"/>
              <a:t> - An Act authorizing a study of starting times and schedules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MASC </a:t>
            </a:r>
            <a:r>
              <a:rPr lang="en-US" sz="2400" dirty="0" smtClean="0"/>
              <a:t>Resolution November </a:t>
            </a:r>
            <a:r>
              <a:rPr lang="en-US" sz="2400" dirty="0"/>
              <a:t>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More than 60 </a:t>
            </a:r>
            <a:r>
              <a:rPr lang="en-US" sz="2400" dirty="0" smtClean="0"/>
              <a:t>MA school </a:t>
            </a:r>
            <a:r>
              <a:rPr lang="en-US" sz="2400" dirty="0"/>
              <a:t>committees reported interest in learning more or are exploring later start time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07287" y="2151487"/>
            <a:ext cx="3838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Early is Too Early?</a:t>
            </a:r>
          </a:p>
        </p:txBody>
      </p:sp>
    </p:spTree>
    <p:extLst>
      <p:ext uri="{BB962C8B-B14F-4D97-AF65-F5344CB8AC3E}">
        <p14:creationId xmlns:p14="http://schemas.microsoft.com/office/powerpoint/2010/main" val="308982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1" y="753228"/>
            <a:ext cx="10056960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LST? The </a:t>
            </a:r>
            <a:r>
              <a:rPr lang="en-US" dirty="0" smtClean="0"/>
              <a:t>American Academy of Pediatrics:</a:t>
            </a:r>
            <a:br>
              <a:rPr lang="en-US" dirty="0" smtClean="0"/>
            </a:br>
            <a:r>
              <a:rPr lang="en-US" dirty="0" smtClean="0"/>
              <a:t>“Insufficient Sleep an Important </a:t>
            </a:r>
            <a:r>
              <a:rPr lang="en-US" dirty="0" smtClean="0">
                <a:solidFill>
                  <a:srgbClr val="FFFF00"/>
                </a:solidFill>
              </a:rPr>
              <a:t>Public Health </a:t>
            </a:r>
            <a:r>
              <a:rPr lang="en-US" dirty="0" smtClean="0"/>
              <a:t>Issue”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1" y="2078182"/>
            <a:ext cx="115131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“The American Academy of Pediatrics recognizes insufficient sleep in adolescents as an important public health issue </a:t>
            </a:r>
            <a:r>
              <a:rPr lang="en-US" dirty="0" smtClean="0"/>
              <a:t>that significantly affects the health and safety, as well as the academic success, of our nation’s middle and high school students..</a:t>
            </a:r>
          </a:p>
          <a:p>
            <a:endParaRPr lang="en-US" dirty="0"/>
          </a:p>
          <a:p>
            <a:r>
              <a:rPr lang="en-US" sz="2000" b="1" dirty="0" smtClean="0"/>
              <a:t>The American Academy of Pediatrics strongly supports the efforts of school districts to optimize sleep in students and urges </a:t>
            </a:r>
            <a:r>
              <a:rPr lang="en-US" sz="2000" b="1" dirty="0" smtClean="0">
                <a:solidFill>
                  <a:srgbClr val="FFFF00"/>
                </a:solidFill>
              </a:rPr>
              <a:t>high schools and middle schools </a:t>
            </a:r>
            <a:r>
              <a:rPr lang="en-US" sz="2000" b="1" dirty="0" smtClean="0"/>
              <a:t>to aim for start times that allow students the opportunity to achieve optimal levels of sleep (8.5–9.5 hours) </a:t>
            </a:r>
          </a:p>
          <a:p>
            <a:endParaRPr lang="en-US" sz="2000" b="1" dirty="0"/>
          </a:p>
          <a:p>
            <a:r>
              <a:rPr lang="en-US" sz="2000" dirty="0" smtClean="0"/>
              <a:t>and </a:t>
            </a:r>
            <a:r>
              <a:rPr lang="en-US" sz="2000" b="1" dirty="0" smtClean="0"/>
              <a:t>to improve physical (</a:t>
            </a:r>
            <a:r>
              <a:rPr lang="en-US" sz="2000" dirty="0" err="1" smtClean="0"/>
              <a:t>eg</a:t>
            </a:r>
            <a:r>
              <a:rPr lang="en-US" sz="2000" dirty="0" smtClean="0"/>
              <a:t>, reduced obesity risk) </a:t>
            </a:r>
            <a:r>
              <a:rPr lang="en-US" sz="2000" b="1" dirty="0" smtClean="0"/>
              <a:t>and mental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, lower rates of depression) </a:t>
            </a:r>
            <a:r>
              <a:rPr lang="en-US" sz="2000" b="1" dirty="0" smtClean="0"/>
              <a:t>health, safety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, drowsy driving crashes), </a:t>
            </a:r>
            <a:r>
              <a:rPr lang="en-US" sz="2000" b="1" dirty="0" smtClean="0"/>
              <a:t>academic performance, and quality of life</a:t>
            </a:r>
            <a:r>
              <a:rPr lang="en-US" sz="2000" dirty="0" smtClean="0"/>
              <a:t>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Excerpted from American Academy of Pediatrics Policy Statement, April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 </a:t>
            </a:r>
            <a:r>
              <a:rPr lang="en-US" dirty="0" smtClean="0"/>
              <a:t>Starts </a:t>
            </a:r>
            <a:r>
              <a:rPr lang="en-US" dirty="0" smtClean="0"/>
              <a:t>address Social Emotional Health, Well-being, Safety,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05" y="2144254"/>
            <a:ext cx="11281830" cy="50810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SAFETY: </a:t>
            </a:r>
            <a:r>
              <a:rPr lang="en-US" sz="4200" dirty="0" smtClean="0"/>
              <a:t>1</a:t>
            </a:r>
            <a:r>
              <a:rPr lang="en-US" sz="4200" dirty="0"/>
              <a:t>% of adolescent drivers </a:t>
            </a:r>
            <a:r>
              <a:rPr lang="en-US" sz="4200" u="sng" dirty="0">
                <a:solidFill>
                  <a:srgbClr val="FFC000"/>
                </a:solidFill>
              </a:rPr>
              <a:t>drove drowsy </a:t>
            </a:r>
            <a:r>
              <a:rPr lang="en-US" sz="4200" dirty="0"/>
              <a:t>during the year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ACADEMIC ACHEIVEMENT: Insufficient </a:t>
            </a:r>
            <a:r>
              <a:rPr lang="en-US" sz="4200" dirty="0"/>
              <a:t>sleep associated with </a:t>
            </a:r>
            <a:r>
              <a:rPr lang="en-US" sz="4200" u="sng" dirty="0">
                <a:solidFill>
                  <a:srgbClr val="FFC000"/>
                </a:solidFill>
              </a:rPr>
              <a:t>lower </a:t>
            </a:r>
            <a:r>
              <a:rPr lang="en-US" sz="4200" u="sng" dirty="0" smtClean="0">
                <a:solidFill>
                  <a:srgbClr val="FFC000"/>
                </a:solidFill>
              </a:rPr>
              <a:t>grades</a:t>
            </a:r>
          </a:p>
          <a:p>
            <a:pPr marL="0" indent="0">
              <a:buNone/>
            </a:pPr>
            <a:r>
              <a:rPr lang="en-US" sz="4200" i="1" dirty="0" smtClean="0"/>
              <a:t>--At </a:t>
            </a:r>
            <a:r>
              <a:rPr lang="en-US" sz="4200" i="1" dirty="0"/>
              <a:t>least once per </a:t>
            </a:r>
            <a:r>
              <a:rPr lang="en-US" sz="4200" i="1" dirty="0" smtClean="0"/>
              <a:t>week </a:t>
            </a:r>
            <a:r>
              <a:rPr lang="en-US" sz="4200" dirty="0" smtClean="0"/>
              <a:t>28</a:t>
            </a:r>
            <a:r>
              <a:rPr lang="en-US" sz="4200" dirty="0"/>
              <a:t>% of high school students </a:t>
            </a:r>
            <a:r>
              <a:rPr lang="en-US" sz="4200" u="sng" dirty="0">
                <a:solidFill>
                  <a:srgbClr val="FFC000"/>
                </a:solidFill>
              </a:rPr>
              <a:t>fall asleep in </a:t>
            </a:r>
            <a:r>
              <a:rPr lang="en-US" sz="4200" u="sng" dirty="0" smtClean="0">
                <a:solidFill>
                  <a:srgbClr val="FFC000"/>
                </a:solidFill>
              </a:rPr>
              <a:t>school AND </a:t>
            </a:r>
            <a:r>
              <a:rPr lang="en-US" sz="4200" dirty="0" smtClean="0"/>
              <a:t>22</a:t>
            </a:r>
            <a:r>
              <a:rPr lang="en-US" sz="4200" dirty="0"/>
              <a:t>% </a:t>
            </a:r>
            <a:r>
              <a:rPr lang="en-US" sz="4200" u="sng" dirty="0">
                <a:solidFill>
                  <a:srgbClr val="FFC000"/>
                </a:solidFill>
              </a:rPr>
              <a:t>fall asleep doing homework</a:t>
            </a:r>
          </a:p>
          <a:p>
            <a:pPr marL="0" indent="0">
              <a:buNone/>
            </a:pPr>
            <a:r>
              <a:rPr lang="en-US" sz="3800" dirty="0" smtClean="0"/>
              <a:t>--Conversely</a:t>
            </a:r>
            <a:r>
              <a:rPr lang="en-US" sz="3800" dirty="0"/>
              <a:t>, 80% of adolescents who get an optimal amount of </a:t>
            </a:r>
            <a:r>
              <a:rPr lang="en-US" sz="3800" dirty="0" smtClean="0"/>
              <a:t>sleep report receiving As and </a:t>
            </a:r>
            <a:r>
              <a:rPr lang="en-US" sz="3800" dirty="0" err="1" smtClean="0"/>
              <a:t>Bs</a:t>
            </a:r>
            <a:endParaRPr lang="en-US" sz="4200" dirty="0"/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MENTAL HEALTH: </a:t>
            </a:r>
            <a:r>
              <a:rPr lang="en-US" sz="3800" dirty="0" smtClean="0"/>
              <a:t>Among </a:t>
            </a:r>
            <a:r>
              <a:rPr lang="en-US" sz="3800" dirty="0"/>
              <a:t>adolescents who report being </a:t>
            </a:r>
            <a:r>
              <a:rPr lang="en-US" sz="3800" u="sng" dirty="0">
                <a:solidFill>
                  <a:srgbClr val="FFC000"/>
                </a:solidFill>
              </a:rPr>
              <a:t>unhappy or </a:t>
            </a:r>
            <a:r>
              <a:rPr lang="en-US" sz="3800" u="sng" dirty="0" smtClean="0">
                <a:solidFill>
                  <a:srgbClr val="FFC000"/>
                </a:solidFill>
              </a:rPr>
              <a:t>stressed</a:t>
            </a:r>
          </a:p>
          <a:p>
            <a:pPr marL="0" indent="0">
              <a:buNone/>
            </a:pPr>
            <a:r>
              <a:rPr lang="en-US" sz="3800" u="sng" dirty="0">
                <a:solidFill>
                  <a:srgbClr val="FFC000"/>
                </a:solidFill>
              </a:rPr>
              <a:t>-</a:t>
            </a:r>
            <a:r>
              <a:rPr lang="en-US" sz="3800" dirty="0" smtClean="0"/>
              <a:t>– </a:t>
            </a:r>
            <a:r>
              <a:rPr lang="en-US" sz="3800" dirty="0"/>
              <a:t>73% report they don't get enough sleep at </a:t>
            </a:r>
            <a:r>
              <a:rPr lang="en-US" sz="3800" dirty="0" smtClean="0"/>
              <a:t>night AND 59</a:t>
            </a:r>
            <a:r>
              <a:rPr lang="en-US" sz="3800" dirty="0"/>
              <a:t>% are excessively sleepy during the day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WELLNESS/ATHLETIC PERFORMANCE: </a:t>
            </a:r>
            <a:r>
              <a:rPr lang="en-US" sz="4200" dirty="0" smtClean="0"/>
              <a:t>28</a:t>
            </a:r>
            <a:r>
              <a:rPr lang="en-US" sz="4200" dirty="0"/>
              <a:t>% of adolescents say they're </a:t>
            </a:r>
            <a:r>
              <a:rPr lang="en-US" sz="4200" u="sng" dirty="0">
                <a:solidFill>
                  <a:srgbClr val="FFC000"/>
                </a:solidFill>
              </a:rPr>
              <a:t>too tired to </a:t>
            </a:r>
            <a:r>
              <a:rPr lang="en-US" sz="4200" u="sng" dirty="0" smtClean="0">
                <a:solidFill>
                  <a:srgbClr val="FFC000"/>
                </a:solidFill>
              </a:rPr>
              <a:t>exercise</a:t>
            </a:r>
          </a:p>
          <a:p>
            <a:pPr marL="0" indent="0">
              <a:buNone/>
            </a:pPr>
            <a:endParaRPr lang="en-US" sz="4200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4200" dirty="0" smtClean="0"/>
              <a:t>LIFELONG IMPACT ON </a:t>
            </a:r>
            <a:r>
              <a:rPr lang="en-US" sz="4200" dirty="0" smtClean="0"/>
              <a:t>HEALTH</a:t>
            </a:r>
          </a:p>
          <a:p>
            <a:pPr marL="0" indent="0">
              <a:buNone/>
            </a:pPr>
            <a:r>
              <a:rPr lang="en-US" sz="4200" dirty="0" smtClean="0"/>
              <a:t>--Sleep </a:t>
            </a:r>
            <a:r>
              <a:rPr lang="en-US" sz="4200" dirty="0" smtClean="0"/>
              <a:t>Deprivation </a:t>
            </a:r>
            <a:r>
              <a:rPr lang="en-US" sz="4200" dirty="0" smtClean="0"/>
              <a:t>has a long term impact </a:t>
            </a:r>
            <a:r>
              <a:rPr lang="en-US" sz="4200" dirty="0" smtClean="0"/>
              <a:t>leading to </a:t>
            </a:r>
            <a:r>
              <a:rPr lang="en-US" sz="4200" dirty="0" smtClean="0">
                <a:solidFill>
                  <a:srgbClr val="FFC000"/>
                </a:solidFill>
              </a:rPr>
              <a:t>Obesity</a:t>
            </a:r>
            <a:r>
              <a:rPr lang="en-US" sz="4200" dirty="0" smtClean="0">
                <a:solidFill>
                  <a:srgbClr val="FFC000"/>
                </a:solidFill>
              </a:rPr>
              <a:t>, Heart Disease, Cancer, ADHD, </a:t>
            </a:r>
            <a:r>
              <a:rPr lang="en-US" sz="4200" dirty="0" smtClean="0">
                <a:solidFill>
                  <a:srgbClr val="FFC000"/>
                </a:solidFill>
              </a:rPr>
              <a:t>Depression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National </a:t>
            </a:r>
            <a:r>
              <a:rPr lang="en-US" sz="1800" b="1" dirty="0"/>
              <a:t>Sleep Foundation - Sleep in America Poll </a:t>
            </a:r>
            <a:r>
              <a:rPr lang="en-US" sz="1800" b="1" dirty="0" smtClean="0"/>
              <a:t>2006 http</a:t>
            </a:r>
            <a:r>
              <a:rPr lang="en-US" sz="1800" b="1" dirty="0"/>
              <a:t>://respiratory-care-sleep-medicine.advanceweb.com/Article/NSF-Poll-Sleepdeprived-</a:t>
            </a:r>
          </a:p>
          <a:p>
            <a:pPr marL="0" indent="0">
              <a:buNone/>
            </a:pPr>
            <a:r>
              <a:rPr lang="en-US" sz="1800" b="1" dirty="0"/>
              <a:t>Teens-Nodding-Off-at-School-Behind-the-Wheel.aspx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24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all about Teen Biology: </a:t>
            </a:r>
            <a:br>
              <a:rPr lang="en-US" dirty="0" smtClean="0"/>
            </a:br>
            <a:r>
              <a:rPr lang="en-US" dirty="0" smtClean="0"/>
              <a:t>LST/Sleep </a:t>
            </a:r>
            <a:r>
              <a:rPr lang="en-US" dirty="0" smtClean="0"/>
              <a:t>Research </a:t>
            </a:r>
            <a:r>
              <a:rPr lang="en-US" dirty="0" smtClean="0"/>
              <a:t>is Longstanding, Proliferating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3953"/>
            <a:ext cx="10547973" cy="46123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American Academy of Pediatrics Policy Statement</a:t>
            </a:r>
            <a:r>
              <a:rPr lang="en-US" dirty="0"/>
              <a:t>, August </a:t>
            </a:r>
            <a:r>
              <a:rPr lang="en-US" dirty="0" smtClean="0"/>
              <a:t>2014 </a:t>
            </a:r>
            <a:r>
              <a:rPr lang="en-US" dirty="0"/>
              <a:t>(School Start Times for Adolescents, published in </a:t>
            </a:r>
            <a:r>
              <a:rPr lang="en-US" i="1" dirty="0"/>
              <a:t>Pediatrics</a:t>
            </a:r>
            <a:r>
              <a:rPr lang="en-US" dirty="0"/>
              <a:t>)</a:t>
            </a:r>
          </a:p>
          <a:p>
            <a:r>
              <a:rPr lang="en-US" dirty="0">
                <a:hlinkClick r:id="rId3"/>
              </a:rPr>
              <a:t>Centers for Disease Control and Prevention Statement</a:t>
            </a:r>
            <a:r>
              <a:rPr lang="en-US" dirty="0"/>
              <a:t>, August 2015</a:t>
            </a:r>
          </a:p>
          <a:p>
            <a:r>
              <a:rPr lang="en-US" dirty="0" err="1"/>
              <a:t>Wahlstrom</a:t>
            </a:r>
            <a:r>
              <a:rPr lang="en-US" dirty="0"/>
              <a:t>, K., et. al. (2014). </a:t>
            </a:r>
            <a:r>
              <a:rPr lang="en-US" dirty="0">
                <a:hlinkClick r:id="rId4"/>
              </a:rPr>
              <a:t>Examining the Impact of Later School Start Times on the Health and Academic Performance of High School Students: A Multi-Site Study.</a:t>
            </a:r>
            <a:r>
              <a:rPr lang="en-US" dirty="0"/>
              <a:t> Final Report. Center for Applied Research and Educational Improvement, University of Minnesota</a:t>
            </a:r>
          </a:p>
          <a:p>
            <a:r>
              <a:rPr lang="en-US" dirty="0" err="1"/>
              <a:t>Milewski</a:t>
            </a:r>
            <a:r>
              <a:rPr lang="en-US" dirty="0"/>
              <a:t>, et. al. (2014). </a:t>
            </a:r>
            <a:r>
              <a:rPr lang="en-US" dirty="0">
                <a:hlinkClick r:id="rId5"/>
              </a:rPr>
              <a:t>Chronic Lack of Sleep is Associated With Increased Sports Injuries in Adolescent Athletes</a:t>
            </a:r>
            <a:r>
              <a:rPr lang="en-US" dirty="0"/>
              <a:t>. </a:t>
            </a:r>
            <a:r>
              <a:rPr lang="en-US" i="1" dirty="0"/>
              <a:t>Journal of Pediatric </a:t>
            </a:r>
            <a:r>
              <a:rPr lang="en-US" i="1" dirty="0" err="1"/>
              <a:t>Orthopaedics</a:t>
            </a:r>
            <a:r>
              <a:rPr lang="en-US" dirty="0"/>
              <a:t>.</a:t>
            </a:r>
          </a:p>
          <a:p>
            <a:r>
              <a:rPr lang="en-US" dirty="0"/>
              <a:t>Edwards, Finley. (2012). </a:t>
            </a:r>
            <a:r>
              <a:rPr lang="en-US" dirty="0">
                <a:hlinkClick r:id="rId6"/>
              </a:rPr>
              <a:t>Early to Rise: The Effect of Daily Start Times on Academic Performance</a:t>
            </a:r>
            <a:r>
              <a:rPr lang="en-US" dirty="0"/>
              <a:t>.</a:t>
            </a:r>
          </a:p>
          <a:p>
            <a:r>
              <a:rPr lang="en-US" dirty="0"/>
              <a:t>Danner, Phillips. (2008). </a:t>
            </a:r>
            <a:r>
              <a:rPr lang="en-US" dirty="0">
                <a:hlinkClick r:id="rId7"/>
              </a:rPr>
              <a:t>Adolescent Sleep, School Start Times, and Teen Motor Vehicle Crashes</a:t>
            </a:r>
            <a:r>
              <a:rPr lang="en-US" dirty="0"/>
              <a:t>. </a:t>
            </a:r>
            <a:r>
              <a:rPr lang="en-US" i="1" dirty="0"/>
              <a:t>Journal of Clinical Sleep Medicine</a:t>
            </a:r>
            <a:r>
              <a:rPr lang="en-US" dirty="0"/>
              <a:t>.</a:t>
            </a:r>
          </a:p>
          <a:p>
            <a:r>
              <a:rPr lang="en-US" dirty="0" err="1"/>
              <a:t>Wahlstrom</a:t>
            </a:r>
            <a:r>
              <a:rPr lang="en-US" dirty="0"/>
              <a:t>. (2002). </a:t>
            </a:r>
            <a:r>
              <a:rPr lang="en-US" dirty="0">
                <a:hlinkClick r:id="rId8"/>
              </a:rPr>
              <a:t>Changing Times: Findings From the First Longitudinal Study of Later High School Start Times</a:t>
            </a:r>
            <a:r>
              <a:rPr lang="en-US" dirty="0"/>
              <a:t>. </a:t>
            </a:r>
            <a:r>
              <a:rPr lang="en-US" i="1" dirty="0"/>
              <a:t>NASSP Bulletin</a:t>
            </a:r>
            <a:r>
              <a:rPr lang="en-US" dirty="0"/>
              <a:t>.</a:t>
            </a:r>
          </a:p>
          <a:p>
            <a:r>
              <a:rPr lang="en-US" dirty="0"/>
              <a:t>Wolfson, AR, </a:t>
            </a:r>
            <a:r>
              <a:rPr lang="en-US" dirty="0" err="1"/>
              <a:t>Carskadon</a:t>
            </a:r>
            <a:r>
              <a:rPr lang="en-US" dirty="0"/>
              <a:t>, MA. (1998). </a:t>
            </a:r>
            <a:r>
              <a:rPr lang="en-US" dirty="0">
                <a:hlinkClick r:id="rId9"/>
              </a:rPr>
              <a:t>Sleep Schedules and Daytime Functioning in Adolescents</a:t>
            </a:r>
            <a:r>
              <a:rPr lang="en-US" dirty="0"/>
              <a:t>. </a:t>
            </a:r>
            <a:r>
              <a:rPr lang="en-US" i="1" dirty="0"/>
              <a:t>Child Development.</a:t>
            </a:r>
            <a:endParaRPr lang="en-US" dirty="0"/>
          </a:p>
          <a:p>
            <a:r>
              <a:rPr lang="en-US" dirty="0">
                <a:hlinkClick r:id="rId10"/>
              </a:rPr>
              <a:t>The Impact of School Start Times on Adolescent Health and Academic Performance</a:t>
            </a:r>
            <a:r>
              <a:rPr lang="en-US" dirty="0"/>
              <a:t>, Literature Review from SchoolStartTime.org</a:t>
            </a:r>
          </a:p>
          <a:p>
            <a:r>
              <a:rPr lang="en-US" dirty="0"/>
              <a:t>Abstract of Wolfson, et. al. (2007). </a:t>
            </a:r>
            <a:r>
              <a:rPr lang="en-US" dirty="0">
                <a:hlinkClick r:id="rId11"/>
              </a:rPr>
              <a:t>Middle School Start Times: The Importance of a Good Night’s Sleep For Young Adolescents</a:t>
            </a:r>
            <a:r>
              <a:rPr lang="en-US" dirty="0"/>
              <a:t>. </a:t>
            </a:r>
            <a:r>
              <a:rPr lang="en-US" i="1" dirty="0"/>
              <a:t>Behavioral Sleep Medicine</a:t>
            </a:r>
            <a:r>
              <a:rPr lang="en-US" dirty="0"/>
              <a:t>.</a:t>
            </a:r>
          </a:p>
          <a:p>
            <a:r>
              <a:rPr lang="en-US" sz="2900" b="1" dirty="0"/>
              <a:t>NEW!</a:t>
            </a:r>
            <a:r>
              <a:rPr lang="en-US" sz="2900" dirty="0"/>
              <a:t>  Shapiro. (2015) </a:t>
            </a:r>
            <a:r>
              <a:rPr lang="en-US" sz="2900" dirty="0">
                <a:hlinkClick r:id="rId12"/>
              </a:rPr>
              <a:t>The Educational Effects of School Start Times</a:t>
            </a:r>
            <a:r>
              <a:rPr lang="en-US" sz="2900" dirty="0"/>
              <a:t>, </a:t>
            </a:r>
            <a:r>
              <a:rPr lang="en-US" sz="2900" i="1" dirty="0"/>
              <a:t>IZA World of Labor</a:t>
            </a:r>
            <a:r>
              <a:rPr lang="en-US" sz="2900" dirty="0"/>
              <a:t>.</a:t>
            </a:r>
          </a:p>
          <a:p>
            <a:r>
              <a:rPr lang="en-US" sz="2900" b="1" dirty="0"/>
              <a:t>NEW!</a:t>
            </a:r>
            <a:r>
              <a:rPr lang="en-US" sz="2900" dirty="0"/>
              <a:t>  Carrell, et. al. (2011) </a:t>
            </a:r>
            <a:r>
              <a:rPr lang="en-US" sz="2900" dirty="0">
                <a:hlinkClick r:id="rId13"/>
              </a:rPr>
              <a:t>A’s from Zzzz’s? The Causal Effect of School Start Time on the Academic Achievement of Adolescents</a:t>
            </a:r>
            <a:r>
              <a:rPr lang="en-US" sz="2900" dirty="0"/>
              <a:t>, </a:t>
            </a:r>
            <a:r>
              <a:rPr lang="en-US" sz="2900" i="1" dirty="0"/>
              <a:t>American Economic Journal</a:t>
            </a:r>
            <a:r>
              <a:rPr lang="en-US" sz="2900" dirty="0"/>
              <a:t>.</a:t>
            </a:r>
          </a:p>
          <a:p>
            <a:r>
              <a:rPr lang="en-US" sz="2900" b="1" dirty="0"/>
              <a:t>NEW!</a:t>
            </a:r>
            <a:r>
              <a:rPr lang="en-US" sz="2900" dirty="0"/>
              <a:t> </a:t>
            </a:r>
            <a:r>
              <a:rPr lang="en-US" sz="2900" dirty="0">
                <a:hlinkClick r:id="rId14"/>
              </a:rPr>
              <a:t>Later School Start Times Promote Adolescent Well Being</a:t>
            </a:r>
            <a:r>
              <a:rPr lang="en-US" sz="2900" dirty="0"/>
              <a:t>, American Psychological Association,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Case Studies Demonstrate the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Benefits of Later Start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93" y="2215850"/>
            <a:ext cx="7939242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Case Studies</a:t>
            </a:r>
            <a:endParaRPr lang="en-US" dirty="0"/>
          </a:p>
          <a:p>
            <a:r>
              <a:rPr lang="en-US" dirty="0">
                <a:hlinkClick r:id="rId2"/>
              </a:rPr>
              <a:t>School Start Time Change: An In-Depth Examination of School Districts in the United States</a:t>
            </a:r>
            <a:r>
              <a:rPr lang="en-US" dirty="0"/>
              <a:t>, The Children’s National Medical Center’s Blueprint for Change Team, April 2014</a:t>
            </a:r>
          </a:p>
          <a:p>
            <a:r>
              <a:rPr lang="en-US" dirty="0">
                <a:hlinkClick r:id="rId3"/>
              </a:rPr>
              <a:t>Changing School Start Times: Arlington, VA</a:t>
            </a:r>
            <a:r>
              <a:rPr lang="en-US" dirty="0"/>
              <a:t>, National Sleep Foundation Adolescent Sleep Initiative</a:t>
            </a:r>
          </a:p>
          <a:p>
            <a:r>
              <a:rPr lang="en-US" dirty="0">
                <a:hlinkClick r:id="rId4"/>
              </a:rPr>
              <a:t>Changing School Start Times: Wilton, CT</a:t>
            </a:r>
            <a:r>
              <a:rPr lang="en-US" dirty="0"/>
              <a:t>, National Sleep Foundation Adolescent Sleep Initiative</a:t>
            </a:r>
          </a:p>
          <a:p>
            <a:r>
              <a:rPr lang="en-US" dirty="0">
                <a:hlinkClick r:id="rId5"/>
              </a:rPr>
              <a:t>Changing School Start Times: Denver, CO</a:t>
            </a:r>
            <a:r>
              <a:rPr lang="en-US" dirty="0"/>
              <a:t>, National Sleep Foundation Adolescent Sleep Initiative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35" y="2877671"/>
            <a:ext cx="3864068" cy="257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LST a No Brainer?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There is no silver bullet…”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70175" y="1838944"/>
            <a:ext cx="4472327" cy="693135"/>
          </a:xfrm>
        </p:spPr>
        <p:txBody>
          <a:bodyPr/>
          <a:lstStyle/>
          <a:p>
            <a:r>
              <a:rPr lang="en-US" dirty="0" smtClean="0"/>
              <a:t>Complex Issues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7138" y="1834166"/>
            <a:ext cx="4474028" cy="692076"/>
          </a:xfrm>
        </p:spPr>
        <p:txBody>
          <a:bodyPr/>
          <a:lstStyle/>
          <a:p>
            <a:r>
              <a:rPr lang="en-US" dirty="0" smtClean="0"/>
              <a:t>Multiple Stakeholders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7138" y="2915103"/>
            <a:ext cx="5413580" cy="314952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Local:  </a:t>
            </a:r>
            <a:r>
              <a:rPr lang="en-US" dirty="0"/>
              <a:t>Parents ~  Students ~  District Leadership ~  Principals ~  Teachers &amp; staff ~  School Councils ~ PTOs ~ Unions ~ Before and After School Child Care Providers ~  Walk-to-school Advocates ~  Bus Riders ~  Traffic  and Safety ~  Parks and Recreation ~  </a:t>
            </a:r>
            <a:r>
              <a:rPr lang="en-US" dirty="0" smtClean="0"/>
              <a:t>City </a:t>
            </a:r>
            <a:r>
              <a:rPr lang="en-US" dirty="0"/>
              <a:t>Council ~  Mayor</a:t>
            </a:r>
          </a:p>
          <a:p>
            <a:pPr>
              <a:buNone/>
            </a:pPr>
            <a:endParaRPr lang="en-US" dirty="0"/>
          </a:p>
          <a:p>
            <a:r>
              <a:rPr lang="en-US" sz="3200" dirty="0" smtClean="0"/>
              <a:t>Regional:  </a:t>
            </a:r>
            <a:r>
              <a:rPr lang="en-US" dirty="0"/>
              <a:t>Dual County Athletic League ~ Bay State Athletic League ~  MIAA </a:t>
            </a:r>
            <a:r>
              <a:rPr lang="en-US" dirty="0" smtClean="0"/>
              <a:t>~  </a:t>
            </a:r>
            <a:r>
              <a:rPr lang="en-US" dirty="0"/>
              <a:t>Other Public School Districts ~  Massachusetts Legislature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25" y="2667468"/>
            <a:ext cx="2166526" cy="189108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8" y="4840078"/>
            <a:ext cx="2438400" cy="1725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59" y="2405914"/>
            <a:ext cx="1874371" cy="21851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58" y="4840077"/>
            <a:ext cx="1874371" cy="17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 </a:t>
            </a:r>
            <a:r>
              <a:rPr lang="en-US" dirty="0" smtClean="0"/>
              <a:t>Aggregate </a:t>
            </a:r>
            <a:r>
              <a:rPr lang="en-US" dirty="0" smtClean="0"/>
              <a:t>Resources: (newton.k12.ma.us)</a:t>
            </a:r>
            <a:endParaRPr lang="en-US" dirty="0"/>
          </a:p>
        </p:txBody>
      </p:sp>
      <p:pic>
        <p:nvPicPr>
          <p:cNvPr id="6" name="Content Placeholder 5" descr="Secondary Education / High School Start Time Working Group - Internet Explo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40" y="1758599"/>
            <a:ext cx="8579222" cy="5099401"/>
          </a:xfrm>
        </p:spPr>
      </p:pic>
    </p:spTree>
    <p:extLst>
      <p:ext uri="{BB962C8B-B14F-4D97-AF65-F5344CB8AC3E}">
        <p14:creationId xmlns:p14="http://schemas.microsoft.com/office/powerpoint/2010/main" val="35119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854</TotalTime>
  <Words>590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Berlin</vt:lpstr>
      <vt:lpstr>  “Hot Topic” Early Start Time Panel</vt:lpstr>
      <vt:lpstr>Panel on Later Start Time</vt:lpstr>
      <vt:lpstr> Hot Topic: LST Gaining Attention of School Districts Nationally  </vt:lpstr>
      <vt:lpstr>Why LST? The American Academy of Pediatrics: “Insufficient Sleep an Important Public Health Issue”</vt:lpstr>
      <vt:lpstr>Later Starts address Social Emotional Health, Well-being, Safety, and Learning</vt:lpstr>
      <vt:lpstr>It’s all about Teen Biology:  LST/Sleep Research is Longstanding, Proliferating</vt:lpstr>
      <vt:lpstr>National Case Studies Demonstrate the  Benefits of Later Start Time</vt:lpstr>
      <vt:lpstr>LST a No Brainer? “There is no silver bullet…”</vt:lpstr>
      <vt:lpstr>Newton Aggregate Resources: (newton.k12.ma.us)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Committee Panel on  Later High School Start Time</dc:title>
  <dc:creator>Margie</dc:creator>
  <cp:lastModifiedBy>Margie</cp:lastModifiedBy>
  <cp:revision>56</cp:revision>
  <dcterms:created xsi:type="dcterms:W3CDTF">2016-04-06T15:52:16Z</dcterms:created>
  <dcterms:modified xsi:type="dcterms:W3CDTF">2016-11-04T22:10:08Z</dcterms:modified>
</cp:coreProperties>
</file>