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54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60B212-DB0E-4C8D-AF22-59F16A51499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2873193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60B212-DB0E-4C8D-AF22-59F16A51499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62323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60B212-DB0E-4C8D-AF22-59F16A51499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168407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60B212-DB0E-4C8D-AF22-59F16A51499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208789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60B212-DB0E-4C8D-AF22-59F16A51499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3976748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60B212-DB0E-4C8D-AF22-59F16A514995}"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2026323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60B212-DB0E-4C8D-AF22-59F16A514995}" type="datetimeFigureOut">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2268308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60B212-DB0E-4C8D-AF22-59F16A514995}" type="datetimeFigureOut">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299570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60B212-DB0E-4C8D-AF22-59F16A514995}" type="datetimeFigureOut">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3566957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60B212-DB0E-4C8D-AF22-59F16A514995}"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285577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60B212-DB0E-4C8D-AF22-59F16A514995}"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3C889-A67D-43A2-9B39-AFC64BB87F73}" type="slidenum">
              <a:rPr lang="en-US" smtClean="0"/>
              <a:t>‹#›</a:t>
            </a:fld>
            <a:endParaRPr lang="en-US"/>
          </a:p>
        </p:txBody>
      </p:sp>
    </p:spTree>
    <p:extLst>
      <p:ext uri="{BB962C8B-B14F-4D97-AF65-F5344CB8AC3E}">
        <p14:creationId xmlns:p14="http://schemas.microsoft.com/office/powerpoint/2010/main" val="3542926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0B212-DB0E-4C8D-AF22-59F16A514995}" type="datetimeFigureOut">
              <a:rPr lang="en-US" smtClean="0"/>
              <a:t>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53C889-A67D-43A2-9B39-AFC64BB87F73}" type="slidenum">
              <a:rPr lang="en-US" smtClean="0"/>
              <a:t>‹#›</a:t>
            </a:fld>
            <a:endParaRPr lang="en-US"/>
          </a:p>
        </p:txBody>
      </p:sp>
    </p:spTree>
    <p:extLst>
      <p:ext uri="{BB962C8B-B14F-4D97-AF65-F5344CB8AC3E}">
        <p14:creationId xmlns:p14="http://schemas.microsoft.com/office/powerpoint/2010/main" val="3090724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525303"/>
          </a:xfrm>
        </p:spPr>
        <p:txBody>
          <a:bodyPr>
            <a:normAutofit/>
          </a:bodyPr>
          <a:lstStyle/>
          <a:p>
            <a:r>
              <a:rPr lang="en-US" sz="4800" dirty="0" smtClean="0">
                <a:solidFill>
                  <a:srgbClr val="0070C0"/>
                </a:solidFill>
                <a:latin typeface="Arial" panose="020B0604020202020204" pitchFamily="34" charset="0"/>
                <a:cs typeface="Arial" panose="020B0604020202020204" pitchFamily="34" charset="0"/>
              </a:rPr>
              <a:t>Georgetown</a:t>
            </a:r>
            <a:br>
              <a:rPr lang="en-US" sz="4800" dirty="0" smtClean="0">
                <a:solidFill>
                  <a:srgbClr val="0070C0"/>
                </a:solidFill>
                <a:latin typeface="Arial" panose="020B0604020202020204" pitchFamily="34" charset="0"/>
                <a:cs typeface="Arial" panose="020B0604020202020204" pitchFamily="34" charset="0"/>
              </a:rPr>
            </a:br>
            <a:r>
              <a:rPr lang="en-US" sz="4800" dirty="0" smtClean="0">
                <a:solidFill>
                  <a:srgbClr val="0070C0"/>
                </a:solidFill>
                <a:latin typeface="Arial" panose="020B0604020202020204" pitchFamily="34" charset="0"/>
                <a:cs typeface="Arial" panose="020B0604020202020204" pitchFamily="34" charset="0"/>
              </a:rPr>
              <a:t>Will Starting School Later Work?</a:t>
            </a:r>
            <a:endParaRPr lang="en-US" sz="4800" dirty="0">
              <a:solidFill>
                <a:srgbClr val="0070C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2947917" y="3602039"/>
            <a:ext cx="6605516" cy="3255962"/>
          </a:xfrm>
          <a:prstGeom prst="rect">
            <a:avLst/>
          </a:prstGeom>
        </p:spPr>
      </p:pic>
      <p:sp>
        <p:nvSpPr>
          <p:cNvPr id="3" name="Subtitle 2"/>
          <p:cNvSpPr>
            <a:spLocks noGrp="1"/>
          </p:cNvSpPr>
          <p:nvPr>
            <p:ph type="subTitle" idx="1"/>
          </p:nvPr>
        </p:nvSpPr>
        <p:spPr>
          <a:xfrm>
            <a:off x="2947918" y="2838734"/>
            <a:ext cx="6605516" cy="4019267"/>
          </a:xfrm>
        </p:spPr>
        <p:txBody>
          <a:bodyPr>
            <a:normAutofit/>
          </a:bodyPr>
          <a:lstStyle/>
          <a:p>
            <a:r>
              <a:rPr lang="en-US" sz="2900" dirty="0" smtClean="0">
                <a:solidFill>
                  <a:srgbClr val="0070C0"/>
                </a:solidFill>
                <a:latin typeface="Arial" panose="020B0604020202020204" pitchFamily="34" charset="0"/>
                <a:cs typeface="Arial" panose="020B0604020202020204" pitchFamily="34" charset="0"/>
              </a:rPr>
              <a:t>GMHS</a:t>
            </a:r>
            <a:endParaRPr lang="en-US" sz="29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5723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70C0"/>
                </a:solidFill>
                <a:latin typeface="Arial" panose="020B0604020202020204" pitchFamily="34" charset="0"/>
                <a:cs typeface="Arial" panose="020B0604020202020204" pitchFamily="34" charset="0"/>
              </a:rPr>
              <a:t>Start School Later Volunteer Committee Members</a:t>
            </a:r>
            <a:endParaRPr lang="en-US" dirty="0">
              <a:solidFill>
                <a:srgbClr val="0070C0"/>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fontScale="92500" lnSpcReduction="10000"/>
          </a:bodyPr>
          <a:lstStyle/>
          <a:p>
            <a:r>
              <a:rPr lang="en-US" sz="2000" dirty="0" smtClean="0">
                <a:latin typeface="Arial" panose="020B0604020202020204" pitchFamily="34" charset="0"/>
                <a:cs typeface="Arial" panose="020B0604020202020204" pitchFamily="34" charset="0"/>
              </a:rPr>
              <a:t>Teresa Frost – Parent</a:t>
            </a:r>
          </a:p>
          <a:p>
            <a:r>
              <a:rPr lang="en-US" sz="2000" dirty="0" smtClean="0">
                <a:latin typeface="Arial" panose="020B0604020202020204" pitchFamily="34" charset="0"/>
                <a:cs typeface="Arial" panose="020B0604020202020204" pitchFamily="34" charset="0"/>
              </a:rPr>
              <a:t>Paula Hooper – Parent</a:t>
            </a:r>
          </a:p>
          <a:p>
            <a:r>
              <a:rPr lang="en-US" sz="2000" dirty="0" smtClean="0">
                <a:latin typeface="Arial" panose="020B0604020202020204" pitchFamily="34" charset="0"/>
                <a:cs typeface="Arial" panose="020B0604020202020204" pitchFamily="34" charset="0"/>
              </a:rPr>
              <a:t>Carol Jacobs – Superintendent</a:t>
            </a:r>
          </a:p>
          <a:p>
            <a:r>
              <a:rPr lang="en-US" sz="2000" dirty="0" smtClean="0">
                <a:latin typeface="Arial" panose="020B0604020202020204" pitchFamily="34" charset="0"/>
                <a:cs typeface="Arial" panose="020B0604020202020204" pitchFamily="34" charset="0"/>
              </a:rPr>
              <a:t>Barbie Linares – School Committee Chair</a:t>
            </a:r>
          </a:p>
          <a:p>
            <a:r>
              <a:rPr lang="en-US" sz="2000" dirty="0" smtClean="0">
                <a:latin typeface="Arial" panose="020B0604020202020204" pitchFamily="34" charset="0"/>
                <a:cs typeface="Arial" panose="020B0604020202020204" pitchFamily="34" charset="0"/>
              </a:rPr>
              <a:t>Mary Lyon – Teacher</a:t>
            </a:r>
          </a:p>
          <a:p>
            <a:r>
              <a:rPr lang="en-US" sz="2000" dirty="0" smtClean="0">
                <a:latin typeface="Arial" panose="020B0604020202020204" pitchFamily="34" charset="0"/>
                <a:cs typeface="Arial" panose="020B0604020202020204" pitchFamily="34" charset="0"/>
              </a:rPr>
              <a:t>Suzanne MacDonald – School Committee</a:t>
            </a:r>
          </a:p>
          <a:p>
            <a:r>
              <a:rPr lang="en-US" sz="2000" dirty="0" smtClean="0">
                <a:latin typeface="Arial" panose="020B0604020202020204" pitchFamily="34" charset="0"/>
                <a:cs typeface="Arial" panose="020B0604020202020204" pitchFamily="34" charset="0"/>
              </a:rPr>
              <a:t>Margaret Maher – Penn Brook Principal</a:t>
            </a:r>
          </a:p>
          <a:p>
            <a:r>
              <a:rPr lang="en-US" sz="2000" dirty="0" smtClean="0">
                <a:latin typeface="Arial" panose="020B0604020202020204" pitchFamily="34" charset="0"/>
                <a:cs typeface="Arial" panose="020B0604020202020204" pitchFamily="34" charset="0"/>
              </a:rPr>
              <a:t>Heidi </a:t>
            </a:r>
            <a:r>
              <a:rPr lang="en-US" sz="2000" dirty="0" err="1" smtClean="0">
                <a:latin typeface="Arial" panose="020B0604020202020204" pitchFamily="34" charset="0"/>
                <a:cs typeface="Arial" panose="020B0604020202020204" pitchFamily="34" charset="0"/>
              </a:rPr>
              <a:t>Mongeau</a:t>
            </a:r>
            <a:r>
              <a:rPr lang="en-US" sz="2000" dirty="0" smtClean="0">
                <a:latin typeface="Arial" panose="020B0604020202020204" pitchFamily="34" charset="0"/>
                <a:cs typeface="Arial" panose="020B0604020202020204" pitchFamily="34" charset="0"/>
              </a:rPr>
              <a:t> – GMHS Administrator</a:t>
            </a:r>
          </a:p>
          <a:p>
            <a:r>
              <a:rPr lang="en-US" sz="2000" dirty="0" smtClean="0">
                <a:latin typeface="Arial" panose="020B0604020202020204" pitchFamily="34" charset="0"/>
                <a:cs typeface="Arial" panose="020B0604020202020204" pitchFamily="34" charset="0"/>
              </a:rPr>
              <a:t>Christine Orvis – Parent</a:t>
            </a:r>
          </a:p>
          <a:p>
            <a:r>
              <a:rPr lang="en-US" sz="2000" dirty="0" smtClean="0">
                <a:latin typeface="Arial" panose="020B0604020202020204" pitchFamily="34" charset="0"/>
                <a:cs typeface="Arial" panose="020B0604020202020204" pitchFamily="34" charset="0"/>
              </a:rPr>
              <a:t>Heather Torrey – District Food Service Director</a:t>
            </a:r>
          </a:p>
          <a:p>
            <a:r>
              <a:rPr lang="en-US" sz="2000" dirty="0" smtClean="0">
                <a:latin typeface="Arial" panose="020B0604020202020204" pitchFamily="34" charset="0"/>
                <a:cs typeface="Arial" panose="020B0604020202020204" pitchFamily="34" charset="0"/>
              </a:rPr>
              <a:t>Donald Valentine – Community Member</a:t>
            </a:r>
          </a:p>
          <a:p>
            <a:r>
              <a:rPr lang="en-US" sz="2000" dirty="0" smtClean="0">
                <a:latin typeface="Arial" panose="020B0604020202020204" pitchFamily="34" charset="0"/>
                <a:cs typeface="Arial" panose="020B0604020202020204" pitchFamily="34" charset="0"/>
              </a:rPr>
              <a:t>Mark Winer – Parent</a:t>
            </a:r>
          </a:p>
          <a:p>
            <a:pPr marL="0" indent="0">
              <a:buNone/>
            </a:pPr>
            <a:endParaRPr lang="en-US" sz="1800" dirty="0" smtClean="0"/>
          </a:p>
          <a:p>
            <a:endParaRPr lang="en-US" dirty="0" smtClean="0"/>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6962" y="1825626"/>
            <a:ext cx="4490112" cy="4588824"/>
          </a:xfrm>
          <a:prstGeom prst="rect">
            <a:avLst/>
          </a:prstGeom>
        </p:spPr>
      </p:pic>
    </p:spTree>
    <p:extLst>
      <p:ext uri="{BB962C8B-B14F-4D97-AF65-F5344CB8AC3E}">
        <p14:creationId xmlns:p14="http://schemas.microsoft.com/office/powerpoint/2010/main" val="1205217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600" dirty="0" smtClean="0">
                <a:solidFill>
                  <a:srgbClr val="0070C0"/>
                </a:solidFill>
                <a:latin typeface="Arial" panose="020B0604020202020204" pitchFamily="34" charset="0"/>
                <a:cs typeface="Arial" panose="020B0604020202020204" pitchFamily="34" charset="0"/>
              </a:rPr>
              <a:t>Timeline</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457324"/>
            <a:ext cx="7531100" cy="4791075"/>
          </a:xfrm>
        </p:spPr>
        <p:txBody>
          <a:bodyPr>
            <a:normAutofit fontScale="92500" lnSpcReduction="10000"/>
          </a:bodyPr>
          <a:lstStyle/>
          <a:p>
            <a:r>
              <a:rPr lang="en-US" sz="2400" dirty="0" smtClean="0">
                <a:latin typeface="Arial" panose="020B0604020202020204" pitchFamily="34" charset="0"/>
                <a:cs typeface="Arial" panose="020B0604020202020204" pitchFamily="34" charset="0"/>
              </a:rPr>
              <a:t>9/2015 Parent approached SC regarding a later start time at GMHS</a:t>
            </a:r>
          </a:p>
          <a:p>
            <a:r>
              <a:rPr lang="en-US" sz="2400" dirty="0" smtClean="0">
                <a:latin typeface="Arial" panose="020B0604020202020204" pitchFamily="34" charset="0"/>
                <a:cs typeface="Arial" panose="020B0604020202020204" pitchFamily="34" charset="0"/>
              </a:rPr>
              <a:t>10/2015 School Committee approved a committee to research later start times</a:t>
            </a:r>
          </a:p>
          <a:p>
            <a:r>
              <a:rPr lang="en-US" sz="2400" dirty="0" smtClean="0">
                <a:latin typeface="Arial" panose="020B0604020202020204" pitchFamily="34" charset="0"/>
                <a:cs typeface="Arial" panose="020B0604020202020204" pitchFamily="34" charset="0"/>
              </a:rPr>
              <a:t>Committee meets regularly since established</a:t>
            </a:r>
          </a:p>
          <a:p>
            <a:r>
              <a:rPr lang="en-US" sz="2400" dirty="0" smtClean="0">
                <a:latin typeface="Arial" panose="020B0604020202020204" pitchFamily="34" charset="0"/>
                <a:cs typeface="Arial" panose="020B0604020202020204" pitchFamily="34" charset="0"/>
              </a:rPr>
              <a:t>12/2015 Started a local chapter of Start School Later/Facebook page</a:t>
            </a:r>
          </a:p>
          <a:p>
            <a:r>
              <a:rPr lang="en-US" sz="2400" dirty="0" smtClean="0">
                <a:latin typeface="Arial" panose="020B0604020202020204" pitchFamily="34" charset="0"/>
                <a:cs typeface="Arial" panose="020B0604020202020204" pitchFamily="34" charset="0"/>
              </a:rPr>
              <a:t>Met with union leadership, Athletic Director, Music Department, After School Program Director, School Staff</a:t>
            </a:r>
          </a:p>
          <a:p>
            <a:r>
              <a:rPr lang="en-US" sz="2400" dirty="0" smtClean="0">
                <a:latin typeface="Arial" panose="020B0604020202020204" pitchFamily="34" charset="0"/>
                <a:cs typeface="Arial" panose="020B0604020202020204" pitchFamily="34" charset="0"/>
              </a:rPr>
              <a:t>5/2016 Conducted a community forum in partnership with the PTA</a:t>
            </a:r>
          </a:p>
          <a:p>
            <a:r>
              <a:rPr lang="en-US" sz="2400" dirty="0" smtClean="0">
                <a:latin typeface="Arial" panose="020B0604020202020204" pitchFamily="34" charset="0"/>
                <a:cs typeface="Arial" panose="020B0604020202020204" pitchFamily="34" charset="0"/>
              </a:rPr>
              <a:t>6/2016 Administered a survey to community members, school staff and students</a:t>
            </a:r>
          </a:p>
          <a:p>
            <a:r>
              <a:rPr lang="en-US" sz="2400" dirty="0" smtClean="0">
                <a:latin typeface="Arial" panose="020B0604020202020204" pitchFamily="34" charset="0"/>
                <a:cs typeface="Arial" panose="020B0604020202020204" pitchFamily="34" charset="0"/>
              </a:rPr>
              <a:t>Published survey results</a:t>
            </a:r>
          </a:p>
          <a:p>
            <a:pPr marL="0" indent="0">
              <a:buNone/>
            </a:pPr>
            <a:endParaRPr lang="en-US" sz="2400" dirty="0" smtClean="0">
              <a:latin typeface="Book Antiqua" panose="02040602050305030304" pitchFamily="18" charset="0"/>
            </a:endParaRPr>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0000" y="2489200"/>
            <a:ext cx="2463800" cy="2235200"/>
          </a:xfrm>
          <a:prstGeom prst="rect">
            <a:avLst/>
          </a:prstGeom>
        </p:spPr>
      </p:pic>
    </p:spTree>
    <p:extLst>
      <p:ext uri="{BB962C8B-B14F-4D97-AF65-F5344CB8AC3E}">
        <p14:creationId xmlns:p14="http://schemas.microsoft.com/office/powerpoint/2010/main" val="4139824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solidFill>
                  <a:srgbClr val="0070C0"/>
                </a:solidFill>
                <a:latin typeface="Arial" panose="020B0604020202020204" pitchFamily="34" charset="0"/>
                <a:cs typeface="Arial" panose="020B0604020202020204" pitchFamily="34" charset="0"/>
              </a:rPr>
              <a:t>Collaborate</a:t>
            </a:r>
            <a:endParaRPr lang="en-US" sz="6600"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5308600" cy="4351338"/>
          </a:xfrm>
        </p:spPr>
        <p:txBody>
          <a:bodyPr>
            <a:normAutofit fontScale="92500"/>
          </a:bodyPr>
          <a:lstStyle/>
          <a:p>
            <a:r>
              <a:rPr lang="en-US" dirty="0" smtClean="0">
                <a:latin typeface="Arial" panose="020B0604020202020204" pitchFamily="34" charset="0"/>
                <a:cs typeface="Arial" panose="020B0604020202020204" pitchFamily="34" charset="0"/>
              </a:rPr>
              <a:t>The committee believes in the importance of aligning with other local districts.  Newburyport plans on changing their start times in Fall 2017, </a:t>
            </a:r>
            <a:r>
              <a:rPr lang="en-US" dirty="0" err="1" smtClean="0">
                <a:latin typeface="Arial" panose="020B0604020202020204" pitchFamily="34" charset="0"/>
                <a:cs typeface="Arial" panose="020B0604020202020204" pitchFamily="34" charset="0"/>
              </a:rPr>
              <a:t>Masconomet</a:t>
            </a:r>
            <a:r>
              <a:rPr lang="en-US" dirty="0" smtClean="0">
                <a:latin typeface="Arial" panose="020B0604020202020204" pitchFamily="34" charset="0"/>
                <a:cs typeface="Arial" panose="020B0604020202020204" pitchFamily="34" charset="0"/>
              </a:rPr>
              <a:t> Regional School District is on pace with Georgetown, Lynnfield is actively pursuing a change while Hamilton-Wenham is interested but no formal committee has been established.   </a:t>
            </a:r>
          </a:p>
          <a:p>
            <a:endParaRPr lang="en-US" dirty="0"/>
          </a:p>
          <a:p>
            <a:endParaRPr lang="en-US" dirty="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460473">
            <a:off x="6814404" y="2072571"/>
            <a:ext cx="4346299" cy="3596962"/>
          </a:xfrm>
          <a:prstGeom prst="rect">
            <a:avLst/>
          </a:prstGeom>
        </p:spPr>
      </p:pic>
    </p:spTree>
    <p:extLst>
      <p:ext uri="{BB962C8B-B14F-4D97-AF65-F5344CB8AC3E}">
        <p14:creationId xmlns:p14="http://schemas.microsoft.com/office/powerpoint/2010/main" val="2998195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1325563"/>
          </a:xfrm>
        </p:spPr>
        <p:txBody>
          <a:bodyPr>
            <a:normAutofit/>
          </a:bodyPr>
          <a:lstStyle/>
          <a:p>
            <a:pPr algn="ctr"/>
            <a:r>
              <a:rPr lang="en-US" sz="4100" dirty="0" smtClean="0">
                <a:solidFill>
                  <a:srgbClr val="0070C0"/>
                </a:solidFill>
                <a:latin typeface="Arial" panose="020B0604020202020204" pitchFamily="34" charset="0"/>
                <a:cs typeface="Arial" panose="020B0604020202020204" pitchFamily="34" charset="0"/>
              </a:rPr>
              <a:t>Information Gathered from Data and Forums</a:t>
            </a:r>
            <a:endParaRPr lang="en-US" sz="4100"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333500"/>
            <a:ext cx="6908800" cy="5270500"/>
          </a:xfrm>
        </p:spPr>
        <p:txBody>
          <a:bodyPr>
            <a:normAutofit fontScale="70000" lnSpcReduction="20000"/>
          </a:bodyPr>
          <a:lstStyle/>
          <a:p>
            <a:r>
              <a:rPr lang="en-US" dirty="0" smtClean="0">
                <a:latin typeface="Arial" panose="020B0604020202020204" pitchFamily="34" charset="0"/>
                <a:cs typeface="Arial" panose="020B0604020202020204" pitchFamily="34" charset="0"/>
              </a:rPr>
              <a:t>Largest challenges in Georgetown are elementary school hours changing, athletic schedules and transportation.</a:t>
            </a:r>
          </a:p>
          <a:p>
            <a:r>
              <a:rPr lang="en-US" dirty="0" smtClean="0">
                <a:latin typeface="Arial" panose="020B0604020202020204" pitchFamily="34" charset="0"/>
                <a:cs typeface="Arial" panose="020B0604020202020204" pitchFamily="34" charset="0"/>
              </a:rPr>
              <a:t>Proposed changes at GMHS will be a start time of 8:00 a.m. instead of 7:30 a.m.  Penn Brook Elementary will change from 8:40 a.m. to 9:10 a.m.</a:t>
            </a:r>
          </a:p>
          <a:p>
            <a:r>
              <a:rPr lang="en-US" dirty="0" smtClean="0">
                <a:latin typeface="Arial" panose="020B0604020202020204" pitchFamily="34" charset="0"/>
                <a:cs typeface="Arial" panose="020B0604020202020204" pitchFamily="34" charset="0"/>
              </a:rPr>
              <a:t>43% of students at GMHS say they are most alert and attentive between 9:00 a.m. – 11:00 a.m.</a:t>
            </a:r>
          </a:p>
          <a:p>
            <a:r>
              <a:rPr lang="en-US" dirty="0" smtClean="0">
                <a:latin typeface="Arial" panose="020B0604020202020204" pitchFamily="34" charset="0"/>
                <a:cs typeface="Arial" panose="020B0604020202020204" pitchFamily="34" charset="0"/>
              </a:rPr>
              <a:t>22% of students at GMHS say that are most alert between 7:30 a.m. – 9:00 a.m. </a:t>
            </a:r>
          </a:p>
          <a:p>
            <a:r>
              <a:rPr lang="en-US" dirty="0" smtClean="0">
                <a:latin typeface="Arial" panose="020B0604020202020204" pitchFamily="34" charset="0"/>
                <a:cs typeface="Arial" panose="020B0604020202020204" pitchFamily="34" charset="0"/>
              </a:rPr>
              <a:t>15% of students at GMHS believe they get 8 hours or more of sleep each night</a:t>
            </a:r>
          </a:p>
          <a:p>
            <a:r>
              <a:rPr lang="en-US" dirty="0" smtClean="0">
                <a:latin typeface="Arial" panose="020B0604020202020204" pitchFamily="34" charset="0"/>
                <a:cs typeface="Arial" panose="020B0604020202020204" pitchFamily="34" charset="0"/>
              </a:rPr>
              <a:t>33% of students at GMHS believe they get between 6-7 hours of sleep each night</a:t>
            </a:r>
          </a:p>
          <a:p>
            <a:r>
              <a:rPr lang="en-US" dirty="0" smtClean="0">
                <a:latin typeface="Arial" panose="020B0604020202020204" pitchFamily="34" charset="0"/>
                <a:cs typeface="Arial" panose="020B0604020202020204" pitchFamily="34" charset="0"/>
              </a:rPr>
              <a:t>27% of parents support a later school start time with an additional 22% in support if all logistics can be worked out</a:t>
            </a:r>
          </a:p>
          <a:p>
            <a:r>
              <a:rPr lang="en-US" dirty="0" smtClean="0">
                <a:latin typeface="Arial" panose="020B0604020202020204" pitchFamily="34" charset="0"/>
                <a:cs typeface="Arial" panose="020B0604020202020204" pitchFamily="34" charset="0"/>
              </a:rPr>
              <a:t>Most opposition comes from teachers and staff</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474993">
            <a:off x="8518802" y="1829397"/>
            <a:ext cx="3109090" cy="4071088"/>
          </a:xfrm>
          <a:prstGeom prst="rect">
            <a:avLst/>
          </a:prstGeom>
        </p:spPr>
      </p:pic>
    </p:spTree>
    <p:extLst>
      <p:ext uri="{BB962C8B-B14F-4D97-AF65-F5344CB8AC3E}">
        <p14:creationId xmlns:p14="http://schemas.microsoft.com/office/powerpoint/2010/main" val="275801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500" y="390525"/>
            <a:ext cx="10515600" cy="1325563"/>
          </a:xfrm>
        </p:spPr>
        <p:txBody>
          <a:bodyPr/>
          <a:lstStyle/>
          <a:p>
            <a:pPr algn="ctr"/>
            <a:r>
              <a:rPr lang="en-US" dirty="0" smtClean="0">
                <a:latin typeface="Arial" panose="020B0604020202020204" pitchFamily="34" charset="0"/>
                <a:cs typeface="Arial" panose="020B0604020202020204" pitchFamily="34" charset="0"/>
              </a:rPr>
              <a:t>Did You Know?</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7391400" cy="4351338"/>
          </a:xfrm>
        </p:spPr>
        <p:txBody>
          <a:bodyPr>
            <a:normAutofit fontScale="70000" lnSpcReduction="20000"/>
          </a:bodyPr>
          <a:lstStyle/>
          <a:p>
            <a:r>
              <a:rPr lang="en-US" dirty="0" smtClean="0">
                <a:latin typeface="Arial" panose="020B0604020202020204" pitchFamily="34" charset="0"/>
                <a:cs typeface="Arial" panose="020B0604020202020204" pitchFamily="34" charset="0"/>
              </a:rPr>
              <a:t>Since the 1990’s roughly 1,000 schools have changed their start times</a:t>
            </a:r>
          </a:p>
          <a:p>
            <a:r>
              <a:rPr lang="en-US" dirty="0" smtClean="0">
                <a:latin typeface="Arial" panose="020B0604020202020204" pitchFamily="34" charset="0"/>
                <a:cs typeface="Arial" panose="020B0604020202020204" pitchFamily="34" charset="0"/>
              </a:rPr>
              <a:t>The average school start time in Massachusetts is 7:53 a.m.</a:t>
            </a:r>
          </a:p>
          <a:p>
            <a:r>
              <a:rPr lang="en-US" dirty="0" smtClean="0">
                <a:latin typeface="Arial" panose="020B0604020202020204" pitchFamily="34" charset="0"/>
                <a:cs typeface="Arial" panose="020B0604020202020204" pitchFamily="34" charset="0"/>
              </a:rPr>
              <a:t>60% start school before 8:00 a.m.</a:t>
            </a:r>
          </a:p>
          <a:p>
            <a:r>
              <a:rPr lang="en-US" dirty="0" smtClean="0">
                <a:latin typeface="Arial" panose="020B0604020202020204" pitchFamily="34" charset="0"/>
                <a:cs typeface="Arial" panose="020B0604020202020204" pitchFamily="34" charset="0"/>
              </a:rPr>
              <a:t>In 2014 the American Academy of Pediatrics recommended that all middle and high schools start after 8:30 a.m.</a:t>
            </a:r>
          </a:p>
          <a:p>
            <a:r>
              <a:rPr lang="en-US" dirty="0" smtClean="0">
                <a:latin typeface="Arial" panose="020B0604020202020204" pitchFamily="34" charset="0"/>
                <a:cs typeface="Arial" panose="020B0604020202020204" pitchFamily="34" charset="0"/>
              </a:rPr>
              <a:t>Waking a teen at 7:00 a.m. is comparable to waking an adult at 4:00 a.m. </a:t>
            </a:r>
          </a:p>
          <a:p>
            <a:r>
              <a:rPr lang="en-US" dirty="0" smtClean="0">
                <a:latin typeface="Arial" panose="020B0604020202020204" pitchFamily="34" charset="0"/>
                <a:cs typeface="Arial" panose="020B0604020202020204" pitchFamily="34" charset="0"/>
              </a:rPr>
              <a:t>Most districts face similar challenges:  cost, athletics, childcare for younger siblings, transportation, safety issues if a flipped schedule is required and after school employment</a:t>
            </a:r>
          </a:p>
          <a:p>
            <a:r>
              <a:rPr lang="en-US" dirty="0" smtClean="0">
                <a:latin typeface="Arial" panose="020B0604020202020204" pitchFamily="34" charset="0"/>
                <a:cs typeface="Arial" panose="020B0604020202020204" pitchFamily="34" charset="0"/>
              </a:rPr>
              <a:t>CHALLENGES CAN BE MET!</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3074" y="4152248"/>
            <a:ext cx="1458225" cy="1600851"/>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8375" y="1408606"/>
            <a:ext cx="2994025" cy="2365103"/>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6412" y="4791790"/>
            <a:ext cx="1731963" cy="1600200"/>
          </a:xfrm>
          <a:prstGeom prst="rect">
            <a:avLst/>
          </a:prstGeom>
        </p:spPr>
      </p:pic>
    </p:spTree>
    <p:extLst>
      <p:ext uri="{BB962C8B-B14F-4D97-AF65-F5344CB8AC3E}">
        <p14:creationId xmlns:p14="http://schemas.microsoft.com/office/powerpoint/2010/main" val="3590110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latin typeface="Arial" panose="020B0604020202020204" pitchFamily="34" charset="0"/>
                <a:cs typeface="Arial" panose="020B0604020202020204" pitchFamily="34" charset="0"/>
              </a:rPr>
              <a:t>What the experts are saying…</a:t>
            </a:r>
            <a:endParaRPr lang="en-US"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9710" y="1690687"/>
            <a:ext cx="7254923" cy="4873885"/>
          </a:xfrm>
        </p:spPr>
        <p:txBody>
          <a:bodyPr>
            <a:normAutofit fontScale="77500" lnSpcReduction="20000"/>
          </a:bodyPr>
          <a:lstStyle/>
          <a:p>
            <a:r>
              <a:rPr lang="en-US" dirty="0" smtClean="0">
                <a:latin typeface="Arial" panose="020B0604020202020204" pitchFamily="34" charset="0"/>
                <a:cs typeface="Arial" panose="020B0604020202020204" pitchFamily="34" charset="0"/>
              </a:rPr>
              <a:t>“Given that the primary focus of education is to maximize human potential, then a new task before us is to ensure that the conditions in which learning takes place addresses the very biology of our learners.”  Dr. Mary </a:t>
            </a:r>
            <a:r>
              <a:rPr lang="en-US" dirty="0" err="1" smtClean="0">
                <a:latin typeface="Arial" panose="020B0604020202020204" pitchFamily="34" charset="0"/>
                <a:cs typeface="Arial" panose="020B0604020202020204" pitchFamily="34" charset="0"/>
              </a:rPr>
              <a:t>Carskadon</a:t>
            </a:r>
            <a:r>
              <a:rPr lang="en-US" dirty="0" smtClean="0">
                <a:latin typeface="Arial" panose="020B0604020202020204" pitchFamily="34" charset="0"/>
                <a:cs typeface="Arial" panose="020B0604020202020204" pitchFamily="34" charset="0"/>
              </a:rPr>
              <a:t>, Brown University School of Medicine</a:t>
            </a:r>
          </a:p>
          <a:p>
            <a:r>
              <a:rPr lang="en-US" dirty="0" smtClean="0">
                <a:latin typeface="Arial" panose="020B0604020202020204" pitchFamily="34" charset="0"/>
                <a:cs typeface="Arial" panose="020B0604020202020204" pitchFamily="34" charset="0"/>
              </a:rPr>
              <a:t>“Fifty years ago we learned that hungry children don’t do well in school.  Now we know that sleepy children do not do well in school.  Now it is time for us to do something about it.”  Dr. Joseph </a:t>
            </a:r>
            <a:r>
              <a:rPr lang="en-US" dirty="0" err="1" smtClean="0">
                <a:latin typeface="Arial" panose="020B0604020202020204" pitchFamily="34" charset="0"/>
                <a:cs typeface="Arial" panose="020B0604020202020204" pitchFamily="34" charset="0"/>
              </a:rPr>
              <a:t>Buckhalt</a:t>
            </a:r>
            <a:r>
              <a:rPr lang="en-US" dirty="0" smtClean="0">
                <a:latin typeface="Arial" panose="020B0604020202020204" pitchFamily="34" charset="0"/>
                <a:cs typeface="Arial" panose="020B0604020202020204" pitchFamily="34" charset="0"/>
              </a:rPr>
              <a:t>, Auburn University</a:t>
            </a:r>
          </a:p>
          <a:p>
            <a:r>
              <a:rPr lang="en-US" dirty="0" smtClean="0">
                <a:latin typeface="Arial" panose="020B0604020202020204" pitchFamily="34" charset="0"/>
                <a:cs typeface="Arial" panose="020B0604020202020204" pitchFamily="34" charset="0"/>
              </a:rPr>
              <a:t>“Almost all teenagers as they reach puberty, become walking zombies because they are getting far too little sleep.  A teacher can be delivering the most stimulating, interesting lecture to sleep deprived kids whose overwhelming drive to sleep replaces any chance of alertness, memory or understanding.”  Dr. James Maas, Department of Psychology, Cornell University</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8775842" y="3848667"/>
            <a:ext cx="2818319" cy="2599899"/>
          </a:xfrm>
          <a:prstGeom prst="rect">
            <a:avLst/>
          </a:prstGeom>
        </p:spPr>
      </p:pic>
    </p:spTree>
    <p:extLst>
      <p:ext uri="{BB962C8B-B14F-4D97-AF65-F5344CB8AC3E}">
        <p14:creationId xmlns:p14="http://schemas.microsoft.com/office/powerpoint/2010/main" val="2144384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solidFill>
                  <a:srgbClr val="0070C0"/>
                </a:solidFill>
                <a:latin typeface="Arial" panose="020B0604020202020204" pitchFamily="34" charset="0"/>
                <a:cs typeface="Arial" panose="020B0604020202020204" pitchFamily="34" charset="0"/>
              </a:rPr>
              <a:t>Next Steps</a:t>
            </a:r>
            <a:endParaRPr lang="en-US" sz="6600"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7835900" cy="4351338"/>
          </a:xfrm>
        </p:spPr>
        <p:txBody>
          <a:bodyPr/>
          <a:lstStyle/>
          <a:p>
            <a:r>
              <a:rPr lang="en-US" dirty="0" smtClean="0">
                <a:latin typeface="Arial" panose="020B0604020202020204" pitchFamily="34" charset="0"/>
                <a:cs typeface="Arial" panose="020B0604020202020204" pitchFamily="34" charset="0"/>
              </a:rPr>
              <a:t>Start School Later committee to present at a School Committee meeting early 2017</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Second community forum scheduled for March 2017 with guest speaker Dr. Judith Owens – other communities will be welcome</a:t>
            </a:r>
          </a:p>
          <a:p>
            <a:r>
              <a:rPr lang="en-US" dirty="0" smtClean="0">
                <a:latin typeface="Arial" panose="020B0604020202020204" pitchFamily="34" charset="0"/>
                <a:cs typeface="Arial" panose="020B0604020202020204" pitchFamily="34" charset="0"/>
              </a:rPr>
              <a:t>Committee has reached a consensus for a change in the 2018-2019 school year – as long as logistics can be worked out</a:t>
            </a:r>
          </a:p>
          <a:p>
            <a:r>
              <a:rPr lang="en-US" dirty="0" smtClean="0">
                <a:latin typeface="Arial" panose="020B0604020202020204" pitchFamily="34" charset="0"/>
                <a:cs typeface="Arial" panose="020B0604020202020204" pitchFamily="34" charset="0"/>
              </a:rPr>
              <a:t>Second survey will be administered to staff, students and community in April 2017</a:t>
            </a:r>
            <a:endParaRPr lang="en-US"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90001" y="2641600"/>
            <a:ext cx="2969336" cy="2298699"/>
          </a:xfrm>
          <a:prstGeom prst="rect">
            <a:avLst/>
          </a:prstGeom>
        </p:spPr>
      </p:pic>
    </p:spTree>
    <p:extLst>
      <p:ext uri="{BB962C8B-B14F-4D97-AF65-F5344CB8AC3E}">
        <p14:creationId xmlns:p14="http://schemas.microsoft.com/office/powerpoint/2010/main" val="4145830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2971</TotalTime>
  <Words>696</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Book Antiqua</vt:lpstr>
      <vt:lpstr>Calibri</vt:lpstr>
      <vt:lpstr>Calibri Light</vt:lpstr>
      <vt:lpstr>Office Theme</vt:lpstr>
      <vt:lpstr>Georgetown Will Starting School Later Work?</vt:lpstr>
      <vt:lpstr>Start School Later Volunteer Committee Members</vt:lpstr>
      <vt:lpstr>Timeline </vt:lpstr>
      <vt:lpstr>Collaborate</vt:lpstr>
      <vt:lpstr>Information Gathered from Data and Forums</vt:lpstr>
      <vt:lpstr>Did You Know?</vt:lpstr>
      <vt:lpstr>What the experts are saying…</vt:lpstr>
      <vt:lpstr>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Georgetown Public Schools Start School Later</dc:title>
  <dc:creator>Barbara Linares</dc:creator>
  <cp:lastModifiedBy>Margie</cp:lastModifiedBy>
  <cp:revision>33</cp:revision>
  <dcterms:created xsi:type="dcterms:W3CDTF">2016-11-02T19:56:37Z</dcterms:created>
  <dcterms:modified xsi:type="dcterms:W3CDTF">2016-11-04T22:11:33Z</dcterms:modified>
</cp:coreProperties>
</file>