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714" y="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498453123"/>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6970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21816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0967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31076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800"/>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rtl="0">
              <a:spcBef>
                <a:spcPts val="0"/>
              </a:spcBef>
              <a:buSzPct val="100000"/>
              <a:defRPr sz="3600"/>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dk2"/>
              </a:buClr>
              <a:buSzPct val="100000"/>
              <a:defRPr sz="1800">
                <a:solidFill>
                  <a:schemeClr val="dk2"/>
                </a:solidFill>
              </a:defRPr>
            </a:lvl1pPr>
            <a:lvl2pPr lvl="1" rtl="0">
              <a:lnSpc>
                <a:spcPct val="115000"/>
              </a:lnSpc>
              <a:spcBef>
                <a:spcPts val="0"/>
              </a:spcBef>
              <a:spcAft>
                <a:spcPts val="1600"/>
              </a:spcAft>
              <a:buClr>
                <a:schemeClr val="dk2"/>
              </a:buClr>
              <a:defRPr>
                <a:solidFill>
                  <a:schemeClr val="dk2"/>
                </a:solidFill>
              </a:defRPr>
            </a:lvl2pPr>
            <a:lvl3pPr lvl="2" rtl="0">
              <a:lnSpc>
                <a:spcPct val="115000"/>
              </a:lnSpc>
              <a:spcBef>
                <a:spcPts val="0"/>
              </a:spcBef>
              <a:spcAft>
                <a:spcPts val="1600"/>
              </a:spcAft>
              <a:buClr>
                <a:schemeClr val="dk2"/>
              </a:buClr>
              <a:defRPr>
                <a:solidFill>
                  <a:schemeClr val="dk2"/>
                </a:solidFill>
              </a:defRPr>
            </a:lvl3pPr>
            <a:lvl4pPr lvl="3" rtl="0">
              <a:lnSpc>
                <a:spcPct val="115000"/>
              </a:lnSpc>
              <a:spcBef>
                <a:spcPts val="0"/>
              </a:spcBef>
              <a:spcAft>
                <a:spcPts val="1600"/>
              </a:spcAft>
              <a:buClr>
                <a:schemeClr val="dk2"/>
              </a:buClr>
              <a:defRPr>
                <a:solidFill>
                  <a:schemeClr val="dk2"/>
                </a:solidFill>
              </a:defRPr>
            </a:lvl4pPr>
            <a:lvl5pPr lvl="4" rtl="0">
              <a:lnSpc>
                <a:spcPct val="115000"/>
              </a:lnSpc>
              <a:spcBef>
                <a:spcPts val="0"/>
              </a:spcBef>
              <a:spcAft>
                <a:spcPts val="1600"/>
              </a:spcAft>
              <a:buClr>
                <a:schemeClr val="dk2"/>
              </a:buClr>
              <a:defRPr>
                <a:solidFill>
                  <a:schemeClr val="dk2"/>
                </a:solidFill>
              </a:defRPr>
            </a:lvl5pPr>
            <a:lvl6pPr lvl="5" rtl="0">
              <a:lnSpc>
                <a:spcPct val="115000"/>
              </a:lnSpc>
              <a:spcBef>
                <a:spcPts val="0"/>
              </a:spcBef>
              <a:spcAft>
                <a:spcPts val="1600"/>
              </a:spcAft>
              <a:buClr>
                <a:schemeClr val="dk2"/>
              </a:buClr>
              <a:defRPr>
                <a:solidFill>
                  <a:schemeClr val="dk2"/>
                </a:solidFill>
              </a:defRPr>
            </a:lvl6pPr>
            <a:lvl7pPr lvl="6" rtl="0">
              <a:lnSpc>
                <a:spcPct val="115000"/>
              </a:lnSpc>
              <a:spcBef>
                <a:spcPts val="0"/>
              </a:spcBef>
              <a:spcAft>
                <a:spcPts val="1600"/>
              </a:spcAft>
              <a:buClr>
                <a:schemeClr val="dk2"/>
              </a:buClr>
              <a:defRPr>
                <a:solidFill>
                  <a:schemeClr val="dk2"/>
                </a:solidFill>
              </a:defRPr>
            </a:lvl7pPr>
            <a:lvl8pPr lvl="7" rtl="0">
              <a:lnSpc>
                <a:spcPct val="115000"/>
              </a:lnSpc>
              <a:spcBef>
                <a:spcPts val="0"/>
              </a:spcBef>
              <a:spcAft>
                <a:spcPts val="1600"/>
              </a:spcAft>
              <a:buClr>
                <a:schemeClr val="dk2"/>
              </a:buClr>
              <a:defRPr>
                <a:solidFill>
                  <a:schemeClr val="dk2"/>
                </a:solidFill>
              </a:defRPr>
            </a:lvl8pPr>
            <a:lvl9pPr lvl="8" rtl="0">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ashlandhs.libguides.com/StartTime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Ashland Public Schools School Start Time Process</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April 2014 - September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131375"/>
            <a:ext cx="8520600" cy="572700"/>
          </a:xfrm>
          <a:prstGeom prst="rect">
            <a:avLst/>
          </a:prstGeom>
        </p:spPr>
        <p:txBody>
          <a:bodyPr lIns="91425" tIns="91425" rIns="91425" bIns="91425" anchor="t" anchorCtr="0">
            <a:noAutofit/>
          </a:bodyPr>
          <a:lstStyle/>
          <a:p>
            <a:pPr lvl="0" algn="ctr">
              <a:spcBef>
                <a:spcPts val="0"/>
              </a:spcBef>
              <a:buNone/>
            </a:pPr>
            <a:r>
              <a:rPr lang="en" b="1"/>
              <a:t>Timeline of Process	</a:t>
            </a:r>
          </a:p>
        </p:txBody>
      </p:sp>
      <p:sp>
        <p:nvSpPr>
          <p:cNvPr id="61" name="Shape 61"/>
          <p:cNvSpPr txBox="1">
            <a:spLocks noGrp="1"/>
          </p:cNvSpPr>
          <p:nvPr>
            <p:ph type="body" idx="1"/>
          </p:nvPr>
        </p:nvSpPr>
        <p:spPr>
          <a:xfrm>
            <a:off x="311700" y="765650"/>
            <a:ext cx="8520600" cy="4189200"/>
          </a:xfrm>
          <a:prstGeom prst="rect">
            <a:avLst/>
          </a:prstGeom>
        </p:spPr>
        <p:txBody>
          <a:bodyPr lIns="91425" tIns="91425" rIns="91425" bIns="91425" anchor="t" anchorCtr="0">
            <a:noAutofit/>
          </a:bodyPr>
          <a:lstStyle/>
          <a:p>
            <a:pPr lvl="0">
              <a:spcBef>
                <a:spcPts val="0"/>
              </a:spcBef>
              <a:spcAft>
                <a:spcPts val="0"/>
              </a:spcAft>
              <a:buNone/>
            </a:pPr>
            <a:r>
              <a:rPr lang="en" sz="1400"/>
              <a:t>April 2014 - Initial Request to Create School Start Time Committee (SSTC)</a:t>
            </a:r>
          </a:p>
          <a:p>
            <a:pPr lvl="0" rtl="0">
              <a:spcBef>
                <a:spcPts val="0"/>
              </a:spcBef>
              <a:spcAft>
                <a:spcPts val="0"/>
              </a:spcAft>
              <a:buNone/>
            </a:pPr>
            <a:r>
              <a:rPr lang="en" sz="1400"/>
              <a:t>September 2014 - SSTC created</a:t>
            </a:r>
          </a:p>
          <a:p>
            <a:pPr marL="457200" lvl="0" indent="0" rtl="0">
              <a:spcBef>
                <a:spcPts val="0"/>
              </a:spcBef>
              <a:spcAft>
                <a:spcPts val="0"/>
              </a:spcAft>
              <a:buNone/>
            </a:pPr>
            <a:r>
              <a:rPr lang="en" sz="1100" b="1">
                <a:solidFill>
                  <a:schemeClr val="dk1"/>
                </a:solidFill>
              </a:rPr>
              <a:t>1 Parent Site Council Member Each From Warren, Mindess, AMS, and AHS</a:t>
            </a:r>
            <a:r>
              <a:rPr lang="en" sz="1100">
                <a:solidFill>
                  <a:schemeClr val="dk1"/>
                </a:solidFill>
              </a:rPr>
              <a:t> –</a:t>
            </a:r>
          </a:p>
          <a:p>
            <a:pPr marL="457200" lvl="0" indent="-69850" rtl="0">
              <a:spcBef>
                <a:spcPts val="0"/>
              </a:spcBef>
              <a:spcAft>
                <a:spcPts val="0"/>
              </a:spcAft>
              <a:buClr>
                <a:schemeClr val="dk1"/>
              </a:buClr>
              <a:buSzPct val="100000"/>
              <a:buFont typeface="Arial"/>
              <a:buNone/>
            </a:pPr>
            <a:r>
              <a:rPr lang="en" sz="1100" b="1">
                <a:solidFill>
                  <a:schemeClr val="dk1"/>
                </a:solidFill>
              </a:rPr>
              <a:t>1 Teacher Representative from Warren, Mindess, AMS, and AHS</a:t>
            </a:r>
          </a:p>
          <a:p>
            <a:pPr marL="457200" lvl="0" indent="-69850" rtl="0">
              <a:spcBef>
                <a:spcPts val="0"/>
              </a:spcBef>
              <a:spcAft>
                <a:spcPts val="0"/>
              </a:spcAft>
              <a:buClr>
                <a:schemeClr val="dk1"/>
              </a:buClr>
              <a:buSzPct val="100000"/>
              <a:buFont typeface="Arial"/>
              <a:buNone/>
            </a:pPr>
            <a:r>
              <a:rPr lang="en" sz="1100" b="1">
                <a:solidFill>
                  <a:schemeClr val="dk1"/>
                </a:solidFill>
              </a:rPr>
              <a:t>1 School Committee Member</a:t>
            </a:r>
          </a:p>
          <a:p>
            <a:pPr marL="457200" lvl="0" indent="-69850" rtl="0">
              <a:spcBef>
                <a:spcPts val="0"/>
              </a:spcBef>
              <a:spcAft>
                <a:spcPts val="0"/>
              </a:spcAft>
              <a:buClr>
                <a:schemeClr val="dk1"/>
              </a:buClr>
              <a:buSzPct val="100000"/>
              <a:buFont typeface="Arial"/>
              <a:buNone/>
            </a:pPr>
            <a:r>
              <a:rPr lang="en" sz="1100" b="1">
                <a:solidFill>
                  <a:schemeClr val="dk1"/>
                </a:solidFill>
              </a:rPr>
              <a:t>1 Administrator from Warren, Mindess, AMS, and AHS</a:t>
            </a:r>
          </a:p>
          <a:p>
            <a:pPr marL="457200" lvl="0" indent="-69850" rtl="0">
              <a:spcBef>
                <a:spcPts val="0"/>
              </a:spcBef>
              <a:spcAft>
                <a:spcPts val="0"/>
              </a:spcAft>
              <a:buClr>
                <a:schemeClr val="dk1"/>
              </a:buClr>
              <a:buSzPct val="100000"/>
              <a:buFont typeface="Arial"/>
              <a:buNone/>
            </a:pPr>
            <a:r>
              <a:rPr lang="en" sz="1100" b="1">
                <a:solidFill>
                  <a:schemeClr val="dk1"/>
                </a:solidFill>
              </a:rPr>
              <a:t>1 Administrator from Central Office</a:t>
            </a:r>
          </a:p>
          <a:p>
            <a:pPr marL="457200" lvl="0" indent="-69850" rtl="0">
              <a:spcBef>
                <a:spcPts val="0"/>
              </a:spcBef>
              <a:spcAft>
                <a:spcPts val="0"/>
              </a:spcAft>
              <a:buClr>
                <a:schemeClr val="dk1"/>
              </a:buClr>
              <a:buSzPct val="100000"/>
              <a:buFont typeface="Arial"/>
              <a:buNone/>
            </a:pPr>
            <a:r>
              <a:rPr lang="en" sz="1100" b="1">
                <a:solidFill>
                  <a:schemeClr val="dk1"/>
                </a:solidFill>
              </a:rPr>
              <a:t>1 AHS Athletic Director</a:t>
            </a:r>
          </a:p>
          <a:p>
            <a:pPr marL="457200" lvl="0" indent="0">
              <a:spcBef>
                <a:spcPts val="0"/>
              </a:spcBef>
              <a:spcAft>
                <a:spcPts val="0"/>
              </a:spcAft>
              <a:buNone/>
            </a:pPr>
            <a:r>
              <a:rPr lang="en" sz="1100" b="1">
                <a:solidFill>
                  <a:schemeClr val="dk1"/>
                </a:solidFill>
              </a:rPr>
              <a:t>1 AHS Student as elected by AHS Student Government</a:t>
            </a:r>
          </a:p>
          <a:p>
            <a:pPr lvl="0" rtl="0">
              <a:spcBef>
                <a:spcPts val="0"/>
              </a:spcBef>
              <a:spcAft>
                <a:spcPts val="0"/>
              </a:spcAft>
              <a:buClr>
                <a:srgbClr val="000000"/>
              </a:buClr>
              <a:buSzPct val="78571"/>
              <a:buFont typeface="Arial"/>
              <a:buNone/>
            </a:pPr>
            <a:r>
              <a:rPr lang="en" sz="1400"/>
              <a:t>November/December 2014 - Community Forums </a:t>
            </a:r>
          </a:p>
          <a:p>
            <a:pPr lvl="0" rtl="0">
              <a:spcBef>
                <a:spcPts val="0"/>
              </a:spcBef>
              <a:spcAft>
                <a:spcPts val="0"/>
              </a:spcAft>
              <a:buNone/>
            </a:pPr>
            <a:r>
              <a:rPr lang="en" sz="1400"/>
              <a:t>SSTC Discussion Phases</a:t>
            </a:r>
          </a:p>
          <a:p>
            <a:pPr lvl="0" indent="457200">
              <a:spcBef>
                <a:spcPts val="0"/>
              </a:spcBef>
              <a:spcAft>
                <a:spcPts val="0"/>
              </a:spcAft>
              <a:buNone/>
            </a:pPr>
            <a:r>
              <a:rPr lang="en" sz="1400"/>
              <a:t>Multi-Layered</a:t>
            </a:r>
          </a:p>
          <a:p>
            <a:pPr lvl="0">
              <a:spcBef>
                <a:spcPts val="0"/>
              </a:spcBef>
              <a:spcAft>
                <a:spcPts val="0"/>
              </a:spcAft>
              <a:buNone/>
            </a:pPr>
            <a:r>
              <a:rPr lang="en" sz="1400"/>
              <a:t>February 2016 - School Committee Recommendation - SC Official Vote on Modifying Times</a:t>
            </a:r>
          </a:p>
          <a:p>
            <a:pPr lvl="0">
              <a:spcBef>
                <a:spcPts val="0"/>
              </a:spcBef>
              <a:spcAft>
                <a:spcPts val="0"/>
              </a:spcAft>
              <a:buNone/>
            </a:pPr>
            <a:r>
              <a:rPr lang="en" sz="1400"/>
              <a:t>September 2017 - Start Time Begins</a:t>
            </a:r>
          </a:p>
        </p:txBody>
      </p:sp>
      <p:pic>
        <p:nvPicPr>
          <p:cNvPr id="62" name="Shape 62"/>
          <p:cNvPicPr preferRelativeResize="0"/>
          <p:nvPr/>
        </p:nvPicPr>
        <p:blipFill>
          <a:blip r:embed="rId3">
            <a:alphaModFix/>
          </a:blip>
          <a:stretch>
            <a:fillRect/>
          </a:stretch>
        </p:blipFill>
        <p:spPr>
          <a:xfrm>
            <a:off x="6652225" y="1300249"/>
            <a:ext cx="2092874" cy="1869252"/>
          </a:xfrm>
          <a:prstGeom prst="rect">
            <a:avLst/>
          </a:prstGeom>
          <a:noFill/>
          <a:ln>
            <a:noFill/>
          </a:ln>
        </p:spPr>
      </p:pic>
      <p:cxnSp>
        <p:nvCxnSpPr>
          <p:cNvPr id="63" name="Shape 63"/>
          <p:cNvCxnSpPr/>
          <p:nvPr/>
        </p:nvCxnSpPr>
        <p:spPr>
          <a:xfrm rot="10800000" flipH="1">
            <a:off x="4349525" y="2508350"/>
            <a:ext cx="2209200" cy="310800"/>
          </a:xfrm>
          <a:prstGeom prst="straightConnector1">
            <a:avLst/>
          </a:prstGeom>
          <a:noFill/>
          <a:ln w="9525" cap="flat" cmpd="sng">
            <a:solidFill>
              <a:schemeClr val="dk2"/>
            </a:solidFill>
            <a:prstDash val="solid"/>
            <a:round/>
            <a:headEnd type="none" w="lg" len="lg"/>
            <a:tailEnd type="triangle" w="lg" len="lg"/>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131400"/>
            <a:ext cx="8520600" cy="360000"/>
          </a:xfrm>
          <a:prstGeom prst="rect">
            <a:avLst/>
          </a:prstGeom>
        </p:spPr>
        <p:txBody>
          <a:bodyPr lIns="91425" tIns="91425" rIns="91425" bIns="91425" anchor="t" anchorCtr="0">
            <a:noAutofit/>
          </a:bodyPr>
          <a:lstStyle/>
          <a:p>
            <a:pPr lvl="0" algn="ctr">
              <a:spcBef>
                <a:spcPts val="0"/>
              </a:spcBef>
              <a:buNone/>
            </a:pPr>
            <a:r>
              <a:rPr lang="en" sz="1800"/>
              <a:t>Important Steps	</a:t>
            </a:r>
          </a:p>
        </p:txBody>
      </p:sp>
      <p:sp>
        <p:nvSpPr>
          <p:cNvPr id="69" name="Shape 69"/>
          <p:cNvSpPr txBox="1">
            <a:spLocks noGrp="1"/>
          </p:cNvSpPr>
          <p:nvPr>
            <p:ph type="body" idx="1"/>
          </p:nvPr>
        </p:nvSpPr>
        <p:spPr>
          <a:xfrm>
            <a:off x="311700" y="616800"/>
            <a:ext cx="8520600" cy="44433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000">
                <a:latin typeface="Times New Roman"/>
                <a:ea typeface="Times New Roman"/>
                <a:cs typeface="Times New Roman"/>
                <a:sym typeface="Times New Roman"/>
              </a:rPr>
              <a:t>Mission Development</a:t>
            </a:r>
          </a:p>
          <a:p>
            <a:pPr lvl="0" rtl="0">
              <a:lnSpc>
                <a:spcPct val="100000"/>
              </a:lnSpc>
              <a:spcBef>
                <a:spcPts val="0"/>
              </a:spcBef>
              <a:spcAft>
                <a:spcPts val="0"/>
              </a:spcAft>
              <a:buNone/>
            </a:pPr>
            <a:endParaRPr sz="1000" b="1">
              <a:solidFill>
                <a:schemeClr val="dk1"/>
              </a:solidFill>
              <a:highlight>
                <a:srgbClr val="FFFFFF"/>
              </a:highlight>
              <a:latin typeface="Times New Roman"/>
              <a:ea typeface="Times New Roman"/>
              <a:cs typeface="Times New Roman"/>
              <a:sym typeface="Times New Roman"/>
            </a:endParaRPr>
          </a:p>
          <a:p>
            <a:pPr lvl="0">
              <a:lnSpc>
                <a:spcPct val="100000"/>
              </a:lnSpc>
              <a:spcBef>
                <a:spcPts val="0"/>
              </a:spcBef>
              <a:spcAft>
                <a:spcPts val="0"/>
              </a:spcAft>
              <a:buNone/>
            </a:pPr>
            <a:r>
              <a:rPr lang="en" sz="1000" b="1">
                <a:solidFill>
                  <a:schemeClr val="dk1"/>
                </a:solidFill>
                <a:highlight>
                  <a:srgbClr val="FFFFFF"/>
                </a:highlight>
                <a:latin typeface="Times New Roman"/>
                <a:ea typeface="Times New Roman"/>
                <a:cs typeface="Times New Roman"/>
                <a:sym typeface="Times New Roman"/>
              </a:rPr>
              <a:t>To review the current research on school start times, explore relevant factors and policies of comparable districts, and gather community input to make recommendations for start times that are feasible and appropriate for Ashland.  The success and well-being of all students in our district will be at the forefront of our work.</a:t>
            </a:r>
          </a:p>
          <a:p>
            <a:pPr lvl="0">
              <a:lnSpc>
                <a:spcPct val="100000"/>
              </a:lnSpc>
              <a:spcBef>
                <a:spcPts val="0"/>
              </a:spcBef>
              <a:spcAft>
                <a:spcPts val="0"/>
              </a:spcAft>
              <a:buNone/>
            </a:pPr>
            <a:endParaRPr sz="1000">
              <a:latin typeface="Times New Roman"/>
              <a:ea typeface="Times New Roman"/>
              <a:cs typeface="Times New Roman"/>
              <a:sym typeface="Times New Roman"/>
            </a:endParaRPr>
          </a:p>
          <a:p>
            <a:pPr lvl="0" rtl="0">
              <a:lnSpc>
                <a:spcPct val="100000"/>
              </a:lnSpc>
              <a:spcBef>
                <a:spcPts val="0"/>
              </a:spcBef>
              <a:spcAft>
                <a:spcPts val="0"/>
              </a:spcAft>
              <a:buNone/>
            </a:pPr>
            <a:r>
              <a:rPr lang="en" sz="1000">
                <a:latin typeface="Times New Roman"/>
                <a:ea typeface="Times New Roman"/>
                <a:cs typeface="Times New Roman"/>
                <a:sym typeface="Times New Roman"/>
              </a:rPr>
              <a:t>Discussion Phases</a:t>
            </a:r>
          </a:p>
          <a:p>
            <a:pPr lvl="0" rtl="0">
              <a:lnSpc>
                <a:spcPct val="107916"/>
              </a:lnSpc>
              <a:spcBef>
                <a:spcPts val="0"/>
              </a:spcBef>
              <a:spcAft>
                <a:spcPts val="800"/>
              </a:spcAft>
              <a:buClr>
                <a:schemeClr val="dk1"/>
              </a:buClr>
              <a:buSzPct val="110000"/>
              <a:buFont typeface="Arial"/>
              <a:buNone/>
            </a:pPr>
            <a:r>
              <a:rPr lang="en" sz="1000" b="1">
                <a:solidFill>
                  <a:schemeClr val="dk1"/>
                </a:solidFill>
                <a:latin typeface="Times New Roman"/>
                <a:ea typeface="Times New Roman"/>
                <a:cs typeface="Times New Roman"/>
                <a:sym typeface="Times New Roman"/>
              </a:rPr>
              <a:t>Phase I:  Review of Research, Informational Gathering and Dissemination (Completed by January 2015)</a:t>
            </a:r>
          </a:p>
          <a:p>
            <a:pPr marL="685800" lvl="0" indent="-292100" rtl="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 Committee Formed to Review Research and Disseminate Information to Community</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Meetings</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Community Forums</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Student Focus Groups</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FAQ Sheet Developed Based on Research</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Surveys of (Students, Educators, Parents) </a:t>
            </a:r>
          </a:p>
          <a:p>
            <a:pPr marL="1600200" lvl="2" indent="-292100" rtl="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Research</a:t>
            </a:r>
          </a:p>
          <a:p>
            <a:pPr marL="1600200" lvl="2" indent="-292100" rtl="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Perceived and Real Barriers</a:t>
            </a:r>
          </a:p>
          <a:p>
            <a:pPr marL="1600200" lvl="2" indent="-292100" rtl="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Analysis of Survey</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Analysis of Findings to School Committee</a:t>
            </a:r>
          </a:p>
          <a:p>
            <a:pPr marL="1600200" lvl="2" indent="-292100" rtl="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Recommendation to either pursue a time change or not</a:t>
            </a:r>
          </a:p>
          <a:p>
            <a:pPr marL="1143000" lvl="1" indent="-292100" rtl="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Recommendation of Potential Time Change</a:t>
            </a:r>
          </a:p>
          <a:p>
            <a:pPr marL="1600200" lvl="2" indent="-292100" rtl="0">
              <a:lnSpc>
                <a:spcPct val="107916"/>
              </a:lnSpc>
              <a:spcBef>
                <a:spcPts val="0"/>
              </a:spcBef>
              <a:spcAft>
                <a:spcPts val="80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What are some options to be discussed?</a:t>
            </a:r>
          </a:p>
          <a:p>
            <a:pPr lvl="0">
              <a:lnSpc>
                <a:spcPct val="100000"/>
              </a:lnSpc>
              <a:spcBef>
                <a:spcPts val="0"/>
              </a:spcBef>
              <a:spcAft>
                <a:spcPts val="0"/>
              </a:spcAft>
              <a:buNone/>
            </a:pPr>
            <a:endParaRPr sz="10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311700" y="177725"/>
            <a:ext cx="8520600" cy="4714800"/>
          </a:xfrm>
          <a:prstGeom prst="rect">
            <a:avLst/>
          </a:prstGeom>
        </p:spPr>
        <p:txBody>
          <a:bodyPr lIns="91425" tIns="91425" rIns="91425" bIns="91425" anchor="t" anchorCtr="0">
            <a:noAutofit/>
          </a:bodyPr>
          <a:lstStyle/>
          <a:p>
            <a:pPr lvl="0">
              <a:lnSpc>
                <a:spcPct val="107916"/>
              </a:lnSpc>
              <a:spcBef>
                <a:spcPts val="0"/>
              </a:spcBef>
              <a:spcAft>
                <a:spcPts val="800"/>
              </a:spcAft>
              <a:buClr>
                <a:schemeClr val="dk1"/>
              </a:buClr>
              <a:buSzPct val="110000"/>
              <a:buFont typeface="Arial"/>
              <a:buNone/>
            </a:pPr>
            <a:r>
              <a:rPr lang="en" sz="1000" b="1">
                <a:solidFill>
                  <a:schemeClr val="dk1"/>
                </a:solidFill>
                <a:latin typeface="Times New Roman"/>
                <a:ea typeface="Times New Roman"/>
                <a:cs typeface="Times New Roman"/>
                <a:sym typeface="Times New Roman"/>
              </a:rPr>
              <a:t>Phase II:  Identification of Potential Barriers and Solutions – (Final Report to SC May of 2015/Actual January 2016)</a:t>
            </a:r>
          </a:p>
          <a:p>
            <a:pPr marL="685800" lvl="0" indent="-29210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Committee Formed in February 2015 </a:t>
            </a:r>
          </a:p>
          <a:p>
            <a:pPr marL="685800" lvl="0" indent="-29210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Based on Recommended Time Change – Research of Costs and Impact</a:t>
            </a:r>
          </a:p>
          <a:p>
            <a:pPr marL="1143000" lvl="1" indent="-29210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Bussing</a:t>
            </a:r>
          </a:p>
          <a:p>
            <a:pPr marL="1143000" lvl="1" indent="-29210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Day Care</a:t>
            </a:r>
          </a:p>
          <a:p>
            <a:pPr marL="1143000" lvl="1" indent="-292100">
              <a:lnSpc>
                <a:spcPct val="107916"/>
              </a:lnSpc>
              <a:spcBef>
                <a:spcPts val="0"/>
              </a:spcBef>
              <a:spcAft>
                <a:spcPts val="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Athletic Concerns</a:t>
            </a:r>
          </a:p>
          <a:p>
            <a:pPr marL="1143000" lvl="1" indent="-292100">
              <a:lnSpc>
                <a:spcPct val="107916"/>
              </a:lnSpc>
              <a:spcBef>
                <a:spcPts val="0"/>
              </a:spcBef>
              <a:spcAft>
                <a:spcPts val="800"/>
              </a:spcAft>
              <a:buClr>
                <a:schemeClr val="dk1"/>
              </a:buClr>
              <a:buSzPct val="100000"/>
              <a:buFont typeface="Times New Roman"/>
              <a:buChar char="o"/>
            </a:pPr>
            <a:r>
              <a:rPr lang="en" sz="1000">
                <a:solidFill>
                  <a:schemeClr val="dk1"/>
                </a:solidFill>
                <a:latin typeface="Times New Roman"/>
                <a:ea typeface="Times New Roman"/>
                <a:cs typeface="Times New Roman"/>
                <a:sym typeface="Times New Roman"/>
              </a:rPr>
              <a:t>Survey of Perceived Impact</a:t>
            </a:r>
          </a:p>
          <a:p>
            <a:pPr lvl="0">
              <a:lnSpc>
                <a:spcPct val="107916"/>
              </a:lnSpc>
              <a:spcBef>
                <a:spcPts val="0"/>
              </a:spcBef>
              <a:spcAft>
                <a:spcPts val="800"/>
              </a:spcAft>
              <a:buClr>
                <a:schemeClr val="dk1"/>
              </a:buClr>
              <a:buSzPct val="110000"/>
              <a:buFont typeface="Arial"/>
              <a:buNone/>
            </a:pPr>
            <a:r>
              <a:rPr lang="en" sz="1000" b="1">
                <a:solidFill>
                  <a:schemeClr val="dk1"/>
                </a:solidFill>
                <a:latin typeface="Times New Roman"/>
                <a:ea typeface="Times New Roman"/>
                <a:cs typeface="Times New Roman"/>
                <a:sym typeface="Times New Roman"/>
              </a:rPr>
              <a:t>Phase III:  Recommendation to School Committee on Time Change – (May 2015/Actual February 2016)</a:t>
            </a:r>
          </a:p>
          <a:p>
            <a:pPr marL="685800" lvl="0" indent="-292100">
              <a:lnSpc>
                <a:spcPct val="107916"/>
              </a:lnSpc>
              <a:spcBef>
                <a:spcPts val="0"/>
              </a:spcBef>
              <a:spcAft>
                <a:spcPts val="80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 School Committee votes on time change if recommended</a:t>
            </a:r>
          </a:p>
          <a:p>
            <a:pPr lvl="0">
              <a:lnSpc>
                <a:spcPct val="107916"/>
              </a:lnSpc>
              <a:spcBef>
                <a:spcPts val="0"/>
              </a:spcBef>
              <a:spcAft>
                <a:spcPts val="800"/>
              </a:spcAft>
              <a:buClr>
                <a:schemeClr val="dk1"/>
              </a:buClr>
              <a:buSzPct val="110000"/>
              <a:buFont typeface="Arial"/>
              <a:buNone/>
            </a:pPr>
            <a:r>
              <a:rPr lang="en" sz="1000" b="1">
                <a:solidFill>
                  <a:schemeClr val="dk1"/>
                </a:solidFill>
                <a:latin typeface="Times New Roman"/>
                <a:ea typeface="Times New Roman"/>
                <a:cs typeface="Times New Roman"/>
                <a:sym typeface="Times New Roman"/>
              </a:rPr>
              <a:t>Phase IV:  Potential Implementation of School Start Time (School Year 2016-2017- Approved for 2017-18)</a:t>
            </a:r>
          </a:p>
          <a:p>
            <a:pPr marL="685800" lvl="0" indent="-29210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Education of the Ashland community on changes – (SY 2015-2016)</a:t>
            </a:r>
          </a:p>
          <a:p>
            <a:pPr marL="685800" lvl="0" indent="-292100">
              <a:lnSpc>
                <a:spcPct val="107916"/>
              </a:lnSpc>
              <a:spcBef>
                <a:spcPts val="0"/>
              </a:spcBef>
              <a:spcAft>
                <a:spcPts val="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Budget Impact ( December 2016)</a:t>
            </a:r>
          </a:p>
          <a:p>
            <a:pPr marL="685800" lvl="0" indent="-292100">
              <a:lnSpc>
                <a:spcPct val="107916"/>
              </a:lnSpc>
              <a:spcBef>
                <a:spcPts val="0"/>
              </a:spcBef>
              <a:spcAft>
                <a:spcPts val="800"/>
              </a:spcAft>
              <a:buClr>
                <a:schemeClr val="dk1"/>
              </a:buClr>
              <a:buSzPct val="100000"/>
              <a:buFont typeface="Times New Roman"/>
              <a:buChar char="●"/>
            </a:pPr>
            <a:r>
              <a:rPr lang="en" sz="1000">
                <a:solidFill>
                  <a:schemeClr val="dk1"/>
                </a:solidFill>
                <a:latin typeface="Times New Roman"/>
                <a:ea typeface="Times New Roman"/>
                <a:cs typeface="Times New Roman"/>
                <a:sym typeface="Times New Roman"/>
              </a:rPr>
              <a:t>Full Implementation August 2016</a:t>
            </a:r>
          </a:p>
          <a:p>
            <a:pPr lvl="0">
              <a:lnSpc>
                <a:spcPct val="100000"/>
              </a:lnSpc>
              <a:spcBef>
                <a:spcPts val="0"/>
              </a:spcBef>
              <a:spcAft>
                <a:spcPts val="0"/>
              </a:spcAft>
              <a:buClr>
                <a:schemeClr val="dk1"/>
              </a:buClr>
              <a:buSzPct val="110000"/>
              <a:buFont typeface="Arial"/>
              <a:buNone/>
            </a:pPr>
            <a:r>
              <a:rPr lang="en" sz="1000">
                <a:latin typeface="Times New Roman"/>
                <a:ea typeface="Times New Roman"/>
                <a:cs typeface="Times New Roman"/>
                <a:sym typeface="Times New Roman"/>
              </a:rPr>
              <a:t>Creation of a Lib Guide  </a:t>
            </a:r>
            <a:r>
              <a:rPr lang="en" sz="1000" u="sng">
                <a:solidFill>
                  <a:schemeClr val="accent5"/>
                </a:solidFill>
                <a:latin typeface="Times New Roman"/>
                <a:ea typeface="Times New Roman"/>
                <a:cs typeface="Times New Roman"/>
                <a:sym typeface="Times New Roman"/>
                <a:hlinkClick r:id="rId3"/>
              </a:rPr>
              <a:t>http://ashlandhs.libguides.com/StartTimes</a:t>
            </a:r>
          </a:p>
          <a:p>
            <a:pPr lvl="0">
              <a:lnSpc>
                <a:spcPct val="100000"/>
              </a:lnSpc>
              <a:spcBef>
                <a:spcPts val="0"/>
              </a:spcBef>
              <a:spcAft>
                <a:spcPts val="0"/>
              </a:spcAft>
              <a:buClr>
                <a:schemeClr val="dk1"/>
              </a:buClr>
              <a:buSzPct val="110000"/>
              <a:buFont typeface="Arial"/>
              <a:buNone/>
            </a:pPr>
            <a:r>
              <a:rPr lang="en" sz="1000">
                <a:latin typeface="Times New Roman"/>
                <a:ea typeface="Times New Roman"/>
                <a:cs typeface="Times New Roman"/>
                <a:sym typeface="Times New Roman"/>
              </a:rPr>
              <a:t>Community Forums</a:t>
            </a:r>
          </a:p>
          <a:p>
            <a:pPr lvl="0">
              <a:lnSpc>
                <a:spcPct val="100000"/>
              </a:lnSpc>
              <a:spcBef>
                <a:spcPts val="0"/>
              </a:spcBef>
              <a:spcAft>
                <a:spcPts val="0"/>
              </a:spcAft>
              <a:buClr>
                <a:schemeClr val="dk1"/>
              </a:buClr>
              <a:buSzPct val="110000"/>
              <a:buFont typeface="Arial"/>
              <a:buNone/>
            </a:pPr>
            <a:r>
              <a:rPr lang="en" sz="1000">
                <a:latin typeface="Times New Roman"/>
                <a:ea typeface="Times New Roman"/>
                <a:cs typeface="Times New Roman"/>
                <a:sym typeface="Times New Roman"/>
              </a:rPr>
              <a:t>Athletic Director Meetings</a:t>
            </a:r>
          </a:p>
          <a:p>
            <a:pPr marL="457200" lvl="0" indent="-292100">
              <a:lnSpc>
                <a:spcPct val="100000"/>
              </a:lnSpc>
              <a:spcBef>
                <a:spcPts val="0"/>
              </a:spcBef>
              <a:spcAft>
                <a:spcPts val="0"/>
              </a:spcAft>
              <a:buSzPct val="100000"/>
              <a:buFont typeface="Times New Roman"/>
              <a:buChar char="●"/>
            </a:pPr>
            <a:r>
              <a:rPr lang="en" sz="1000">
                <a:latin typeface="Times New Roman"/>
                <a:ea typeface="Times New Roman"/>
                <a:cs typeface="Times New Roman"/>
                <a:sym typeface="Times New Roman"/>
              </a:rPr>
              <a:t> Tri-Valley League</a:t>
            </a:r>
          </a:p>
          <a:p>
            <a:pPr lvl="0">
              <a:lnSpc>
                <a:spcPct val="100000"/>
              </a:lnSpc>
              <a:spcBef>
                <a:spcPts val="0"/>
              </a:spcBef>
              <a:spcAft>
                <a:spcPts val="0"/>
              </a:spcAft>
              <a:buClr>
                <a:schemeClr val="dk1"/>
              </a:buClr>
              <a:buSzPct val="110000"/>
              <a:buFont typeface="Arial"/>
              <a:buNone/>
            </a:pPr>
            <a:r>
              <a:rPr lang="en" sz="1000">
                <a:latin typeface="Times New Roman"/>
                <a:ea typeface="Times New Roman"/>
                <a:cs typeface="Times New Roman"/>
                <a:sym typeface="Times New Roman"/>
              </a:rPr>
              <a:t>Newspaper Articles</a:t>
            </a:r>
          </a:p>
          <a:p>
            <a:pPr lvl="0">
              <a:lnSpc>
                <a:spcPct val="100000"/>
              </a:lnSpc>
              <a:spcBef>
                <a:spcPts val="0"/>
              </a:spcBef>
              <a:spcAft>
                <a:spcPts val="0"/>
              </a:spcAft>
              <a:buClr>
                <a:schemeClr val="dk1"/>
              </a:buClr>
              <a:buSzPct val="110000"/>
              <a:buFont typeface="Arial"/>
              <a:buNone/>
            </a:pPr>
            <a:r>
              <a:rPr lang="en" sz="1000">
                <a:latin typeface="Times New Roman"/>
                <a:ea typeface="Times New Roman"/>
                <a:cs typeface="Times New Roman"/>
                <a:sym typeface="Times New Roman"/>
              </a:rPr>
              <a:t>School Committee Updates</a:t>
            </a:r>
          </a:p>
          <a:p>
            <a:pPr lvl="0">
              <a:lnSpc>
                <a:spcPct val="100000"/>
              </a:lnSpc>
              <a:spcBef>
                <a:spcPts val="0"/>
              </a:spcBef>
              <a:spcAft>
                <a:spcPts val="0"/>
              </a:spcAft>
              <a:buClr>
                <a:schemeClr val="dk1"/>
              </a:buClr>
              <a:buSzPct val="110000"/>
              <a:buFont typeface="Arial"/>
              <a:buNone/>
            </a:pPr>
            <a:r>
              <a:rPr lang="en" sz="1000">
                <a:latin typeface="Times New Roman"/>
                <a:ea typeface="Times New Roman"/>
                <a:cs typeface="Times New Roman"/>
                <a:sym typeface="Times New Roman"/>
              </a:rPr>
              <a:t>FAQ Page</a:t>
            </a:r>
          </a:p>
          <a:p>
            <a:pPr lvl="0">
              <a:spcBef>
                <a:spcPts val="0"/>
              </a:spcBef>
              <a:buNone/>
            </a:pPr>
            <a:endParaRP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404</Words>
  <Application>Microsoft Office PowerPoint</Application>
  <PresentationFormat>On-screen Show (16:9)</PresentationFormat>
  <Paragraphs>57</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simple-light-2</vt:lpstr>
      <vt:lpstr>Ashland Public Schools School Start Time Process</vt:lpstr>
      <vt:lpstr>Timeline of Process </vt:lpstr>
      <vt:lpstr>Important Steps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Ashland Public Schools School Start Time Process</dc:title>
  <dc:creator>Margie</dc:creator>
  <cp:lastModifiedBy>Margie</cp:lastModifiedBy>
  <cp:revision>2</cp:revision>
  <dcterms:modified xsi:type="dcterms:W3CDTF">2016-11-04T22:14:09Z</dcterms:modified>
</cp:coreProperties>
</file>