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Sniglet"/>
      <p:regular r:id="rId42"/>
    </p:embeddedFont>
    <p:embeddedFont>
      <p:font typeface="Bangers"/>
      <p:regular r:id="rId43"/>
    </p:embeddedFont>
    <p:embeddedFont>
      <p:font typeface="Indie Flower"/>
      <p:regular r:id="rId44"/>
    </p:embeddedFont>
    <p:embeddedFont>
      <p:font typeface="Questrial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EBC85BC-3254-48E6-8DC6-27C4AA2F5F17}">
  <a:tblStyle styleId="{BEBC85BC-3254-48E6-8DC6-27C4AA2F5F17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Sniglet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IndieFlower-regular.fntdata"/><Relationship Id="rId21" Type="http://schemas.openxmlformats.org/officeDocument/2006/relationships/slide" Target="slides/slide16.xml"/><Relationship Id="rId43" Type="http://schemas.openxmlformats.org/officeDocument/2006/relationships/font" Target="fonts/Bangers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Questrial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Judy (refer to handout in folders)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Tina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Tina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Tina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Ashley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Ashley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Ashley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Ashley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we introduce each other we will focus on the role we have.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Superintendent - leader, ultimately responsible for safety, effectiveness, and finances of the school dept.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Principal - responsible for the safety of the children in the school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School psychologist - refer to sheet in folder to explain role.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BCBA - </a:t>
            </a:r>
            <a:r>
              <a:rPr lang="en">
                <a:solidFill>
                  <a:schemeClr val="dk1"/>
                </a:solidFill>
              </a:rPr>
              <a:t>refer to sheet in folder to explain role…. Ashley can explain this.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	SC - Responsible for policies and budget in support of the school department.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Tina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Tina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Tina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Tina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Paul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Paul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Ashley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Tina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Tina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tina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Paul will discuss what happened at the SC meeting, highlighting the following point: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There is a Public Comment Period at our SC meetings, however, the chair ultimately has the right to call on anyone they want.  Mistake - belief that everyone has a right to be heard. 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Paul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Judy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9" name="Shape 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315275" y="921225"/>
            <a:ext cx="6411650" cy="3910600"/>
          </a:xfrm>
          <a:custGeom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5" y="616425"/>
            <a:ext cx="6411650" cy="3910600"/>
          </a:xfrm>
          <a:custGeom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4" name="Shape 1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flipH="1" rot="169468">
            <a:off x="3608972" y="646195"/>
            <a:ext cx="5247975" cy="380953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 flipH="1" rot="169468">
            <a:off x="3380372" y="417595"/>
            <a:ext cx="5247975" cy="380953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4101125" y="2687650"/>
            <a:ext cx="3767400" cy="78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2.png" id="20" name="Shape 2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1992350" y="37775"/>
            <a:ext cx="5616576" cy="5220439"/>
          </a:xfrm>
          <a:custGeom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1763750" y="-114625"/>
            <a:ext cx="5616576" cy="5220439"/>
          </a:xfrm>
          <a:custGeom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2905799" y="2161800"/>
            <a:ext cx="3332400" cy="819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rtl="0" algn="ctr">
              <a:spcBef>
                <a:spcPts val="0"/>
              </a:spcBef>
              <a:buClr>
                <a:srgbClr val="000000"/>
              </a:buClr>
              <a:buFont typeface="Bangers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 algn="ctr">
              <a:spcBef>
                <a:spcPts val="0"/>
              </a:spcBef>
              <a:buClr>
                <a:srgbClr val="000000"/>
              </a:buClr>
              <a:buFont typeface="Bangers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25" name="Shape 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734600" y="7635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06000" y="5349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28" name="Shape 28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1052050" y="1545941"/>
            <a:ext cx="7710900" cy="3303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31" name="Shape 3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734600" y="7635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506000" y="5349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34" name="Shape 34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38" name="Shape 3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734600" y="7635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Shape 40"/>
          <p:cNvSpPr/>
          <p:nvPr/>
        </p:nvSpPr>
        <p:spPr>
          <a:xfrm>
            <a:off x="506000" y="5349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41" name="Shape 41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3315992" y="1556175"/>
            <a:ext cx="2295300" cy="282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5729035" y="1556175"/>
            <a:ext cx="2295299" cy="282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46" name="Shape 4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734600" y="7635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506000" y="5349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49" name="Shape 49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51" name="Shape 5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734600" y="7635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3" name="Shape 53"/>
          <p:cNvSpPr/>
          <p:nvPr/>
        </p:nvSpPr>
        <p:spPr>
          <a:xfrm>
            <a:off x="506000" y="5349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 rot="-120953">
            <a:off x="457215" y="4025231"/>
            <a:ext cx="8229893" cy="519622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4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3.png" id="56" name="Shape 56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A7E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052050" y="1545941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7.png"/><Relationship Id="rId4" Type="http://schemas.openxmlformats.org/officeDocument/2006/relationships/image" Target="../media/image09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ocs.google.com/a/lpsma.net/spreadsheets/d/1gRWZ09vaxErgW0WW3yIqlKqK8H-JCNOCfYq8rvtARi0/edit?usp=sharing" TargetMode="External"/><Relationship Id="rId4" Type="http://schemas.openxmlformats.org/officeDocument/2006/relationships/hyperlink" Target="https://docs.google.com/document/d/1BQmgs2DsKL1LEn6EmUCMoH1QxfgDcMC3ODJQt491ioM/edit?usp=sharing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Relationship Id="rId4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pbis.org/" TargetMode="External"/><Relationship Id="rId4" Type="http://schemas.openxmlformats.org/officeDocument/2006/relationships/hyperlink" Target="http://www.pbisworld.com/" TargetMode="External"/><Relationship Id="rId10" Type="http://schemas.openxmlformats.org/officeDocument/2006/relationships/hyperlink" Target="http://lpspolicies.wikispaces.com/home" TargetMode="External"/><Relationship Id="rId9" Type="http://schemas.openxmlformats.org/officeDocument/2006/relationships/hyperlink" Target="www.leicester.k12.ma.us" TargetMode="External"/><Relationship Id="rId5" Type="http://schemas.openxmlformats.org/officeDocument/2006/relationships/hyperlink" Target="https://www.responsiveclassroom.org" TargetMode="External"/><Relationship Id="rId6" Type="http://schemas.openxmlformats.org/officeDocument/2006/relationships/hyperlink" Target="http://engagingschools.org" TargetMode="External"/><Relationship Id="rId7" Type="http://schemas.openxmlformats.org/officeDocument/2006/relationships/hyperlink" Target="http://community-matters.org" TargetMode="External"/><Relationship Id="rId8" Type="http://schemas.openxmlformats.org/officeDocument/2006/relationships/hyperlink" Target="www.Casel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Relationship Id="rId4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5C4CA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2206725" y="1013250"/>
            <a:ext cx="4969200" cy="3117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Establishing a Positive Behavioral Support Model and code of conduct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r">
              <a:spcBef>
                <a:spcPts val="0"/>
              </a:spcBef>
              <a:buNone/>
            </a:pPr>
            <a:r>
              <a:rPr lang="en" sz="2400"/>
              <a:t>M.A.S.S. Executive Institute,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AD90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 rot="161729">
            <a:off x="976260" y="79855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School discipline statistics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807700" y="1469900"/>
            <a:ext cx="7577100" cy="337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Students suspended or expelled are nearly 3 times more likely to be in contact with the juvenile justice system the following year. (Community Matters)</a:t>
            </a:r>
          </a:p>
          <a:p>
            <a:pPr indent="-381000" lvl="0" marL="457200" rtl="0">
              <a:spcBef>
                <a:spcPts val="0"/>
              </a:spcBef>
              <a:buSzPct val="109090"/>
            </a:pPr>
            <a:r>
              <a:rPr lang="en" sz="2200"/>
              <a:t>Harsh discipline contributes to a sense of disconnect in the school environment, resulting, in turn, to an INCREASE in bad behaviors</a:t>
            </a:r>
            <a:r>
              <a:rPr lang="en" sz="2400"/>
              <a:t> </a:t>
            </a:r>
            <a:r>
              <a:rPr lang="en" sz="1200"/>
              <a:t>(Blum, McNeeley &amp; Rinehart, 2002)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If our goal is to DECREASE bad behaviors, we need to do something different.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4965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1073625" y="1324400"/>
            <a:ext cx="3396300" cy="324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82550" lvl="0" marL="139700">
              <a:lnSpc>
                <a:spcPct val="84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737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Massachusetts Statutes</a:t>
            </a:r>
          </a:p>
          <a:p>
            <a:pPr indent="-342900" lvl="1" marL="914400">
              <a:lnSpc>
                <a:spcPct val="84000"/>
              </a:lnSpc>
              <a:spcBef>
                <a:spcPts val="200"/>
              </a:spcBef>
              <a:buClr>
                <a:srgbClr val="A6B727"/>
              </a:buClr>
              <a:buSzPct val="100000"/>
              <a:buFont typeface="Arial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M.G.L. c.71, §37H</a:t>
            </a:r>
          </a:p>
          <a:p>
            <a:pPr indent="-342900" lvl="1" marL="914400">
              <a:lnSpc>
                <a:spcPct val="84000"/>
              </a:lnSpc>
              <a:spcBef>
                <a:spcPts val="200"/>
              </a:spcBef>
              <a:buClr>
                <a:srgbClr val="A6B727"/>
              </a:buClr>
              <a:buSzPct val="100000"/>
              <a:buFont typeface="Arial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M.G.L. c.71, §37H ½</a:t>
            </a:r>
          </a:p>
          <a:p>
            <a:pPr indent="-342900" lvl="1" marL="914400">
              <a:lnSpc>
                <a:spcPct val="84000"/>
              </a:lnSpc>
              <a:spcBef>
                <a:spcPts val="200"/>
              </a:spcBef>
              <a:buClr>
                <a:srgbClr val="A6B72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M.G.L. c.71, §37H ¾  (as of 7/1/14)</a:t>
            </a:r>
          </a:p>
          <a:p>
            <a:pPr indent="-342900" lvl="1" marL="914400">
              <a:lnSpc>
                <a:spcPct val="84000"/>
              </a:lnSpc>
              <a:spcBef>
                <a:spcPts val="200"/>
              </a:spcBef>
              <a:buClr>
                <a:srgbClr val="A6B727"/>
              </a:buClr>
              <a:buSzPct val="100000"/>
              <a:buFont typeface="Arial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M.G.L. c.76, §17</a:t>
            </a:r>
          </a:p>
          <a:p>
            <a:pPr indent="-342900" lvl="1" marL="914400">
              <a:lnSpc>
                <a:spcPct val="84000"/>
              </a:lnSpc>
              <a:spcBef>
                <a:spcPts val="200"/>
              </a:spcBef>
              <a:buClr>
                <a:srgbClr val="A6B727"/>
              </a:buClr>
              <a:buSzPct val="100000"/>
              <a:buFont typeface="Arial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M.G.L. c.76, §16</a:t>
            </a:r>
          </a:p>
          <a:p>
            <a:pPr indent="-342900" lvl="1" marL="914400">
              <a:lnSpc>
                <a:spcPct val="84000"/>
              </a:lnSpc>
              <a:spcBef>
                <a:spcPts val="200"/>
              </a:spcBef>
              <a:buClr>
                <a:srgbClr val="A6B72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M.G.L. c.76, §21(as of 7/1/14)</a:t>
            </a:r>
          </a:p>
          <a:p>
            <a:pPr indent="-69850" lvl="0" marL="0">
              <a:lnSpc>
                <a:spcPct val="84000"/>
              </a:lnSpc>
              <a:spcBef>
                <a:spcPts val="2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3737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Massachusetts Regulations</a:t>
            </a:r>
          </a:p>
          <a:p>
            <a:pPr indent="-342900" lvl="1" marL="914400">
              <a:lnSpc>
                <a:spcPct val="84000"/>
              </a:lnSpc>
              <a:spcBef>
                <a:spcPts val="200"/>
              </a:spcBef>
              <a:buClr>
                <a:srgbClr val="A6B727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603 CMR 53.00</a:t>
            </a:r>
          </a:p>
          <a:p>
            <a:pPr indent="-12700" lvl="0" marL="139700" rtl="0">
              <a:lnSpc>
                <a:spcPct val="84000"/>
              </a:lnSpc>
              <a:spcBef>
                <a:spcPts val="1400"/>
              </a:spcBef>
              <a:buNone/>
            </a:pPr>
            <a:r>
              <a:rPr lang="en" sz="1950">
                <a:solidFill>
                  <a:srgbClr val="3737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</a:p>
        </p:txBody>
      </p:sp>
      <p:sp>
        <p:nvSpPr>
          <p:cNvPr id="136" name="Shape 136"/>
          <p:cNvSpPr txBox="1"/>
          <p:nvPr>
            <p:ph type="title"/>
          </p:nvPr>
        </p:nvSpPr>
        <p:spPr>
          <a:xfrm rot="161729">
            <a:off x="976260" y="753780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Discipline laws and regulations</a:t>
            </a:r>
          </a:p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4674250" y="1324400"/>
            <a:ext cx="3396300" cy="313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82550" lvl="0" marL="139700">
              <a:lnSpc>
                <a:spcPct val="84000"/>
              </a:lnSpc>
              <a:spcBef>
                <a:spcPts val="14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1950">
                <a:solidFill>
                  <a:srgbClr val="3737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Federal Statutes</a:t>
            </a:r>
          </a:p>
          <a:p>
            <a:pPr indent="-327025" lvl="1" marL="914400">
              <a:lnSpc>
                <a:spcPct val="84000"/>
              </a:lnSpc>
              <a:spcBef>
                <a:spcPts val="200"/>
              </a:spcBef>
              <a:buClr>
                <a:srgbClr val="A6B727"/>
              </a:buClr>
              <a:buSzPct val="77500"/>
              <a:buFont typeface="Arial"/>
              <a:buChar char="●"/>
            </a:pPr>
            <a:r>
              <a:rPr lang="en" sz="1950">
                <a:latin typeface="Times New Roman"/>
                <a:ea typeface="Times New Roman"/>
                <a:cs typeface="Times New Roman"/>
                <a:sym typeface="Times New Roman"/>
              </a:rPr>
              <a:t>The Individuals with Disabilities Education Act (IDEA)</a:t>
            </a:r>
          </a:p>
          <a:p>
            <a:pPr indent="-327025" lvl="1" marL="914400">
              <a:lnSpc>
                <a:spcPct val="84000"/>
              </a:lnSpc>
              <a:spcBef>
                <a:spcPts val="200"/>
              </a:spcBef>
              <a:buClr>
                <a:srgbClr val="A6B727"/>
              </a:buClr>
              <a:buSzPct val="77500"/>
              <a:buFont typeface="Arial"/>
              <a:buChar char="●"/>
            </a:pPr>
            <a:r>
              <a:rPr lang="en" sz="1950">
                <a:latin typeface="Times New Roman"/>
                <a:ea typeface="Times New Roman"/>
                <a:cs typeface="Times New Roman"/>
                <a:sym typeface="Times New Roman"/>
              </a:rPr>
              <a:t>Section 504 of the Rehabilitation Act of 1973</a:t>
            </a:r>
          </a:p>
          <a:p>
            <a:pPr indent="-69850" lvl="0" marL="0">
              <a:lnSpc>
                <a:spcPct val="84000"/>
              </a:lnSpc>
              <a:spcBef>
                <a:spcPts val="2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1950">
                <a:solidFill>
                  <a:srgbClr val="3737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Federal Regulations</a:t>
            </a:r>
          </a:p>
          <a:p>
            <a:pPr indent="-327025" lvl="1" marL="914400">
              <a:lnSpc>
                <a:spcPct val="115000"/>
              </a:lnSpc>
              <a:spcBef>
                <a:spcPts val="0"/>
              </a:spcBef>
              <a:buClr>
                <a:srgbClr val="A6B727"/>
              </a:buClr>
              <a:buSzPct val="77500"/>
              <a:buFont typeface="Arial"/>
              <a:buChar char="●"/>
            </a:pPr>
            <a:r>
              <a:rPr lang="en" sz="1950">
                <a:latin typeface="Times New Roman"/>
                <a:ea typeface="Times New Roman"/>
                <a:cs typeface="Times New Roman"/>
                <a:sym typeface="Times New Roman"/>
              </a:rPr>
              <a:t>34 CFR §300.530-537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A300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4294967295" type="body"/>
          </p:nvPr>
        </p:nvSpPr>
        <p:spPr>
          <a:xfrm>
            <a:off x="4534700" y="496175"/>
            <a:ext cx="4465800" cy="3831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Reducing or Eliminating suspensions without providing alternates</a:t>
            </a:r>
          </a:p>
        </p:txBody>
      </p:sp>
      <p:sp>
        <p:nvSpPr>
          <p:cNvPr id="143" name="Shape 143"/>
          <p:cNvSpPr txBox="1"/>
          <p:nvPr>
            <p:ph idx="4294967295" type="body"/>
          </p:nvPr>
        </p:nvSpPr>
        <p:spPr>
          <a:xfrm>
            <a:off x="210225" y="846225"/>
            <a:ext cx="3619500" cy="2515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Recipe for disaster</a:t>
            </a:r>
          </a:p>
        </p:txBody>
      </p:sp>
      <p:sp>
        <p:nvSpPr>
          <p:cNvPr id="144" name="Shape 144"/>
          <p:cNvSpPr/>
          <p:nvPr/>
        </p:nvSpPr>
        <p:spPr>
          <a:xfrm>
            <a:off x="3060947" y="2086014"/>
            <a:ext cx="1126774" cy="9714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=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24BB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ctrTitle"/>
          </p:nvPr>
        </p:nvSpPr>
        <p:spPr>
          <a:xfrm>
            <a:off x="3621950" y="1659550"/>
            <a:ext cx="4246500" cy="1970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/>
              <a:t>3.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Investigating &amp; implementing new solutions:  PBIS</a:t>
            </a:r>
          </a:p>
        </p:txBody>
      </p:sp>
      <p:sp>
        <p:nvSpPr>
          <p:cNvPr id="150" name="Shape 150"/>
          <p:cNvSpPr/>
          <p:nvPr/>
        </p:nvSpPr>
        <p:spPr>
          <a:xfrm>
            <a:off x="2133475" y="2571774"/>
            <a:ext cx="2538647" cy="2662740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200">
                <a:latin typeface="Impact"/>
                <a:ea typeface="Impact"/>
                <a:cs typeface="Impact"/>
                <a:sym typeface="Impact"/>
              </a:rPr>
              <a:t>Visits to PBIS Schools</a:t>
            </a:r>
          </a:p>
        </p:txBody>
      </p:sp>
      <p:sp>
        <p:nvSpPr>
          <p:cNvPr id="151" name="Shape 151"/>
          <p:cNvSpPr/>
          <p:nvPr/>
        </p:nvSpPr>
        <p:spPr>
          <a:xfrm>
            <a:off x="2340225" y="0"/>
            <a:ext cx="2621376" cy="2191374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Working with the May Institute</a:t>
            </a:r>
          </a:p>
        </p:txBody>
      </p:sp>
      <p:sp>
        <p:nvSpPr>
          <p:cNvPr id="152" name="Shape 152"/>
          <p:cNvSpPr/>
          <p:nvPr/>
        </p:nvSpPr>
        <p:spPr>
          <a:xfrm>
            <a:off x="90900" y="1347875"/>
            <a:ext cx="2414700" cy="2025900"/>
          </a:xfrm>
          <a:prstGeom prst="star12">
            <a:avLst>
              <a:gd fmla="val 37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Staff and community buy-in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4026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4294967295" type="ctrTitle"/>
          </p:nvPr>
        </p:nvSpPr>
        <p:spPr>
          <a:xfrm>
            <a:off x="378150" y="537650"/>
            <a:ext cx="63678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>
                <a:solidFill>
                  <a:srgbClr val="35C4CA"/>
                </a:solidFill>
              </a:rPr>
              <a:t>New discipline</a:t>
            </a:r>
            <a:r>
              <a:rPr lang="en" sz="10400">
                <a:solidFill>
                  <a:srgbClr val="FAD900"/>
                </a:solidFill>
              </a:rPr>
              <a:t> </a:t>
            </a:r>
          </a:p>
        </p:txBody>
      </p:sp>
      <p:sp>
        <p:nvSpPr>
          <p:cNvPr id="158" name="Shape 158"/>
          <p:cNvSpPr txBox="1"/>
          <p:nvPr>
            <p:ph idx="4294967295" type="subTitle"/>
          </p:nvPr>
        </p:nvSpPr>
        <p:spPr>
          <a:xfrm>
            <a:off x="290975" y="2557600"/>
            <a:ext cx="8530200" cy="250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</a:rPr>
              <a:t>Behavior, like academics, must be taught.</a:t>
            </a:r>
          </a:p>
          <a:p>
            <a:pPr lv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</a:rPr>
              <a:t>Positive behavior should be acknowledged.</a:t>
            </a:r>
          </a:p>
          <a:p>
            <a:pPr lv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</a:rPr>
              <a:t>A positive school culture must be actively nurtured.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</a:rPr>
              <a:t>Wrongdoings are violations of people and relationships.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</a:rPr>
              <a:t>Harm and relationships must be repaired.</a:t>
            </a:r>
          </a:p>
        </p:txBody>
      </p:sp>
      <p:sp>
        <p:nvSpPr>
          <p:cNvPr id="159" name="Shape 159"/>
          <p:cNvSpPr/>
          <p:nvPr/>
        </p:nvSpPr>
        <p:spPr>
          <a:xfrm>
            <a:off x="7728456" y="2171603"/>
            <a:ext cx="229545" cy="219177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35C4CA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60" name="Shape 160"/>
          <p:cNvSpPr/>
          <p:nvPr/>
        </p:nvSpPr>
        <p:spPr>
          <a:xfrm rot="2466625">
            <a:off x="6806748" y="604948"/>
            <a:ext cx="318881" cy="304479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35C4CA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 rot="-1609120">
            <a:off x="7368718" y="1300104"/>
            <a:ext cx="229508" cy="219142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35C4CA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62" name="Shape 162"/>
          <p:cNvSpPr/>
          <p:nvPr/>
        </p:nvSpPr>
        <p:spPr>
          <a:xfrm rot="2926137">
            <a:off x="8426693" y="1496694"/>
            <a:ext cx="171867" cy="164104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35C4CA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 rot="-1608940">
            <a:off x="7711478" y="397342"/>
            <a:ext cx="154840" cy="147846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35C4CA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938199" y="1018175"/>
            <a:ext cx="5807762" cy="12852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001936">
                    <a:alpha val="21920"/>
                  </a:srgbClr>
                </a:solidFill>
                <a:latin typeface="Bangers"/>
              </a:rPr>
              <a:t>Paradigm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726525" y="2040700"/>
            <a:ext cx="7453200" cy="249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buSzPct val="100000"/>
              <a:buChar char="★"/>
            </a:pPr>
            <a:r>
              <a:rPr lang="en" sz="2000"/>
              <a:t>Proactively work on creating a positive school climate </a:t>
            </a:r>
          </a:p>
          <a:p>
            <a:pPr indent="-355600" lvl="0" marL="457200" rtl="0" algn="l">
              <a:spcBef>
                <a:spcPts val="0"/>
              </a:spcBef>
              <a:buSzPct val="100000"/>
              <a:buChar char="★"/>
            </a:pPr>
            <a:r>
              <a:rPr lang="en" sz="2000"/>
              <a:t>Take deliberate steps to nurture strong relationships among and between students and staff</a:t>
            </a:r>
          </a:p>
          <a:p>
            <a:pPr indent="-355600" lvl="0" marL="457200" rtl="0" algn="l">
              <a:spcBef>
                <a:spcPts val="0"/>
              </a:spcBef>
              <a:buSzPct val="100000"/>
              <a:buChar char="★"/>
            </a:pPr>
            <a:r>
              <a:rPr lang="en" sz="2000"/>
              <a:t>Recognize good behavior</a:t>
            </a:r>
          </a:p>
          <a:p>
            <a:pPr indent="-355600" lvl="0" marL="457200" rtl="0" algn="l">
              <a:spcBef>
                <a:spcPts val="0"/>
              </a:spcBef>
              <a:buSzPct val="100000"/>
              <a:buChar char="★"/>
            </a:pPr>
            <a:r>
              <a:rPr lang="en" sz="2000"/>
              <a:t>Develop students social/emotional &amp; conflict resolution skills</a:t>
            </a:r>
          </a:p>
          <a:p>
            <a:pPr indent="-355600" lvl="0" marL="457200" rtl="0" algn="l">
              <a:spcBef>
                <a:spcPts val="0"/>
              </a:spcBef>
              <a:buSzPct val="100000"/>
              <a:buChar char="★"/>
            </a:pPr>
            <a:r>
              <a:rPr lang="en" sz="2000"/>
              <a:t>As part of discipline, restore relationships and engagement.</a:t>
            </a:r>
          </a:p>
          <a:p>
            <a:pPr indent="-355600" lvl="0" marL="457200" rtl="0" algn="l">
              <a:spcBef>
                <a:spcPts val="0"/>
              </a:spcBef>
              <a:buSzPct val="100000"/>
              <a:buChar char="★"/>
            </a:pPr>
            <a:r>
              <a:rPr lang="en" sz="2000"/>
              <a:t>Provide individualized support for identified students.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70" name="Shape 170"/>
          <p:cNvSpPr txBox="1"/>
          <p:nvPr>
            <p:ph idx="4294967295" type="title"/>
          </p:nvPr>
        </p:nvSpPr>
        <p:spPr>
          <a:xfrm rot="161729">
            <a:off x="828931" y="753259"/>
            <a:ext cx="7029878" cy="134247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Key ideas of new discipline paradigm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(whether it is focused on restorative practices, responsive classroom, engaging schools, or PBIS)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AD900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 rot="161729">
            <a:off x="976260" y="79855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Positive behavioral interventions and supports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807700" y="1469900"/>
            <a:ext cx="7476300" cy="337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9090"/>
            </a:pPr>
            <a:r>
              <a:rPr lang="en" sz="2200"/>
              <a:t>Supported by training from the May Institute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Process for </a:t>
            </a:r>
            <a:r>
              <a:rPr lang="en" sz="2200">
                <a:solidFill>
                  <a:srgbClr val="FF0066"/>
                </a:solidFill>
              </a:rPr>
              <a:t>teaching</a:t>
            </a:r>
            <a:r>
              <a:rPr lang="en" sz="2200"/>
              <a:t> children appropriate behavior &amp; providing the supports to sustain that behavior</a:t>
            </a:r>
          </a:p>
          <a:p>
            <a:pPr indent="-368300" lvl="0" marL="457200" rtl="0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" sz="2200"/>
              <a:t>Proactive, positive, &amp; consistent across </a:t>
            </a:r>
            <a:r>
              <a:rPr lang="en" sz="2200" u="sng"/>
              <a:t>all</a:t>
            </a:r>
            <a:r>
              <a:rPr lang="en" sz="2200"/>
              <a:t> settings </a:t>
            </a:r>
          </a:p>
          <a:p>
            <a:pPr indent="-368300" lvl="0" marL="457200" rtl="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" sz="2200"/>
              <a:t>Improves academic achievement &amp; social competence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Data is collected and used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lang="en" sz="2200"/>
              <a:t>System of interventions applied, similar to academics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930825" y="1188525"/>
            <a:ext cx="4280100" cy="280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School discipline processes bring people back into relationship with the school community rather than cause further separation</a:t>
            </a:r>
          </a:p>
        </p:txBody>
      </p:sp>
      <p:pic>
        <p:nvPicPr>
          <p:cNvPr descr="primary101515.jpg" id="182" name="Shape 182"/>
          <p:cNvPicPr preferRelativeResize="0"/>
          <p:nvPr/>
        </p:nvPicPr>
        <p:blipFill rotWithShape="1">
          <a:blip r:embed="rId3">
            <a:alphaModFix/>
          </a:blip>
          <a:srcRect b="0" l="21875" r="21875" t="0"/>
          <a:stretch/>
        </p:blipFill>
        <p:spPr>
          <a:xfrm>
            <a:off x="5713650" y="1759149"/>
            <a:ext cx="3177900" cy="3177899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A300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537500" y="694625"/>
            <a:ext cx="77235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marL="233343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00B050"/>
                </a:solidFill>
              </a:rPr>
              <a:t>“If a child doesn’t know how to read</a:t>
            </a:r>
            <a:r>
              <a:rPr b="1" lang="en" sz="2000">
                <a:solidFill>
                  <a:srgbClr val="212121"/>
                </a:solidFill>
              </a:rPr>
              <a:t>, </a:t>
            </a:r>
            <a:r>
              <a:rPr b="1" i="1" lang="en" sz="2000">
                <a:solidFill>
                  <a:srgbClr val="0097A7"/>
                </a:solidFill>
              </a:rPr>
              <a:t>we teach</a:t>
            </a:r>
            <a:r>
              <a:rPr b="1" lang="en" sz="2000">
                <a:solidFill>
                  <a:srgbClr val="00B050"/>
                </a:solidFill>
              </a:rPr>
              <a:t>.”</a:t>
            </a:r>
          </a:p>
          <a:p>
            <a:pPr lvl="0" marL="233343" rtl="0" algn="ctr">
              <a:spcBef>
                <a:spcPts val="1300"/>
              </a:spcBef>
              <a:buNone/>
            </a:pPr>
            <a:r>
              <a:rPr b="1" lang="en" sz="2000">
                <a:solidFill>
                  <a:srgbClr val="00B050"/>
                </a:solidFill>
              </a:rPr>
              <a:t>“If a child doesn’t know how to swim, </a:t>
            </a:r>
            <a:r>
              <a:rPr b="1" i="1" lang="en" sz="2000">
                <a:solidFill>
                  <a:srgbClr val="0097A7"/>
                </a:solidFill>
              </a:rPr>
              <a:t>we teach</a:t>
            </a:r>
            <a:r>
              <a:rPr b="1" lang="en" sz="2000">
                <a:solidFill>
                  <a:srgbClr val="00B050"/>
                </a:solidFill>
              </a:rPr>
              <a:t>.”</a:t>
            </a:r>
          </a:p>
          <a:p>
            <a:pPr lvl="0" marL="233343" rtl="0" algn="ctr">
              <a:spcBef>
                <a:spcPts val="1300"/>
              </a:spcBef>
              <a:buNone/>
            </a:pPr>
            <a:r>
              <a:rPr b="1" lang="en" sz="2000">
                <a:solidFill>
                  <a:srgbClr val="00B050"/>
                </a:solidFill>
              </a:rPr>
              <a:t>“If a child doesn’t know how to multiply</a:t>
            </a:r>
            <a:r>
              <a:rPr b="1" lang="en" sz="2000">
                <a:solidFill>
                  <a:srgbClr val="212121"/>
                </a:solidFill>
              </a:rPr>
              <a:t>, </a:t>
            </a:r>
            <a:r>
              <a:rPr b="1" i="1" lang="en" sz="2000">
                <a:solidFill>
                  <a:srgbClr val="0097A7"/>
                </a:solidFill>
              </a:rPr>
              <a:t>we teach</a:t>
            </a:r>
            <a:r>
              <a:rPr b="1" lang="en" sz="2000">
                <a:solidFill>
                  <a:srgbClr val="00B050"/>
                </a:solidFill>
              </a:rPr>
              <a:t>.”</a:t>
            </a:r>
          </a:p>
          <a:p>
            <a:pPr lvl="0" marL="233343" rtl="0" algn="ctr">
              <a:spcBef>
                <a:spcPts val="1300"/>
              </a:spcBef>
              <a:buNone/>
            </a:pPr>
            <a:r>
              <a:rPr b="1" lang="en" sz="2000">
                <a:solidFill>
                  <a:srgbClr val="00B050"/>
                </a:solidFill>
              </a:rPr>
              <a:t>“If a child doesn’t know how to drive, </a:t>
            </a:r>
            <a:r>
              <a:rPr b="1" i="1" lang="en" sz="2000">
                <a:solidFill>
                  <a:srgbClr val="0097A7"/>
                </a:solidFill>
              </a:rPr>
              <a:t>we teach</a:t>
            </a:r>
            <a:r>
              <a:rPr b="1" i="1" lang="en" sz="2000">
                <a:solidFill>
                  <a:srgbClr val="00B050"/>
                </a:solidFill>
              </a:rPr>
              <a:t>.”</a:t>
            </a:r>
          </a:p>
          <a:p>
            <a:pPr lvl="0" marL="233343" rtl="0" algn="ctr">
              <a:spcBef>
                <a:spcPts val="1300"/>
              </a:spcBef>
              <a:buNone/>
            </a:pPr>
            <a:r>
              <a:rPr b="1" lang="en" sz="2000">
                <a:solidFill>
                  <a:srgbClr val="00B050"/>
                </a:solidFill>
              </a:rPr>
              <a:t>“If a child doesn’t know how to behave,  </a:t>
            </a:r>
            <a:r>
              <a:rPr b="1" i="1" lang="en" sz="2000">
                <a:solidFill>
                  <a:srgbClr val="0097A7"/>
                </a:solidFill>
              </a:rPr>
              <a:t>we…</a:t>
            </a:r>
            <a:r>
              <a:rPr b="1" i="1" lang="en" sz="2000">
                <a:solidFill>
                  <a:srgbClr val="212121"/>
                </a:solidFill>
              </a:rPr>
              <a:t> 	</a:t>
            </a:r>
            <a:r>
              <a:rPr b="1" i="1" lang="en" sz="2000">
                <a:solidFill>
                  <a:srgbClr val="0097A7"/>
                </a:solidFill>
              </a:rPr>
              <a:t>…teach</a:t>
            </a:r>
            <a:r>
              <a:rPr b="1" i="1" lang="en" sz="2000">
                <a:solidFill>
                  <a:srgbClr val="00B050"/>
                </a:solidFill>
              </a:rPr>
              <a:t>?</a:t>
            </a:r>
            <a:r>
              <a:rPr b="1" i="1" lang="en" sz="2000">
                <a:solidFill>
                  <a:srgbClr val="212121"/>
                </a:solidFill>
              </a:rPr>
              <a:t>  	</a:t>
            </a:r>
            <a:r>
              <a:rPr b="1" i="1" lang="en" sz="2000">
                <a:solidFill>
                  <a:srgbClr val="0097A7"/>
                </a:solidFill>
              </a:rPr>
              <a:t>…punish</a:t>
            </a:r>
            <a:r>
              <a:rPr b="1" i="1" lang="en" sz="2000">
                <a:solidFill>
                  <a:srgbClr val="00B050"/>
                </a:solidFill>
              </a:rPr>
              <a:t>?”</a:t>
            </a:r>
          </a:p>
          <a:p>
            <a:pPr lvl="0" marL="233343" rtl="0" algn="ctr">
              <a:spcBef>
                <a:spcPts val="1500"/>
              </a:spcBef>
              <a:buNone/>
            </a:pPr>
            <a:r>
              <a:rPr b="1" lang="en" sz="2000">
                <a:solidFill>
                  <a:srgbClr val="0097A7"/>
                </a:solidFill>
              </a:rPr>
              <a:t> </a:t>
            </a:r>
            <a:r>
              <a:rPr b="1" lang="en" sz="2000">
                <a:solidFill>
                  <a:srgbClr val="800080"/>
                </a:solidFill>
              </a:rPr>
              <a:t>“Why</a:t>
            </a:r>
            <a:r>
              <a:rPr b="1" lang="en" sz="2000">
                <a:solidFill>
                  <a:srgbClr val="0097A7"/>
                </a:solidFill>
              </a:rPr>
              <a:t> can’t we finish the last sentence as automatically as we do the others?”</a:t>
            </a:r>
          </a:p>
          <a:p>
            <a:pPr lvl="0" marL="233343" rtl="0" algn="r">
              <a:spcBef>
                <a:spcPts val="1200"/>
              </a:spcBef>
              <a:buNone/>
            </a:pPr>
            <a:r>
              <a:rPr b="1" i="1" lang="en" sz="2000">
                <a:solidFill>
                  <a:srgbClr val="0097A7"/>
                </a:solidFill>
              </a:rPr>
              <a:t>						</a:t>
            </a:r>
            <a:r>
              <a:rPr b="1" lang="en">
                <a:solidFill>
                  <a:srgbClr val="00B050"/>
                </a:solidFill>
              </a:rPr>
              <a:t>(Herner, 1998)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57875" y="43750"/>
            <a:ext cx="90054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600">
                <a:solidFill>
                  <a:srgbClr val="24965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Designing School-Wide Systems for Student Success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0650" y="636850"/>
            <a:ext cx="1285800" cy="44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50" y="636850"/>
            <a:ext cx="1295400" cy="44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735975" y="776725"/>
            <a:ext cx="27060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Intensive, Individual Interventions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 Students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Assessment-based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Intensity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889725" y="4359050"/>
            <a:ext cx="2057400" cy="30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872025" y="4297250"/>
            <a:ext cx="1993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1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 Systems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735975" y="1964550"/>
            <a:ext cx="2364900" cy="10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Targeted Group Interventions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students (at-risk)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efficiency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Rapid response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735975" y="3187900"/>
            <a:ext cx="2265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Universal Interventions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students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Preventive,  proactive</a:t>
            </a:r>
          </a:p>
        </p:txBody>
      </p:sp>
      <p:cxnSp>
        <p:nvCxnSpPr>
          <p:cNvPr id="200" name="Shape 200"/>
          <p:cNvCxnSpPr/>
          <p:nvPr/>
        </p:nvCxnSpPr>
        <p:spPr>
          <a:xfrm>
            <a:off x="3601712" y="967525"/>
            <a:ext cx="769200" cy="24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1" name="Shape 201"/>
          <p:cNvCxnSpPr/>
          <p:nvPr/>
        </p:nvCxnSpPr>
        <p:spPr>
          <a:xfrm flipH="1" rot="10800000">
            <a:off x="3282900" y="1738900"/>
            <a:ext cx="754500" cy="361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2" name="Shape 202"/>
          <p:cNvCxnSpPr/>
          <p:nvPr/>
        </p:nvCxnSpPr>
        <p:spPr>
          <a:xfrm>
            <a:off x="2909625" y="3367800"/>
            <a:ext cx="769200" cy="24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3" name="Shape 203"/>
          <p:cNvSpPr txBox="1"/>
          <p:nvPr/>
        </p:nvSpPr>
        <p:spPr>
          <a:xfrm>
            <a:off x="6031075" y="810525"/>
            <a:ext cx="28503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Intensive, Individual Interventions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 Students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Assessment-based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Intense, durable procedures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6028325" y="2030700"/>
            <a:ext cx="2794200" cy="10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Targeted Group Interventions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students (at-risk)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efficiency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Rapid response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6028325" y="3276850"/>
            <a:ext cx="28503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Universal Interventions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settings, all students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</a:pPr>
            <a:r>
              <a:rPr b="0" i="0" lang="en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Preventive,  proactive</a:t>
            </a:r>
          </a:p>
        </p:txBody>
      </p:sp>
      <p:cxnSp>
        <p:nvCxnSpPr>
          <p:cNvPr id="206" name="Shape 206"/>
          <p:cNvCxnSpPr/>
          <p:nvPr/>
        </p:nvCxnSpPr>
        <p:spPr>
          <a:xfrm rot="10800000">
            <a:off x="4854150" y="992425"/>
            <a:ext cx="868200" cy="4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7" name="Shape 207"/>
          <p:cNvCxnSpPr/>
          <p:nvPr/>
        </p:nvCxnSpPr>
        <p:spPr>
          <a:xfrm rot="10800000">
            <a:off x="4961625" y="1661925"/>
            <a:ext cx="851700" cy="430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8" name="Shape 208"/>
          <p:cNvCxnSpPr/>
          <p:nvPr/>
        </p:nvCxnSpPr>
        <p:spPr>
          <a:xfrm rot="10800000">
            <a:off x="5383325" y="3376050"/>
            <a:ext cx="645000" cy="8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grpSp>
        <p:nvGrpSpPr>
          <p:cNvPr id="209" name="Shape 209"/>
          <p:cNvGrpSpPr/>
          <p:nvPr/>
        </p:nvGrpSpPr>
        <p:grpSpPr>
          <a:xfrm>
            <a:off x="6118200" y="4282400"/>
            <a:ext cx="2095500" cy="381000"/>
            <a:chOff x="5943600" y="1600200"/>
            <a:chExt cx="2095500" cy="381000"/>
          </a:xfrm>
        </p:grpSpPr>
        <p:sp>
          <p:nvSpPr>
            <p:cNvPr id="210" name="Shape 210"/>
            <p:cNvSpPr txBox="1"/>
            <p:nvPr/>
          </p:nvSpPr>
          <p:spPr>
            <a:xfrm>
              <a:off x="5943600" y="1600200"/>
              <a:ext cx="2095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b="1" i="0" lang="en" sz="18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Behavioral Systems</a:t>
              </a:r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5943600" y="1676400"/>
              <a:ext cx="2057400" cy="304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descr="PBIS LOGO-LARGE" id="212" name="Shape 2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3700" y="4429550"/>
            <a:ext cx="930300" cy="6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4026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 rot="161729">
            <a:off x="969310" y="7426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Who we are </a:t>
            </a:r>
          </a:p>
        </p:txBody>
      </p:sp>
      <p:pic>
        <p:nvPicPr>
          <p:cNvPr descr="Wireless Microphone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6051" y="2783150"/>
            <a:ext cx="247270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682350" y="1221575"/>
            <a:ext cx="73308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Judy Paolucci		Tina Boss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Superintendent			Principal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Ashley Niggl 	</a:t>
            </a:r>
            <a:r>
              <a:rPr lang="en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	</a:t>
            </a:r>
            <a:r>
              <a:rPr lang="en"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Laura Stuart </a:t>
            </a:r>
            <a:r>
              <a:rPr lang="en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(not available)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School Psychologist		BCBA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457200" lvl="0" marL="137160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Paul McCarthy</a:t>
            </a:r>
          </a:p>
          <a:p>
            <a:pPr indent="457200" lvl="0" marL="137160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School Committee Chairman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9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lnSpc>
                <a:spcPct val="108000"/>
              </a:lnSpc>
              <a:spcBef>
                <a:spcPts val="20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Expectations Matrix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1190775" y="1695200"/>
            <a:ext cx="6829200" cy="26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Memorial School Behavioral Expectations: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>
                <a:solidFill>
                  <a:srgbClr val="0097A7"/>
                </a:solidFill>
                <a:hlinkClick r:id="rId3"/>
              </a:rPr>
              <a:t>https://docs.google.com/a/lpsma.net/spreadsheets/d/1gRWZ09vaxErgW0WW3yIqlKqK8H-JCNOCfYq8rvtARi0/edit?usp=sharing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Primary School Behavioral Expectations: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>
                <a:solidFill>
                  <a:srgbClr val="0097A7"/>
                </a:solidFill>
                <a:hlinkClick r:id="rId4"/>
              </a:rPr>
              <a:t>https://docs.google.com/document/d/1BQmgs2DsKL1LEn6EmUCMoH1QxfgDcMC3ODJQt491ioM/edit?usp=sharing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Expectations posted in all school areas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650" y="1682887"/>
            <a:ext cx="3160400" cy="17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 b="-20135" l="7441" r="-16078" t="-10022"/>
          <a:stretch/>
        </p:blipFill>
        <p:spPr>
          <a:xfrm>
            <a:off x="2687525" y="2976550"/>
            <a:ext cx="3398675" cy="18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5">
            <a:alphaModFix/>
          </a:blip>
          <a:srcRect b="9172" l="18351" r="13070" t="6595"/>
          <a:stretch/>
        </p:blipFill>
        <p:spPr>
          <a:xfrm>
            <a:off x="4972724" y="1682875"/>
            <a:ext cx="2717724" cy="187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6CD02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Acknowledging &amp; recognizing good behaviors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881100" y="1565225"/>
            <a:ext cx="2565000" cy="24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5400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Verbal Praise</a:t>
            </a:r>
          </a:p>
          <a:p>
            <a:pPr indent="-196850" lvl="1" marL="742950" rtl="0">
              <a:spcBef>
                <a:spcPts val="0"/>
              </a:spcBef>
              <a:buClr>
                <a:schemeClr val="dk1"/>
              </a:buClr>
              <a:buFont typeface="Comic Sans MS"/>
              <a:buChar char="–"/>
            </a:pPr>
            <a:r>
              <a:rPr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Based on specific behavior</a:t>
            </a:r>
          </a:p>
          <a:p>
            <a:pPr indent="-25400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Nonverbal Praise</a:t>
            </a:r>
          </a:p>
          <a:p>
            <a:pPr indent="-196850" lvl="1" marL="742950" rtl="0">
              <a:spcBef>
                <a:spcPts val="0"/>
              </a:spcBef>
              <a:buClr>
                <a:schemeClr val="dk1"/>
              </a:buClr>
              <a:buFont typeface="Comic Sans MS"/>
              <a:buChar char="–"/>
            </a:pPr>
            <a:r>
              <a:rPr lang="en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Done immediately after behavior</a:t>
            </a:r>
          </a:p>
          <a:p>
            <a:pPr indent="-254000" lvl="0" marL="342900" rtl="0">
              <a:spcBef>
                <a:spcPts val="640"/>
              </a:spcBef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Public Acknowledgement</a:t>
            </a:r>
          </a:p>
        </p:txBody>
      </p:sp>
      <p:sp>
        <p:nvSpPr>
          <p:cNvPr id="233" name="Shape 233"/>
          <p:cNvSpPr/>
          <p:nvPr/>
        </p:nvSpPr>
        <p:spPr>
          <a:xfrm>
            <a:off x="7586741" y="1623117"/>
            <a:ext cx="629871" cy="753452"/>
          </a:xfrm>
          <a:custGeom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B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34" name="Shape 234"/>
          <p:cNvGrpSpPr/>
          <p:nvPr/>
        </p:nvGrpSpPr>
        <p:grpSpPr>
          <a:xfrm>
            <a:off x="3389374" y="2223144"/>
            <a:ext cx="748246" cy="697217"/>
            <a:chOff x="570875" y="4322250"/>
            <a:chExt cx="443300" cy="443325"/>
          </a:xfrm>
        </p:grpSpPr>
        <p:sp>
          <p:nvSpPr>
            <p:cNvPr id="235" name="Shape 235"/>
            <p:cNvSpPr/>
            <p:nvPr/>
          </p:nvSpPr>
          <p:spPr>
            <a:xfrm>
              <a:off x="570875" y="4322250"/>
              <a:ext cx="443300" cy="443325"/>
            </a:xfrm>
            <a:custGeom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A7E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597725" y="4665400"/>
              <a:ext cx="73300" cy="73300"/>
            </a:xfrm>
            <a:custGeom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54525" y="4708150"/>
              <a:ext cx="47025" cy="47025"/>
            </a:xfrm>
            <a:custGeom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581250" y="4634875"/>
              <a:ext cx="47050" cy="47050"/>
            </a:xfrm>
            <a:custGeom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Shape 239"/>
          <p:cNvGrpSpPr/>
          <p:nvPr/>
        </p:nvGrpSpPr>
        <p:grpSpPr>
          <a:xfrm>
            <a:off x="881102" y="3892672"/>
            <a:ext cx="761221" cy="675301"/>
            <a:chOff x="5975075" y="2327500"/>
            <a:chExt cx="420100" cy="388350"/>
          </a:xfrm>
        </p:grpSpPr>
        <p:sp>
          <p:nvSpPr>
            <p:cNvPr id="240" name="Shape 240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402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Screenshot 2016-08-09 at 2.16.25 PM.png"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978" y="2165800"/>
            <a:ext cx="2861674" cy="184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 rot="-565708">
            <a:off x="4228660" y="2293861"/>
            <a:ext cx="1752575" cy="1006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" sz="600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4 : 1</a:t>
            </a:r>
          </a:p>
        </p:txBody>
      </p:sp>
      <p:sp>
        <p:nvSpPr>
          <p:cNvPr id="248" name="Shape 248"/>
          <p:cNvSpPr/>
          <p:nvPr/>
        </p:nvSpPr>
        <p:spPr>
          <a:xfrm>
            <a:off x="3360" y="2064"/>
            <a:ext cx="2100" cy="2100"/>
          </a:xfrm>
          <a:prstGeom prst="ellipse">
            <a:avLst/>
          </a:prstGeom>
          <a:solidFill>
            <a:srgbClr val="FF99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457200" y="1074249"/>
            <a:ext cx="3275700" cy="2929500"/>
          </a:xfrm>
          <a:prstGeom prst="ellipse">
            <a:avLst/>
          </a:prstGeom>
          <a:solidFill>
            <a:srgbClr val="FF99FF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400">
                <a:solidFill>
                  <a:schemeClr val="dk1"/>
                </a:solidFill>
              </a:rPr>
              <a:t>Success (reinforcement)</a:t>
            </a:r>
          </a:p>
        </p:txBody>
      </p:sp>
      <p:cxnSp>
        <p:nvCxnSpPr>
          <p:cNvPr id="250" name="Shape 250"/>
          <p:cNvCxnSpPr/>
          <p:nvPr/>
        </p:nvCxnSpPr>
        <p:spPr>
          <a:xfrm rot="-1856527">
            <a:off x="1215742" y="2255341"/>
            <a:ext cx="7353379" cy="2609728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Shape 251"/>
          <p:cNvSpPr/>
          <p:nvPr/>
        </p:nvSpPr>
        <p:spPr>
          <a:xfrm>
            <a:off x="4043400" y="3673175"/>
            <a:ext cx="1057200" cy="762000"/>
          </a:xfrm>
          <a:prstGeom prst="triangle">
            <a:avLst>
              <a:gd fmla="val 50000" name="adj"/>
            </a:avLst>
          </a:prstGeom>
          <a:solidFill>
            <a:srgbClr val="FFAB40"/>
          </a:solidFill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 rot="-563014">
            <a:off x="4122355" y="1359787"/>
            <a:ext cx="574081" cy="1015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" sz="6000">
                <a:solidFill>
                  <a:srgbClr val="EEEEEE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cxnSp>
        <p:nvCxnSpPr>
          <p:cNvPr id="253" name="Shape 253"/>
          <p:cNvCxnSpPr/>
          <p:nvPr/>
        </p:nvCxnSpPr>
        <p:spPr>
          <a:xfrm>
            <a:off x="4157998" y="2530017"/>
            <a:ext cx="828000" cy="534300"/>
          </a:xfrm>
          <a:prstGeom prst="straightConnector1">
            <a:avLst/>
          </a:prstGeom>
          <a:noFill/>
          <a:ln cap="flat" cmpd="sng" w="76200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4" name="Shape 254"/>
          <p:cNvSpPr/>
          <p:nvPr/>
        </p:nvSpPr>
        <p:spPr>
          <a:xfrm>
            <a:off x="576" y="1968"/>
            <a:ext cx="1499" cy="1200"/>
          </a:xfrm>
          <a:prstGeom prst="ellipse">
            <a:avLst/>
          </a:prstGeom>
          <a:solidFill>
            <a:srgbClr val="FF921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6290925" y="876987"/>
            <a:ext cx="2209800" cy="1981200"/>
          </a:xfrm>
          <a:prstGeom prst="ellipse">
            <a:avLst/>
          </a:prstGeom>
          <a:solidFill>
            <a:srgbClr val="FF9218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2400">
                <a:solidFill>
                  <a:schemeClr val="dk1"/>
                </a:solidFill>
              </a:rPr>
              <a:t>Failure </a:t>
            </a:r>
            <a:r>
              <a:rPr lang="en" sz="1800">
                <a:solidFill>
                  <a:schemeClr val="dk1"/>
                </a:solidFill>
              </a:rPr>
              <a:t>(punishment)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A7EB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ctrTitle"/>
          </p:nvPr>
        </p:nvSpPr>
        <p:spPr>
          <a:xfrm>
            <a:off x="3796000" y="1659550"/>
            <a:ext cx="43200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/>
              <a:t>4.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Ensuring success</a:t>
            </a:r>
          </a:p>
        </p:txBody>
      </p:sp>
      <p:sp>
        <p:nvSpPr>
          <p:cNvPr id="261" name="Shape 261"/>
          <p:cNvSpPr txBox="1"/>
          <p:nvPr>
            <p:ph idx="1" type="subTitle"/>
          </p:nvPr>
        </p:nvSpPr>
        <p:spPr>
          <a:xfrm>
            <a:off x="4101125" y="2687650"/>
            <a:ext cx="40149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Changes in staffing, training, space, and </a:t>
            </a:r>
            <a:r>
              <a:rPr lang="en" u="sng"/>
              <a:t>thinking</a:t>
            </a:r>
          </a:p>
        </p:txBody>
      </p:sp>
      <p:sp>
        <p:nvSpPr>
          <p:cNvPr id="262" name="Shape 262"/>
          <p:cNvSpPr/>
          <p:nvPr/>
        </p:nvSpPr>
        <p:spPr>
          <a:xfrm>
            <a:off x="49600" y="7675"/>
            <a:ext cx="1992924" cy="1455407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Space needs</a:t>
            </a:r>
          </a:p>
        </p:txBody>
      </p:sp>
      <p:sp>
        <p:nvSpPr>
          <p:cNvPr id="263" name="Shape 263"/>
          <p:cNvSpPr/>
          <p:nvPr/>
        </p:nvSpPr>
        <p:spPr>
          <a:xfrm>
            <a:off x="1910225" y="529250"/>
            <a:ext cx="1744848" cy="1339632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Staffing</a:t>
            </a:r>
          </a:p>
        </p:txBody>
      </p:sp>
      <p:sp>
        <p:nvSpPr>
          <p:cNvPr id="264" name="Shape 264"/>
          <p:cNvSpPr/>
          <p:nvPr/>
        </p:nvSpPr>
        <p:spPr>
          <a:xfrm>
            <a:off x="49600" y="2993000"/>
            <a:ext cx="1860624" cy="1521558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Training</a:t>
            </a:r>
          </a:p>
        </p:txBody>
      </p:sp>
      <p:sp>
        <p:nvSpPr>
          <p:cNvPr id="265" name="Shape 265"/>
          <p:cNvSpPr/>
          <p:nvPr/>
        </p:nvSpPr>
        <p:spPr>
          <a:xfrm>
            <a:off x="99250" y="1769150"/>
            <a:ext cx="2839860" cy="1050191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Indie Flower"/>
                <a:ea typeface="Indie Flower"/>
                <a:cs typeface="Indie Flower"/>
                <a:sym typeface="Indie Flower"/>
              </a:rPr>
              <a:t>Communication</a:t>
            </a:r>
          </a:p>
        </p:txBody>
      </p:sp>
      <p:sp>
        <p:nvSpPr>
          <p:cNvPr id="266" name="Shape 266"/>
          <p:cNvSpPr/>
          <p:nvPr/>
        </p:nvSpPr>
        <p:spPr>
          <a:xfrm>
            <a:off x="3796000" y="210275"/>
            <a:ext cx="2778408" cy="105019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latin typeface="Indie Flower"/>
                <a:ea typeface="Indie Flower"/>
                <a:cs typeface="Indie Flower"/>
                <a:sym typeface="Indie Flower"/>
              </a:rPr>
              <a:t>Communication</a:t>
            </a:r>
          </a:p>
        </p:txBody>
      </p:sp>
      <p:sp>
        <p:nvSpPr>
          <p:cNvPr id="267" name="Shape 267"/>
          <p:cNvSpPr/>
          <p:nvPr/>
        </p:nvSpPr>
        <p:spPr>
          <a:xfrm>
            <a:off x="1910224" y="2687650"/>
            <a:ext cx="2447712" cy="1579446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Policies</a:t>
            </a:r>
          </a:p>
        </p:txBody>
      </p:sp>
      <p:sp>
        <p:nvSpPr>
          <p:cNvPr id="268" name="Shape 268"/>
          <p:cNvSpPr/>
          <p:nvPr/>
        </p:nvSpPr>
        <p:spPr>
          <a:xfrm>
            <a:off x="984049" y="4267100"/>
            <a:ext cx="2621376" cy="84704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latin typeface="Indie Flower"/>
                <a:ea typeface="Indie Flower"/>
                <a:cs typeface="Indie Flower"/>
                <a:sym typeface="Indie Flower"/>
              </a:rPr>
              <a:t>Communication</a:t>
            </a:r>
          </a:p>
        </p:txBody>
      </p:sp>
      <p:sp>
        <p:nvSpPr>
          <p:cNvPr id="269" name="Shape 269"/>
          <p:cNvSpPr/>
          <p:nvPr/>
        </p:nvSpPr>
        <p:spPr>
          <a:xfrm>
            <a:off x="3952775" y="3729450"/>
            <a:ext cx="2447712" cy="1339632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u="sng">
                <a:latin typeface="Impact"/>
                <a:ea typeface="Impact"/>
                <a:cs typeface="Impact"/>
                <a:sym typeface="Impact"/>
              </a:rPr>
              <a:t>Thinking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5C4CA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1.JPG" id="274" name="Shape 274"/>
          <p:cNvPicPr preferRelativeResize="0"/>
          <p:nvPr/>
        </p:nvPicPr>
        <p:blipFill rotWithShape="1">
          <a:blip r:embed="rId3">
            <a:alphaModFix amt="52999"/>
          </a:blip>
          <a:srcRect b="13394" l="0" r="0" t="9133"/>
          <a:stretch/>
        </p:blipFill>
        <p:spPr>
          <a:xfrm>
            <a:off x="545775" y="536250"/>
            <a:ext cx="7806197" cy="418342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>
            <p:ph type="title"/>
          </p:nvPr>
        </p:nvSpPr>
        <p:spPr>
          <a:xfrm rot="161729">
            <a:off x="1057060" y="701130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Team - A Key for success</a:t>
            </a:r>
          </a:p>
        </p:txBody>
      </p:sp>
      <p:pic>
        <p:nvPicPr>
          <p:cNvPr descr="Illustration of a key : Free ..." id="276" name="Shape 2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6325" y="4030924"/>
            <a:ext cx="1457674" cy="6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4026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 rot="161729">
            <a:off x="1144135" y="970880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Maintaining a consistent focus</a:t>
            </a:r>
          </a:p>
        </p:txBody>
      </p:sp>
      <p:sp>
        <p:nvSpPr>
          <p:cNvPr id="282" name="Shape 282"/>
          <p:cNvSpPr/>
          <p:nvPr/>
        </p:nvSpPr>
        <p:spPr>
          <a:xfrm>
            <a:off x="2509425" y="1940700"/>
            <a:ext cx="2133000" cy="2133000"/>
          </a:xfrm>
          <a:prstGeom prst="ellipse">
            <a:avLst/>
          </a:prstGeom>
          <a:noFill/>
          <a:ln cap="flat" cmpd="sng" w="114300">
            <a:solidFill>
              <a:srgbClr val="FAD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Support Academic and Professional Goals</a:t>
            </a:r>
          </a:p>
        </p:txBody>
      </p:sp>
      <p:sp>
        <p:nvSpPr>
          <p:cNvPr id="283" name="Shape 283"/>
          <p:cNvSpPr/>
          <p:nvPr/>
        </p:nvSpPr>
        <p:spPr>
          <a:xfrm>
            <a:off x="772025" y="1895900"/>
            <a:ext cx="2133000" cy="2133000"/>
          </a:xfrm>
          <a:prstGeom prst="ellipse">
            <a:avLst/>
          </a:prstGeom>
          <a:noFill/>
          <a:ln cap="flat" cmpd="sng" w="114300">
            <a:solidFill>
              <a:srgbClr val="FFA3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Build Community</a:t>
            </a:r>
          </a:p>
        </p:txBody>
      </p:sp>
      <p:sp>
        <p:nvSpPr>
          <p:cNvPr id="284" name="Shape 284"/>
          <p:cNvSpPr/>
          <p:nvPr/>
        </p:nvSpPr>
        <p:spPr>
          <a:xfrm>
            <a:off x="4197225" y="1940700"/>
            <a:ext cx="2133000" cy="2133000"/>
          </a:xfrm>
          <a:prstGeom prst="ellipse">
            <a:avLst/>
          </a:prstGeom>
          <a:noFill/>
          <a:ln cap="flat" cmpd="sng" w="114300">
            <a:solidFill>
              <a:srgbClr val="A6CD0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Promote Social Emotional Learning</a:t>
            </a:r>
          </a:p>
        </p:txBody>
      </p:sp>
      <p:sp>
        <p:nvSpPr>
          <p:cNvPr id="285" name="Shape 285"/>
          <p:cNvSpPr/>
          <p:nvPr/>
        </p:nvSpPr>
        <p:spPr>
          <a:xfrm>
            <a:off x="5961300" y="1940700"/>
            <a:ext cx="2133000" cy="2133000"/>
          </a:xfrm>
          <a:prstGeom prst="ellipse">
            <a:avLst/>
          </a:prstGeom>
          <a:noFill/>
          <a:ln cap="flat" cmpd="sng" w="114300">
            <a:solidFill>
              <a:srgbClr val="00A7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Respond to Conflict or Issues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4294967295" type="title"/>
          </p:nvPr>
        </p:nvSpPr>
        <p:spPr>
          <a:xfrm>
            <a:off x="657225" y="567950"/>
            <a:ext cx="4754100" cy="138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Building community and social connectedness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5C4CA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 rot="161685">
            <a:off x="924044" y="803417"/>
            <a:ext cx="7019061" cy="655314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Code of conduct task force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4658900" y="1339725"/>
            <a:ext cx="3798000" cy="296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Members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Superintendent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Director of Curriculum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School Principals (4)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School Assistant Principals (3)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Teachers (2)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Parents (4)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2 School Committee Members</a:t>
            </a:r>
          </a:p>
        </p:txBody>
      </p:sp>
      <p:sp>
        <p:nvSpPr>
          <p:cNvPr id="297" name="Shape 297"/>
          <p:cNvSpPr txBox="1"/>
          <p:nvPr>
            <p:ph idx="3" type="body"/>
          </p:nvPr>
        </p:nvSpPr>
        <p:spPr>
          <a:xfrm>
            <a:off x="912624" y="1339725"/>
            <a:ext cx="3863700" cy="149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Models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Syracuse (developed with help from Engaging Classrooms)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Duval County, FL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98" name="Shape 298"/>
          <p:cNvSpPr txBox="1"/>
          <p:nvPr>
            <p:ph idx="3" type="body"/>
          </p:nvPr>
        </p:nvSpPr>
        <p:spPr>
          <a:xfrm>
            <a:off x="912625" y="2833125"/>
            <a:ext cx="5534700" cy="201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Process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Meetings twice a month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Sharing models, laws, goals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Dividing into 2 groups, sharing, SC approval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99" name="Shape 299"/>
          <p:cNvSpPr/>
          <p:nvPr/>
        </p:nvSpPr>
        <p:spPr>
          <a:xfrm>
            <a:off x="6744474" y="126300"/>
            <a:ext cx="2447711" cy="1579446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Impact"/>
                <a:ea typeface="Impact"/>
                <a:cs typeface="Impact"/>
                <a:sym typeface="Impact"/>
              </a:rPr>
              <a:t>Policies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6CD02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Adequate resources for staffing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681175" y="1571150"/>
            <a:ext cx="418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SzPct val="100000"/>
              <a:buFont typeface="Sniglet"/>
              <a:buChar char="●"/>
            </a:pPr>
            <a:r>
              <a:rPr lang="en" sz="1800" u="sng">
                <a:latin typeface="Sniglet"/>
                <a:ea typeface="Sniglet"/>
                <a:cs typeface="Sniglet"/>
                <a:sym typeface="Sniglet"/>
              </a:rPr>
              <a:t>Team Chair</a:t>
            </a: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, shared between Primary &amp; Memorial Schools allows school psychologist to focus on social emotional learning and support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755575" y="3297075"/>
            <a:ext cx="4189500" cy="11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Sniglet"/>
              <a:buChar char="●"/>
            </a:pPr>
            <a:r>
              <a:rPr lang="en" sz="1800" u="sng">
                <a:latin typeface="Sniglet"/>
                <a:ea typeface="Sniglet"/>
                <a:cs typeface="Sniglet"/>
                <a:sym typeface="Sniglet"/>
              </a:rPr>
              <a:t>School Psychologist</a:t>
            </a: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, to focus on social emotional learning and support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4761500" y="2054300"/>
            <a:ext cx="34746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Sniglet"/>
              <a:buChar char="●"/>
            </a:pPr>
            <a:r>
              <a:rPr lang="en" sz="1800" u="sng">
                <a:latin typeface="Sniglet"/>
                <a:ea typeface="Sniglet"/>
                <a:cs typeface="Sniglet"/>
                <a:sym typeface="Sniglet"/>
              </a:rPr>
              <a:t>Board Certified Behavioral Analyst (BCBA)</a:t>
            </a: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, develops behavior plans &amp; helps teachers improve response to behavior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A7EB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 rot="161737">
            <a:off x="1945354" y="649305"/>
            <a:ext cx="5594290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Our focus for today</a:t>
            </a:r>
          </a:p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930825" y="1078175"/>
            <a:ext cx="7241400" cy="349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Leicester’s Story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Traditional Discipline / Massachusetts Laws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New Solutions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 New Paradigm for Discipline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Overcoming Challenges</a:t>
            </a:r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Staffing	</a:t>
            </a:r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Programs</a:t>
            </a:r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Space</a:t>
            </a:r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Training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Communication, communication, communication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ctrTitle"/>
          </p:nvPr>
        </p:nvSpPr>
        <p:spPr>
          <a:xfrm>
            <a:off x="2332325" y="2068625"/>
            <a:ext cx="46635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Communication</a:t>
            </a:r>
          </a:p>
        </p:txBody>
      </p:sp>
      <p:pic>
        <p:nvPicPr>
          <p:cNvPr descr="... -media-communication.png"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2226675" y="1393300"/>
            <a:ext cx="4570500" cy="1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Communication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9900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 rot="-120953">
            <a:off x="457040" y="4115481"/>
            <a:ext cx="8229893" cy="51962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Ensuring Appropriate Space Should Not Be Overlooked!</a:t>
            </a:r>
          </a:p>
        </p:txBody>
      </p:sp>
      <p:pic>
        <p:nvPicPr>
          <p:cNvPr descr="Pride room1.JPG"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499" y="799250"/>
            <a:ext cx="2552401" cy="3403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1073 copy.JPG" id="321" name="Shape 321"/>
          <p:cNvPicPr preferRelativeResize="0"/>
          <p:nvPr/>
        </p:nvPicPr>
        <p:blipFill rotWithShape="1">
          <a:blip r:embed="rId4">
            <a:alphaModFix/>
          </a:blip>
          <a:srcRect b="0" l="0" r="0" t="12541"/>
          <a:stretch/>
        </p:blipFill>
        <p:spPr>
          <a:xfrm>
            <a:off x="4589725" y="889950"/>
            <a:ext cx="2642101" cy="3080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AD900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4181017" y="994513"/>
            <a:ext cx="4184700" cy="2672100"/>
          </a:xfrm>
          <a:prstGeom prst="rect">
            <a:avLst/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</a:p>
        </p:txBody>
      </p:sp>
      <p:sp>
        <p:nvSpPr>
          <p:cNvPr id="327" name="Shape 327"/>
          <p:cNvSpPr/>
          <p:nvPr/>
        </p:nvSpPr>
        <p:spPr>
          <a:xfrm>
            <a:off x="3989900" y="805701"/>
            <a:ext cx="4566938" cy="3555413"/>
          </a:xfrm>
          <a:custGeom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 txBox="1"/>
          <p:nvPr>
            <p:ph idx="4294967295" type="body"/>
          </p:nvPr>
        </p:nvSpPr>
        <p:spPr>
          <a:xfrm>
            <a:off x="240200" y="620650"/>
            <a:ext cx="2897400" cy="3778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Changing thinking about discipline</a:t>
            </a:r>
          </a:p>
        </p:txBody>
      </p:sp>
      <p:sp>
        <p:nvSpPr>
          <p:cNvPr id="329" name="Shape 329"/>
          <p:cNvSpPr txBox="1"/>
          <p:nvPr/>
        </p:nvSpPr>
        <p:spPr>
          <a:xfrm rot="-5400000">
            <a:off x="2023700" y="1915975"/>
            <a:ext cx="30801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/>
              <a:t>Control/Expectations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000"/>
              <a:t>Low    →     High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4733325" y="72800"/>
            <a:ext cx="30801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/>
              <a:t>Support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/>
              <a:t>Low    →     High</a:t>
            </a:r>
          </a:p>
        </p:txBody>
      </p:sp>
      <p:graphicFrame>
        <p:nvGraphicFramePr>
          <p:cNvPr id="331" name="Shape 331"/>
          <p:cNvGraphicFramePr/>
          <p:nvPr/>
        </p:nvGraphicFramePr>
        <p:xfrm>
          <a:off x="4205700" y="102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{BEBC85BC-3254-48E6-8DC6-27C4AA2F5F17}</a:tableStyleId>
              </a:tblPr>
              <a:tblGrid>
                <a:gridCol w="2080575"/>
                <a:gridCol w="2080575"/>
              </a:tblGrid>
              <a:tr h="13043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3000"/>
                        <a:t>To</a:t>
                      </a:r>
                    </a:p>
                    <a:p>
                      <a:pPr lv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/>
                        <a:t>(Authorative)</a:t>
                      </a: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Clr>
                          <a:schemeClr val="dk1"/>
                        </a:buClr>
                        <a:buSzPct val="36666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</a:rPr>
                        <a:t>With</a:t>
                      </a:r>
                    </a:p>
                    <a:p>
                      <a:pPr lvl="0" rtl="0" algn="ctr">
                        <a:spcBef>
                          <a:spcPts val="100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(Restorative)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</a:tr>
              <a:tr h="13043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Clr>
                          <a:schemeClr val="dk1"/>
                        </a:buClr>
                        <a:buSzPct val="36666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</a:rPr>
                        <a:t>Not</a:t>
                      </a:r>
                    </a:p>
                    <a:p>
                      <a:pPr lvl="0" rtl="0" algn="ctr">
                        <a:spcBef>
                          <a:spcPts val="100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(Negligent)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Clr>
                          <a:schemeClr val="dk1"/>
                        </a:buClr>
                        <a:buSzPct val="36666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1"/>
                          </a:solidFill>
                        </a:rPr>
                        <a:t>For</a:t>
                      </a:r>
                    </a:p>
                    <a:p>
                      <a:pPr lvl="0" rtl="0" algn="ctr">
                        <a:spcBef>
                          <a:spcPts val="100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(Permissive)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AD900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ctrTitle"/>
          </p:nvPr>
        </p:nvSpPr>
        <p:spPr>
          <a:xfrm>
            <a:off x="4101125" y="2280225"/>
            <a:ext cx="37674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/>
              <a:t>5.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Connections to the work of our secondary schools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4026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 rot="161775">
            <a:off x="633718" y="602080"/>
            <a:ext cx="7780413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NESDEC-Sponsored Workshop with Community Matters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751750" y="1399500"/>
            <a:ext cx="7330800" cy="30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lnSpc>
                <a:spcPct val="108000"/>
              </a:lnSpc>
              <a:spcBef>
                <a:spcPts val="200"/>
              </a:spcBef>
              <a:buNone/>
            </a:pPr>
            <a:r>
              <a:rPr b="1" i="1" lang="en" sz="2000">
                <a:solidFill>
                  <a:srgbClr val="FF4026"/>
                </a:solidFill>
              </a:rPr>
              <a:t>Strategies for Successful Implementation of Restorative Practices: Leading the Change</a:t>
            </a:r>
          </a:p>
          <a:p>
            <a:pPr indent="0" lvl="0" marL="0" rtl="0">
              <a:lnSpc>
                <a:spcPct val="108000"/>
              </a:lnSpc>
              <a:spcBef>
                <a:spcPts val="20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>
              <a:lnSpc>
                <a:spcPct val="108000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 Middle or High Schools</a:t>
            </a:r>
          </a:p>
          <a:p>
            <a:pPr indent="-381000" lvl="0" marL="457200" rtl="0">
              <a:lnSpc>
                <a:spcPct val="108000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day Workshop on Restorative Practices Basics</a:t>
            </a:r>
          </a:p>
          <a:p>
            <a:pPr indent="-381000" lvl="0" marL="457200" rtl="0">
              <a:lnSpc>
                <a:spcPct val="108000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- If we can establish a cohort of schools employing these methods, we increase our collective likelihood of success.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 rot="-120953">
            <a:off x="457215" y="4025231"/>
            <a:ext cx="8229893" cy="51962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23 Garden Street  Cambridge, MA 02138</a:t>
            </a:r>
          </a:p>
        </p:txBody>
      </p:sp>
      <p:sp>
        <p:nvSpPr>
          <p:cNvPr id="348" name="Shape 348"/>
          <p:cNvSpPr txBox="1"/>
          <p:nvPr>
            <p:ph idx="4294967295" type="title"/>
          </p:nvPr>
        </p:nvSpPr>
        <p:spPr>
          <a:xfrm rot="161737">
            <a:off x="1087654" y="690105"/>
            <a:ext cx="7086941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Follow-up with engaging Schools for LMS</a:t>
            </a:r>
          </a:p>
        </p:txBody>
      </p:sp>
      <p:pic>
        <p:nvPicPr>
          <p:cNvPr descr="Engaging Schools.png"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431" y="1939516"/>
            <a:ext cx="2972168" cy="126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/>
          <p:nvPr/>
        </p:nvSpPr>
        <p:spPr>
          <a:xfrm rot="-1065509">
            <a:off x="4648669" y="1728686"/>
            <a:ext cx="1944556" cy="1686122"/>
          </a:xfrm>
          <a:prstGeom prst="star5">
            <a:avLst>
              <a:gd fmla="val 23961" name="adj"/>
              <a:gd fmla="val 105146" name="hf"/>
              <a:gd fmla="val 110557" name="vf"/>
            </a:avLst>
          </a:prstGeom>
          <a:solidFill>
            <a:srgbClr val="FFBC00"/>
          </a:solidFill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A7EB"/>
                </a:solidFill>
              </a:rPr>
              <a:t>Local</a:t>
            </a:r>
          </a:p>
        </p:txBody>
      </p:sp>
      <p:sp>
        <p:nvSpPr>
          <p:cNvPr id="351" name="Shape 351"/>
          <p:cNvSpPr/>
          <p:nvPr/>
        </p:nvSpPr>
        <p:spPr>
          <a:xfrm rot="-1065771">
            <a:off x="6843957" y="1513765"/>
            <a:ext cx="792584" cy="727027"/>
          </a:xfrm>
          <a:prstGeom prst="star5">
            <a:avLst>
              <a:gd fmla="val 23961" name="adj"/>
              <a:gd fmla="val 105146" name="hf"/>
              <a:gd fmla="val 110557" name="vf"/>
            </a:avLst>
          </a:prstGeom>
          <a:solidFill>
            <a:srgbClr val="FFBC00"/>
          </a:solidFill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A7EB"/>
              </a:solidFill>
            </a:endParaRPr>
          </a:p>
        </p:txBody>
      </p:sp>
      <p:sp>
        <p:nvSpPr>
          <p:cNvPr id="352" name="Shape 352"/>
          <p:cNvSpPr/>
          <p:nvPr/>
        </p:nvSpPr>
        <p:spPr>
          <a:xfrm rot="-1065771">
            <a:off x="6843957" y="2958015"/>
            <a:ext cx="792584" cy="727027"/>
          </a:xfrm>
          <a:prstGeom prst="star5">
            <a:avLst>
              <a:gd fmla="val 23961" name="adj"/>
              <a:gd fmla="val 105146" name="hf"/>
              <a:gd fmla="val 110557" name="vf"/>
            </a:avLst>
          </a:prstGeom>
          <a:solidFill>
            <a:srgbClr val="FFBC00"/>
          </a:solidFill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A7EB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24BB0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/>
        </p:nvSpPr>
        <p:spPr>
          <a:xfrm>
            <a:off x="804250" y="804250"/>
            <a:ext cx="1512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5809475" y="414625"/>
            <a:ext cx="2818200" cy="2653800"/>
          </a:xfrm>
          <a:prstGeom prst="wedgeEllipseCallout">
            <a:avLst>
              <a:gd fmla="val -57425" name="adj1"/>
              <a:gd fmla="val 37651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Help is just a click away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533250" y="537025"/>
            <a:ext cx="4108800" cy="44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3"/>
              </a:rPr>
              <a:t>www.pbis.org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4"/>
              </a:rPr>
              <a:t>www.pbisworld.com/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5"/>
              </a:rPr>
              <a:t>https://www.responsiveclassroom.org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6"/>
              </a:rPr>
              <a:t>http://engagingschools.org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7"/>
              </a:rPr>
              <a:t>http://community-matters.org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8"/>
              </a:rPr>
              <a:t>www.Casel.org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9"/>
              </a:rPr>
              <a:t>www.leicester.k12.ma.us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rPr lang="en" sz="2400" u="sng">
                <a:solidFill>
                  <a:srgbClr val="FFFFFF"/>
                </a:solidFill>
                <a:hlinkClick r:id="rId10"/>
              </a:rPr>
              <a:t>http://lpspolicies.wikispaces.com/home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F3F3F3"/>
              </a:solidFill>
            </a:endParaRPr>
          </a:p>
          <a:p>
            <a:pPr indent="0" lvl="0" marL="0" rtl="0"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F3F3F3"/>
              </a:solidFill>
            </a:endParaRPr>
          </a:p>
          <a:p>
            <a:pPr indent="0" lvl="0" marL="0" rtl="0"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4026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4294967295" type="ctrTitle"/>
          </p:nvPr>
        </p:nvSpPr>
        <p:spPr>
          <a:xfrm>
            <a:off x="200300" y="1744150"/>
            <a:ext cx="6337499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000000"/>
                </a:solidFill>
              </a:rPr>
              <a:t>What’s Leicester’s Story?</a:t>
            </a:r>
          </a:p>
        </p:txBody>
      </p:sp>
      <p:sp>
        <p:nvSpPr>
          <p:cNvPr id="80" name="Shape 80"/>
          <p:cNvSpPr txBox="1"/>
          <p:nvPr>
            <p:ph idx="4294967295" type="subTitle"/>
          </p:nvPr>
        </p:nvSpPr>
        <p:spPr>
          <a:xfrm>
            <a:off x="427475" y="2833700"/>
            <a:ext cx="8626500" cy="221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Increasing behavior issues, especially at lower grades</a:t>
            </a:r>
          </a:p>
          <a:p>
            <a:pPr indent="-3683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Growing student disengagement</a:t>
            </a:r>
          </a:p>
          <a:p>
            <a:pPr indent="-3683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Need to adjust practice due to new laws</a:t>
            </a:r>
          </a:p>
          <a:p>
            <a:pPr indent="-368300" lvl="0" marL="4572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Parental discontent reaches tipping point</a:t>
            </a:r>
          </a:p>
        </p:txBody>
      </p:sp>
      <p:pic>
        <p:nvPicPr>
          <p:cNvPr descr="photo-1434030216411-0b793f4b4173.jp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475" y="227275"/>
            <a:ext cx="2515200" cy="2515200"/>
          </a:xfrm>
          <a:prstGeom prst="wedgeEllipseCallout">
            <a:avLst>
              <a:gd fmla="val -60049" name="adj1"/>
              <a:gd fmla="val 3441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82" name="Shape 82"/>
          <p:cNvSpPr txBox="1"/>
          <p:nvPr/>
        </p:nvSpPr>
        <p:spPr>
          <a:xfrm>
            <a:off x="2213650" y="599000"/>
            <a:ext cx="13803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72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A30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2750875" y="1545075"/>
            <a:ext cx="3772800" cy="1919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“Leicester Elementary School not Punishing  </a:t>
            </a:r>
            <a:r>
              <a:rPr lang="en" sz="3600">
                <a:solidFill>
                  <a:srgbClr val="00A7EB"/>
                </a:solidFill>
              </a:rPr>
              <a:t>Savage</a:t>
            </a:r>
            <a:r>
              <a:rPr lang="en" sz="3600"/>
              <a:t> kids” 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7006575" y="4535575"/>
            <a:ext cx="19437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Turtle Boy Blog, March 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AD90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4294967295" type="subTitle"/>
          </p:nvPr>
        </p:nvSpPr>
        <p:spPr>
          <a:xfrm>
            <a:off x="184650" y="3744875"/>
            <a:ext cx="87747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Leicester School Committee Meeting, February 2016</a:t>
            </a:r>
          </a:p>
        </p:txBody>
      </p:sp>
      <p:sp>
        <p:nvSpPr>
          <p:cNvPr id="94" name="Shape 94"/>
          <p:cNvSpPr/>
          <p:nvPr/>
        </p:nvSpPr>
        <p:spPr>
          <a:xfrm rot="2271768">
            <a:off x="377368" y="3956485"/>
            <a:ext cx="495134" cy="470769"/>
          </a:xfrm>
          <a:prstGeom prst="star5">
            <a:avLst>
              <a:gd fmla="val 23961" name="adj"/>
              <a:gd fmla="val 105146" name="hf"/>
              <a:gd fmla="val 110557" name="vf"/>
            </a:avLst>
          </a:prstGeom>
          <a:solidFill>
            <a:srgbClr val="824BB0"/>
          </a:solidFill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 rot="2271768">
            <a:off x="8371893" y="3901885"/>
            <a:ext cx="495134" cy="470769"/>
          </a:xfrm>
          <a:prstGeom prst="star5">
            <a:avLst>
              <a:gd fmla="val 23961" name="adj"/>
              <a:gd fmla="val 105146" name="hf"/>
              <a:gd fmla="val 110557" name="vf"/>
            </a:avLst>
          </a:prstGeom>
          <a:solidFill>
            <a:srgbClr val="824BB0"/>
          </a:solidFill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... Town Meeting in Ohio.jp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074" y="438150"/>
            <a:ext cx="3976702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713500" y="1341225"/>
            <a:ext cx="7453200" cy="162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buSzPct val="100000"/>
              <a:buChar char="★"/>
            </a:pPr>
            <a:r>
              <a:rPr lang="en" sz="2000"/>
              <a:t>Articulate clear rules for public comment period</a:t>
            </a:r>
          </a:p>
          <a:p>
            <a:pPr indent="-355600" lvl="0" marL="457200" rtl="0" algn="l">
              <a:spcBef>
                <a:spcPts val="0"/>
              </a:spcBef>
              <a:buSzPct val="100000"/>
              <a:buChar char="★"/>
            </a:pPr>
            <a:r>
              <a:rPr lang="en" sz="2000"/>
              <a:t>Who can speak</a:t>
            </a:r>
          </a:p>
          <a:p>
            <a:pPr indent="-355600" lvl="0" marL="457200" rtl="0" algn="l">
              <a:spcBef>
                <a:spcPts val="0"/>
              </a:spcBef>
              <a:buSzPct val="100000"/>
              <a:buChar char="★"/>
            </a:pPr>
            <a:r>
              <a:rPr lang="en" sz="2000"/>
              <a:t>Chair role</a:t>
            </a:r>
          </a:p>
          <a:p>
            <a:pPr indent="-355600" lvl="0" marL="457200" rtl="0" algn="l">
              <a:spcBef>
                <a:spcPts val="0"/>
              </a:spcBef>
              <a:buSzPct val="100000"/>
              <a:buChar char="★"/>
            </a:pPr>
            <a:r>
              <a:rPr lang="en" sz="2000"/>
              <a:t>SC articulate next steps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02" name="Shape 102"/>
          <p:cNvSpPr txBox="1"/>
          <p:nvPr>
            <p:ph idx="4294967295" type="title"/>
          </p:nvPr>
        </p:nvSpPr>
        <p:spPr>
          <a:xfrm rot="161729">
            <a:off x="844840" y="821759"/>
            <a:ext cx="7029878" cy="66703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Hindsight</a:t>
            </a:r>
          </a:p>
        </p:txBody>
      </p:sp>
      <p:sp>
        <p:nvSpPr>
          <p:cNvPr id="103" name="Shape 103"/>
          <p:cNvSpPr txBox="1"/>
          <p:nvPr>
            <p:ph idx="4294967295" type="title"/>
          </p:nvPr>
        </p:nvSpPr>
        <p:spPr>
          <a:xfrm rot="161729">
            <a:off x="844840" y="2937384"/>
            <a:ext cx="7029878" cy="66703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Next Steps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911500" y="2433900"/>
            <a:ext cx="7605900" cy="29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55600" lvl="0" marL="457200" rtl="0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★"/>
            </a:pPr>
            <a:r>
              <a:rPr lang="en" sz="2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Amend policy for public comment period &amp; Code of Conduct</a:t>
            </a:r>
          </a:p>
          <a:p>
            <a:pPr indent="-355600" lvl="0" marL="457200" rtl="0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★"/>
            </a:pPr>
            <a:r>
              <a:rPr lang="en" sz="2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Budget adjustments to support staffing needed for school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6CD0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ctrTitle"/>
          </p:nvPr>
        </p:nvSpPr>
        <p:spPr>
          <a:xfrm>
            <a:off x="3764075" y="1659550"/>
            <a:ext cx="44190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/>
              <a:t>2.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Traditional discipline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And Massachusetts Law</a:t>
            </a:r>
          </a:p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>
            <a:off x="4056350" y="2819350"/>
            <a:ext cx="40818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Understanding why what we grew up with doesn’t work very well anymore.</a:t>
            </a:r>
          </a:p>
        </p:txBody>
      </p:sp>
      <p:pic>
        <p:nvPicPr>
          <p:cNvPr descr="simpsons.jpg" id="111" name="Shape 111"/>
          <p:cNvPicPr preferRelativeResize="0"/>
          <p:nvPr/>
        </p:nvPicPr>
        <p:blipFill rotWithShape="1">
          <a:blip r:embed="rId3">
            <a:alphaModFix/>
          </a:blip>
          <a:srcRect b="0" l="0" r="-18595" t="0"/>
          <a:stretch/>
        </p:blipFill>
        <p:spPr>
          <a:xfrm>
            <a:off x="92625" y="139525"/>
            <a:ext cx="3671450" cy="2386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pelled.jpg"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25" y="2819350"/>
            <a:ext cx="3134300" cy="21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24BB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4294967295" type="ctrTitle"/>
          </p:nvPr>
        </p:nvSpPr>
        <p:spPr>
          <a:xfrm>
            <a:off x="539525" y="537650"/>
            <a:ext cx="55593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>
                <a:solidFill>
                  <a:srgbClr val="FAD900"/>
                </a:solidFill>
              </a:rPr>
              <a:t>Traditional</a:t>
            </a:r>
            <a:r>
              <a:rPr lang="en" sz="10400">
                <a:solidFill>
                  <a:srgbClr val="FAD900"/>
                </a:solidFill>
              </a:rPr>
              <a:t> </a:t>
            </a:r>
          </a:p>
        </p:txBody>
      </p:sp>
      <p:sp>
        <p:nvSpPr>
          <p:cNvPr id="118" name="Shape 118"/>
          <p:cNvSpPr txBox="1"/>
          <p:nvPr>
            <p:ph idx="4294967295" type="subTitle"/>
          </p:nvPr>
        </p:nvSpPr>
        <p:spPr>
          <a:xfrm>
            <a:off x="348825" y="2791925"/>
            <a:ext cx="8103300" cy="203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</a:rPr>
              <a:t>Wrongdoings are violations against the rules:  what rules have been broken?</a:t>
            </a:r>
          </a:p>
          <a:p>
            <a:pPr lv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</a:rPr>
              <a:t>Blame must be apportioned:  who did it?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</a:rPr>
              <a:t>Punishment must be imposed:  what do they deserve?</a:t>
            </a:r>
          </a:p>
        </p:txBody>
      </p:sp>
      <p:sp>
        <p:nvSpPr>
          <p:cNvPr id="119" name="Shape 119"/>
          <p:cNvSpPr/>
          <p:nvPr/>
        </p:nvSpPr>
        <p:spPr>
          <a:xfrm>
            <a:off x="7728456" y="2171603"/>
            <a:ext cx="229545" cy="219177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20" name="Shape 120"/>
          <p:cNvSpPr/>
          <p:nvPr/>
        </p:nvSpPr>
        <p:spPr>
          <a:xfrm rot="2466625">
            <a:off x="6568798" y="1131498"/>
            <a:ext cx="318881" cy="304479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21" name="Shape 121"/>
          <p:cNvSpPr/>
          <p:nvPr/>
        </p:nvSpPr>
        <p:spPr>
          <a:xfrm rot="-1609120">
            <a:off x="7035168" y="1323104"/>
            <a:ext cx="229508" cy="219142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22" name="Shape 122"/>
          <p:cNvSpPr/>
          <p:nvPr/>
        </p:nvSpPr>
        <p:spPr>
          <a:xfrm rot="2926137">
            <a:off x="8426693" y="1496694"/>
            <a:ext cx="171867" cy="164104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23" name="Shape 123"/>
          <p:cNvSpPr/>
          <p:nvPr/>
        </p:nvSpPr>
        <p:spPr>
          <a:xfrm rot="-1608940">
            <a:off x="7711478" y="397342"/>
            <a:ext cx="154840" cy="147846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084374" y="1064200"/>
            <a:ext cx="5807762" cy="12852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001936">
                    <a:alpha val="21920"/>
                  </a:srgbClr>
                </a:solidFill>
                <a:latin typeface="Bangers"/>
              </a:rPr>
              <a:t>Paradigm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