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4"/>
  </p:notesMasterIdLst>
  <p:handoutMasterIdLst>
    <p:handoutMasterId r:id="rId35"/>
  </p:handoutMasterIdLst>
  <p:sldIdLst>
    <p:sldId id="300" r:id="rId2"/>
    <p:sldId id="319" r:id="rId3"/>
    <p:sldId id="301" r:id="rId4"/>
    <p:sldId id="302" r:id="rId5"/>
    <p:sldId id="303" r:id="rId6"/>
    <p:sldId id="328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29" r:id="rId16"/>
    <p:sldId id="313" r:id="rId17"/>
    <p:sldId id="314" r:id="rId18"/>
    <p:sldId id="316" r:id="rId19"/>
    <p:sldId id="318" r:id="rId20"/>
    <p:sldId id="304" r:id="rId21"/>
    <p:sldId id="330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  <p:sldId id="331" r:id="rId31"/>
    <p:sldId id="332" r:id="rId32"/>
    <p:sldId id="333" r:id="rId3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C334F5C2-3D8D-D241-9B78-35071AC94225}">
          <p14:sldIdLst>
            <p14:sldId id="300"/>
            <p14:sldId id="319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6"/>
            <p14:sldId id="318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stover" initials="d" lastIdx="55" clrIdx="0"/>
  <p:cmAuthor id="1" name="Mark Bonjavanni" initials="MB" lastIdx="1" clrIdx="1">
    <p:extLst>
      <p:ext uri="{19B8F6BF-5375-455C-9EA6-DF929625EA0E}">
        <p15:presenceInfo xmlns:p15="http://schemas.microsoft.com/office/powerpoint/2012/main" xmlns="" userId="ead0e96d92ec1d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80"/>
    <a:srgbClr val="004080"/>
    <a:srgbClr val="666666"/>
    <a:srgbClr val="C00000"/>
    <a:srgbClr val="4C4C4C"/>
    <a:srgbClr val="17365D"/>
    <a:srgbClr val="1006E0"/>
    <a:srgbClr val="2D7B41"/>
    <a:srgbClr val="21184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7743" autoAdjust="0"/>
    <p:restoredTop sz="71840" autoAdjust="0"/>
  </p:normalViewPr>
  <p:slideViewPr>
    <p:cSldViewPr>
      <p:cViewPr varScale="1">
        <p:scale>
          <a:sx n="78" d="100"/>
          <a:sy n="78" d="100"/>
        </p:scale>
        <p:origin x="-183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200" d="100"/>
          <a:sy n="200" d="100"/>
        </p:scale>
        <p:origin x="101" y="115"/>
      </p:cViewPr>
      <p:guideLst>
        <p:guide orient="horz" pos="2929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ESE-FPS-MAL-001\SHARED\ESSA\ESSA%20state%20plan%20development\stakeholder%20engagement\meetings\Supt%20Advisory%20Council\ESSA%20fundi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clustered"/>
        <c:ser>
          <c:idx val="0"/>
          <c:order val="0"/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Lbl>
              <c:idx val="5"/>
              <c:layout/>
              <c:showVal val="1"/>
            </c:dLbl>
            <c:delete val="1"/>
            <c:txPr>
              <a:bodyPr/>
              <a:lstStyle/>
              <a:p>
                <a:pPr>
                  <a:defRPr sz="2000" baseline="0"/>
                </a:pPr>
                <a:endParaRPr lang="en-US"/>
              </a:p>
            </c:txPr>
          </c:dLbls>
          <c:cat>
            <c:strRef>
              <c:f>'MA as of 070616'!$H$31:$H$36</c:f>
              <c:strCache>
                <c:ptCount val="6"/>
                <c:pt idx="0">
                  <c:v>Migrant, homeless, N/D, &amp; rural combined</c:v>
                </c:pt>
                <c:pt idx="1">
                  <c:v>Title I, Part B State assessments</c:v>
                </c:pt>
                <c:pt idx="2">
                  <c:v>Title III English language learners</c:v>
                </c:pt>
                <c:pt idx="3">
                  <c:v>Title IV 21st century schools</c:v>
                </c:pt>
                <c:pt idx="4">
                  <c:v>Title II Highly effective teachers</c:v>
                </c:pt>
                <c:pt idx="5">
                  <c:v>Title I, Part A</c:v>
                </c:pt>
              </c:strCache>
            </c:strRef>
          </c:cat>
          <c:val>
            <c:numRef>
              <c:f>'MA as of 070616'!$I$31:$I$36</c:f>
              <c:numCache>
                <c:formatCode>#,##0</c:formatCode>
                <c:ptCount val="6"/>
                <c:pt idx="0">
                  <c:v>4931125</c:v>
                </c:pt>
                <c:pt idx="1">
                  <c:v>6606506</c:v>
                </c:pt>
                <c:pt idx="2">
                  <c:v>15543283.873191116</c:v>
                </c:pt>
                <c:pt idx="3">
                  <c:v>23317333.323051337</c:v>
                </c:pt>
                <c:pt idx="4">
                  <c:v>39943379</c:v>
                </c:pt>
                <c:pt idx="5">
                  <c:v>236640322</c:v>
                </c:pt>
              </c:numCache>
            </c:numRef>
          </c:val>
        </c:ser>
        <c:ser>
          <c:idx val="1"/>
          <c:order val="1"/>
          <c:cat>
            <c:strRef>
              <c:f>'MA as of 070616'!$H$31:$H$36</c:f>
              <c:strCache>
                <c:ptCount val="6"/>
                <c:pt idx="0">
                  <c:v>Migrant, homeless, N/D, &amp; rural combined</c:v>
                </c:pt>
                <c:pt idx="1">
                  <c:v>Title I, Part B State assessments</c:v>
                </c:pt>
                <c:pt idx="2">
                  <c:v>Title III English language learners</c:v>
                </c:pt>
                <c:pt idx="3">
                  <c:v>Title IV 21st century schools</c:v>
                </c:pt>
                <c:pt idx="4">
                  <c:v>Title II Highly effective teachers</c:v>
                </c:pt>
                <c:pt idx="5">
                  <c:v>Title I, Part A</c:v>
                </c:pt>
              </c:strCache>
            </c:strRef>
          </c:cat>
          <c:val>
            <c:numRef>
              <c:f>'MA as of 070616'!$J$31:$J$36</c:f>
              <c:numCache>
                <c:formatCode>0.0%</c:formatCode>
                <c:ptCount val="6"/>
                <c:pt idx="0">
                  <c:v>1.5080725441025931E-2</c:v>
                </c:pt>
                <c:pt idx="1">
                  <c:v>2.0204497576210418E-2</c:v>
                </c:pt>
                <c:pt idx="2">
                  <c:v>4.7535602229414192E-2</c:v>
                </c:pt>
                <c:pt idx="3">
                  <c:v>7.1310766176444801E-2</c:v>
                </c:pt>
                <c:pt idx="4">
                  <c:v>0.12215774937480559</c:v>
                </c:pt>
                <c:pt idx="5">
                  <c:v>0.72371065920209965</c:v>
                </c:pt>
              </c:numCache>
            </c:numRef>
          </c:val>
        </c:ser>
        <c:gapWidth val="0"/>
        <c:overlap val="46"/>
        <c:axId val="190190720"/>
        <c:axId val="190192256"/>
      </c:barChart>
      <c:catAx>
        <c:axId val="190190720"/>
        <c:scaling>
          <c:orientation val="minMax"/>
        </c:scaling>
        <c:axPos val="l"/>
        <c:majorTickMark val="none"/>
        <c:tickLblPos val="nextTo"/>
        <c:txPr>
          <a:bodyPr rot="0" vert="horz" anchor="ctr" anchorCtr="0"/>
          <a:lstStyle/>
          <a:p>
            <a:pPr>
              <a:defRPr sz="2000" baseline="0"/>
            </a:pPr>
            <a:endParaRPr lang="en-US"/>
          </a:p>
        </c:txPr>
        <c:crossAx val="190192256"/>
        <c:crosses val="autoZero"/>
        <c:lblAlgn val="l"/>
        <c:lblOffset val="25"/>
      </c:catAx>
      <c:valAx>
        <c:axId val="190192256"/>
        <c:scaling>
          <c:orientation val="minMax"/>
        </c:scaling>
        <c:delete val="1"/>
        <c:axPos val="b"/>
        <c:numFmt formatCode="#,##0" sourceLinked="1"/>
        <c:tickLblPos val="none"/>
        <c:crossAx val="190190720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1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1pPr>
          </a:lstStyle>
          <a:p>
            <a:pPr>
              <a:defRPr/>
            </a:pPr>
            <a:fld id="{A4B9EFDA-A899-4BF5-8595-2D28DC1FF752}" type="datetimeFigureOut">
              <a:rPr lang="en-US"/>
              <a:pPr>
                <a:defRPr/>
              </a:pPr>
              <a:t>10/26/2016</a:t>
            </a:fld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1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1pPr>
          </a:lstStyle>
          <a:p>
            <a:pPr>
              <a:defRPr/>
            </a:pPr>
            <a:fld id="{9BD642F6-4486-40FA-8235-1BA1E16B4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6997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7840" cy="46482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0"/>
            <a:ext cx="3037840" cy="46482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BF0EAF4-9BF3-4F3C-BB5C-4F3EB7278292}" type="datetimeFigureOut">
              <a:rPr lang="en-US"/>
              <a:pPr>
                <a:defRPr/>
              </a:pPr>
              <a:t>10/26/2016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966"/>
            <a:ext cx="3037840" cy="464820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6"/>
            <a:ext cx="3037840" cy="464820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21F561E-CB14-448B-89D7-229DB0382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80093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23" charset="-128"/>
        <a:cs typeface="ヒラギノ角ゴ Pro W3" pitchFamily="-123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2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1F561E-CB14-448B-89D7-229DB038271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33444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Initial</a:t>
            </a:r>
            <a:r>
              <a:rPr lang="en-US" baseline="0" dirty="0" smtClean="0"/>
              <a:t> ESSA estimates based on President’s FFY17 budget proposal. Overall ESSA programs down nearly $1M compared to July 16 SY16-17 estimates (final SY16-17 </a:t>
            </a:r>
          </a:p>
          <a:p>
            <a:r>
              <a:rPr lang="en-US" baseline="0" dirty="0" smtClean="0"/>
              <a:t>allocations by December 2016). Title I, Part A estimate is up 1% as compared to 2016-17.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1F561E-CB14-448B-89D7-229DB038271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6965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FY17</a:t>
            </a:r>
            <a:r>
              <a:rPr lang="en-US" baseline="0" dirty="0" smtClean="0"/>
              <a:t> IDEA allocation for MA = $290M</a:t>
            </a:r>
          </a:p>
          <a:p>
            <a:endParaRPr lang="en-US" baseline="0" dirty="0" smtClean="0"/>
          </a:p>
          <a:p>
            <a:r>
              <a:rPr lang="en-US" baseline="0" dirty="0" smtClean="0"/>
              <a:t>Title I: 393 out of 405 districts eligible; 30 districts receiving $1M+, 68 districts receiving less than $50K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1F561E-CB14-448B-89D7-229DB038271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1F561E-CB14-448B-89D7-229DB038271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1F561E-CB14-448B-89D7-229DB038271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47814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1F561E-CB14-448B-89D7-229DB038271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6164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Mark, I moved this slide further</a:t>
            </a:r>
            <a:r>
              <a:rPr lang="en-US" baseline="0" dirty="0" smtClean="0"/>
              <a:t> back in the presentation.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1F561E-CB14-448B-89D7-229DB038271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Mark, I don’t</a:t>
            </a:r>
            <a:r>
              <a:rPr lang="en-US" baseline="0" dirty="0" smtClean="0"/>
              <a:t> understand this slide. Is it to demonstrate potential uses of Title IIA funds? If so, probably helpful to clarify in the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1F561E-CB14-448B-89D7-229DB038271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50">
              <a:defRPr/>
            </a:pPr>
            <a:r>
              <a:rPr lang="en-US" dirty="0" smtClean="0"/>
              <a:t>Initial</a:t>
            </a:r>
            <a:r>
              <a:rPr lang="en-US" baseline="0" dirty="0" smtClean="0"/>
              <a:t> ESSA estimates based on President’s FFY17 budget proposal.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2843808" y="476672"/>
            <a:ext cx="0" cy="51845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 sz="1800">
              <a:latin typeface="Arial" pitchFamily="-123" charset="0"/>
              <a:ea typeface="ヒラギノ角ゴ Pro W3" pitchFamily="-123" charset="-128"/>
              <a:cs typeface="ヒラギノ角ゴ Pro W3" pitchFamily="-123" charset="-128"/>
            </a:endParaRPr>
          </a:p>
        </p:txBody>
      </p: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23528" y="16288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 sz="1800">
              <a:latin typeface="Arial" pitchFamily="-123" charset="0"/>
              <a:ea typeface="ヒラギノ角ゴ Pro W3" pitchFamily="-123" charset="-128"/>
              <a:cs typeface="ヒラギノ角ゴ Pro W3" pitchFamily="-123" charset="-128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915815" y="1772815"/>
            <a:ext cx="5904657" cy="1440161"/>
          </a:xfrm>
        </p:spPr>
        <p:txBody>
          <a:bodyPr/>
          <a:lstStyle>
            <a:lvl1pPr algn="l"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919828" y="3284984"/>
            <a:ext cx="5900644" cy="2362200"/>
          </a:xfrm>
        </p:spPr>
        <p:txBody>
          <a:bodyPr/>
          <a:lstStyle>
            <a:lvl1pPr marL="0" indent="0" algn="l">
              <a:buFont typeface="Wingdings" pitchFamily="-123" charset="2"/>
              <a:buNone/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itchFamily="-123" charset="0"/>
                <a:ea typeface="ヒラギノ角ゴ Pro W3" pitchFamily="-123" charset="-128"/>
                <a:cs typeface="ヒラギノ角ゴ Pro W3" pitchFamily="-123" charset="-128"/>
              </a:defRPr>
            </a:lvl1pPr>
          </a:lstStyle>
          <a:p>
            <a:pPr>
              <a:defRPr/>
            </a:pPr>
            <a:fld id="{5BB8F96D-A26C-4546-827E-E6815C53A006}" type="datetimeFigureOut">
              <a:rPr lang="en-US"/>
              <a:pPr>
                <a:defRPr/>
              </a:pPr>
              <a:t>10/26/2016</a:t>
            </a:fld>
            <a:endParaRPr 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itchFamily="-123" charset="0"/>
                <a:ea typeface="ヒラギノ角ゴ Pro W3" pitchFamily="-123" charset="-128"/>
                <a:cs typeface="ヒラギノ角ゴ Pro W3" pitchFamily="-123" charset="-128"/>
              </a:defRPr>
            </a:lvl1pPr>
          </a:lstStyle>
          <a:p>
            <a:pPr>
              <a:defRPr/>
            </a:pPr>
            <a:fld id="{50A86F55-6AE4-4233-88A8-A3445DF261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NatConnNSBA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800" y="304800"/>
            <a:ext cx="2427732" cy="129387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37BBC-25C5-482C-81B8-31470732F9F0}" type="datetimeFigureOut">
              <a:rPr lang="en-US"/>
              <a:pPr>
                <a:defRPr/>
              </a:pPr>
              <a:t>10/26/2016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4AC75-0678-49E9-8FAB-BAE012BDD80B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C9310-C45B-4E50-B2FB-D3B82C6C4F14}" type="datetimeFigureOut">
              <a:rPr lang="en-US"/>
              <a:pPr>
                <a:defRPr/>
              </a:pPr>
              <a:t>10/26/2016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8FFF1-6CF7-49C7-BA8E-2072131F136E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5FF2E-5525-46D2-B4B8-383C82B4D976}" type="datetimeFigureOut">
              <a:rPr lang="en-US"/>
              <a:pPr>
                <a:defRPr/>
              </a:pPr>
              <a:t>10/26/2016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80E38-1CB6-4E3B-9D66-1E9FCC22CB36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D2C51-5AE2-4AC2-BF81-3B03971542EC}" type="datetimeFigureOut">
              <a:rPr lang="en-US"/>
              <a:pPr>
                <a:defRPr/>
              </a:pPr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B37D3-855C-429C-A3BF-6BB8A8C55D1F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03648" y="4005808"/>
            <a:ext cx="6751712" cy="864096"/>
          </a:xfrm>
        </p:spPr>
        <p:txBody>
          <a:bodyPr/>
          <a:lstStyle>
            <a:lvl1pPr>
              <a:defRPr sz="2400" b="0" i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End slide.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860E70-9AC6-43EC-A8C0-309F38599D09}" type="datetimeFigureOut">
              <a:rPr lang="en-US" smtClean="0"/>
              <a:pPr>
                <a:defRPr/>
              </a:pPr>
              <a:t>10/26/2016</a:t>
            </a:fld>
            <a:endParaRPr lang="en-US"/>
          </a:p>
        </p:txBody>
      </p:sp>
      <p:pic>
        <p:nvPicPr>
          <p:cNvPr id="6" name="Picture 5" descr="NSBA_Logo2013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05200" y="1752600"/>
            <a:ext cx="2160270" cy="944534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4419600" y="4293840"/>
            <a:ext cx="4040832" cy="719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 i="0" normalizeH="0">
                <a:solidFill>
                  <a:schemeClr val="accent1"/>
                </a:solidFill>
                <a:latin typeface="Gill Sans"/>
                <a:ea typeface="ヒラギノ角ゴ Pro W3" pitchFamily="-123" charset="-128"/>
                <a:cs typeface="ヒラギノ角ゴ Pro W3" pitchFamily="-123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C00000"/>
                </a:solidFill>
                <a:latin typeface="Arial Black" pitchFamily="84" charset="0"/>
                <a:ea typeface="ヒラギノ角ゴ Pro W3" pitchFamily="-123" charset="-128"/>
                <a:cs typeface="ヒラギノ角ゴ Pro W3" pitchFamily="-123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C00000"/>
                </a:solidFill>
                <a:latin typeface="Arial Black" pitchFamily="84" charset="0"/>
                <a:ea typeface="ヒラギノ角ゴ Pro W3" pitchFamily="-123" charset="-128"/>
                <a:cs typeface="ヒラギノ角ゴ Pro W3" pitchFamily="-123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C00000"/>
                </a:solidFill>
                <a:latin typeface="Arial Black" pitchFamily="84" charset="0"/>
                <a:ea typeface="ヒラギノ角ゴ Pro W3" pitchFamily="-123" charset="-128"/>
                <a:cs typeface="ヒラギノ角ゴ Pro W3" pitchFamily="-123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C00000"/>
                </a:solidFill>
                <a:latin typeface="Arial Black" pitchFamily="84" charset="0"/>
                <a:ea typeface="ヒラギノ角ゴ Pro W3" pitchFamily="-123" charset="-128"/>
                <a:cs typeface="ヒラギノ角ゴ Pro W3" pitchFamily="-123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itchFamily="-123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itchFamily="-123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itchFamily="-123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itchFamily="-123" charset="0"/>
              </a:defRPr>
            </a:lvl9pPr>
          </a:lstStyle>
          <a:p>
            <a:r>
              <a:rPr lang="en-US" dirty="0" err="1"/>
              <a:t>www.nsba.org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6496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1D05F-AB53-4350-9A9B-25B3159B259A}" type="datetimeFigureOut">
              <a:rPr lang="en-US"/>
              <a:pPr>
                <a:defRPr/>
              </a:pPr>
              <a:t>10/26/2016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BAF36-1335-495E-ABA5-BAAEC08FBD09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86737-DFDD-43B4-A4B8-344057F3A712}" type="datetimeFigureOut">
              <a:rPr lang="en-US"/>
              <a:pPr>
                <a:defRPr/>
              </a:pPr>
              <a:t>10/26/2016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60C28-C939-487B-9D7E-9C6CC1B8309E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88684-8D9E-4BB6-9483-B9350A896BCD}" type="datetimeFigureOut">
              <a:rPr lang="en-US"/>
              <a:pPr>
                <a:defRPr/>
              </a:pPr>
              <a:t>10/26/2016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9535A-5BA4-4368-9C39-1F9E9D025DCF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8476E-EFFD-40A6-AE8E-87BFC24C17A4}" type="datetimeFigureOut">
              <a:rPr lang="en-US"/>
              <a:pPr>
                <a:defRPr/>
              </a:pPr>
              <a:t>10/26/2016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65D7D-2B16-4D98-8B1F-BA85D9E4FF1B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07E92-C5F6-4D3F-B425-1539C87D14D6}" type="datetimeFigureOut">
              <a:rPr lang="en-US"/>
              <a:pPr>
                <a:defRPr/>
              </a:pPr>
              <a:t>10/26/2016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C71EB-2B05-4BDA-B956-500F98E20DEC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5680E-C215-495A-9DCA-EEFEB02089FF}" type="datetimeFigureOut">
              <a:rPr lang="en-US"/>
              <a:pPr>
                <a:defRPr/>
              </a:pPr>
              <a:t>10/26/2016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A3471-A23A-48B2-BF5D-9C5293DD9858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5D98B-DC26-4564-9EF0-FB040BFE9071}" type="datetimeFigureOut">
              <a:rPr lang="en-US"/>
              <a:pPr>
                <a:defRPr/>
              </a:pPr>
              <a:t>10/26/2016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8709E-BEF0-42CD-BA72-7C31C4C728B8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E4221-F1B3-4428-BC61-301FD0C5FCEC}" type="datetimeFigureOut">
              <a:rPr lang="en-US"/>
              <a:pPr>
                <a:defRPr/>
              </a:pPr>
              <a:t>10/26/2016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198C0-1087-4E2A-8AFF-6EE1680B0018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666666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1pPr>
          </a:lstStyle>
          <a:p>
            <a:pPr>
              <a:defRPr/>
            </a:pPr>
            <a:fld id="{31860E70-9AC6-43EC-A8C0-309F38599D09}" type="datetimeFigureOut">
              <a:rPr lang="en-US"/>
              <a:pPr>
                <a:defRPr/>
              </a:pPr>
              <a:t>10/26/2016</a:t>
            </a:fld>
            <a:endParaRPr lang="en-US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pitchFamily="-123" charset="0"/>
                <a:ea typeface="ヒラギノ角ゴ Pro W3" pitchFamily="-123" charset="-128"/>
                <a:cs typeface="ヒラギノ角ゴ Pro W3" pitchFamily="-123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666666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1pPr>
          </a:lstStyle>
          <a:p>
            <a:pPr>
              <a:defRPr/>
            </a:pPr>
            <a:fld id="{72CCE6B6-48CD-48E7-97AC-A28523C56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 i="0" normalizeH="0">
          <a:solidFill>
            <a:schemeClr val="accent1"/>
          </a:solidFill>
          <a:latin typeface="Gill Sans"/>
          <a:ea typeface="ヒラギノ角ゴ Pro W3" pitchFamily="-123" charset="-128"/>
          <a:cs typeface="ヒラギノ角ゴ Pro W3" pitchFamily="-123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rgbClr val="C00000"/>
          </a:solidFill>
          <a:latin typeface="Arial Black" pitchFamily="84" charset="0"/>
          <a:ea typeface="ヒラギノ角ゴ Pro W3" pitchFamily="-123" charset="-128"/>
          <a:cs typeface="ヒラギノ角ゴ Pro W3" pitchFamily="-123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rgbClr val="C00000"/>
          </a:solidFill>
          <a:latin typeface="Arial Black" pitchFamily="84" charset="0"/>
          <a:ea typeface="ヒラギノ角ゴ Pro W3" pitchFamily="-123" charset="-128"/>
          <a:cs typeface="ヒラギノ角ゴ Pro W3" pitchFamily="-123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rgbClr val="C00000"/>
          </a:solidFill>
          <a:latin typeface="Arial Black" pitchFamily="84" charset="0"/>
          <a:ea typeface="ヒラギノ角ゴ Pro W3" pitchFamily="-123" charset="-128"/>
          <a:cs typeface="ヒラギノ角ゴ Pro W3" pitchFamily="-123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rgbClr val="C00000"/>
          </a:solidFill>
          <a:latin typeface="Arial Black" pitchFamily="84" charset="0"/>
          <a:ea typeface="ヒラギノ角ゴ Pro W3" pitchFamily="-123" charset="-128"/>
          <a:cs typeface="ヒラギノ角ゴ Pro W3" pitchFamily="-123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23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23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23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23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SzPct val="70000"/>
        <a:buFont typeface="Arial"/>
        <a:buChar char="•"/>
        <a:defRPr sz="3000" baseline="0">
          <a:solidFill>
            <a:schemeClr val="tx1">
              <a:lumMod val="95000"/>
              <a:lumOff val="5000"/>
            </a:schemeClr>
          </a:solidFill>
          <a:latin typeface="+mn-lt"/>
          <a:ea typeface="ヒラギノ角ゴ Pro W3" pitchFamily="-123" charset="-128"/>
          <a:cs typeface="ヒラギノ角ゴ Pro W3" pitchFamily="-123" charset="-128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rgbClr val="004080"/>
        </a:buClr>
        <a:buSzPct val="70000"/>
        <a:buFont typeface="Arial"/>
        <a:buChar char="•"/>
        <a:defRPr sz="2600" baseline="0">
          <a:solidFill>
            <a:srgbClr val="000000"/>
          </a:solidFill>
          <a:latin typeface="+mn-lt"/>
          <a:ea typeface="ヒラギノ角ゴ Pro W3" pitchFamily="-123" charset="-128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/>
        <a:buChar char="•"/>
        <a:defRPr sz="2300" baseline="0">
          <a:solidFill>
            <a:srgbClr val="000000"/>
          </a:solidFill>
          <a:latin typeface="+mn-lt"/>
          <a:ea typeface="ＭＳ Ｐゴシック" pitchFamily="-123" charset="-128"/>
          <a:cs typeface="ＭＳ Ｐゴシック" pitchFamily="-123" charset="-128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SzPct val="75000"/>
        <a:buFont typeface="Arial"/>
        <a:buChar char="•"/>
        <a:defRPr sz="2000" baseline="0">
          <a:solidFill>
            <a:srgbClr val="000000"/>
          </a:solidFill>
          <a:latin typeface="+mn-lt"/>
          <a:ea typeface="ＭＳ Ｐゴシック" pitchFamily="-123" charset="-128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/>
        <a:buChar char="•"/>
        <a:defRPr sz="2000" baseline="0">
          <a:solidFill>
            <a:srgbClr val="000000"/>
          </a:solidFill>
          <a:latin typeface="+mn-lt"/>
          <a:ea typeface="ＭＳ Ｐゴシック" pitchFamily="-123" charset="-128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23" charset="2"/>
        <a:buChar char="§"/>
        <a:defRPr sz="2000">
          <a:solidFill>
            <a:schemeClr val="tx1"/>
          </a:solidFill>
          <a:latin typeface="+mn-lt"/>
          <a:ea typeface="ヒラギノ角ゴ Pro W3" pitchFamily="-123" charset="-128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23" charset="2"/>
        <a:buChar char="§"/>
        <a:defRPr sz="2000">
          <a:solidFill>
            <a:schemeClr val="tx1"/>
          </a:solidFill>
          <a:latin typeface="+mn-lt"/>
          <a:ea typeface="ヒラギノ角ゴ Pro W3" pitchFamily="-123" charset="-128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23" charset="2"/>
        <a:buChar char="§"/>
        <a:defRPr sz="2000">
          <a:solidFill>
            <a:schemeClr val="tx1"/>
          </a:solidFill>
          <a:latin typeface="+mn-lt"/>
          <a:ea typeface="ヒラギノ角ゴ Pro W3" pitchFamily="-123" charset="-128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23" charset="2"/>
        <a:buChar char="§"/>
        <a:defRPr sz="2000">
          <a:solidFill>
            <a:schemeClr val="tx1"/>
          </a:solidFill>
          <a:latin typeface="+mn-lt"/>
          <a:ea typeface="ヒラギノ角ゴ Pro W3" pitchFamily="-12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1905000"/>
            <a:ext cx="5462172" cy="4419600"/>
          </a:xfrm>
        </p:spPr>
        <p:txBody>
          <a:bodyPr/>
          <a:lstStyle/>
          <a:p>
            <a:r>
              <a:rPr lang="en-US" sz="4000" b="1" dirty="0">
                <a:solidFill>
                  <a:srgbClr val="C00000"/>
                </a:solidFill>
              </a:rPr>
              <a:t>What ESSA Means for Your District</a:t>
            </a:r>
            <a:endParaRPr lang="en-US" b="1" dirty="0">
              <a:solidFill>
                <a:srgbClr val="C00000"/>
              </a:solidFill>
            </a:endParaRPr>
          </a:p>
          <a:p>
            <a:pPr algn="r"/>
            <a:endParaRPr lang="en-US" b="1" dirty="0">
              <a:solidFill>
                <a:srgbClr val="000080"/>
              </a:solidFill>
            </a:endParaRPr>
          </a:p>
          <a:p>
            <a:r>
              <a:rPr lang="en-US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Mark </a:t>
            </a:r>
            <a:r>
              <a:rPr lang="en-US" sz="1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Bonjavanni</a:t>
            </a:r>
          </a:p>
          <a:p>
            <a:r>
              <a:rPr lang="en-US" sz="1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Consultant, NSBA </a:t>
            </a:r>
            <a:endParaRPr lang="en-US" sz="18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US" sz="18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Matt Pakos</a:t>
            </a:r>
          </a:p>
          <a:p>
            <a:r>
              <a:rPr lang="en-US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Massachusetts Department of Elementary </a:t>
            </a:r>
            <a:r>
              <a:rPr lang="en-US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and Secondary Education</a:t>
            </a:r>
          </a:p>
          <a:p>
            <a:r>
              <a:rPr lang="en-US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endParaRPr lang="en-US" sz="1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4086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305800" cy="792162"/>
          </a:xfrm>
        </p:spPr>
        <p:txBody>
          <a:bodyPr/>
          <a:lstStyle/>
          <a:p>
            <a:r>
              <a:rPr lang="en-US" dirty="0"/>
              <a:t>Title I: State Academic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 must demonstrate that it has adopted English language proficiency </a:t>
            </a:r>
            <a:r>
              <a:rPr lang="en-US" dirty="0" smtClean="0"/>
              <a:t>standards</a:t>
            </a:r>
            <a:endParaRPr lang="en-US" dirty="0"/>
          </a:p>
          <a:p>
            <a:pPr lvl="1"/>
            <a:r>
              <a:rPr lang="en-US" dirty="0"/>
              <a:t>Aligned to state academic standards</a:t>
            </a:r>
          </a:p>
          <a:p>
            <a:pPr lvl="1"/>
            <a:r>
              <a:rPr lang="en-US" dirty="0"/>
              <a:t>Address different proficiency levels of English learners</a:t>
            </a:r>
          </a:p>
          <a:p>
            <a:pPr lvl="1"/>
            <a:r>
              <a:rPr lang="en-US" dirty="0"/>
              <a:t>Derived from four recognized domains</a:t>
            </a:r>
          </a:p>
          <a:p>
            <a:pPr marL="344487" lvl="1" indent="0">
              <a:buNone/>
            </a:pPr>
            <a:endParaRPr lang="en-US" dirty="0"/>
          </a:p>
          <a:p>
            <a:pPr marL="344487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8709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r>
              <a:rPr lang="en-US" dirty="0"/>
              <a:t>Title I: 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581400"/>
          </a:xfrm>
        </p:spPr>
        <p:txBody>
          <a:bodyPr/>
          <a:lstStyle/>
          <a:p>
            <a:r>
              <a:rPr lang="en-US" dirty="0"/>
              <a:t>LEAs still must collect and report disaggregated data, with additional categories:</a:t>
            </a:r>
          </a:p>
          <a:p>
            <a:pPr lvl="1"/>
            <a:r>
              <a:rPr lang="en-US" dirty="0"/>
              <a:t>Each major race &amp; ethnic group</a:t>
            </a:r>
          </a:p>
          <a:p>
            <a:pPr lvl="1"/>
            <a:r>
              <a:rPr lang="en-US" dirty="0"/>
              <a:t>Economically disadvantaged</a:t>
            </a:r>
          </a:p>
          <a:p>
            <a:pPr lvl="1"/>
            <a:r>
              <a:rPr lang="en-US" dirty="0"/>
              <a:t>English proficiency status</a:t>
            </a:r>
          </a:p>
          <a:p>
            <a:pPr lvl="1"/>
            <a:r>
              <a:rPr lang="en-US" dirty="0"/>
              <a:t>Gender</a:t>
            </a:r>
          </a:p>
          <a:p>
            <a:pPr lvl="1"/>
            <a:r>
              <a:rPr lang="en-US" dirty="0"/>
              <a:t>Migrant status</a:t>
            </a:r>
          </a:p>
          <a:p>
            <a:pPr marL="344487" lvl="1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257802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Locally-selected national assessments</a:t>
            </a:r>
          </a:p>
        </p:txBody>
      </p:sp>
    </p:spTree>
    <p:extLst>
      <p:ext uri="{BB962C8B-B14F-4D97-AF65-F5344CB8AC3E}">
        <p14:creationId xmlns:p14="http://schemas.microsoft.com/office/powerpoint/2010/main" xmlns="" val="1138525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868362"/>
          </a:xfrm>
        </p:spPr>
        <p:txBody>
          <a:bodyPr/>
          <a:lstStyle/>
          <a:p>
            <a:r>
              <a:rPr lang="en-US" dirty="0"/>
              <a:t>Title I: 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2895600"/>
          </a:xfrm>
        </p:spPr>
        <p:txBody>
          <a:bodyPr/>
          <a:lstStyle/>
          <a:p>
            <a:r>
              <a:rPr lang="en-US" dirty="0"/>
              <a:t>ESSA retains the requirements that states annually measure the achievement of not less than 95% of all students and 95% of all students in each subgroup.</a:t>
            </a:r>
          </a:p>
          <a:p>
            <a:pPr lvl="1"/>
            <a:r>
              <a:rPr lang="en-US" dirty="0"/>
              <a:t>ESSA defers to state and local policies regarding students opting out of assessments</a:t>
            </a:r>
          </a:p>
          <a:p>
            <a:pPr marL="344487" lvl="1" indent="0">
              <a:buNone/>
            </a:pPr>
            <a:endParaRPr lang="en-US" dirty="0"/>
          </a:p>
          <a:p>
            <a:pPr marL="344487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1312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2238"/>
            <a:ext cx="8382000" cy="1325562"/>
          </a:xfrm>
        </p:spPr>
        <p:txBody>
          <a:bodyPr/>
          <a:lstStyle/>
          <a:p>
            <a:r>
              <a:rPr lang="en-US" dirty="0"/>
              <a:t>Title I: Statewide Accountability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ESSA eliminates AYP and the 100% proficiency </a:t>
            </a:r>
            <a:r>
              <a:rPr lang="en-US" dirty="0" smtClean="0"/>
              <a:t>requirement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Replace with state defined </a:t>
            </a:r>
            <a:r>
              <a:rPr lang="en-US" dirty="0" smtClean="0"/>
              <a:t>system</a:t>
            </a:r>
            <a:r>
              <a:rPr lang="en-US" dirty="0"/>
              <a:t>, which includes certain federally-required </a:t>
            </a:r>
            <a:r>
              <a:rPr lang="en-US" dirty="0" smtClean="0"/>
              <a:t>components 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Must include </a:t>
            </a:r>
            <a:r>
              <a:rPr lang="en-US" dirty="0" smtClean="0"/>
              <a:t>certain factors</a:t>
            </a:r>
            <a:r>
              <a:rPr lang="en-US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Progress on certain academic indicators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Measure of School Quality and Student Success (non-academic factor)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5090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382000" cy="1173162"/>
          </a:xfrm>
        </p:spPr>
        <p:txBody>
          <a:bodyPr/>
          <a:lstStyle/>
          <a:p>
            <a:r>
              <a:rPr lang="en-US" dirty="0"/>
              <a:t>Title I: Statewide Accountability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257800"/>
          </a:xfrm>
        </p:spPr>
        <p:txBody>
          <a:bodyPr/>
          <a:lstStyle/>
          <a:p>
            <a:r>
              <a:rPr lang="en-US" dirty="0"/>
              <a:t>States “meaningfully differentiate” public schools</a:t>
            </a:r>
          </a:p>
          <a:p>
            <a:r>
              <a:rPr lang="en-US" dirty="0" smtClean="0"/>
              <a:t>At least e</a:t>
            </a:r>
            <a:r>
              <a:rPr lang="en-US" dirty="0" smtClean="0"/>
              <a:t>very </a:t>
            </a:r>
            <a:r>
              <a:rPr lang="en-US" dirty="0"/>
              <a:t>3 years, States must identify schools for “Comprehensive Support and Improvement”</a:t>
            </a:r>
          </a:p>
          <a:p>
            <a:pPr lvl="1"/>
            <a:r>
              <a:rPr lang="en-US" dirty="0"/>
              <a:t>Includes: 5% lowest performing in the State; High schools that graduate less than two-thirds of their students; Schools for which sub-group </a:t>
            </a:r>
            <a:r>
              <a:rPr lang="en-US" dirty="0" smtClean="0"/>
              <a:t>is </a:t>
            </a:r>
            <a:r>
              <a:rPr lang="en-US" dirty="0"/>
              <a:t>consistently underperforming</a:t>
            </a:r>
          </a:p>
          <a:p>
            <a:r>
              <a:rPr lang="en-US" dirty="0"/>
              <a:t>Annually, States must identify schools for “Targeted Support and Improvement” </a:t>
            </a:r>
          </a:p>
          <a:p>
            <a:pPr lvl="1"/>
            <a:r>
              <a:rPr lang="en-US" dirty="0"/>
              <a:t>Includes: Schools that have “</a:t>
            </a:r>
            <a:r>
              <a:rPr lang="en-US" dirty="0" smtClean="0"/>
              <a:t>consistently underperforming</a:t>
            </a:r>
            <a:r>
              <a:rPr lang="en-US" dirty="0"/>
              <a:t>” subgroups</a:t>
            </a:r>
          </a:p>
        </p:txBody>
      </p:sp>
    </p:spTree>
    <p:extLst>
      <p:ext uri="{BB962C8B-B14F-4D97-AF65-F5344CB8AC3E}">
        <p14:creationId xmlns:p14="http://schemas.microsoft.com/office/powerpoint/2010/main" xmlns="" val="4276229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/>
              <a:t>Title </a:t>
            </a:r>
            <a:r>
              <a:rPr lang="en-US" dirty="0" smtClean="0"/>
              <a:t>I in MA: Potential Indicators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39762"/>
          </a:xfrm>
        </p:spPr>
        <p:txBody>
          <a:bodyPr/>
          <a:lstStyle/>
          <a:p>
            <a:r>
              <a:rPr lang="en-US" dirty="0" smtClean="0"/>
              <a:t>Core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905000"/>
            <a:ext cx="4040188" cy="4495800"/>
          </a:xfrm>
        </p:spPr>
        <p:txBody>
          <a:bodyPr/>
          <a:lstStyle/>
          <a:p>
            <a:r>
              <a:rPr lang="en-US" sz="2800" dirty="0" smtClean="0"/>
              <a:t>ELA, math and science participation and achievement </a:t>
            </a:r>
          </a:p>
          <a:p>
            <a:r>
              <a:rPr lang="en-US" sz="2800" dirty="0" smtClean="0"/>
              <a:t>ELA and math growth</a:t>
            </a:r>
          </a:p>
          <a:p>
            <a:r>
              <a:rPr lang="en-US" sz="2800" dirty="0" smtClean="0"/>
              <a:t>4/5 year graduation rate</a:t>
            </a:r>
          </a:p>
          <a:p>
            <a:r>
              <a:rPr lang="en-US" sz="2800" dirty="0" smtClean="0"/>
              <a:t>Annual dropout rate</a:t>
            </a:r>
          </a:p>
          <a:p>
            <a:r>
              <a:rPr lang="en-US" sz="2800" dirty="0" smtClean="0"/>
              <a:t>English language proficiency results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143000"/>
            <a:ext cx="4041775" cy="639762"/>
          </a:xfrm>
        </p:spPr>
        <p:txBody>
          <a:bodyPr/>
          <a:lstStyle/>
          <a:p>
            <a:r>
              <a:rPr lang="en-US" dirty="0" smtClean="0"/>
              <a:t>Additional indicators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905000"/>
            <a:ext cx="4343400" cy="4683125"/>
          </a:xfrm>
        </p:spPr>
        <p:txBody>
          <a:bodyPr/>
          <a:lstStyle/>
          <a:p>
            <a:r>
              <a:rPr lang="en-US" sz="2800" dirty="0" smtClean="0"/>
              <a:t>Conditions for Success</a:t>
            </a:r>
          </a:p>
          <a:p>
            <a:pPr lvl="1"/>
            <a:r>
              <a:rPr lang="en-US" sz="2400" dirty="0" smtClean="0"/>
              <a:t>Chronic absenteeism (All)</a:t>
            </a:r>
          </a:p>
          <a:p>
            <a:pPr lvl="1"/>
            <a:r>
              <a:rPr lang="en-US" sz="2400" dirty="0" smtClean="0"/>
              <a:t>Climate and culture (All)</a:t>
            </a:r>
          </a:p>
          <a:p>
            <a:pPr lvl="1"/>
            <a:r>
              <a:rPr lang="en-US" sz="2400" dirty="0" smtClean="0"/>
              <a:t>9th grade course passing</a:t>
            </a:r>
          </a:p>
          <a:p>
            <a:pPr lvl="1"/>
            <a:r>
              <a:rPr lang="en-US" sz="2400" dirty="0" smtClean="0"/>
              <a:t>Annual course-taking (HS)</a:t>
            </a:r>
          </a:p>
          <a:p>
            <a:r>
              <a:rPr lang="en-US" sz="2800" dirty="0" smtClean="0"/>
              <a:t>Opportunity</a:t>
            </a:r>
          </a:p>
          <a:p>
            <a:pPr lvl="1"/>
            <a:r>
              <a:rPr lang="en-US" sz="2400" dirty="0" smtClean="0"/>
              <a:t>Access to the arts (All)</a:t>
            </a:r>
          </a:p>
          <a:p>
            <a:pPr lvl="1"/>
            <a:r>
              <a:rPr lang="en-US" sz="2400" dirty="0" smtClean="0"/>
              <a:t>Access to </a:t>
            </a:r>
            <a:r>
              <a:rPr lang="en-US" sz="2400" dirty="0" smtClean="0"/>
              <a:t>well-rounded </a:t>
            </a:r>
            <a:r>
              <a:rPr lang="en-US" sz="2400" dirty="0" smtClean="0"/>
              <a:t>curriculum </a:t>
            </a:r>
            <a:r>
              <a:rPr lang="en-US" sz="2400" dirty="0" smtClean="0"/>
              <a:t>(HS)</a:t>
            </a:r>
            <a:endParaRPr lang="en-US" sz="2400" dirty="0" smtClean="0"/>
          </a:p>
          <a:p>
            <a:pPr lvl="1"/>
            <a:r>
              <a:rPr lang="en-US" sz="2400" dirty="0" smtClean="0"/>
              <a:t>Advanced </a:t>
            </a:r>
            <a:r>
              <a:rPr lang="en-US" sz="2400" dirty="0" smtClean="0"/>
              <a:t>coursework (HS</a:t>
            </a:r>
            <a:r>
              <a:rPr lang="en-US" sz="2400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76229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58200" cy="1219200"/>
          </a:xfrm>
        </p:spPr>
        <p:txBody>
          <a:bodyPr/>
          <a:lstStyle/>
          <a:p>
            <a:r>
              <a:rPr lang="en-US" dirty="0"/>
              <a:t>Title I: Statewide Accountability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40325"/>
          </a:xfrm>
        </p:spPr>
        <p:txBody>
          <a:bodyPr/>
          <a:lstStyle/>
          <a:p>
            <a:r>
              <a:rPr lang="en-US" dirty="0"/>
              <a:t>Every school identified by the State shall locally develop and </a:t>
            </a:r>
            <a:r>
              <a:rPr lang="en-US" dirty="0" smtClean="0"/>
              <a:t>implement a </a:t>
            </a:r>
            <a:r>
              <a:rPr lang="en-US" u="sng" dirty="0"/>
              <a:t>comprehensive support and improvement plan </a:t>
            </a:r>
            <a:r>
              <a:rPr lang="en-US" dirty="0"/>
              <a:t> for the school to improve student </a:t>
            </a:r>
            <a:r>
              <a:rPr lang="en-US" dirty="0" smtClean="0"/>
              <a:t>outcomes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(5% lowest performing in the State; High schools that graduate less than two-thirds of their students; Schools for which sub-group is consistently underperforming.)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THE PLAN        </a:t>
            </a:r>
          </a:p>
        </p:txBody>
      </p:sp>
      <p:sp>
        <p:nvSpPr>
          <p:cNvPr id="5" name="Arrow: Right 4"/>
          <p:cNvSpPr/>
          <p:nvPr/>
        </p:nvSpPr>
        <p:spPr bwMode="auto">
          <a:xfrm>
            <a:off x="4953000" y="5791200"/>
            <a:ext cx="2362200" cy="3048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23" charset="0"/>
              <a:ea typeface="ヒラギノ角ゴ Pro W3" pitchFamily="-123" charset="-128"/>
              <a:cs typeface="ヒラギノ角ゴ Pro W3" pitchFamily="-12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0043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458200" cy="1173162"/>
          </a:xfrm>
        </p:spPr>
        <p:txBody>
          <a:bodyPr/>
          <a:lstStyle/>
          <a:p>
            <a:r>
              <a:rPr lang="en-US" dirty="0"/>
              <a:t>Title I: Statewide Accountability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70454"/>
            <a:ext cx="8229600" cy="515894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cap="all" dirty="0" smtClean="0"/>
              <a:t>Comprehensive Support &amp; Improvement </a:t>
            </a:r>
            <a:r>
              <a:rPr lang="en-US" dirty="0" smtClean="0"/>
              <a:t>PLAN </a:t>
            </a:r>
            <a:r>
              <a:rPr lang="en-US" dirty="0"/>
              <a:t>…</a:t>
            </a:r>
          </a:p>
          <a:p>
            <a:r>
              <a:rPr lang="en-US" sz="2800" dirty="0"/>
              <a:t>Must be developed in partnership with stakeholders: principals, other school leaders, teachers, parents</a:t>
            </a:r>
          </a:p>
          <a:p>
            <a:r>
              <a:rPr lang="en-US" sz="2800" dirty="0"/>
              <a:t>Must be informed by all indicators in the state accountability system</a:t>
            </a:r>
          </a:p>
          <a:p>
            <a:r>
              <a:rPr lang="en-US" sz="2800" dirty="0"/>
              <a:t>Must be based on a school-level needs assessment</a:t>
            </a:r>
          </a:p>
          <a:p>
            <a:r>
              <a:rPr lang="en-US" sz="2800" dirty="0"/>
              <a:t>Must identify resource inequities</a:t>
            </a:r>
          </a:p>
          <a:p>
            <a:r>
              <a:rPr lang="en-US" sz="2800" dirty="0"/>
              <a:t>Approved by</a:t>
            </a:r>
            <a:r>
              <a:rPr lang="en-US" dirty="0"/>
              <a:t> the school, the district and the State</a:t>
            </a:r>
          </a:p>
          <a:p>
            <a:r>
              <a:rPr lang="en-US" dirty="0" smtClean="0"/>
              <a:t>Monitored by the state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4947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58200" cy="1143000"/>
          </a:xfrm>
        </p:spPr>
        <p:txBody>
          <a:bodyPr/>
          <a:lstStyle/>
          <a:p>
            <a:r>
              <a:rPr lang="en-US" dirty="0"/>
              <a:t>Title I: Statewide Accountability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40325"/>
          </a:xfrm>
        </p:spPr>
        <p:txBody>
          <a:bodyPr/>
          <a:lstStyle/>
          <a:p>
            <a:r>
              <a:rPr lang="en-US" dirty="0"/>
              <a:t>Every school identified by the State shall locally develop and implement </a:t>
            </a:r>
            <a:r>
              <a:rPr lang="en-US" u="sng" dirty="0"/>
              <a:t>targeted support and improvement plan</a:t>
            </a:r>
            <a:r>
              <a:rPr lang="en-US" dirty="0"/>
              <a:t> for the school to improve student outcomes for each underperforming </a:t>
            </a:r>
            <a:r>
              <a:rPr lang="en-US" dirty="0" smtClean="0"/>
              <a:t>subgroup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(Schools that have “consistently underperforming” </a:t>
            </a:r>
            <a:r>
              <a:rPr lang="en-US" dirty="0" smtClean="0"/>
              <a:t>subgroups)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THE PLAN        </a:t>
            </a:r>
          </a:p>
        </p:txBody>
      </p:sp>
      <p:sp>
        <p:nvSpPr>
          <p:cNvPr id="5" name="Arrow: Right 4"/>
          <p:cNvSpPr/>
          <p:nvPr/>
        </p:nvSpPr>
        <p:spPr bwMode="auto">
          <a:xfrm>
            <a:off x="5029200" y="5257800"/>
            <a:ext cx="2362200" cy="4572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23" charset="0"/>
              <a:ea typeface="ヒラギノ角ゴ Pro W3" pitchFamily="-123" charset="-128"/>
              <a:cs typeface="ヒラギノ角ゴ Pro W3" pitchFamily="-12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24706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1143000"/>
          </a:xfrm>
        </p:spPr>
        <p:txBody>
          <a:bodyPr/>
          <a:lstStyle/>
          <a:p>
            <a:r>
              <a:rPr lang="en-US" dirty="0"/>
              <a:t>Title I: Statewide Accountability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458200" cy="55626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THE </a:t>
            </a:r>
            <a:r>
              <a:rPr lang="en-US" sz="2800" dirty="0" smtClean="0"/>
              <a:t>TARGETED SUPPORT &amp; IMPROVEMENT PLAN…</a:t>
            </a:r>
            <a:endParaRPr lang="en-US" sz="2800" dirty="0"/>
          </a:p>
          <a:p>
            <a:r>
              <a:rPr lang="en-US" sz="2800" dirty="0"/>
              <a:t>Must be developed in partnership with stakeholders: principals, other school leaders, teachers, parents</a:t>
            </a:r>
          </a:p>
          <a:p>
            <a:r>
              <a:rPr lang="en-US" sz="2800" dirty="0"/>
              <a:t>Must be informed by all indicators in the state accountability system</a:t>
            </a:r>
          </a:p>
          <a:p>
            <a:r>
              <a:rPr lang="en-US" sz="2800" dirty="0"/>
              <a:t>Must include evidence-based interventions</a:t>
            </a:r>
          </a:p>
          <a:p>
            <a:r>
              <a:rPr lang="en-US" sz="2800" dirty="0"/>
              <a:t>Must be approved by the LEA prior to implementation</a:t>
            </a:r>
          </a:p>
          <a:p>
            <a:r>
              <a:rPr lang="en-US" sz="2800" dirty="0"/>
              <a:t>State does not approve. LEA monitors.</a:t>
            </a:r>
            <a:endParaRPr lang="en-US" dirty="0"/>
          </a:p>
          <a:p>
            <a:r>
              <a:rPr lang="en-US" dirty="0"/>
              <a:t>Results in additional action following unsuccessful implementation.</a:t>
            </a:r>
          </a:p>
          <a:p>
            <a:r>
              <a:rPr lang="en-US" dirty="0"/>
              <a:t>LEA may have to identify resource </a:t>
            </a:r>
            <a:r>
              <a:rPr lang="en-US" dirty="0" smtClean="0"/>
              <a:t>inequities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419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Most of the material included in these slides are from a presentation given at the NSBA Annual Conference, Boston, 2016, by the NSBA Federal Advocacy &amp; Public Policy Department.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dirty="0">
                <a:solidFill>
                  <a:schemeClr val="accent1"/>
                </a:solidFill>
              </a:rPr>
              <a:t>Every Student Succeeds Act (ESSA) &amp; More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237530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914" y="152400"/>
            <a:ext cx="7543800" cy="914400"/>
          </a:xfrm>
        </p:spPr>
        <p:txBody>
          <a:bodyPr/>
          <a:lstStyle/>
          <a:p>
            <a:r>
              <a:rPr lang="en-US" dirty="0"/>
              <a:t>Title I: </a:t>
            </a:r>
            <a:r>
              <a:rPr lang="en-US" dirty="0" smtClean="0"/>
              <a:t>State </a:t>
            </a:r>
            <a:r>
              <a:rPr lang="en-US" dirty="0"/>
              <a:t>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r>
              <a:rPr lang="en-US" dirty="0" smtClean="0"/>
              <a:t>State must submit a plan under ESSA to U.S. Department of Education</a:t>
            </a:r>
          </a:p>
          <a:p>
            <a:r>
              <a:rPr lang="en-US" dirty="0" smtClean="0"/>
              <a:t>Plan </a:t>
            </a:r>
            <a:r>
              <a:rPr lang="en-US" dirty="0"/>
              <a:t>must be developed “with timely and meaningful consultation” with local education agencies… Administrators, staff, paraprofessionals, support personnel…</a:t>
            </a:r>
          </a:p>
          <a:p>
            <a:r>
              <a:rPr lang="en-US" dirty="0"/>
              <a:t>State has to show that public </a:t>
            </a:r>
            <a:r>
              <a:rPr lang="en-US" dirty="0" smtClean="0"/>
              <a:t>input was taken </a:t>
            </a:r>
            <a:r>
              <a:rPr lang="en-US" dirty="0"/>
              <a:t>into account</a:t>
            </a:r>
          </a:p>
          <a:p>
            <a:r>
              <a:rPr lang="en-US" dirty="0"/>
              <a:t>New State Plan, once approved, will become effective in the 2017-2018 school year</a:t>
            </a:r>
          </a:p>
        </p:txBody>
      </p:sp>
    </p:spTree>
    <p:extLst>
      <p:ext uri="{BB962C8B-B14F-4D97-AF65-F5344CB8AC3E}">
        <p14:creationId xmlns:p14="http://schemas.microsoft.com/office/powerpoint/2010/main" xmlns="" val="145290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2238"/>
            <a:ext cx="84582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MA: Planning </a:t>
            </a:r>
            <a:r>
              <a:rPr lang="en-US" dirty="0" smtClean="0"/>
              <a:t>for transition to 2017-18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0" y="1524000"/>
            <a:ext cx="7924800" cy="4602163"/>
          </a:xfrm>
        </p:spPr>
        <p:txBody>
          <a:bodyPr/>
          <a:lstStyle/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4889523"/>
              </p:ext>
            </p:extLst>
          </p:nvPr>
        </p:nvGraphicFramePr>
        <p:xfrm>
          <a:off x="533400" y="2438400"/>
          <a:ext cx="8001000" cy="3373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1200"/>
                <a:gridCol w="1905000"/>
                <a:gridCol w="2057400"/>
                <a:gridCol w="2057400"/>
              </a:tblGrid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April - July</a:t>
                      </a:r>
                      <a:r>
                        <a:rPr lang="en-US" sz="2000" baseline="0" dirty="0" smtClean="0"/>
                        <a:t> 2016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July - October</a:t>
                      </a:r>
                      <a:r>
                        <a:rPr lang="en-US" sz="2000" baseline="0" dirty="0" smtClean="0"/>
                        <a:t> 2016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October - </a:t>
                      </a:r>
                      <a:r>
                        <a:rPr lang="en-US" sz="2000" baseline="0" dirty="0" smtClean="0"/>
                        <a:t>December 2016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December</a:t>
                      </a:r>
                      <a:r>
                        <a:rPr lang="en-US" sz="2000" baseline="0" dirty="0" smtClean="0"/>
                        <a:t> 2016 - March 2017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>
                          <a:solidFill>
                            <a:schemeClr val="tx2"/>
                          </a:solidFill>
                        </a:rPr>
                        <a:t>Listening</a:t>
                      </a:r>
                      <a:endParaRPr lang="en-US" sz="1800" b="1" i="1" dirty="0">
                        <a:solidFill>
                          <a:schemeClr val="tx2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>
                          <a:solidFill>
                            <a:schemeClr val="tx2"/>
                          </a:solidFill>
                        </a:rPr>
                        <a:t>Modeling</a:t>
                      </a:r>
                      <a:endParaRPr lang="en-US" sz="1800" b="1" i="1" dirty="0">
                        <a:solidFill>
                          <a:schemeClr val="tx2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>
                          <a:solidFill>
                            <a:schemeClr val="tx2"/>
                          </a:solidFill>
                        </a:rPr>
                        <a:t>Listening</a:t>
                      </a:r>
                      <a:endParaRPr lang="en-US" sz="1800" b="1" i="1" dirty="0">
                        <a:solidFill>
                          <a:schemeClr val="tx2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>
                          <a:solidFill>
                            <a:schemeClr val="tx2"/>
                          </a:solidFill>
                        </a:rPr>
                        <a:t>Revising</a:t>
                      </a:r>
                      <a:endParaRPr lang="en-US" sz="1800" b="1" i="1" dirty="0">
                        <a:solidFill>
                          <a:schemeClr val="tx2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320800">
                <a:tc>
                  <a:txBody>
                    <a:bodyPr/>
                    <a:lstStyle/>
                    <a:p>
                      <a:pPr algn="ctr"/>
                      <a:endParaRPr lang="en-US" sz="1800" i="0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r>
                        <a:rPr lang="en-US" sz="1800" i="0" dirty="0" smtClean="0">
                          <a:solidFill>
                            <a:schemeClr val="tx2"/>
                          </a:solidFill>
                        </a:rPr>
                        <a:t>External stakeholders</a:t>
                      </a:r>
                    </a:p>
                    <a:p>
                      <a:pPr algn="ctr"/>
                      <a:endParaRPr lang="en-US" sz="1800" i="0" dirty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r>
                        <a:rPr lang="en-US" sz="1800" i="0" dirty="0" smtClean="0">
                          <a:solidFill>
                            <a:schemeClr val="tx2"/>
                          </a:solidFill>
                        </a:rPr>
                        <a:t>ESE staff</a:t>
                      </a:r>
                      <a:endParaRPr lang="en-US" sz="1800" i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r>
                        <a:rPr lang="en-US" sz="1800" i="0" dirty="0" smtClean="0">
                          <a:solidFill>
                            <a:schemeClr val="tx2"/>
                          </a:solidFill>
                        </a:rPr>
                        <a:t>ESE staff</a:t>
                      </a:r>
                    </a:p>
                    <a:p>
                      <a:pPr algn="ctr"/>
                      <a:endParaRPr lang="en-US" sz="1800" i="0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endParaRPr lang="en-US" sz="1800" i="0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r>
                        <a:rPr lang="en-US" sz="1800" i="0" dirty="0" smtClean="0">
                          <a:solidFill>
                            <a:schemeClr val="tx2"/>
                          </a:solidFill>
                        </a:rPr>
                        <a:t>BESE</a:t>
                      </a:r>
                      <a:endParaRPr lang="en-US" sz="1800" i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i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0" dirty="0" smtClean="0">
                          <a:solidFill>
                            <a:schemeClr val="tx2"/>
                          </a:solidFill>
                        </a:rPr>
                        <a:t>External stakeholders</a:t>
                      </a:r>
                    </a:p>
                    <a:p>
                      <a:pPr algn="ctr"/>
                      <a:endParaRPr lang="en-US" sz="1800" i="0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r>
                        <a:rPr lang="en-US" sz="1800" i="0" dirty="0" smtClean="0">
                          <a:solidFill>
                            <a:schemeClr val="tx2"/>
                          </a:solidFill>
                        </a:rPr>
                        <a:t>ESE staff</a:t>
                      </a:r>
                      <a:endParaRPr lang="en-US" sz="1800" i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i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0" dirty="0" smtClean="0">
                          <a:solidFill>
                            <a:schemeClr val="tx2"/>
                          </a:solidFill>
                        </a:rPr>
                        <a:t>External</a:t>
                      </a:r>
                      <a:r>
                        <a:rPr lang="en-US" sz="1800" i="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i="0" dirty="0" smtClean="0">
                          <a:solidFill>
                            <a:schemeClr val="tx2"/>
                          </a:solidFill>
                        </a:rPr>
                        <a:t>stakeholders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i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0" dirty="0" smtClean="0">
                          <a:solidFill>
                            <a:schemeClr val="tx2"/>
                          </a:solidFill>
                        </a:rPr>
                        <a:t>ESE staff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i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0" dirty="0" smtClean="0">
                          <a:solidFill>
                            <a:schemeClr val="tx2"/>
                          </a:solidFill>
                        </a:rPr>
                        <a:t>BESE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2">
                        <a:alphaModFix amt="0"/>
                      </a:blip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8" name="Striped Right Arrow 7"/>
          <p:cNvSpPr/>
          <p:nvPr/>
        </p:nvSpPr>
        <p:spPr>
          <a:xfrm>
            <a:off x="381000" y="1752600"/>
            <a:ext cx="8382000" cy="381000"/>
          </a:xfrm>
          <a:prstGeom prst="stripedRightArrow">
            <a:avLst/>
          </a:prstGeom>
          <a:solidFill>
            <a:schemeClr val="tx1">
              <a:lumMod val="20000"/>
              <a:lumOff val="80000"/>
            </a:schemeClr>
          </a:solidFill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458200" cy="1782762"/>
          </a:xfrm>
        </p:spPr>
        <p:txBody>
          <a:bodyPr/>
          <a:lstStyle/>
          <a:p>
            <a:r>
              <a:rPr lang="en-US" dirty="0"/>
              <a:t>Title II:  Preparing, Training &amp; Recruiting Teachers, Principals or Other School Leaders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438" y="2209800"/>
            <a:ext cx="8229600" cy="4411662"/>
          </a:xfrm>
        </p:spPr>
        <p:txBody>
          <a:bodyPr/>
          <a:lstStyle/>
          <a:p>
            <a:r>
              <a:rPr lang="en-US" dirty="0"/>
              <a:t>Heightened emphasis on principals &amp; other school leaders</a:t>
            </a:r>
          </a:p>
          <a:p>
            <a:r>
              <a:rPr lang="en-US" dirty="0"/>
              <a:t>Highly Qualified Teacher requirements are eliminated (NCLB)</a:t>
            </a:r>
          </a:p>
          <a:p>
            <a:r>
              <a:rPr lang="en-US" dirty="0"/>
              <a:t>Teacher evaluation systems no longer required (ESEA waivers), but are </a:t>
            </a:r>
            <a:r>
              <a:rPr lang="en-US" i="1" dirty="0"/>
              <a:t>optional</a:t>
            </a:r>
            <a:r>
              <a:rPr lang="en-US" dirty="0"/>
              <a:t>, and largely separate from student achievement</a:t>
            </a:r>
          </a:p>
        </p:txBody>
      </p:sp>
    </p:spTree>
    <p:extLst>
      <p:ext uri="{BB962C8B-B14F-4D97-AF65-F5344CB8AC3E}">
        <p14:creationId xmlns:p14="http://schemas.microsoft.com/office/powerpoint/2010/main" xmlns="" val="40616869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735" y="0"/>
            <a:ext cx="8229600" cy="1981200"/>
          </a:xfrm>
        </p:spPr>
        <p:txBody>
          <a:bodyPr/>
          <a:lstStyle/>
          <a:p>
            <a:r>
              <a:rPr lang="en-US" dirty="0"/>
              <a:t>Title II:  Preparing, Training &amp; Recruiting Teachers, Principals or Other School Leader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534400" cy="414972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ESSA Sec. 2002, 2103 (b)(3) – Optional: </a:t>
            </a:r>
            <a:r>
              <a:rPr lang="en-US" dirty="0" smtClean="0"/>
              <a:t>personalized</a:t>
            </a:r>
            <a:r>
              <a:rPr lang="en-US" dirty="0"/>
              <a:t>, highly professional development</a:t>
            </a:r>
          </a:p>
          <a:p>
            <a:r>
              <a:rPr lang="en-US" dirty="0"/>
              <a:t>(A) Teacher evaluation systems:</a:t>
            </a:r>
          </a:p>
          <a:p>
            <a:pPr lvl="1"/>
            <a:r>
              <a:rPr lang="en-US" dirty="0"/>
              <a:t>Based </a:t>
            </a:r>
            <a:r>
              <a:rPr lang="en-US" i="1" dirty="0"/>
              <a:t>in part</a:t>
            </a:r>
            <a:r>
              <a:rPr lang="en-US" dirty="0"/>
              <a:t> on evidence of student achievement, which may include student growth</a:t>
            </a:r>
          </a:p>
          <a:p>
            <a:pPr lvl="1"/>
            <a:r>
              <a:rPr lang="en-US" dirty="0"/>
              <a:t>Shall include multiple measures of educator performance</a:t>
            </a:r>
          </a:p>
          <a:p>
            <a:pPr lvl="1"/>
            <a:r>
              <a:rPr lang="en-US" dirty="0"/>
              <a:t>Largely separate from student achievement</a:t>
            </a:r>
          </a:p>
        </p:txBody>
      </p:sp>
    </p:spTree>
    <p:extLst>
      <p:ext uri="{BB962C8B-B14F-4D97-AF65-F5344CB8AC3E}">
        <p14:creationId xmlns:p14="http://schemas.microsoft.com/office/powerpoint/2010/main" xmlns="" val="3620667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828800"/>
          </a:xfrm>
        </p:spPr>
        <p:txBody>
          <a:bodyPr/>
          <a:lstStyle/>
          <a:p>
            <a:r>
              <a:rPr lang="en-US" dirty="0"/>
              <a:t>Title II:  Preparing, Training &amp; Recruiting Teachers, Principals or Other School Leader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1999"/>
          </a:xfrm>
        </p:spPr>
        <p:txBody>
          <a:bodyPr/>
          <a:lstStyle/>
          <a:p>
            <a:r>
              <a:rPr lang="en-US" dirty="0"/>
              <a:t>Other optional uses of funds:</a:t>
            </a:r>
          </a:p>
          <a:p>
            <a:pPr lvl="1"/>
            <a:r>
              <a:rPr lang="en-US" dirty="0"/>
              <a:t>(H) – Selecting &amp; implementing assessments</a:t>
            </a:r>
          </a:p>
          <a:p>
            <a:pPr lvl="1"/>
            <a:r>
              <a:rPr lang="en-US" dirty="0"/>
              <a:t>(I) – Conducting in-service training for school personnel</a:t>
            </a:r>
          </a:p>
          <a:p>
            <a:pPr lvl="1"/>
            <a:r>
              <a:rPr lang="en-US" dirty="0"/>
              <a:t>(L) – Training for all school personnel to recognize and prevent child sexual abuse</a:t>
            </a:r>
          </a:p>
          <a:p>
            <a:pPr lvl="1"/>
            <a:r>
              <a:rPr lang="en-US" dirty="0"/>
              <a:t>(O) – Professional development to integrate rigorous academic content. Career and technical education and work-based learning to prepare students for postsecondary education &amp; the workforce</a:t>
            </a:r>
          </a:p>
        </p:txBody>
      </p:sp>
    </p:spTree>
    <p:extLst>
      <p:ext uri="{BB962C8B-B14F-4D97-AF65-F5344CB8AC3E}">
        <p14:creationId xmlns:p14="http://schemas.microsoft.com/office/powerpoint/2010/main" xmlns="" val="3416214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92162"/>
          </a:xfrm>
        </p:spPr>
        <p:txBody>
          <a:bodyPr/>
          <a:lstStyle/>
          <a:p>
            <a:r>
              <a:rPr lang="en-US" dirty="0"/>
              <a:t>Title III: English Learners (</a:t>
            </a:r>
            <a:r>
              <a:rPr lang="en-US" dirty="0" smtClean="0"/>
              <a:t>ELs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/>
          <a:lstStyle/>
          <a:p>
            <a:r>
              <a:rPr lang="en-US" dirty="0"/>
              <a:t>ESSA’s major change to Title III is the elimination of a separate accountability structure for English Learners</a:t>
            </a:r>
          </a:p>
          <a:p>
            <a:pPr lvl="1"/>
            <a:r>
              <a:rPr lang="en-US" dirty="0"/>
              <a:t>Requires states to include English language proficiency in accountability frameworks under Title I</a:t>
            </a:r>
          </a:p>
          <a:p>
            <a:pPr lvl="1"/>
            <a:r>
              <a:rPr lang="en-US" dirty="0"/>
              <a:t>Eliminates Annual Measurable Achievement Objectives (AMAOs), and the requirements for states to oversee improvement plans for school districts</a:t>
            </a:r>
          </a:p>
          <a:p>
            <a:pPr marL="344487" lvl="1" indent="0">
              <a:buNone/>
            </a:pPr>
            <a:r>
              <a:rPr lang="en-US" dirty="0"/>
              <a:t>Provides English Learners a higher profile in accountability systems</a:t>
            </a:r>
          </a:p>
          <a:p>
            <a:pPr marL="344487" lvl="1" indent="0">
              <a:buNone/>
            </a:pPr>
            <a:r>
              <a:rPr lang="en-US" dirty="0"/>
              <a:t>Reflects their growing importance in overall student achievement</a:t>
            </a:r>
          </a:p>
          <a:p>
            <a:pPr marL="344487" lvl="1" indent="0">
              <a:buNone/>
            </a:pPr>
            <a:endParaRPr lang="en-US" dirty="0"/>
          </a:p>
          <a:p>
            <a:pPr marL="344487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066125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r>
              <a:rPr lang="en-US" dirty="0"/>
              <a:t>Title III: English Learners (</a:t>
            </a:r>
            <a:r>
              <a:rPr lang="en-US" dirty="0" smtClean="0"/>
              <a:t>ELs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r>
              <a:rPr lang="en-US" dirty="0"/>
              <a:t>Requires states to standardize English Learner entrance and exit criteria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Allows states to use title III funds for bonuses to school districts with large gains in EL proficiency and academic achievement.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Title III funding is no longer connected to failure to meet Title III state level accountability systems.</a:t>
            </a:r>
          </a:p>
        </p:txBody>
      </p:sp>
    </p:spTree>
    <p:extLst>
      <p:ext uri="{BB962C8B-B14F-4D97-AF65-F5344CB8AC3E}">
        <p14:creationId xmlns:p14="http://schemas.microsoft.com/office/powerpoint/2010/main" xmlns="" val="13657552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 dirty="0"/>
              <a:t>Title IV:  21</a:t>
            </a:r>
            <a:r>
              <a:rPr lang="en-US" baseline="30000" dirty="0"/>
              <a:t>st</a:t>
            </a:r>
            <a:r>
              <a:rPr lang="en-US" dirty="0"/>
              <a:t> Century Schools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92725"/>
          </a:xfrm>
        </p:spPr>
        <p:txBody>
          <a:bodyPr/>
          <a:lstStyle/>
          <a:p>
            <a:r>
              <a:rPr lang="en-US" dirty="0"/>
              <a:t>Authorizes new flexible grants ($1.65 billion for FY17) for “Student Support and Academic Enrichment” that can be used for several purposes that address:</a:t>
            </a:r>
          </a:p>
          <a:p>
            <a:pPr lvl="1"/>
            <a:r>
              <a:rPr lang="en-US" dirty="0"/>
              <a:t>Access to, and opportunities for, a well-rounded education for all students. </a:t>
            </a:r>
          </a:p>
          <a:p>
            <a:pPr lvl="1"/>
            <a:r>
              <a:rPr lang="en-US" dirty="0"/>
              <a:t>School conditions for student learning for healthy and safe environments</a:t>
            </a:r>
          </a:p>
          <a:p>
            <a:pPr lvl="1"/>
            <a:r>
              <a:rPr lang="en-US" dirty="0"/>
              <a:t>Access to personalized learning experiences supported by technology and professional development for effective use of data and technology </a:t>
            </a:r>
          </a:p>
        </p:txBody>
      </p:sp>
    </p:spTree>
    <p:extLst>
      <p:ext uri="{BB962C8B-B14F-4D97-AF65-F5344CB8AC3E}">
        <p14:creationId xmlns:p14="http://schemas.microsoft.com/office/powerpoint/2010/main" xmlns="" val="27531546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 dirty="0"/>
              <a:t>Title IV:  21</a:t>
            </a:r>
            <a:r>
              <a:rPr lang="en-US" baseline="30000" dirty="0"/>
              <a:t>st</a:t>
            </a:r>
            <a:r>
              <a:rPr lang="en-US" dirty="0"/>
              <a:t> Century Schools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40325"/>
          </a:xfrm>
        </p:spPr>
        <p:txBody>
          <a:bodyPr/>
          <a:lstStyle/>
          <a:p>
            <a:r>
              <a:rPr lang="en-US" dirty="0"/>
              <a:t>District(s) must submit an application and needs assessment to qualify for “Student Support and Academic Enrichment” grant funds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District grantees may not use more than 15% of funds for technology infrastructure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Focuses on expanding learning time with options for states to dedicate funding to district and school programs</a:t>
            </a:r>
          </a:p>
        </p:txBody>
      </p:sp>
    </p:spTree>
    <p:extLst>
      <p:ext uri="{BB962C8B-B14F-4D97-AF65-F5344CB8AC3E}">
        <p14:creationId xmlns:p14="http://schemas.microsoft.com/office/powerpoint/2010/main" xmlns="" val="5848427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sz="3200" dirty="0"/>
              <a:t>Title V: State Innovation and Local Flexibility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/>
          <a:lstStyle/>
          <a:p>
            <a:r>
              <a:rPr lang="en-US" dirty="0"/>
              <a:t>Transferability of Funds</a:t>
            </a:r>
          </a:p>
          <a:p>
            <a:pPr lvl="1"/>
            <a:r>
              <a:rPr lang="en-US" dirty="0"/>
              <a:t>Section 5102 allows states and school districts to transfer funds between certain programs in Titles I, II and III</a:t>
            </a:r>
          </a:p>
          <a:p>
            <a:pPr marL="344487" lvl="1" indent="0">
              <a:buNone/>
            </a:pPr>
            <a:endParaRPr lang="en-US" dirty="0"/>
          </a:p>
          <a:p>
            <a:pPr lvl="1"/>
            <a:r>
              <a:rPr lang="en-US" dirty="0"/>
              <a:t>Provides “States and local educational agencies the flexibility to target Federal funds to the programs and activities that most effectively address the unique needs of States and localities”</a:t>
            </a:r>
          </a:p>
          <a:p>
            <a:pPr marL="344487" lvl="1" indent="0">
              <a:buNone/>
            </a:pPr>
            <a:endParaRPr lang="en-US" dirty="0"/>
          </a:p>
          <a:p>
            <a:pPr lvl="1"/>
            <a:r>
              <a:rPr lang="en-US" dirty="0"/>
              <a:t>Funds may not be transferred out of certain programs under Title I (Parts A, C, D) and Title III, Part A</a:t>
            </a:r>
          </a:p>
        </p:txBody>
      </p:sp>
    </p:spTree>
    <p:extLst>
      <p:ext uri="{BB962C8B-B14F-4D97-AF65-F5344CB8AC3E}">
        <p14:creationId xmlns:p14="http://schemas.microsoft.com/office/powerpoint/2010/main" xmlns="" val="3984747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Every Student Succeeds Act (ESSA)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7244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Signed into law December 10, 2015</a:t>
            </a:r>
          </a:p>
          <a:p>
            <a:r>
              <a:rPr lang="en-US" dirty="0">
                <a:solidFill>
                  <a:schemeClr val="tx1"/>
                </a:solidFill>
              </a:rPr>
              <a:t>Four-year reauthorization of the Elementary and Secondary Education Act</a:t>
            </a:r>
          </a:p>
          <a:p>
            <a:r>
              <a:rPr lang="en-US" dirty="0">
                <a:solidFill>
                  <a:schemeClr val="tx1"/>
                </a:solidFill>
              </a:rPr>
              <a:t>Restores local governance and community ownership in public education</a:t>
            </a:r>
          </a:p>
          <a:p>
            <a:r>
              <a:rPr lang="en-US" dirty="0">
                <a:solidFill>
                  <a:schemeClr val="tx1"/>
                </a:solidFill>
              </a:rPr>
              <a:t>Goal is to facilitate greater </a:t>
            </a:r>
            <a:r>
              <a:rPr lang="en-US" dirty="0" smtClean="0">
                <a:solidFill>
                  <a:schemeClr val="tx1"/>
                </a:solidFill>
              </a:rPr>
              <a:t>flexibility </a:t>
            </a:r>
            <a:r>
              <a:rPr lang="en-US" dirty="0">
                <a:solidFill>
                  <a:schemeClr val="tx1"/>
                </a:solidFill>
              </a:rPr>
              <a:t>and local innovation for student achievement</a:t>
            </a:r>
          </a:p>
          <a:p>
            <a:pPr marL="0" indent="0">
              <a:buNone/>
              <a:tabLst>
                <a:tab pos="573088" algn="l"/>
              </a:tabLst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Includes provisions affirming local </a:t>
            </a:r>
            <a:r>
              <a:rPr lang="en-US" dirty="0" smtClean="0">
                <a:solidFill>
                  <a:schemeClr val="tx1"/>
                </a:solidFill>
              </a:rPr>
              <a:t>governance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32837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E432671B-C679-4927-ABBF-FF2D84449277}" type="slidenum">
              <a:rPr lang="en-US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0"/>
            <a:ext cx="8915400" cy="838200"/>
          </a:xfrm>
        </p:spPr>
        <p:txBody>
          <a:bodyPr anchor="b" anchorCtr="0"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0" hangingPunct="0"/>
            <a:r>
              <a:rPr lang="en-US" sz="3200" b="1" dirty="0" smtClean="0">
                <a:solidFill>
                  <a:schemeClr val="accent1"/>
                </a:solidFill>
                <a:latin typeface="Gill Sans"/>
                <a:ea typeface="ヒラギノ角ゴ Pro W3" pitchFamily="-123" charset="-128"/>
                <a:cs typeface="ヒラギノ角ゴ Pro W3" pitchFamily="-123" charset="-128"/>
              </a:rPr>
              <a:t>Initial MA funding estimates under ESSA</a:t>
            </a:r>
            <a:endParaRPr lang="en-US" sz="3200" b="1" dirty="0">
              <a:solidFill>
                <a:schemeClr val="accent1"/>
              </a:solidFill>
              <a:latin typeface="Gill Sans"/>
              <a:ea typeface="ヒラギノ角ゴ Pro W3" pitchFamily="-123" charset="-128"/>
              <a:cs typeface="ヒラギノ角ゴ Pro W3" pitchFamily="-123" charset="-128"/>
            </a:endParaRPr>
          </a:p>
        </p:txBody>
      </p:sp>
      <p:sp>
        <p:nvSpPr>
          <p:cNvPr id="9" name="Content Placeholder 6"/>
          <p:cNvSpPr>
            <a:spLocks noGrp="1"/>
          </p:cNvSpPr>
          <p:nvPr/>
        </p:nvSpPr>
        <p:spPr>
          <a:xfrm>
            <a:off x="228600" y="1143000"/>
            <a:ext cx="8610600" cy="51816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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None/>
            </a:pPr>
            <a:r>
              <a:rPr lang="en-US" sz="1200" dirty="0" smtClean="0">
                <a:cs typeface="Calibri"/>
              </a:rPr>
              <a:t/>
            </a:r>
            <a:br>
              <a:rPr lang="en-US" sz="1200" dirty="0" smtClean="0">
                <a:cs typeface="Calibri"/>
              </a:rPr>
            </a:br>
            <a:endParaRPr lang="en-US" sz="1600" dirty="0" smtClean="0">
              <a:cs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" y="63246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FFY2017 (school year 2017-18) estimates, as of July 2016</a:t>
            </a:r>
          </a:p>
        </p:txBody>
      </p:sp>
      <p:graphicFrame>
        <p:nvGraphicFramePr>
          <p:cNvPr id="11" name="Chart 10"/>
          <p:cNvGraphicFramePr/>
          <p:nvPr/>
        </p:nvGraphicFramePr>
        <p:xfrm>
          <a:off x="381000" y="990600"/>
          <a:ext cx="8001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30759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Initial estimates for SY2017-18 (first year of ESSA implementation) compared to SY2016-17 indicate:</a:t>
            </a:r>
          </a:p>
          <a:p>
            <a:pPr lvl="1"/>
            <a:r>
              <a:rPr lang="en-US" dirty="0" smtClean="0"/>
              <a:t>27 percent increase in Title IV 21st Century Schools </a:t>
            </a:r>
          </a:p>
          <a:p>
            <a:pPr lvl="1"/>
            <a:r>
              <a:rPr lang="en-US" dirty="0" smtClean="0"/>
              <a:t>7 percent increase in Title III English Learners</a:t>
            </a:r>
          </a:p>
          <a:p>
            <a:pPr lvl="1"/>
            <a:r>
              <a:rPr lang="en-US" dirty="0" smtClean="0"/>
              <a:t>3 percent decrease in Title II Effective Instruction</a:t>
            </a:r>
          </a:p>
          <a:p>
            <a:pPr lvl="1"/>
            <a:r>
              <a:rPr lang="en-US" dirty="0" smtClean="0"/>
              <a:t>1 percent increase in Title I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Flat funding across all ESSA programs combined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E432671B-C679-4927-ABBF-FF2D84449277}" type="slidenum">
              <a:rPr lang="en-US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0"/>
            <a:ext cx="8610600" cy="838200"/>
          </a:xfrm>
        </p:spPr>
        <p:txBody>
          <a:bodyPr anchor="b" anchorCtr="0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0" hangingPunct="0"/>
            <a:r>
              <a:rPr lang="en-US" sz="3600" b="1" dirty="0" smtClean="0">
                <a:solidFill>
                  <a:schemeClr val="accent1"/>
                </a:solidFill>
                <a:latin typeface="Gill Sans"/>
                <a:ea typeface="ヒラギノ角ゴ Pro W3" pitchFamily="-123" charset="-128"/>
                <a:cs typeface="ヒラギノ角ゴ Pro W3" pitchFamily="-123" charset="-128"/>
              </a:rPr>
              <a:t>How will ESSA funding impact MA?</a:t>
            </a:r>
            <a:endParaRPr lang="en-US" sz="3600" b="1" dirty="0">
              <a:solidFill>
                <a:schemeClr val="accent1"/>
              </a:solidFill>
              <a:latin typeface="Gill Sans"/>
              <a:ea typeface="ヒラギノ角ゴ Pro W3" pitchFamily="-123" charset="-128"/>
              <a:cs typeface="ヒラギノ角ゴ Pro W3" pitchFamily="-123" charset="-128"/>
            </a:endParaRPr>
          </a:p>
        </p:txBody>
      </p:sp>
      <p:sp>
        <p:nvSpPr>
          <p:cNvPr id="9" name="Content Placeholder 6"/>
          <p:cNvSpPr>
            <a:spLocks noGrp="1"/>
          </p:cNvSpPr>
          <p:nvPr/>
        </p:nvSpPr>
        <p:spPr>
          <a:xfrm>
            <a:off x="228600" y="1143000"/>
            <a:ext cx="8610600" cy="51816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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None/>
            </a:pPr>
            <a:r>
              <a:rPr lang="en-US" sz="1200" dirty="0" smtClean="0">
                <a:cs typeface="Calibri"/>
              </a:rPr>
              <a:t/>
            </a:r>
            <a:br>
              <a:rPr lang="en-US" sz="1200" dirty="0" smtClean="0">
                <a:cs typeface="Calibri"/>
              </a:rPr>
            </a:br>
            <a:endParaRPr lang="en-US" sz="1600" dirty="0" smtClean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759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MA public </a:t>
            </a:r>
            <a:r>
              <a:rPr lang="en-US" sz="4000" dirty="0" smtClean="0"/>
              <a:t>feedback forums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Monday, November 14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– Boston </a:t>
            </a:r>
          </a:p>
          <a:p>
            <a:r>
              <a:rPr lang="en-US" sz="2400" dirty="0" smtClean="0"/>
              <a:t>Monday, November 21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– Shrewsbury </a:t>
            </a:r>
          </a:p>
          <a:p>
            <a:r>
              <a:rPr lang="en-US" sz="2400" dirty="0" smtClean="0"/>
              <a:t>Tuesday, November 29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– Brockton </a:t>
            </a:r>
          </a:p>
          <a:p>
            <a:r>
              <a:rPr lang="en-US" sz="2400" dirty="0" smtClean="0"/>
              <a:t>Thursday, December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– Holyoke </a:t>
            </a:r>
          </a:p>
          <a:p>
            <a:r>
              <a:rPr lang="en-US" sz="2400" dirty="0" smtClean="0"/>
              <a:t>Tuesday, December 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– Salem</a:t>
            </a:r>
          </a:p>
          <a:p>
            <a:pPr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Organized by Massachusetts Department of Elementary and Secondary Education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20762"/>
          </a:xfrm>
        </p:spPr>
        <p:txBody>
          <a:bodyPr/>
          <a:lstStyle/>
          <a:p>
            <a:r>
              <a:rPr lang="en-US" sz="3600" dirty="0"/>
              <a:t>Recalibration of Federal Role in Public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546" y="1371600"/>
            <a:ext cx="8229600" cy="5181600"/>
          </a:xfrm>
        </p:spPr>
        <p:txBody>
          <a:bodyPr/>
          <a:lstStyle/>
          <a:p>
            <a:r>
              <a:rPr lang="en-US" sz="2800" dirty="0"/>
              <a:t>After 2001, NCLB placed Washington firmly in control of federal public education funding and policy</a:t>
            </a:r>
          </a:p>
          <a:p>
            <a:r>
              <a:rPr lang="en-US" sz="2800" dirty="0"/>
              <a:t>Waivers from NCLB were granted offering relief, but only complete overhaul was viewed as acceptable solution</a:t>
            </a:r>
          </a:p>
          <a:p>
            <a:r>
              <a:rPr lang="en-US" sz="2800" dirty="0"/>
              <a:t>ESSA redefines federal role in key areas through new commandments limiting federal </a:t>
            </a:r>
            <a:r>
              <a:rPr lang="en-US" sz="2800" dirty="0" smtClean="0"/>
              <a:t>reach</a:t>
            </a:r>
            <a:endParaRPr lang="en-US" sz="2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States are not required to use Common Core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No linkage between single standardized assessment of student academic achievement and teacher performance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3086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305800" cy="868362"/>
          </a:xfrm>
        </p:spPr>
        <p:txBody>
          <a:bodyPr/>
          <a:lstStyle/>
          <a:p>
            <a:r>
              <a:rPr lang="en-US" dirty="0"/>
              <a:t>Title I:  Improving Basic Programs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Review of Title I –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"</a:t>
            </a:r>
            <a:r>
              <a:rPr lang="en-US" b="1" dirty="0"/>
              <a:t>Title</a:t>
            </a:r>
            <a:r>
              <a:rPr lang="en-US" dirty="0"/>
              <a:t> </a:t>
            </a:r>
            <a:r>
              <a:rPr lang="en-US" b="1" dirty="0"/>
              <a:t>I</a:t>
            </a:r>
            <a:r>
              <a:rPr lang="en-US" dirty="0"/>
              <a:t>" is </a:t>
            </a:r>
            <a:r>
              <a:rPr lang="en-US" dirty="0" smtClean="0"/>
              <a:t>a federal </a:t>
            </a:r>
            <a:r>
              <a:rPr lang="en-US" dirty="0"/>
              <a:t>program that provides </a:t>
            </a:r>
            <a:r>
              <a:rPr lang="en-US" b="1" dirty="0"/>
              <a:t>funding</a:t>
            </a:r>
            <a:r>
              <a:rPr lang="en-US" dirty="0"/>
              <a:t> to local school districts to improve the academic achievement of disadvantaged students. It is part of the Elementary and Secondary Education Act first passed in 1965.</a:t>
            </a:r>
          </a:p>
        </p:txBody>
      </p:sp>
    </p:spTree>
    <p:extLst>
      <p:ext uri="{BB962C8B-B14F-4D97-AF65-F5344CB8AC3E}">
        <p14:creationId xmlns:p14="http://schemas.microsoft.com/office/powerpoint/2010/main" xmlns="" val="4176359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305800" cy="868362"/>
          </a:xfrm>
        </p:spPr>
        <p:txBody>
          <a:bodyPr/>
          <a:lstStyle/>
          <a:p>
            <a:r>
              <a:rPr lang="en-US" dirty="0"/>
              <a:t>Title </a:t>
            </a:r>
            <a:r>
              <a:rPr lang="en-US" dirty="0" smtClean="0"/>
              <a:t>I in Massachusetts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831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1447800"/>
            <a:ext cx="8305800" cy="468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Pct val="70000"/>
              <a:buFont typeface="Arial"/>
              <a:buChar char="•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ヒラギノ角ゴ Pro W3" pitchFamily="-123" charset="-128"/>
                <a:cs typeface="ヒラギノ角ゴ Pro W3" pitchFamily="-123" charset="-128"/>
              </a:rPr>
              <a:t>FY17 statewide allocation = $233M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C00000"/>
              </a:buClr>
              <a:buSzPct val="70000"/>
              <a:buFont typeface="Arial"/>
              <a:buChar char="•"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ヒラギノ角ゴ Pro W3" pitchFamily="-123" charset="-128"/>
                <a:cs typeface="ヒラギノ角ゴ Pro W3" pitchFamily="-123" charset="-128"/>
              </a:rPr>
              <a:t>Second largest</a:t>
            </a:r>
            <a:r>
              <a:rPr kumimoji="0" lang="en-US" sz="3000" b="0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ヒラギノ角ゴ Pro W3" pitchFamily="-123" charset="-128"/>
                <a:cs typeface="ヒラギノ角ゴ Pro W3" pitchFamily="-123" charset="-128"/>
              </a:rPr>
              <a:t> federal program in MA for PK-12 education after IDEA (Special Education)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00000"/>
              </a:buClr>
              <a:buSzPct val="70000"/>
              <a:buFont typeface="Arial"/>
              <a:buChar char="•"/>
            </a:pPr>
            <a:r>
              <a:rPr lang="en-US" sz="3000" kern="0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ヒラギノ角ゴ Pro W3" pitchFamily="-123" charset="-128"/>
                <a:cs typeface="ヒラギノ角ゴ Pro W3" pitchFamily="-123" charset="-128"/>
              </a:rPr>
              <a:t>97% of districts eligible</a:t>
            </a:r>
            <a:r>
              <a:rPr lang="en-US" sz="30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ヒラギノ角ゴ Pro W3" pitchFamily="-123" charset="-128"/>
                <a:cs typeface="ヒラギノ角ゴ Pro W3" pitchFamily="-123" charset="-128"/>
              </a:rPr>
              <a:t> (including charter schools)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00000"/>
              </a:buClr>
              <a:buSzPct val="70000"/>
              <a:buFont typeface="Arial"/>
              <a:buChar char="•"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ヒラギノ角ゴ Pro W3" pitchFamily="-123" charset="-128"/>
              <a:cs typeface="ヒラギノ角ゴ Pro W3" pitchFamily="-123" charset="-128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00000"/>
              </a:buClr>
              <a:buSzPct val="70000"/>
              <a:buFont typeface="Arial"/>
              <a:buChar char="•"/>
            </a:pPr>
            <a:r>
              <a:rPr lang="en-US" sz="30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ヒラギノ角ゴ Pro W3" pitchFamily="-123" charset="-128"/>
                <a:cs typeface="ヒラギノ角ゴ Pro W3" pitchFamily="-123" charset="-128"/>
              </a:rPr>
              <a:t>Median district allocation = $178K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00000"/>
              </a:buClr>
              <a:buSzPct val="70000"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ヒラギノ角ゴ Pro W3" pitchFamily="-123" charset="-128"/>
              <a:cs typeface="ヒラギノ角ゴ Pro W3" pitchFamily="-12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6359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382000" cy="868362"/>
          </a:xfrm>
        </p:spPr>
        <p:txBody>
          <a:bodyPr/>
          <a:lstStyle/>
          <a:p>
            <a:r>
              <a:rPr lang="en-US" dirty="0"/>
              <a:t>Title I: State Academic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r>
              <a:rPr lang="en-US" dirty="0"/>
              <a:t>Each State shall provide an assurance that the state has adopted “challenging academic standards” in mathematics. Reading or language arts, and science. </a:t>
            </a:r>
          </a:p>
          <a:p>
            <a:pPr lvl="1"/>
            <a:r>
              <a:rPr lang="en-US" dirty="0"/>
              <a:t>Not less than three levels of achievement</a:t>
            </a:r>
          </a:p>
          <a:p>
            <a:pPr lvl="1"/>
            <a:r>
              <a:rPr lang="en-US" dirty="0"/>
              <a:t>Academic standards must be “aligned with entrance requirements…  system of higher education, or relevant State career and technical education standards. </a:t>
            </a:r>
          </a:p>
        </p:txBody>
      </p:sp>
    </p:spTree>
    <p:extLst>
      <p:ext uri="{BB962C8B-B14F-4D97-AF65-F5344CB8AC3E}">
        <p14:creationId xmlns:p14="http://schemas.microsoft.com/office/powerpoint/2010/main" xmlns="" val="3192934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153400" cy="792162"/>
          </a:xfrm>
        </p:spPr>
        <p:txBody>
          <a:bodyPr/>
          <a:lstStyle/>
          <a:p>
            <a:r>
              <a:rPr lang="en-US" dirty="0"/>
              <a:t>Title I: State Academic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21125"/>
          </a:xfrm>
        </p:spPr>
        <p:txBody>
          <a:bodyPr/>
          <a:lstStyle/>
          <a:p>
            <a:r>
              <a:rPr lang="en-US" sz="3200" dirty="0"/>
              <a:t>Secretary shall not have the authority to “mandate, direct, control, coerce, or exercise any discretion or supervision” over the standards adopted or implemented by a </a:t>
            </a:r>
            <a:r>
              <a:rPr lang="en-US" sz="3200" dirty="0" smtClean="0"/>
              <a:t>State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4528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868362"/>
          </a:xfrm>
        </p:spPr>
        <p:txBody>
          <a:bodyPr/>
          <a:lstStyle/>
          <a:p>
            <a:r>
              <a:rPr lang="en-US" dirty="0"/>
              <a:t>Title I: State Academic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r>
              <a:rPr lang="en-US" sz="2800" dirty="0"/>
              <a:t>States may adopt alternate academic achievement standards </a:t>
            </a:r>
            <a:r>
              <a:rPr lang="en-US" sz="2800" dirty="0" smtClean="0"/>
              <a:t>for </a:t>
            </a:r>
            <a:r>
              <a:rPr lang="en-US" sz="2800" dirty="0"/>
              <a:t>students with the most significant cognitive disabilities.</a:t>
            </a:r>
          </a:p>
          <a:p>
            <a:pPr lvl="1"/>
            <a:r>
              <a:rPr lang="en-US" dirty="0"/>
              <a:t>Aligned to state’s challenging academic standards</a:t>
            </a:r>
          </a:p>
          <a:p>
            <a:pPr lvl="1"/>
            <a:r>
              <a:rPr lang="en-US" dirty="0"/>
              <a:t>Reflect personal judgement as to highest level possible standards achievable</a:t>
            </a:r>
          </a:p>
          <a:p>
            <a:pPr lvl="1"/>
            <a:r>
              <a:rPr lang="en-US" dirty="0"/>
              <a:t>Must promote access to general education curriculum consistent with IDEA</a:t>
            </a:r>
          </a:p>
          <a:p>
            <a:pPr lvl="1"/>
            <a:r>
              <a:rPr lang="en-US" dirty="0"/>
              <a:t>Designed in the IEP as standards used for student</a:t>
            </a:r>
          </a:p>
          <a:p>
            <a:pPr lvl="1"/>
            <a:r>
              <a:rPr lang="en-US" dirty="0"/>
              <a:t>Aligned to ensure student is on tract to pursue post-secondary education or employment</a:t>
            </a:r>
          </a:p>
          <a:p>
            <a:pPr lvl="1"/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xmlns="" val="2161184815"/>
      </p:ext>
    </p:extLst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w NBSA Color Scheme">
      <a:dk1>
        <a:srgbClr val="303030"/>
      </a:dk1>
      <a:lt1>
        <a:sysClr val="window" lastClr="FFFFFF"/>
      </a:lt1>
      <a:dk2>
        <a:srgbClr val="343434"/>
      </a:dk2>
      <a:lt2>
        <a:srgbClr val="F8F8F8"/>
      </a:lt2>
      <a:accent1>
        <a:srgbClr val="C00000"/>
      </a:accent1>
      <a:accent2>
        <a:srgbClr val="000080"/>
      </a:accent2>
      <a:accent3>
        <a:srgbClr val="004080"/>
      </a:accent3>
      <a:accent4>
        <a:srgbClr val="808080"/>
      </a:accent4>
      <a:accent5>
        <a:srgbClr val="C00000"/>
      </a:accent5>
      <a:accent6>
        <a:srgbClr val="17365D"/>
      </a:accent6>
      <a:hlink>
        <a:srgbClr val="1155A3"/>
      </a:hlink>
      <a:folHlink>
        <a:srgbClr val="4C4C4C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23" charset="0"/>
            <a:ea typeface="ヒラギノ角ゴ Pro W3" pitchFamily="-123" charset="-128"/>
            <a:cs typeface="ヒラギノ角ゴ Pro W3" pitchFamily="-12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23" charset="0"/>
            <a:ea typeface="ヒラギノ角ゴ Pro W3" pitchFamily="-123" charset="-128"/>
            <a:cs typeface="ヒラギノ角ゴ Pro W3" pitchFamily="-123" charset="-128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7324</TotalTime>
  <Words>1866</Words>
  <Application>Microsoft Office PowerPoint</Application>
  <PresentationFormat>On-screen Show (4:3)</PresentationFormat>
  <Paragraphs>246</Paragraphs>
  <Slides>32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Network</vt:lpstr>
      <vt:lpstr>Slide 1</vt:lpstr>
      <vt:lpstr>Slide 2</vt:lpstr>
      <vt:lpstr>Every Student Succeeds Act (ESSA) </vt:lpstr>
      <vt:lpstr>Recalibration of Federal Role in Public Education</vt:lpstr>
      <vt:lpstr>Title I:  Improving Basic Programs </vt:lpstr>
      <vt:lpstr>Title I in Massachusetts</vt:lpstr>
      <vt:lpstr>Title I: State Academic Standards</vt:lpstr>
      <vt:lpstr>Title I: State Academic Standards</vt:lpstr>
      <vt:lpstr>Title I: State Academic Standards</vt:lpstr>
      <vt:lpstr>Title I: State Academic Standards</vt:lpstr>
      <vt:lpstr>Title I: Assessments</vt:lpstr>
      <vt:lpstr>Title I: Assessments</vt:lpstr>
      <vt:lpstr>Title I: Statewide Accountability System</vt:lpstr>
      <vt:lpstr>Title I: Statewide Accountability System</vt:lpstr>
      <vt:lpstr>Title I in MA: Potential Indicators</vt:lpstr>
      <vt:lpstr>Title I: Statewide Accountability System</vt:lpstr>
      <vt:lpstr>Title I: Statewide Accountability System</vt:lpstr>
      <vt:lpstr>Title I: Statewide Accountability System</vt:lpstr>
      <vt:lpstr>Title I: Statewide Accountability System</vt:lpstr>
      <vt:lpstr>Title I: State Plan</vt:lpstr>
      <vt:lpstr>MA: Planning for transition to 2017-18</vt:lpstr>
      <vt:lpstr>Title II:  Preparing, Training &amp; Recruiting Teachers, Principals or Other School Leaders</vt:lpstr>
      <vt:lpstr>Title II:  Preparing, Training &amp; Recruiting Teachers, Principals or Other School Leader</vt:lpstr>
      <vt:lpstr>Title II:  Preparing, Training &amp; Recruiting Teachers, Principals or Other School Leader</vt:lpstr>
      <vt:lpstr>Title III: English Learners (ELs)</vt:lpstr>
      <vt:lpstr>Title III: English Learners (ELs)</vt:lpstr>
      <vt:lpstr>Title IV:  21st Century Schools</vt:lpstr>
      <vt:lpstr>Title IV:  21st Century Schools</vt:lpstr>
      <vt:lpstr>Title V: State Innovation and Local Flexibility</vt:lpstr>
      <vt:lpstr>Slide 30</vt:lpstr>
      <vt:lpstr>Slide 31</vt:lpstr>
      <vt:lpstr>MA public feedback forums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Association MEMBERS</dc:title>
  <dc:creator>Lenovo User</dc:creator>
  <cp:lastModifiedBy>ma ese</cp:lastModifiedBy>
  <cp:revision>373</cp:revision>
  <cp:lastPrinted>2016-02-24T20:44:03Z</cp:lastPrinted>
  <dcterms:created xsi:type="dcterms:W3CDTF">2010-06-08T18:08:46Z</dcterms:created>
  <dcterms:modified xsi:type="dcterms:W3CDTF">2016-10-26T22:01:47Z</dcterms:modified>
</cp:coreProperties>
</file>