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Default Extension="xlsx" ContentType="application/vnd.openxmlformats-officedocument.spreadsheetml.sheet"/>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14"/>
  </p:notesMasterIdLst>
  <p:handoutMasterIdLst>
    <p:handoutMasterId r:id="rId15"/>
  </p:handoutMasterIdLst>
  <p:sldIdLst>
    <p:sldId id="436" r:id="rId2"/>
    <p:sldId id="532" r:id="rId3"/>
    <p:sldId id="465" r:id="rId4"/>
    <p:sldId id="573" r:id="rId5"/>
    <p:sldId id="572" r:id="rId6"/>
    <p:sldId id="511" r:id="rId7"/>
    <p:sldId id="574" r:id="rId8"/>
    <p:sldId id="546" r:id="rId9"/>
    <p:sldId id="529" r:id="rId10"/>
    <p:sldId id="575" r:id="rId11"/>
    <p:sldId id="577" r:id="rId12"/>
    <p:sldId id="576" r:id="rId13"/>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32B8D"/>
    <a:srgbClr val="6600CC"/>
    <a:srgbClr val="006600"/>
    <a:srgbClr val="872D5A"/>
    <a:srgbClr val="993366"/>
    <a:srgbClr val="008A00"/>
    <a:srgbClr val="EC7614"/>
    <a:srgbClr val="7A0000"/>
    <a:srgbClr val="9E0000"/>
    <a:srgbClr val="BF338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2853" autoAdjust="0"/>
    <p:restoredTop sz="92874" autoAdjust="0"/>
  </p:normalViewPr>
  <p:slideViewPr>
    <p:cSldViewPr snapToGrid="0">
      <p:cViewPr varScale="1">
        <p:scale>
          <a:sx n="104" d="100"/>
          <a:sy n="104" d="100"/>
        </p:scale>
        <p:origin x="-17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4" d="100"/>
          <a:sy n="84" d="100"/>
        </p:scale>
        <p:origin x="-3768" y="-72"/>
      </p:cViewPr>
      <p:guideLst>
        <p:guide orient="horz" pos="2928"/>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eec-fps-bos-002\shareddocs\Admin%20&amp;%20Finance\FY16\Presentations\Oversight%20Committee\November%202015\Spending%20History.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khart\AppData\Local\Microsoft\Windows\Temporary%20Internet%20Files\Content.Outlook\EYUF9K41\2010%20Census%20data%20by%20Ag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3936493232455"/>
          <c:y val="7.4074074074074084E-2"/>
          <c:w val="0.85771684421800265"/>
          <c:h val="0.79869969378827999"/>
        </c:manualLayout>
      </c:layout>
      <c:lineChart>
        <c:grouping val="standard"/>
        <c:ser>
          <c:idx val="0"/>
          <c:order val="1"/>
          <c:tx>
            <c:strRef>
              <c:f>Sheet8!$D$16</c:f>
            </c:strRef>
          </c:tx>
          <c:spPr>
            <a:ln>
              <a:solidFill>
                <a:srgbClr val="000099"/>
              </a:solidFill>
            </a:ln>
          </c:spPr>
          <c:cat>
            <c:multiLvlStrRef>
              <c:f>Sheet8!$C$17:$C$25</c:f>
            </c:multiLvlStrRef>
          </c:cat>
          <c:val>
            <c:numRef>
              <c:f>Sheet8!$D$17:$D$25</c:f>
            </c:numRef>
          </c:val>
        </c:ser>
        <c:ser>
          <c:idx val="2"/>
          <c:order val="2"/>
          <c:tx>
            <c:strRef>
              <c:f>'[Spending History.xlsx]Sheet2'!$D$1</c:f>
            </c:strRef>
          </c:tx>
          <c:spPr>
            <a:ln>
              <a:solidFill>
                <a:srgbClr val="000099"/>
              </a:solidFill>
            </a:ln>
          </c:spPr>
          <c:cat>
            <c:multiLvlStrRef>
              <c:f>'[Spending History.xlsx]Sheet2'!$C$2:$C$11</c:f>
            </c:multiLvlStrRef>
          </c:cat>
          <c:val>
            <c:numRef>
              <c:f>'[Spending History.xlsx]Sheet2'!$D$2:$D$11</c:f>
            </c:numRef>
          </c:val>
        </c:ser>
        <c:ser>
          <c:idx val="1"/>
          <c:order val="0"/>
          <c:tx>
            <c:strRef>
              <c:f>'[Spending History.xlsx]Sheet2'!$D$1</c:f>
              <c:strCache>
                <c:ptCount val="1"/>
                <c:pt idx="0">
                  <c:v>Budget</c:v>
                </c:pt>
              </c:strCache>
            </c:strRef>
          </c:tx>
          <c:spPr>
            <a:ln>
              <a:solidFill>
                <a:srgbClr val="000099"/>
              </a:solidFill>
            </a:ln>
          </c:spPr>
          <c:marker>
            <c:symbol val="diamond"/>
            <c:size val="6"/>
            <c:spPr>
              <a:solidFill>
                <a:srgbClr val="8AC4FF"/>
              </a:solidFill>
            </c:spPr>
          </c:marker>
          <c:dLbls>
            <c:dLbl>
              <c:idx val="8"/>
              <c:layout>
                <c:manualLayout>
                  <c:x val="-1.9444444444444445E-2"/>
                  <c:y val="4.1666666666666692E-2"/>
                </c:manualLayout>
              </c:layout>
              <c:showVal val="1"/>
            </c:dLbl>
            <c:dLbl>
              <c:idx val="9"/>
              <c:layout>
                <c:manualLayout>
                  <c:x val="-1.6666666666666725E-2"/>
                  <c:y val="-5.5555555555555455E-2"/>
                </c:manualLayout>
              </c:layout>
              <c:showVal val="1"/>
            </c:dLbl>
            <c:txPr>
              <a:bodyPr/>
              <a:lstStyle/>
              <a:p>
                <a:pPr>
                  <a:defRPr sz="1400" b="1" baseline="0">
                    <a:latin typeface="Arial" pitchFamily="34" charset="0"/>
                    <a:cs typeface="Arial" pitchFamily="34" charset="0"/>
                  </a:defRPr>
                </a:pPr>
                <a:endParaRPr lang="en-US"/>
              </a:p>
            </c:txPr>
            <c:showVal val="1"/>
          </c:dLbls>
          <c:cat>
            <c:strRef>
              <c:f>'[Spending History.xlsx]Sheet2'!$C$2:$C$11</c:f>
              <c:strCache>
                <c:ptCount val="10"/>
                <c:pt idx="0">
                  <c:v>FY2007</c:v>
                </c:pt>
                <c:pt idx="1">
                  <c:v>FY2008</c:v>
                </c:pt>
                <c:pt idx="2">
                  <c:v>FY2009</c:v>
                </c:pt>
                <c:pt idx="3">
                  <c:v>FY2010</c:v>
                </c:pt>
                <c:pt idx="4">
                  <c:v>FY2011</c:v>
                </c:pt>
                <c:pt idx="5">
                  <c:v>FY2012</c:v>
                </c:pt>
                <c:pt idx="6">
                  <c:v>FY2013</c:v>
                </c:pt>
                <c:pt idx="7">
                  <c:v>FY2014</c:v>
                </c:pt>
                <c:pt idx="8">
                  <c:v>FY2015</c:v>
                </c:pt>
                <c:pt idx="9">
                  <c:v>FY2016</c:v>
                </c:pt>
              </c:strCache>
            </c:strRef>
          </c:cat>
          <c:val>
            <c:numRef>
              <c:f>'[Spending History.xlsx]Sheet2'!$D$2:$D$11</c:f>
              <c:numCache>
                <c:formatCode>_("$"* #,##0.00_);_("$"* \(#,##0.00\);_("$"* "-"??_);_(@_)</c:formatCode>
                <c:ptCount val="10"/>
                <c:pt idx="0">
                  <c:v>495.97070340999886</c:v>
                </c:pt>
                <c:pt idx="1">
                  <c:v>537.22682953999993</c:v>
                </c:pt>
                <c:pt idx="2">
                  <c:v>553.42972817000009</c:v>
                </c:pt>
                <c:pt idx="3">
                  <c:v>505.35443497000006</c:v>
                </c:pt>
                <c:pt idx="4">
                  <c:v>508.59306754999892</c:v>
                </c:pt>
                <c:pt idx="5">
                  <c:v>495.18225165999996</c:v>
                </c:pt>
                <c:pt idx="6">
                  <c:v>479.13735010000005</c:v>
                </c:pt>
                <c:pt idx="7">
                  <c:v>503.24605187000003</c:v>
                </c:pt>
                <c:pt idx="8">
                  <c:v>537.15067899999997</c:v>
                </c:pt>
                <c:pt idx="9">
                  <c:v>548.96700599999747</c:v>
                </c:pt>
              </c:numCache>
            </c:numRef>
          </c:val>
        </c:ser>
        <c:marker val="1"/>
        <c:axId val="102544896"/>
        <c:axId val="102546432"/>
      </c:lineChart>
      <c:catAx>
        <c:axId val="102544896"/>
        <c:scaling>
          <c:orientation val="minMax"/>
        </c:scaling>
        <c:axPos val="b"/>
        <c:numFmt formatCode="General" sourceLinked="1"/>
        <c:tickLblPos val="nextTo"/>
        <c:crossAx val="102546432"/>
        <c:crosses val="autoZero"/>
        <c:auto val="1"/>
        <c:lblAlgn val="ctr"/>
        <c:lblOffset val="100"/>
      </c:catAx>
      <c:valAx>
        <c:axId val="102546432"/>
        <c:scaling>
          <c:orientation val="minMax"/>
          <c:min val="460"/>
        </c:scaling>
        <c:axPos val="l"/>
        <c:majorGridlines/>
        <c:minorGridlines/>
        <c:numFmt formatCode="_(&quot;$&quot;* #,##0_);_(&quot;$&quot;* \(#,##0\);_(&quot;$&quot;* &quot;-&quot;_);_(@_)" sourceLinked="0"/>
        <c:tickLblPos val="nextTo"/>
        <c:txPr>
          <a:bodyPr/>
          <a:lstStyle/>
          <a:p>
            <a:pPr>
              <a:defRPr baseline="0">
                <a:latin typeface="Garamond" pitchFamily="18" charset="0"/>
              </a:defRPr>
            </a:pPr>
            <a:endParaRPr lang="en-US"/>
          </a:p>
        </c:txPr>
        <c:crossAx val="102544896"/>
        <c:crosses val="autoZero"/>
        <c:crossBetween val="between"/>
      </c:valAx>
    </c:plotArea>
    <c:plotVisOnly val="1"/>
    <c:dispBlanksAs val="gap"/>
  </c:chart>
  <c:spPr>
    <a:noFill/>
    <a:ln>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c:sp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AngAx val="1"/>
    </c:view3D>
    <c:plotArea>
      <c:layout/>
      <c:bar3DChart>
        <c:barDir val="col"/>
        <c:grouping val="clustered"/>
        <c:ser>
          <c:idx val="0"/>
          <c:order val="0"/>
          <c:tx>
            <c:strRef>
              <c:f>Sheet1!$D$2</c:f>
              <c:strCache>
                <c:ptCount val="1"/>
                <c:pt idx="0">
                  <c:v>Massachusetts Census Data (2010)</c:v>
                </c:pt>
              </c:strCache>
            </c:strRef>
          </c:tx>
          <c:dLbls>
            <c:dLbl>
              <c:idx val="0"/>
              <c:layout>
                <c:manualLayout>
                  <c:x val="0"/>
                  <c:y val="-2.1403311488332882E-2"/>
                </c:manualLayout>
              </c:layout>
              <c:showVal val="1"/>
            </c:dLbl>
            <c:dLbl>
              <c:idx val="1"/>
              <c:layout>
                <c:manualLayout>
                  <c:x val="8.7471094935616511E-3"/>
                  <c:y val="-3.2104967232499192E-2"/>
                </c:manualLayout>
              </c:layout>
              <c:showVal val="1"/>
            </c:dLbl>
            <c:dLbl>
              <c:idx val="2"/>
              <c:layout>
                <c:manualLayout>
                  <c:x val="1.5744797088410981E-2"/>
                  <c:y val="-4.8157450848748957E-2"/>
                </c:manualLayout>
              </c:layout>
              <c:showVal val="1"/>
            </c:dLbl>
            <c:dLbl>
              <c:idx val="3"/>
              <c:layout>
                <c:manualLayout>
                  <c:x val="0"/>
                  <c:y val="-1.6052483616249603E-2"/>
                </c:manualLayout>
              </c:layout>
              <c:showVal val="1"/>
            </c:dLbl>
            <c:dLbl>
              <c:idx val="4"/>
              <c:layout>
                <c:manualLayout>
                  <c:x val="1.0496531392273989E-2"/>
                  <c:y val="-2.6754139360415985E-2"/>
                </c:manualLayout>
              </c:layout>
              <c:showVal val="1"/>
            </c:dLbl>
            <c:dLbl>
              <c:idx val="5"/>
              <c:layout>
                <c:manualLayout>
                  <c:x val="0"/>
                  <c:y val="-1.6052483616249603E-2"/>
                </c:manualLayout>
              </c:layout>
              <c:spPr/>
              <c:txPr>
                <a:bodyPr/>
                <a:lstStyle/>
                <a:p>
                  <a:pPr>
                    <a:defRPr sz="1400" b="1">
                      <a:solidFill>
                        <a:srgbClr val="C00000"/>
                      </a:solidFill>
                    </a:defRPr>
                  </a:pPr>
                  <a:endParaRPr lang="en-US"/>
                </a:p>
              </c:txPr>
              <c:showVal val="1"/>
            </c:dLbl>
            <c:txPr>
              <a:bodyPr/>
              <a:lstStyle/>
              <a:p>
                <a:pPr>
                  <a:defRPr sz="1400" b="1"/>
                </a:pPr>
                <a:endParaRPr lang="en-US"/>
              </a:p>
            </c:txPr>
            <c:showVal val="1"/>
          </c:dLbls>
          <c:cat>
            <c:strRef>
              <c:f>Sheet1!$C$3:$C$8</c:f>
              <c:strCache>
                <c:ptCount val="6"/>
                <c:pt idx="0">
                  <c:v>Infant  </c:v>
                </c:pt>
                <c:pt idx="1">
                  <c:v>Toddler  </c:v>
                </c:pt>
                <c:pt idx="2">
                  <c:v>Preschool  </c:v>
                </c:pt>
                <c:pt idx="3">
                  <c:v>School Age  </c:v>
                </c:pt>
                <c:pt idx="4">
                  <c:v>School Age (special needs) </c:v>
                </c:pt>
                <c:pt idx="5">
                  <c:v>Total</c:v>
                </c:pt>
              </c:strCache>
            </c:strRef>
          </c:cat>
          <c:val>
            <c:numRef>
              <c:f>Sheet1!$D$3:$D$8</c:f>
              <c:numCache>
                <c:formatCode>#,##0</c:formatCode>
                <c:ptCount val="6"/>
                <c:pt idx="0">
                  <c:v>143376</c:v>
                </c:pt>
                <c:pt idx="1">
                  <c:v>149085</c:v>
                </c:pt>
                <c:pt idx="2">
                  <c:v>150131</c:v>
                </c:pt>
                <c:pt idx="3">
                  <c:v>632479</c:v>
                </c:pt>
                <c:pt idx="4">
                  <c:v>255092</c:v>
                </c:pt>
                <c:pt idx="5">
                  <c:v>1330163</c:v>
                </c:pt>
              </c:numCache>
            </c:numRef>
          </c:val>
        </c:ser>
        <c:shape val="box"/>
        <c:axId val="102572032"/>
        <c:axId val="102573568"/>
        <c:axId val="0"/>
      </c:bar3DChart>
      <c:catAx>
        <c:axId val="102572032"/>
        <c:scaling>
          <c:orientation val="minMax"/>
        </c:scaling>
        <c:axPos val="b"/>
        <c:tickLblPos val="nextTo"/>
        <c:txPr>
          <a:bodyPr/>
          <a:lstStyle/>
          <a:p>
            <a:pPr>
              <a:defRPr b="1"/>
            </a:pPr>
            <a:endParaRPr lang="en-US"/>
          </a:p>
        </c:txPr>
        <c:crossAx val="102573568"/>
        <c:crosses val="autoZero"/>
        <c:auto val="1"/>
        <c:lblAlgn val="ctr"/>
        <c:lblOffset val="100"/>
      </c:catAx>
      <c:valAx>
        <c:axId val="102573568"/>
        <c:scaling>
          <c:orientation val="minMax"/>
          <c:max val="1400000"/>
          <c:min val="0"/>
        </c:scaling>
        <c:axPos val="l"/>
        <c:majorGridlines>
          <c:spPr>
            <a:ln>
              <a:solidFill>
                <a:schemeClr val="bg1"/>
              </a:solidFill>
            </a:ln>
          </c:spPr>
        </c:majorGridlines>
        <c:numFmt formatCode="#,##0" sourceLinked="1"/>
        <c:tickLblPos val="nextTo"/>
        <c:crossAx val="102572032"/>
        <c:crosses val="autoZero"/>
        <c:crossBetween val="between"/>
      </c:valAx>
    </c:plotArea>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0.02491</cdr:x>
      <cdr:y>0.18109</cdr:y>
    </cdr:from>
    <cdr:to>
      <cdr:x>0.04982</cdr:x>
      <cdr:y>0.69819</cdr:y>
    </cdr:to>
    <cdr:sp macro="" textlink="">
      <cdr:nvSpPr>
        <cdr:cNvPr id="2" name="TextBox 1"/>
        <cdr:cNvSpPr txBox="1"/>
      </cdr:nvSpPr>
      <cdr:spPr>
        <a:xfrm xmlns:a="http://schemas.openxmlformats.org/drawingml/2006/main">
          <a:off x="190123" y="814813"/>
          <a:ext cx="190123" cy="2326741"/>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0.01305</cdr:x>
      <cdr:y>0.17505</cdr:y>
    </cdr:from>
    <cdr:to>
      <cdr:x>0.04864</cdr:x>
      <cdr:y>0.75453</cdr:y>
    </cdr:to>
    <cdr:sp macro="" textlink="">
      <cdr:nvSpPr>
        <cdr:cNvPr id="3" name="TextBox 2"/>
        <cdr:cNvSpPr txBox="1"/>
      </cdr:nvSpPr>
      <cdr:spPr>
        <a:xfrm xmlns:a="http://schemas.openxmlformats.org/drawingml/2006/main">
          <a:off x="99589" y="787653"/>
          <a:ext cx="271604" cy="2607398"/>
        </a:xfrm>
        <a:prstGeom xmlns:a="http://schemas.openxmlformats.org/drawingml/2006/main" prst="rect">
          <a:avLst/>
        </a:prstGeom>
      </cdr:spPr>
      <cdr:txBody>
        <a:bodyPr xmlns:a="http://schemas.openxmlformats.org/drawingml/2006/main" vert="vert270" wrap="square" rtlCol="0"/>
        <a:lstStyle xmlns:a="http://schemas.openxmlformats.org/drawingml/2006/main"/>
        <a:p xmlns:a="http://schemas.openxmlformats.org/drawingml/2006/main">
          <a:pPr algn="ctr"/>
          <a:r>
            <a:rPr lang="en-US" sz="1100" dirty="0" smtClean="0"/>
            <a:t>(Amounts in Millions)</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2" y="2"/>
            <a:ext cx="3036888" cy="465621"/>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defTabSz="915988">
              <a:spcBef>
                <a:spcPct val="0"/>
              </a:spcBef>
              <a:defRPr sz="1200" b="0">
                <a:cs typeface="+mn-cs"/>
              </a:defRPr>
            </a:lvl1pPr>
          </a:lstStyle>
          <a:p>
            <a:pPr>
              <a:defRPr/>
            </a:pPr>
            <a:endParaRPr lang="en-US"/>
          </a:p>
        </p:txBody>
      </p:sp>
      <p:sp>
        <p:nvSpPr>
          <p:cNvPr id="88067" name="Rectangle 3"/>
          <p:cNvSpPr>
            <a:spLocks noGrp="1" noChangeArrowheads="1"/>
          </p:cNvSpPr>
          <p:nvPr>
            <p:ph type="dt" sz="quarter" idx="1"/>
          </p:nvPr>
        </p:nvSpPr>
        <p:spPr bwMode="auto">
          <a:xfrm>
            <a:off x="3971927" y="2"/>
            <a:ext cx="3036888" cy="465621"/>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algn="r" defTabSz="915988">
              <a:spcBef>
                <a:spcPct val="0"/>
              </a:spcBef>
              <a:defRPr sz="1200" b="0">
                <a:cs typeface="+mn-cs"/>
              </a:defRPr>
            </a:lvl1pPr>
          </a:lstStyle>
          <a:p>
            <a:pPr>
              <a:defRPr/>
            </a:pPr>
            <a:endParaRPr lang="en-US"/>
          </a:p>
        </p:txBody>
      </p:sp>
      <p:sp>
        <p:nvSpPr>
          <p:cNvPr id="88068" name="Rectangle 4"/>
          <p:cNvSpPr>
            <a:spLocks noGrp="1" noChangeArrowheads="1"/>
          </p:cNvSpPr>
          <p:nvPr>
            <p:ph type="ftr" sz="quarter" idx="2"/>
          </p:nvPr>
        </p:nvSpPr>
        <p:spPr bwMode="auto">
          <a:xfrm>
            <a:off x="2" y="8829182"/>
            <a:ext cx="3036888" cy="465621"/>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defTabSz="915988">
              <a:spcBef>
                <a:spcPct val="0"/>
              </a:spcBef>
              <a:defRPr sz="1200" b="0">
                <a:cs typeface="+mn-cs"/>
              </a:defRPr>
            </a:lvl1pPr>
          </a:lstStyle>
          <a:p>
            <a:pPr>
              <a:defRPr/>
            </a:pPr>
            <a:endParaRPr lang="en-US"/>
          </a:p>
        </p:txBody>
      </p:sp>
      <p:sp>
        <p:nvSpPr>
          <p:cNvPr id="88069" name="Rectangle 5"/>
          <p:cNvSpPr>
            <a:spLocks noGrp="1" noChangeArrowheads="1"/>
          </p:cNvSpPr>
          <p:nvPr>
            <p:ph type="sldNum" sz="quarter" idx="3"/>
          </p:nvPr>
        </p:nvSpPr>
        <p:spPr bwMode="auto">
          <a:xfrm>
            <a:off x="3971927" y="8829182"/>
            <a:ext cx="3036888" cy="465621"/>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algn="r" defTabSz="915988">
              <a:spcBef>
                <a:spcPct val="0"/>
              </a:spcBef>
              <a:defRPr sz="1200" b="0">
                <a:cs typeface="+mn-cs"/>
              </a:defRPr>
            </a:lvl1pPr>
          </a:lstStyle>
          <a:p>
            <a:pPr>
              <a:defRPr/>
            </a:pPr>
            <a:fld id="{C0A0AD01-4FBE-4EAF-A2A7-E71A85EE0EB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2"/>
            <a:ext cx="3036888" cy="465621"/>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defTabSz="931863">
              <a:spcBef>
                <a:spcPct val="0"/>
              </a:spcBef>
              <a:defRPr sz="1200" b="0">
                <a:cs typeface="+mn-cs"/>
              </a:defRPr>
            </a:lvl1pPr>
          </a:lstStyle>
          <a:p>
            <a:pPr>
              <a:defRPr/>
            </a:pPr>
            <a:endParaRPr lang="en-US"/>
          </a:p>
        </p:txBody>
      </p:sp>
      <p:sp>
        <p:nvSpPr>
          <p:cNvPr id="17411" name="Rectangle 3"/>
          <p:cNvSpPr>
            <a:spLocks noGrp="1" noChangeArrowheads="1"/>
          </p:cNvSpPr>
          <p:nvPr>
            <p:ph type="dt" idx="1"/>
          </p:nvPr>
        </p:nvSpPr>
        <p:spPr bwMode="auto">
          <a:xfrm>
            <a:off x="3971927" y="2"/>
            <a:ext cx="3036888" cy="465621"/>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algn="r" defTabSz="931863">
              <a:spcBef>
                <a:spcPct val="0"/>
              </a:spcBef>
              <a:defRPr sz="1200" b="0">
                <a:cs typeface="+mn-cs"/>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701675" y="4416191"/>
            <a:ext cx="5607050" cy="4182580"/>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2" y="8829182"/>
            <a:ext cx="3036888" cy="465621"/>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defTabSz="931863">
              <a:spcBef>
                <a:spcPct val="0"/>
              </a:spcBef>
              <a:defRPr sz="1200" b="0">
                <a:cs typeface="+mn-cs"/>
              </a:defRPr>
            </a:lvl1pPr>
          </a:lstStyle>
          <a:p>
            <a:pPr>
              <a:defRPr/>
            </a:pPr>
            <a:endParaRPr lang="en-US"/>
          </a:p>
        </p:txBody>
      </p:sp>
      <p:sp>
        <p:nvSpPr>
          <p:cNvPr id="17415" name="Rectangle 7"/>
          <p:cNvSpPr>
            <a:spLocks noGrp="1" noChangeArrowheads="1"/>
          </p:cNvSpPr>
          <p:nvPr>
            <p:ph type="sldNum" sz="quarter" idx="5"/>
          </p:nvPr>
        </p:nvSpPr>
        <p:spPr bwMode="auto">
          <a:xfrm>
            <a:off x="3971927" y="8829182"/>
            <a:ext cx="3036888" cy="465621"/>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algn="r" defTabSz="931863">
              <a:spcBef>
                <a:spcPct val="0"/>
              </a:spcBef>
              <a:defRPr sz="1200" b="0">
                <a:cs typeface="+mn-cs"/>
              </a:defRPr>
            </a:lvl1pPr>
          </a:lstStyle>
          <a:p>
            <a:pPr>
              <a:defRPr/>
            </a:pPr>
            <a:fld id="{FC40C652-4344-4BF0-B2D6-05C320ECF03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spcBef>
                <a:spcPts val="1200"/>
              </a:spcBef>
            </a:pPr>
            <a:r>
              <a:rPr lang="en-US" b="0" dirty="0" smtClean="0"/>
              <a:t>Data show that 3/4 of children who struggle with reading in 3rd Grade will continue to struggle academically through their educational careers.</a:t>
            </a:r>
          </a:p>
          <a:p>
            <a:endParaRPr lang="en-US" sz="1800" b="0" dirty="0" smtClean="0"/>
          </a:p>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1800"/>
              </a:spcBef>
            </a:pPr>
            <a:r>
              <a:rPr lang="en-US" sz="1200" b="0" dirty="0" smtClean="0"/>
              <a:t>The earliest years of a child's life are the most formative in terms of their overall growth and development making it an opportune time for supporting their learning.  </a:t>
            </a:r>
          </a:p>
          <a:p>
            <a:pPr>
              <a:spcBef>
                <a:spcPts val="1800"/>
              </a:spcBef>
            </a:pPr>
            <a:r>
              <a:rPr lang="en-US" sz="1200" b="0" dirty="0" smtClean="0"/>
              <a:t>It's much harder and more costly to play a game of catch up later. </a:t>
            </a:r>
          </a:p>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pPr>
            <a:r>
              <a:rPr lang="en-US" sz="1400" dirty="0" smtClean="0"/>
              <a:t>Legislative</a:t>
            </a:r>
            <a:r>
              <a:rPr lang="en-US" sz="1400" baseline="0" dirty="0" smtClean="0"/>
              <a:t> Commission findings and recommendations:</a:t>
            </a:r>
          </a:p>
          <a:p>
            <a:pPr>
              <a:spcBef>
                <a:spcPts val="0"/>
              </a:spcBef>
            </a:pPr>
            <a:endParaRPr lang="en-US" sz="1400" dirty="0" smtClean="0"/>
          </a:p>
          <a:p>
            <a:pPr>
              <a:spcBef>
                <a:spcPts val="0"/>
              </a:spcBef>
              <a:buFont typeface="Arial" pitchFamily="34" charset="0"/>
              <a:buChar char="•"/>
            </a:pPr>
            <a:r>
              <a:rPr lang="en-US" sz="1400" dirty="0" smtClean="0"/>
              <a:t>EEC doesn’t have</a:t>
            </a:r>
            <a:r>
              <a:rPr lang="en-US" sz="1400" baseline="0" dirty="0" smtClean="0"/>
              <a:t> data on the true cost of child care</a:t>
            </a:r>
          </a:p>
          <a:p>
            <a:pPr>
              <a:spcBef>
                <a:spcPts val="0"/>
              </a:spcBef>
            </a:pPr>
            <a:endParaRPr lang="en-US" sz="1400" baseline="0" dirty="0" smtClean="0"/>
          </a:p>
          <a:p>
            <a:pPr lvl="0">
              <a:spcBef>
                <a:spcPts val="0"/>
              </a:spcBef>
              <a:buFont typeface="Arial" pitchFamily="34" charset="0"/>
              <a:buChar char="•"/>
            </a:pPr>
            <a:r>
              <a:rPr lang="en-US" sz="1400" dirty="0" smtClean="0"/>
              <a:t>Consideration for options for supplemental incentives for early educators, including increased support for higher education should be explored.</a:t>
            </a:r>
          </a:p>
          <a:p>
            <a:pPr lvl="0">
              <a:spcBef>
                <a:spcPts val="0"/>
              </a:spcBef>
              <a:buFont typeface="Arial" pitchFamily="34" charset="0"/>
              <a:buChar char="•"/>
            </a:pPr>
            <a:endParaRPr lang="en-US" sz="1400" dirty="0" smtClean="0"/>
          </a:p>
          <a:p>
            <a:pPr lvl="0">
              <a:spcBef>
                <a:spcPts val="0"/>
              </a:spcBef>
              <a:buFont typeface="Arial" pitchFamily="34" charset="0"/>
              <a:buChar char="•"/>
            </a:pPr>
            <a:r>
              <a:rPr lang="en-US" sz="1400" dirty="0" smtClean="0"/>
              <a:t>The potential of developing a formula for determining early educators’ salaries that would directly tie quality to higher compensation should also be explored.</a:t>
            </a:r>
          </a:p>
          <a:p>
            <a:pPr lvl="0">
              <a:spcBef>
                <a:spcPts val="0"/>
              </a:spcBef>
              <a:buFont typeface="Arial" pitchFamily="34" charset="0"/>
              <a:buChar char="•"/>
            </a:pPr>
            <a:endParaRPr lang="en-US" sz="1400" dirty="0" smtClean="0"/>
          </a:p>
          <a:p>
            <a:pPr lvl="0">
              <a:spcBef>
                <a:spcPts val="0"/>
              </a:spcBef>
              <a:buFont typeface="Arial" pitchFamily="34" charset="0"/>
              <a:buChar char="•"/>
            </a:pPr>
            <a:r>
              <a:rPr lang="en-US" sz="1400" dirty="0" smtClean="0"/>
              <a:t>Consideration of the median salary for educators in public preschool programs as benchmarks in the development of recommended compensation levels associated with Massachusetts' career ladder and QRIS professional qualification standards, both of which are intended to move educators to comparable levels of higher education.</a:t>
            </a:r>
          </a:p>
          <a:p>
            <a:pPr>
              <a:spcBef>
                <a:spcPts val="0"/>
              </a:spcBef>
            </a:pPr>
            <a:endParaRPr lang="en-US" sz="1400"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a:srcRect/>
          <a:stretch>
            <a:fillRect/>
          </a:stretch>
        </p:blipFill>
        <p:spPr bwMode="auto">
          <a:xfrm>
            <a:off x="479425"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38" y="1165225"/>
            <a:ext cx="14287" cy="4557713"/>
          </a:xfrm>
          <a:prstGeom prst="line">
            <a:avLst/>
          </a:prstGeom>
          <a:noFill/>
          <a:ln w="9525">
            <a:solidFill>
              <a:srgbClr val="0033CC"/>
            </a:solidFill>
            <a:round/>
            <a:headEnd/>
            <a:tailEnd/>
          </a:ln>
          <a:extLst/>
        </p:spPr>
        <p:txBody>
          <a:bodyPr/>
          <a:lstStyle/>
          <a:p>
            <a:pPr>
              <a:spcBef>
                <a:spcPct val="50000"/>
              </a:spcBef>
              <a:defRPr/>
            </a:pPr>
            <a:endParaRPr lang="en-US"/>
          </a:p>
        </p:txBody>
      </p:sp>
      <p:sp>
        <p:nvSpPr>
          <p:cNvPr id="6" name="Line 11"/>
          <p:cNvSpPr>
            <a:spLocks noChangeShapeType="1"/>
          </p:cNvSpPr>
          <p:nvPr/>
        </p:nvSpPr>
        <p:spPr bwMode="auto">
          <a:xfrm>
            <a:off x="2443163" y="3752850"/>
            <a:ext cx="5722937" cy="0"/>
          </a:xfrm>
          <a:prstGeom prst="line">
            <a:avLst/>
          </a:prstGeom>
          <a:noFill/>
          <a:ln w="9525">
            <a:solidFill>
              <a:srgbClr val="0033CC"/>
            </a:solidFill>
            <a:round/>
            <a:headEnd/>
            <a:tailEnd/>
          </a:ln>
          <a:extLst/>
        </p:spPr>
        <p:txBody>
          <a:bodyPr/>
          <a:lstStyle/>
          <a:p>
            <a:pPr>
              <a:spcBef>
                <a:spcPct val="50000"/>
              </a:spcBef>
              <a:defRPr/>
            </a:pPr>
            <a:endParaRPr lang="en-US"/>
          </a:p>
        </p:txBody>
      </p:sp>
      <p:sp>
        <p:nvSpPr>
          <p:cNvPr id="105478" name="Rectangle 6"/>
          <p:cNvSpPr>
            <a:spLocks noGrp="1" noChangeArrowheads="1"/>
          </p:cNvSpPr>
          <p:nvPr>
            <p:ph type="ctrTitle"/>
          </p:nvPr>
        </p:nvSpPr>
        <p:spPr>
          <a:xfrm>
            <a:off x="2352675" y="1143000"/>
            <a:ext cx="6105525" cy="2457450"/>
          </a:xfrm>
        </p:spPr>
        <p:txBody>
          <a:bodyPr anchor="t"/>
          <a:lstStyle>
            <a:lvl1pPr>
              <a:spcAft>
                <a:spcPct val="25000"/>
              </a:spcAft>
              <a:defRPr/>
            </a:lvl1pPr>
          </a:lstStyle>
          <a:p>
            <a:r>
              <a:rPr lang="en-US" smtClean="0"/>
              <a:t>Click to edit Master title style</a:t>
            </a:r>
            <a:endParaRPr lang="en-US"/>
          </a:p>
        </p:txBody>
      </p:sp>
      <p:sp>
        <p:nvSpPr>
          <p:cNvPr id="8" name="Rectangle 3"/>
          <p:cNvSpPr>
            <a:spLocks noGrp="1" noChangeArrowheads="1"/>
          </p:cNvSpPr>
          <p:nvPr>
            <p:ph type="dt" sz="half" idx="10"/>
          </p:nvPr>
        </p:nvSpPr>
        <p:spPr>
          <a:xfrm>
            <a:off x="457200" y="6245225"/>
            <a:ext cx="2133600" cy="476250"/>
          </a:xfrm>
        </p:spPr>
        <p:txBody>
          <a:bodyPr/>
          <a:lstStyle>
            <a:lvl1pPr>
              <a:defRPr smtClean="0"/>
            </a:lvl1pPr>
          </a:lstStyle>
          <a:p>
            <a:pPr>
              <a:defRPr/>
            </a:pPr>
            <a:fld id="{FFC5BF77-A12D-4A4E-81A1-2E51B85A9F4E}" type="datetime1">
              <a:rPr lang="en-US"/>
              <a:pPr>
                <a:defRPr/>
              </a:pPr>
              <a:t>11/4/2015</a:t>
            </a:fld>
            <a:endParaRPr lang="en-US"/>
          </a:p>
        </p:txBody>
      </p:sp>
      <p:sp>
        <p:nvSpPr>
          <p:cNvPr id="9" name="Rectangle 4"/>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800" b="0">
                <a:latin typeface="Verdana" pitchFamily="96" charset="0"/>
              </a:defRPr>
            </a:lvl1pPr>
          </a:lstStyle>
          <a:p>
            <a:pPr>
              <a:defRPr/>
            </a:pPr>
            <a:endParaRPr lang="en-US"/>
          </a:p>
        </p:txBody>
      </p:sp>
      <p:sp>
        <p:nvSpPr>
          <p:cNvPr id="10" name="Rectangle 5"/>
          <p:cNvSpPr>
            <a:spLocks noGrp="1" noChangeArrowheads="1"/>
          </p:cNvSpPr>
          <p:nvPr>
            <p:ph type="sldNum" sz="quarter" idx="12"/>
          </p:nvPr>
        </p:nvSpPr>
        <p:spPr>
          <a:xfrm>
            <a:off x="6553200" y="6245225"/>
            <a:ext cx="2133600" cy="476250"/>
          </a:xfrm>
        </p:spPr>
        <p:txBody>
          <a:bodyPr/>
          <a:lstStyle>
            <a:lvl1pPr>
              <a:defRPr/>
            </a:lvl1pPr>
          </a:lstStyle>
          <a:p>
            <a:pPr>
              <a:defRPr/>
            </a:pPr>
            <a:fld id="{206D085D-A9F1-4868-B5F8-23B3C88ECF04}" type="slidenum">
              <a:rPr lang="en-US"/>
              <a:pPr>
                <a:defRPr/>
              </a:pPr>
              <a:t>‹#›</a:t>
            </a:fld>
            <a:endParaRPr lang="en-US"/>
          </a:p>
        </p:txBody>
      </p:sp>
      <p:pic>
        <p:nvPicPr>
          <p:cNvPr id="11" name="Picture 10" descr="EEC.gif"/>
          <p:cNvPicPr>
            <a:picLocks noChangeAspect="1"/>
          </p:cNvPicPr>
          <p:nvPr userDrawn="1"/>
        </p:nvPicPr>
        <p:blipFill>
          <a:blip r:embed="rId3"/>
          <a:stretch>
            <a:fillRect/>
          </a:stretch>
        </p:blipFill>
        <p:spPr>
          <a:xfrm>
            <a:off x="5814889" y="5590718"/>
            <a:ext cx="2857500" cy="638175"/>
          </a:xfrm>
          <a:prstGeom prst="rect">
            <a:avLst/>
          </a:prstGeom>
        </p:spPr>
      </p:pic>
      <p:sp>
        <p:nvSpPr>
          <p:cNvPr id="13" name="Text Placeholder 12"/>
          <p:cNvSpPr>
            <a:spLocks noGrp="1"/>
          </p:cNvSpPr>
          <p:nvPr>
            <p:ph type="body" sz="quarter" idx="13" hasCustomPrompt="1"/>
          </p:nvPr>
        </p:nvSpPr>
        <p:spPr>
          <a:xfrm>
            <a:off x="2449513" y="3927475"/>
            <a:ext cx="5716587" cy="446088"/>
          </a:xfrm>
        </p:spPr>
        <p:txBody>
          <a:bodyPr/>
          <a:lstStyle>
            <a:lvl1pPr>
              <a:buNone/>
              <a:defRPr sz="1800">
                <a:solidFill>
                  <a:srgbClr val="000099"/>
                </a:solidFill>
              </a:defRPr>
            </a:lvl1pPr>
          </a:lstStyle>
          <a:p>
            <a:pPr lvl="0"/>
            <a:r>
              <a:rPr lang="en-US" dirty="0" smtClean="0"/>
              <a:t>[Cover Slide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fld id="{651E5007-E2A8-4F28-B02C-D9B4778A4FBC}" type="datetime1">
              <a:rPr lang="en-US"/>
              <a:pPr>
                <a:defRPr/>
              </a:pPr>
              <a:t>11/4/2015</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5BE8001B-4A50-453B-B357-D338BCF54D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47625"/>
            <a:ext cx="2105025" cy="6078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4338" y="47625"/>
            <a:ext cx="6167437" cy="6078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fld id="{E64D285B-DACB-42BB-B653-47C1841396BB}" type="datetime1">
              <a:rPr lang="en-US"/>
              <a:pPr>
                <a:defRPr/>
              </a:pPr>
              <a:t>11/4/2015</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58C940A9-B102-4401-A51E-99B08281D25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fld id="{A5874A1A-8E78-422A-B8B2-80C17E336868}" type="datetime1">
              <a:rPr lang="en-US"/>
              <a:pPr>
                <a:defRPr/>
              </a:pPr>
              <a:t>11/4/2015</a:t>
            </a:fld>
            <a:endParaRPr lang="en-US"/>
          </a:p>
        </p:txBody>
      </p:sp>
      <p:sp>
        <p:nvSpPr>
          <p:cNvPr id="6" name="Rectangle 14"/>
          <p:cNvSpPr>
            <a:spLocks noGrp="1" noChangeArrowheads="1"/>
          </p:cNvSpPr>
          <p:nvPr>
            <p:ph type="sldNum" sz="quarter" idx="11"/>
          </p:nvPr>
        </p:nvSpPr>
        <p:spPr>
          <a:ln/>
        </p:spPr>
        <p:txBody>
          <a:bodyPr/>
          <a:lstStyle>
            <a:lvl1pPr>
              <a:defRPr/>
            </a:lvl1pPr>
          </a:lstStyle>
          <a:p>
            <a:pPr>
              <a:defRPr/>
            </a:pPr>
            <a:fld id="{8D947839-9A1B-4AE2-A730-CDFB28550EA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382000" cy="4525963"/>
          </a:xfrm>
        </p:spPr>
        <p:txBody>
          <a:bodyPr/>
          <a:lstStyle/>
          <a:p>
            <a:pPr lvl="0"/>
            <a:r>
              <a:rPr lang="en-US" noProof="0" smtClean="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fld id="{477C6CFE-4E4B-440B-BF1B-C97C32263C65}" type="datetime1">
              <a:rPr lang="en-US"/>
              <a:pPr>
                <a:defRPr/>
              </a:pPr>
              <a:t>11/4/2015</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1B256153-7E97-4A73-A199-10036E3EA90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fld id="{9F806A53-99B1-4A5A-AAED-521BB5A1F7AE}" type="datetime1">
              <a:rPr lang="en-US"/>
              <a:pPr>
                <a:defRPr/>
              </a:pPr>
              <a:t>11/4/2015</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E241BF2A-6D13-4D22-85B7-693EDEFE158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24400" y="1600200"/>
            <a:ext cx="411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3938588"/>
            <a:ext cx="411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fld id="{4E35B36A-9BCD-40BE-9DCA-02D555224E8C}" type="datetime1">
              <a:rPr lang="en-US"/>
              <a:pPr>
                <a:defRPr/>
              </a:pPr>
              <a:t>11/4/2015</a:t>
            </a:fld>
            <a:endParaRPr lang="en-US"/>
          </a:p>
        </p:txBody>
      </p:sp>
      <p:sp>
        <p:nvSpPr>
          <p:cNvPr id="7" name="Rectangle 14"/>
          <p:cNvSpPr>
            <a:spLocks noGrp="1" noChangeArrowheads="1"/>
          </p:cNvSpPr>
          <p:nvPr>
            <p:ph type="sldNum" sz="quarter" idx="11"/>
          </p:nvPr>
        </p:nvSpPr>
        <p:spPr>
          <a:ln/>
        </p:spPr>
        <p:txBody>
          <a:bodyPr/>
          <a:lstStyle>
            <a:lvl1pPr>
              <a:defRPr/>
            </a:lvl1pPr>
          </a:lstStyle>
          <a:p>
            <a:pPr>
              <a:defRPr/>
            </a:pPr>
            <a:fld id="{B12BF940-2A7D-475F-AF5E-4A25A2E6EB1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2"/>
            <a:ext cx="8382000" cy="4525963"/>
          </a:xfrm>
        </p:spPr>
        <p:txBody>
          <a:bodyPr/>
          <a:lstStyle>
            <a:lvl1pPr>
              <a:defRPr sz="20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12"/>
          <p:cNvSpPr>
            <a:spLocks noGrp="1" noChangeArrowheads="1"/>
          </p:cNvSpPr>
          <p:nvPr>
            <p:ph type="dt" sz="half" idx="10"/>
          </p:nvPr>
        </p:nvSpPr>
        <p:spPr>
          <a:ln/>
        </p:spPr>
        <p:txBody>
          <a:bodyPr/>
          <a:lstStyle>
            <a:lvl1pPr>
              <a:defRPr/>
            </a:lvl1pPr>
          </a:lstStyle>
          <a:p>
            <a:pPr>
              <a:defRPr/>
            </a:pPr>
            <a:fld id="{2F6CC710-1491-4E4E-9152-D3737FD39707}" type="datetime1">
              <a:rPr lang="en-US"/>
              <a:pPr>
                <a:defRPr/>
              </a:pPr>
              <a:t>11/4/2015</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3EC657DF-FE95-454F-AB66-42CBA9BDA6D9}" type="slidenum">
              <a:rPr lang="en-US"/>
              <a:pPr>
                <a:defRPr/>
              </a:pPr>
              <a:t>‹#›</a:t>
            </a:fld>
            <a:endParaRPr lang="en-US"/>
          </a:p>
        </p:txBody>
      </p:sp>
      <p:sp>
        <p:nvSpPr>
          <p:cNvPr id="7" name="Text Placeholder 6"/>
          <p:cNvSpPr>
            <a:spLocks noGrp="1"/>
          </p:cNvSpPr>
          <p:nvPr>
            <p:ph type="body" sz="quarter" idx="12" hasCustomPrompt="1"/>
          </p:nvPr>
        </p:nvSpPr>
        <p:spPr>
          <a:xfrm>
            <a:off x="444500" y="277813"/>
            <a:ext cx="7132638" cy="469900"/>
          </a:xfrm>
        </p:spPr>
        <p:txBody>
          <a:bodyPr/>
          <a:lstStyle>
            <a:lvl1pPr>
              <a:buNone/>
              <a:defRPr sz="1800"/>
            </a:lvl1pPr>
          </a:lstStyle>
          <a:p>
            <a:pPr lvl="0"/>
            <a:r>
              <a:rPr lang="en-US" dirty="0" smtClean="0"/>
              <a:t>Slide Title</a:t>
            </a:r>
          </a:p>
          <a:p>
            <a:pPr lvl="0"/>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4C4A21A5-9DCB-4E47-A5D6-C59403ACF65D}" type="datetime1">
              <a:rPr lang="en-US"/>
              <a:pPr>
                <a:defRPr/>
              </a:pPr>
              <a:t>11/4/2015</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55CF46B9-8171-45E1-A369-0EA009B04A8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fld id="{FCE76B26-D525-4B3A-AD1F-0F749DCB5CEA}" type="datetime1">
              <a:rPr lang="en-US"/>
              <a:pPr>
                <a:defRPr/>
              </a:pPr>
              <a:t>11/4/2015</a:t>
            </a:fld>
            <a:endParaRPr lang="en-US"/>
          </a:p>
        </p:txBody>
      </p:sp>
      <p:sp>
        <p:nvSpPr>
          <p:cNvPr id="6" name="Rectangle 14"/>
          <p:cNvSpPr>
            <a:spLocks noGrp="1" noChangeArrowheads="1"/>
          </p:cNvSpPr>
          <p:nvPr>
            <p:ph type="sldNum" sz="quarter" idx="11"/>
          </p:nvPr>
        </p:nvSpPr>
        <p:spPr>
          <a:ln/>
        </p:spPr>
        <p:txBody>
          <a:bodyPr/>
          <a:lstStyle>
            <a:lvl1pPr>
              <a:defRPr/>
            </a:lvl1pPr>
          </a:lstStyle>
          <a:p>
            <a:pPr>
              <a:defRPr/>
            </a:pPr>
            <a:fld id="{F4571D79-3FCF-470B-A39E-9BBB02B9F0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fld id="{CA0CAF8B-6BB1-4D78-91A4-9088E87EBD16}" type="datetime1">
              <a:rPr lang="en-US"/>
              <a:pPr>
                <a:defRPr/>
              </a:pPr>
              <a:t>11/4/2015</a:t>
            </a:fld>
            <a:endParaRPr lang="en-US"/>
          </a:p>
        </p:txBody>
      </p:sp>
      <p:sp>
        <p:nvSpPr>
          <p:cNvPr id="8" name="Rectangle 14"/>
          <p:cNvSpPr>
            <a:spLocks noGrp="1" noChangeArrowheads="1"/>
          </p:cNvSpPr>
          <p:nvPr>
            <p:ph type="sldNum" sz="quarter" idx="11"/>
          </p:nvPr>
        </p:nvSpPr>
        <p:spPr>
          <a:ln/>
        </p:spPr>
        <p:txBody>
          <a:bodyPr/>
          <a:lstStyle>
            <a:lvl1pPr>
              <a:defRPr/>
            </a:lvl1pPr>
          </a:lstStyle>
          <a:p>
            <a:pPr>
              <a:defRPr/>
            </a:pPr>
            <a:fld id="{570959ED-9753-44BA-B55A-7B20CE50366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12"/>
          <p:cNvSpPr>
            <a:spLocks noGrp="1" noChangeArrowheads="1"/>
          </p:cNvSpPr>
          <p:nvPr>
            <p:ph type="dt" sz="half" idx="10"/>
          </p:nvPr>
        </p:nvSpPr>
        <p:spPr>
          <a:ln/>
        </p:spPr>
        <p:txBody>
          <a:bodyPr/>
          <a:lstStyle>
            <a:lvl1pPr>
              <a:defRPr/>
            </a:lvl1pPr>
          </a:lstStyle>
          <a:p>
            <a:pPr>
              <a:defRPr/>
            </a:pPr>
            <a:fld id="{BA56232C-64F3-4BC7-A9F4-9AD666360C45}" type="datetime1">
              <a:rPr lang="en-US"/>
              <a:pPr>
                <a:defRPr/>
              </a:pPr>
              <a:t>11/4/2015</a:t>
            </a:fld>
            <a:endParaRPr lang="en-US"/>
          </a:p>
        </p:txBody>
      </p:sp>
      <p:sp>
        <p:nvSpPr>
          <p:cNvPr id="4" name="Rectangle 14"/>
          <p:cNvSpPr>
            <a:spLocks noGrp="1" noChangeArrowheads="1"/>
          </p:cNvSpPr>
          <p:nvPr>
            <p:ph type="sldNum" sz="quarter" idx="11"/>
          </p:nvPr>
        </p:nvSpPr>
        <p:spPr>
          <a:ln/>
        </p:spPr>
        <p:txBody>
          <a:bodyPr/>
          <a:lstStyle>
            <a:lvl1pPr>
              <a:defRPr/>
            </a:lvl1pPr>
          </a:lstStyle>
          <a:p>
            <a:pPr>
              <a:defRPr/>
            </a:pPr>
            <a:fld id="{A2E52CFE-2BB0-48A7-9F53-4B9D51B44A46}" type="slidenum">
              <a:rPr lang="en-US"/>
              <a:pPr>
                <a:defRPr/>
              </a:pPr>
              <a:t>‹#›</a:t>
            </a:fld>
            <a:endParaRPr lang="en-US"/>
          </a:p>
        </p:txBody>
      </p:sp>
      <p:sp>
        <p:nvSpPr>
          <p:cNvPr id="6" name="Title 5"/>
          <p:cNvSpPr>
            <a:spLocks noGrp="1"/>
          </p:cNvSpPr>
          <p:nvPr>
            <p:ph type="title" hasCustomPrompt="1"/>
          </p:nvPr>
        </p:nvSpPr>
        <p:spPr>
          <a:xfrm>
            <a:off x="414338" y="152400"/>
            <a:ext cx="7584674" cy="722243"/>
          </a:xfrm>
        </p:spPr>
        <p:txBody>
          <a:bodyPr/>
          <a:lstStyle>
            <a:lvl1pPr>
              <a:defRPr/>
            </a:lvl1pPr>
          </a:lstStyle>
          <a:p>
            <a:r>
              <a:rPr lang="en-US" dirty="0" smtClean="0"/>
              <a:t>[Slide Title]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2DD26A74-AA3F-4EF0-A4AF-04DB0CC29C2B}" type="datetime1">
              <a:rPr lang="en-US"/>
              <a:pPr>
                <a:defRPr/>
              </a:pPr>
              <a:t>11/4/2015</a:t>
            </a:fld>
            <a:endParaRPr lang="en-US"/>
          </a:p>
        </p:txBody>
      </p:sp>
      <p:sp>
        <p:nvSpPr>
          <p:cNvPr id="3" name="Rectangle 14"/>
          <p:cNvSpPr>
            <a:spLocks noGrp="1" noChangeArrowheads="1"/>
          </p:cNvSpPr>
          <p:nvPr>
            <p:ph type="sldNum" sz="quarter" idx="11"/>
          </p:nvPr>
        </p:nvSpPr>
        <p:spPr>
          <a:ln/>
        </p:spPr>
        <p:txBody>
          <a:bodyPr/>
          <a:lstStyle>
            <a:lvl1pPr>
              <a:defRPr/>
            </a:lvl1pPr>
          </a:lstStyle>
          <a:p>
            <a:pPr>
              <a:defRPr/>
            </a:pPr>
            <a:fld id="{19AB79F6-C316-4021-B029-814B015AF6A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6AAD3D5E-105C-4907-9B60-C6F5CE58284D}" type="datetime1">
              <a:rPr lang="en-US"/>
              <a:pPr>
                <a:defRPr/>
              </a:pPr>
              <a:t>11/4/2015</a:t>
            </a:fld>
            <a:endParaRPr lang="en-US"/>
          </a:p>
        </p:txBody>
      </p:sp>
      <p:sp>
        <p:nvSpPr>
          <p:cNvPr id="6" name="Rectangle 14"/>
          <p:cNvSpPr>
            <a:spLocks noGrp="1" noChangeArrowheads="1"/>
          </p:cNvSpPr>
          <p:nvPr>
            <p:ph type="sldNum" sz="quarter" idx="11"/>
          </p:nvPr>
        </p:nvSpPr>
        <p:spPr>
          <a:ln/>
        </p:spPr>
        <p:txBody>
          <a:bodyPr/>
          <a:lstStyle>
            <a:lvl1pPr>
              <a:defRPr/>
            </a:lvl1pPr>
          </a:lstStyle>
          <a:p>
            <a:pPr>
              <a:defRPr/>
            </a:pPr>
            <a:fld id="{45725644-1B45-4695-9AFB-0497CF045AA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7550D742-E7EE-41B8-9B65-6DB397F6AFB3}" type="datetime1">
              <a:rPr lang="en-US"/>
              <a:pPr>
                <a:defRPr/>
              </a:pPr>
              <a:t>11/4/2015</a:t>
            </a:fld>
            <a:endParaRPr lang="en-US"/>
          </a:p>
        </p:txBody>
      </p:sp>
      <p:sp>
        <p:nvSpPr>
          <p:cNvPr id="6" name="Rectangle 14"/>
          <p:cNvSpPr>
            <a:spLocks noGrp="1" noChangeArrowheads="1"/>
          </p:cNvSpPr>
          <p:nvPr>
            <p:ph type="sldNum" sz="quarter" idx="11"/>
          </p:nvPr>
        </p:nvSpPr>
        <p:spPr>
          <a:ln/>
        </p:spPr>
        <p:txBody>
          <a:bodyPr/>
          <a:lstStyle>
            <a:lvl1pPr>
              <a:defRPr/>
            </a:lvl1pPr>
          </a:lstStyle>
          <a:p>
            <a:pPr>
              <a:defRPr/>
            </a:pPr>
            <a:fld id="{107A53D9-FB86-4668-B944-96648E8AE6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gi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00" name="Rectangle 11"/>
          <p:cNvSpPr>
            <a:spLocks noGrp="1" noChangeArrowheads="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788" name="Rectangle 12"/>
          <p:cNvSpPr>
            <a:spLocks noGrp="1" noChangeArrowheads="1"/>
          </p:cNvSpPr>
          <p:nvPr>
            <p:ph type="dt" sz="half" idx="2"/>
          </p:nvPr>
        </p:nvSpPr>
        <p:spPr bwMode="auto">
          <a:xfrm>
            <a:off x="0"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800" b="0" smtClean="0">
                <a:latin typeface="+mn-lt"/>
                <a:cs typeface="+mn-cs"/>
              </a:defRPr>
            </a:lvl1pPr>
          </a:lstStyle>
          <a:p>
            <a:pPr>
              <a:defRPr/>
            </a:pPr>
            <a:fld id="{40E272F6-1708-4844-BC38-1E403A83FDAA}" type="datetime1">
              <a:rPr lang="en-US"/>
              <a:pPr>
                <a:defRPr/>
              </a:pPr>
              <a:t>11/4/2015</a:t>
            </a:fld>
            <a:endParaRPr lang="en-US"/>
          </a:p>
        </p:txBody>
      </p:sp>
      <p:sp>
        <p:nvSpPr>
          <p:cNvPr id="75790" name="Rectangle 14"/>
          <p:cNvSpPr>
            <a:spLocks noGrp="1" noChangeArrowheads="1"/>
          </p:cNvSpPr>
          <p:nvPr>
            <p:ph type="sldNum" sz="quarter" idx="4"/>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800" b="0">
                <a:latin typeface="+mn-lt"/>
                <a:cs typeface="+mn-cs"/>
              </a:defRPr>
            </a:lvl1pPr>
          </a:lstStyle>
          <a:p>
            <a:pPr>
              <a:defRPr/>
            </a:pPr>
            <a:fld id="{CF0C1523-E9F1-42F5-83FF-A196C03FCA7F}" type="slidenum">
              <a:rPr lang="en-US"/>
              <a:pPr>
                <a:defRPr/>
              </a:pPr>
              <a:t>‹#›</a:t>
            </a:fld>
            <a:endParaRPr lang="en-US"/>
          </a:p>
        </p:txBody>
      </p:sp>
      <p:sp>
        <p:nvSpPr>
          <p:cNvPr id="1031" name="Line 32"/>
          <p:cNvSpPr>
            <a:spLocks noChangeShapeType="1"/>
          </p:cNvSpPr>
          <p:nvPr/>
        </p:nvSpPr>
        <p:spPr bwMode="auto">
          <a:xfrm>
            <a:off x="444500" y="919163"/>
            <a:ext cx="8415338" cy="1587"/>
          </a:xfrm>
          <a:prstGeom prst="line">
            <a:avLst/>
          </a:prstGeom>
          <a:noFill/>
          <a:ln w="9525">
            <a:solidFill>
              <a:srgbClr val="0033CC"/>
            </a:solidFill>
            <a:round/>
            <a:headEnd/>
            <a:tailEnd/>
          </a:ln>
          <a:extLst/>
        </p:spPr>
        <p:txBody>
          <a:bodyPr/>
          <a:lstStyle/>
          <a:p>
            <a:pPr>
              <a:spcBef>
                <a:spcPct val="50000"/>
              </a:spcBef>
              <a:defRPr/>
            </a:pPr>
            <a:endParaRPr lang="en-US"/>
          </a:p>
        </p:txBody>
      </p:sp>
      <p:pic>
        <p:nvPicPr>
          <p:cNvPr id="8" name="Picture 7" descr="EEC-Happle2.gif"/>
          <p:cNvPicPr>
            <a:picLocks noChangeAspect="1"/>
          </p:cNvPicPr>
          <p:nvPr/>
        </p:nvPicPr>
        <p:blipFill>
          <a:blip r:embed="rId17"/>
          <a:stretch>
            <a:fillRect/>
          </a:stretch>
        </p:blipFill>
        <p:spPr>
          <a:xfrm>
            <a:off x="8181890" y="182878"/>
            <a:ext cx="659958" cy="655859"/>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Lst>
  <p:timing>
    <p:tnLst>
      <p:par>
        <p:cTn id="1" dur="indefinite" restart="never" nodeType="tmRoot"/>
      </p:par>
    </p:tnLst>
  </p:timing>
  <p:hf hdr="0" ftr="0" dt="0"/>
  <p:txStyles>
    <p:titleStyle>
      <a:lvl1pPr algn="l" rtl="0" eaLnBrk="1" fontAlgn="base" hangingPunct="1">
        <a:spcBef>
          <a:spcPct val="0"/>
        </a:spcBef>
        <a:spcAft>
          <a:spcPct val="0"/>
        </a:spcAft>
        <a:defRPr sz="2400" b="1">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1" fontAlgn="base" hangingPunct="1">
        <a:spcBef>
          <a:spcPct val="100000"/>
        </a:spcBef>
        <a:spcAft>
          <a:spcPct val="0"/>
        </a:spcAft>
        <a:buClr>
          <a:srgbClr val="0033CC"/>
        </a:buClr>
        <a:buChar char="•"/>
        <a:defRPr sz="24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ea.org/home/2011-2012-average-starting-teacher-salary.html"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http://www.wcwonline.org/pdf/capacityexecsum.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heckman.uchicago.edu/sites/heckman2013.uchicago.edu/files/uploads/Heckman_2008_Schools%20skills%20and%20synapses.pd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www.highscope.org/file/Research/PerryProject/specialsummary_rev2011_02_2.pdf"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2352674" y="1143000"/>
            <a:ext cx="6489175" cy="2457450"/>
          </a:xfrm>
        </p:spPr>
        <p:txBody>
          <a:bodyPr/>
          <a:lstStyle/>
          <a:p>
            <a:r>
              <a:rPr lang="en-US" sz="2800" dirty="0" smtClean="0"/>
              <a:t>Improving Early Education for All Students</a:t>
            </a:r>
            <a:r>
              <a:rPr lang="en-US" dirty="0" smtClean="0"/>
              <a:t/>
            </a:r>
            <a:br>
              <a:rPr lang="en-US" dirty="0" smtClean="0"/>
            </a:br>
            <a:r>
              <a:rPr lang="en-US" dirty="0" smtClean="0"/>
              <a:t/>
            </a:r>
            <a:br>
              <a:rPr lang="en-US" dirty="0" smtClean="0"/>
            </a:br>
            <a:endParaRPr lang="en-US" sz="1800" b="0" i="1" dirty="0" smtClean="0"/>
          </a:p>
        </p:txBody>
      </p:sp>
      <p:sp>
        <p:nvSpPr>
          <p:cNvPr id="4" name="Text Placeholder 3"/>
          <p:cNvSpPr>
            <a:spLocks noGrp="1"/>
          </p:cNvSpPr>
          <p:nvPr>
            <p:ph type="body" sz="quarter" idx="13"/>
          </p:nvPr>
        </p:nvSpPr>
        <p:spPr/>
        <p:txBody>
          <a:bodyPr/>
          <a:lstStyle/>
          <a:p>
            <a:pPr marL="0" indent="0"/>
            <a:r>
              <a:rPr lang="en-US" sz="1600" b="0" dirty="0" smtClean="0"/>
              <a:t>Massachusetts Association of School Committees/ Massachusetts Association of School Superintendents Joint Conference</a:t>
            </a:r>
          </a:p>
          <a:p>
            <a:r>
              <a:rPr lang="en-US" dirty="0" smtClean="0"/>
              <a:t>November 5,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9208" y="1060024"/>
            <a:ext cx="8382000" cy="4525963"/>
          </a:xfrm>
        </p:spPr>
        <p:txBody>
          <a:bodyPr/>
          <a:lstStyle/>
          <a:p>
            <a:r>
              <a:rPr lang="en-US" sz="1400" b="0" dirty="0" smtClean="0"/>
              <a:t>The Preschool Expansion Grant (PEG) supports Massachusetts' efforts to increase families' access to high-quality preschool and achieve improved outcomes for children.</a:t>
            </a:r>
          </a:p>
          <a:p>
            <a:r>
              <a:rPr lang="en-US" sz="1400" b="0" dirty="0" smtClean="0"/>
              <a:t>Public schools are partnering with community-based early education and care programs licensed by EEC to increase each community's capacity to provide high-quality preschool opportunities to four year olds in their respective communities.</a:t>
            </a:r>
          </a:p>
          <a:p>
            <a:r>
              <a:rPr lang="en-US" sz="1400" b="0" dirty="0" smtClean="0"/>
              <a:t>The partnerships focus on collaborating in key areas that support the delivery of high quality programs and services for children and families, including:</a:t>
            </a:r>
          </a:p>
          <a:p>
            <a:pPr lvl="1"/>
            <a:r>
              <a:rPr lang="en-US" sz="1400" b="0" dirty="0" smtClean="0"/>
              <a:t>Smaller class size and teacher/child ratios</a:t>
            </a:r>
          </a:p>
          <a:p>
            <a:pPr lvl="1"/>
            <a:r>
              <a:rPr lang="en-US" sz="1400" b="0" dirty="0" smtClean="0"/>
              <a:t>Inclusive instruction and settings</a:t>
            </a:r>
          </a:p>
          <a:p>
            <a:pPr lvl="1"/>
            <a:r>
              <a:rPr lang="en-US" sz="1400" b="0" dirty="0" smtClean="0"/>
              <a:t>Attaining/maintaining NAEYC program accreditation and/or QRIS Level 3 or higher</a:t>
            </a:r>
          </a:p>
          <a:p>
            <a:pPr lvl="1"/>
            <a:r>
              <a:rPr lang="en-US" sz="1400" b="0" dirty="0" smtClean="0"/>
              <a:t>Educator professional development including coaching, mentoring, and professional learning communities</a:t>
            </a:r>
          </a:p>
          <a:p>
            <a:pPr lvl="1"/>
            <a:r>
              <a:rPr lang="en-US" sz="1400" b="0" dirty="0" smtClean="0"/>
              <a:t>Teacher compensation aligned with public school salaries</a:t>
            </a:r>
          </a:p>
          <a:p>
            <a:pPr lvl="1"/>
            <a:r>
              <a:rPr lang="en-US" sz="1400" b="0" dirty="0" smtClean="0"/>
              <a:t>Data and assessments to inform strategic planning and measure benefits to children</a:t>
            </a:r>
          </a:p>
          <a:p>
            <a:pPr lvl="1"/>
            <a:r>
              <a:rPr lang="en-US" sz="1400" b="0" dirty="0" smtClean="0"/>
              <a:t>Family engagement</a:t>
            </a:r>
          </a:p>
          <a:p>
            <a:pPr lvl="1"/>
            <a:r>
              <a:rPr lang="en-US" sz="1400" b="0" dirty="0" smtClean="0"/>
              <a:t>Comprehensive services</a:t>
            </a:r>
          </a:p>
          <a:p>
            <a:pPr lvl="1"/>
            <a:r>
              <a:rPr lang="en-US" sz="1400" b="0" dirty="0" smtClean="0"/>
              <a:t>Transition to preschool and Kindergarten; alignment with birth to 3</a:t>
            </a:r>
            <a:r>
              <a:rPr lang="en-US" sz="1400" b="0" baseline="30000" dirty="0" smtClean="0"/>
              <a:t>rd</a:t>
            </a:r>
            <a:r>
              <a:rPr lang="en-US" sz="1400" b="0" dirty="0" smtClean="0"/>
              <a:t> grade systems</a:t>
            </a:r>
          </a:p>
          <a:p>
            <a:pPr>
              <a:spcBef>
                <a:spcPts val="1200"/>
              </a:spcBef>
            </a:pPr>
            <a:r>
              <a:rPr lang="en-US" sz="1400" b="0" dirty="0" smtClean="0"/>
              <a:t>PEG goal: Develop replicable and sustainable model for other districts. EEC is conducting a longitudinal study that assesses the impact of the PEG on children.</a:t>
            </a:r>
          </a:p>
          <a:p>
            <a:pPr>
              <a:spcBef>
                <a:spcPts val="1200"/>
              </a:spcBef>
            </a:pPr>
            <a:r>
              <a:rPr lang="en-US" sz="1400" b="0" dirty="0" smtClean="0"/>
              <a:t>EEC is reviewing research bids to evaluate PEG implementation, impacts and costs, and to provide formative feedback to grantees to support on-going quality improvement.</a:t>
            </a:r>
            <a:endParaRPr lang="en-US" b="0" dirty="0"/>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10</a:t>
            </a:fld>
            <a:endParaRPr lang="en-US"/>
          </a:p>
        </p:txBody>
      </p:sp>
      <p:sp>
        <p:nvSpPr>
          <p:cNvPr id="4" name="Text Placeholder 3"/>
          <p:cNvSpPr>
            <a:spLocks noGrp="1"/>
          </p:cNvSpPr>
          <p:nvPr>
            <p:ph type="body" sz="quarter" idx="12"/>
          </p:nvPr>
        </p:nvSpPr>
        <p:spPr/>
        <p:txBody>
          <a:bodyPr/>
          <a:lstStyle/>
          <a:p>
            <a:pPr lvl="0">
              <a:spcBef>
                <a:spcPts val="0"/>
              </a:spcBef>
            </a:pPr>
            <a:r>
              <a:rPr lang="en-US" sz="2200" dirty="0" smtClean="0">
                <a:solidFill>
                  <a:srgbClr val="0033CC"/>
                </a:solidFill>
                <a:latin typeface="+mj-lt"/>
                <a:cs typeface="Arial" pitchFamily="34" charset="0"/>
              </a:rPr>
              <a:t>Federal Preschool Expansion Grant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11</a:t>
            </a:fld>
            <a:endParaRPr lang="en-US"/>
          </a:p>
        </p:txBody>
      </p:sp>
      <p:sp>
        <p:nvSpPr>
          <p:cNvPr id="3" name="Title 2"/>
          <p:cNvSpPr>
            <a:spLocks noGrp="1"/>
          </p:cNvSpPr>
          <p:nvPr>
            <p:ph type="title"/>
          </p:nvPr>
        </p:nvSpPr>
        <p:spPr>
          <a:xfrm>
            <a:off x="414338" y="152400"/>
            <a:ext cx="7727798" cy="722243"/>
          </a:xfrm>
        </p:spPr>
        <p:txBody>
          <a:bodyPr/>
          <a:lstStyle/>
          <a:p>
            <a:r>
              <a:rPr lang="en-US" dirty="0" smtClean="0"/>
              <a:t>Workforce Compensation</a:t>
            </a:r>
            <a:endParaRPr lang="en-US" dirty="0"/>
          </a:p>
        </p:txBody>
      </p:sp>
      <p:sp>
        <p:nvSpPr>
          <p:cNvPr id="5" name="Content Placeholder 2"/>
          <p:cNvSpPr txBox="1">
            <a:spLocks/>
          </p:cNvSpPr>
          <p:nvPr/>
        </p:nvSpPr>
        <p:spPr bwMode="auto">
          <a:xfrm>
            <a:off x="405517" y="1160890"/>
            <a:ext cx="8499944" cy="46839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800"/>
              </a:spcBef>
              <a:buClr>
                <a:srgbClr val="C00000"/>
              </a:buClr>
              <a:buFont typeface="Wingdings" pitchFamily="2" charset="2"/>
              <a:buChar char="§"/>
            </a:pPr>
            <a:r>
              <a:rPr lang="en-US" sz="2000" dirty="0" smtClean="0"/>
              <a:t>Current </a:t>
            </a:r>
            <a:r>
              <a:rPr lang="en-US" sz="2000" dirty="0" smtClean="0"/>
              <a:t>compensation structure for family/center-based early educators does not match that for public (</a:t>
            </a:r>
            <a:r>
              <a:rPr lang="en-US" sz="2000" dirty="0" err="1" smtClean="0"/>
              <a:t>preK</a:t>
            </a:r>
            <a:r>
              <a:rPr lang="en-US" sz="2000" dirty="0" smtClean="0"/>
              <a:t>) school educators.</a:t>
            </a:r>
          </a:p>
          <a:p>
            <a:pPr marL="742950" lvl="1" indent="-285750">
              <a:spcBef>
                <a:spcPts val="900"/>
              </a:spcBef>
              <a:buClr>
                <a:srgbClr val="C00000"/>
              </a:buClr>
              <a:buFont typeface="Wingdings" pitchFamily="2" charset="2"/>
              <a:buChar char="Ø"/>
            </a:pPr>
            <a:r>
              <a:rPr lang="en-US" sz="2000" dirty="0" smtClean="0"/>
              <a:t>Family child care provider median salary: </a:t>
            </a:r>
            <a:r>
              <a:rPr lang="en-US" sz="2000" dirty="0" smtClean="0">
                <a:solidFill>
                  <a:srgbClr val="C00000"/>
                </a:solidFill>
              </a:rPr>
              <a:t>$25,001 - $27,500</a:t>
            </a:r>
            <a:r>
              <a:rPr lang="en-US" sz="2000" dirty="0" smtClean="0"/>
              <a:t>*</a:t>
            </a:r>
            <a:r>
              <a:rPr lang="en-US" sz="2000" dirty="0" smtClean="0">
                <a:solidFill>
                  <a:srgbClr val="C00000"/>
                </a:solidFill>
              </a:rPr>
              <a:t> </a:t>
            </a:r>
          </a:p>
          <a:p>
            <a:pPr marL="742950" lvl="1" indent="-285750">
              <a:spcBef>
                <a:spcPts val="900"/>
              </a:spcBef>
              <a:buClr>
                <a:srgbClr val="C00000"/>
              </a:buClr>
              <a:buFont typeface="Wingdings" pitchFamily="2" charset="2"/>
              <a:buChar char="Ø"/>
            </a:pPr>
            <a:r>
              <a:rPr lang="en-US" sz="2000" dirty="0" smtClean="0"/>
              <a:t>Center-based educator median salary: </a:t>
            </a:r>
            <a:r>
              <a:rPr lang="en-US" sz="2000" dirty="0" smtClean="0">
                <a:solidFill>
                  <a:srgbClr val="C00000"/>
                </a:solidFill>
              </a:rPr>
              <a:t>$22,501 - $25,000</a:t>
            </a:r>
            <a:r>
              <a:rPr lang="en-US" sz="2000" dirty="0" smtClean="0"/>
              <a:t>* </a:t>
            </a:r>
          </a:p>
          <a:p>
            <a:pPr marL="742950" lvl="1" indent="-285750">
              <a:spcBef>
                <a:spcPts val="900"/>
              </a:spcBef>
              <a:buClr>
                <a:srgbClr val="C00000"/>
              </a:buClr>
              <a:buFont typeface="Wingdings" pitchFamily="2" charset="2"/>
              <a:buChar char="Ø"/>
            </a:pPr>
            <a:r>
              <a:rPr lang="en-US" sz="2000" dirty="0" smtClean="0"/>
              <a:t>Public school educator avg. starting salary in MA:  </a:t>
            </a:r>
            <a:r>
              <a:rPr lang="en-US" sz="2000" dirty="0" smtClean="0">
                <a:solidFill>
                  <a:srgbClr val="C00000"/>
                </a:solidFill>
              </a:rPr>
              <a:t>$40,462</a:t>
            </a:r>
            <a:r>
              <a:rPr lang="en-US" sz="2000" dirty="0" smtClean="0"/>
              <a:t>**</a:t>
            </a:r>
          </a:p>
          <a:p>
            <a:pPr marL="285750" indent="-285750">
              <a:spcBef>
                <a:spcPts val="3000"/>
              </a:spcBef>
              <a:buClr>
                <a:srgbClr val="C00000"/>
              </a:buClr>
              <a:buFont typeface="Wingdings" pitchFamily="2" charset="2"/>
              <a:buChar char="§"/>
            </a:pPr>
            <a:r>
              <a:rPr lang="en-US" sz="2000" dirty="0" smtClean="0"/>
              <a:t>An estimated 30% of the family/center-based early educator workforce </a:t>
            </a:r>
            <a:r>
              <a:rPr lang="en-US" sz="2000" dirty="0" err="1" smtClean="0"/>
              <a:t>attrits</a:t>
            </a:r>
            <a:r>
              <a:rPr lang="en-US" sz="2000" dirty="0" smtClean="0"/>
              <a:t> annually.***</a:t>
            </a:r>
          </a:p>
          <a:p>
            <a:pPr marL="285750" indent="-285750">
              <a:spcBef>
                <a:spcPts val="3000"/>
              </a:spcBef>
              <a:buClr>
                <a:srgbClr val="C00000"/>
              </a:buClr>
              <a:buFont typeface="Wingdings" pitchFamily="2" charset="2"/>
              <a:buChar char="§"/>
            </a:pPr>
            <a:r>
              <a:rPr lang="en-US" sz="2000" dirty="0" smtClean="0"/>
              <a:t>Salaries and benefits are the most significant operation costs for programs</a:t>
            </a:r>
          </a:p>
          <a:p>
            <a:pPr marL="341313" lvl="0" indent="-341313">
              <a:buClr>
                <a:srgbClr val="C00000"/>
              </a:buClr>
              <a:buFont typeface="Wingdings" pitchFamily="2" charset="2"/>
              <a:buChar char="§"/>
            </a:pPr>
            <a:endParaRPr lang="en-US" dirty="0" smtClean="0"/>
          </a:p>
          <a:p>
            <a:pPr lvl="0"/>
            <a:endParaRPr lang="en-US" dirty="0" smtClean="0"/>
          </a:p>
          <a:p>
            <a:pPr marL="341313" lvl="0" indent="-341313">
              <a:buClr>
                <a:srgbClr val="C00000"/>
              </a:buClr>
              <a:buFont typeface="Wingdings" pitchFamily="2" charset="2"/>
              <a:buChar char="§"/>
            </a:pPr>
            <a:endParaRPr lang="en-US" dirty="0" smtClean="0"/>
          </a:p>
          <a:p>
            <a:pPr marL="341313" lvl="0" indent="-341313">
              <a:buClr>
                <a:srgbClr val="C00000"/>
              </a:buClr>
              <a:buFont typeface="Wingdings" pitchFamily="2" charset="2"/>
              <a:buChar char="§"/>
            </a:pPr>
            <a:endParaRPr lang="en-US" dirty="0" smtClean="0"/>
          </a:p>
          <a:p>
            <a:pPr marL="341313" lvl="0" indent="-341313">
              <a:buClr>
                <a:srgbClr val="C00000"/>
              </a:buClr>
              <a:buFont typeface="Wingdings" pitchFamily="2" charset="2"/>
              <a:buChar char="§"/>
            </a:pPr>
            <a:endParaRPr lang="en-US" u="sng" dirty="0" smtClean="0"/>
          </a:p>
        </p:txBody>
      </p:sp>
      <p:sp>
        <p:nvSpPr>
          <p:cNvPr id="6" name="TextBox 5"/>
          <p:cNvSpPr txBox="1"/>
          <p:nvPr/>
        </p:nvSpPr>
        <p:spPr>
          <a:xfrm>
            <a:off x="715617" y="5486401"/>
            <a:ext cx="7541415" cy="1169551"/>
          </a:xfrm>
          <a:prstGeom prst="rect">
            <a:avLst/>
          </a:prstGeom>
          <a:noFill/>
        </p:spPr>
        <p:txBody>
          <a:bodyPr wrap="square" rtlCol="0">
            <a:spAutoFit/>
          </a:bodyPr>
          <a:lstStyle/>
          <a:p>
            <a:r>
              <a:rPr lang="en-US" sz="1000" i="1" dirty="0" smtClean="0"/>
              <a:t>*The Massachusetts Career Ladder and Early Educator Compensation Reform, May 2013. The Bessie Tart Wilson Initiative for Children. </a:t>
            </a:r>
          </a:p>
          <a:p>
            <a:pPr>
              <a:spcBef>
                <a:spcPts val="600"/>
              </a:spcBef>
            </a:pPr>
            <a:r>
              <a:rPr lang="en-US" sz="1000" i="1" dirty="0" smtClean="0"/>
              <a:t>**2011-2012 Average Starting Teacher Salaries by State. National Education Association. </a:t>
            </a:r>
            <a:br>
              <a:rPr lang="en-US" sz="1000" i="1" dirty="0" smtClean="0"/>
            </a:br>
            <a:r>
              <a:rPr lang="en-US" sz="1000" i="1" dirty="0" smtClean="0">
                <a:hlinkClick r:id="rId3"/>
              </a:rPr>
              <a:t>http://www.nea.org/home/2011-2012-average-starting-teacher-salary.html</a:t>
            </a:r>
            <a:endParaRPr lang="en-US" sz="1000" i="1" dirty="0" smtClean="0"/>
          </a:p>
          <a:p>
            <a:pPr>
              <a:spcBef>
                <a:spcPts val="600"/>
              </a:spcBef>
            </a:pPr>
            <a:r>
              <a:rPr lang="en-US" sz="1000" dirty="0" smtClean="0"/>
              <a:t>Preparing the Early Education and Care Workforce: The Capacity of Massachusetts’ Intuitions of Higher Education, 2005.  </a:t>
            </a:r>
            <a:br>
              <a:rPr lang="en-US" sz="1000" dirty="0" smtClean="0"/>
            </a:br>
            <a:r>
              <a:rPr lang="en-US" sz="1000" dirty="0" smtClean="0"/>
              <a:t>The Wellesley Centers for Women. </a:t>
            </a:r>
            <a:r>
              <a:rPr lang="en-US" sz="1000" u="sng" dirty="0" smtClean="0">
                <a:hlinkClick r:id="rId4"/>
              </a:rPr>
              <a:t>http://www.wcwonline.org/pdf/capacityexecsum.pdf</a:t>
            </a:r>
            <a:endParaRPr lang="en-US" sz="10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12</a:t>
            </a:fld>
            <a:endParaRPr lang="en-US"/>
          </a:p>
        </p:txBody>
      </p:sp>
      <p:sp>
        <p:nvSpPr>
          <p:cNvPr id="3" name="Title 2"/>
          <p:cNvSpPr>
            <a:spLocks noGrp="1"/>
          </p:cNvSpPr>
          <p:nvPr>
            <p:ph type="title"/>
          </p:nvPr>
        </p:nvSpPr>
        <p:spPr/>
        <p:txBody>
          <a:bodyPr/>
          <a:lstStyle/>
          <a:p>
            <a:r>
              <a:rPr lang="en-US" dirty="0" smtClean="0"/>
              <a:t>Commonwealth Preschool Partnership</a:t>
            </a:r>
            <a:endParaRPr lang="en-US" dirty="0"/>
          </a:p>
        </p:txBody>
      </p:sp>
      <p:sp>
        <p:nvSpPr>
          <p:cNvPr id="4" name="Content Placeholder 2"/>
          <p:cNvSpPr txBox="1">
            <a:spLocks/>
          </p:cNvSpPr>
          <p:nvPr/>
        </p:nvSpPr>
        <p:spPr bwMode="auto">
          <a:xfrm>
            <a:off x="452561" y="1296063"/>
            <a:ext cx="8270019" cy="50252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1963" lvl="1" indent="-461963">
              <a:buClr>
                <a:srgbClr val="C00000"/>
              </a:buClr>
              <a:buFont typeface="Wingdings" pitchFamily="2" charset="2"/>
              <a:buChar char="§"/>
            </a:pPr>
            <a:endParaRPr lang="en-US" b="0" dirty="0" smtClean="0">
              <a:latin typeface="Arial" pitchFamily="34" charset="0"/>
              <a:cs typeface="Arial" pitchFamily="34" charset="0"/>
            </a:endParaRPr>
          </a:p>
          <a:p>
            <a:pPr marL="461963" lvl="1" indent="-461963">
              <a:buClr>
                <a:srgbClr val="C00000"/>
              </a:buClr>
              <a:buFont typeface="Wingdings" pitchFamily="2" charset="2"/>
              <a:buChar char="§"/>
            </a:pPr>
            <a:endParaRPr lang="en-US" b="0" dirty="0" smtClean="0">
              <a:latin typeface="Arial" pitchFamily="34" charset="0"/>
              <a:cs typeface="Arial" pitchFamily="34" charset="0"/>
            </a:endParaRPr>
          </a:p>
          <a:p>
            <a:pPr marL="919163" lvl="2" indent="-461963">
              <a:buClr>
                <a:srgbClr val="C00000"/>
              </a:buClr>
              <a:buFont typeface="Wingdings" pitchFamily="2" charset="2"/>
              <a:buChar char="§"/>
            </a:pPr>
            <a:endParaRPr lang="en-US" sz="2600" i="1" dirty="0" smtClean="0">
              <a:solidFill>
                <a:srgbClr val="C00000"/>
              </a:solidFill>
              <a:latin typeface="Arial" pitchFamily="34" charset="0"/>
              <a:cs typeface="Arial" pitchFamily="34" charset="0"/>
            </a:endParaRPr>
          </a:p>
        </p:txBody>
      </p:sp>
      <p:sp>
        <p:nvSpPr>
          <p:cNvPr id="188417" name="Rectangle 1"/>
          <p:cNvSpPr>
            <a:spLocks noChangeArrowheads="1"/>
          </p:cNvSpPr>
          <p:nvPr/>
        </p:nvSpPr>
        <p:spPr bwMode="auto">
          <a:xfrm>
            <a:off x="506092" y="1170432"/>
            <a:ext cx="83453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Preschool Expansion Planning Grants</a:t>
            </a:r>
          </a:p>
          <a:p>
            <a:pPr marL="228600" marR="0" lvl="0" indent="-22860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chemeClr val="tx1"/>
                </a:solidFill>
                <a:effectLst/>
                <a:latin typeface="Arial" pitchFamily="34" charset="0"/>
                <a:ea typeface="Calibri" pitchFamily="34" charset="0"/>
                <a:cs typeface="Arial" pitchFamily="34" charset="0"/>
              </a:rPr>
              <a:t>EEC received FY16 state funding for a new planning grant opportunity for communities to develop local partnership models for expanding preschool to children ages 2.9 through Kindergarten entry from low-income families.  </a:t>
            </a: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chemeClr val="tx1"/>
                </a:solidFill>
                <a:effectLst/>
                <a:latin typeface="Arial" pitchFamily="34" charset="0"/>
                <a:ea typeface="Calibri" pitchFamily="34" charset="0"/>
                <a:cs typeface="Arial" pitchFamily="34" charset="0"/>
              </a:rPr>
              <a:t>EEC intends to award ten grants of up to $50,000 per community.</a:t>
            </a: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chemeClr val="tx1"/>
                </a:solidFill>
                <a:effectLst/>
                <a:latin typeface="Arial" pitchFamily="34" charset="0"/>
                <a:ea typeface="Calibri" pitchFamily="34" charset="0"/>
                <a:cs typeface="Arial" pitchFamily="34" charset="0"/>
              </a:rPr>
              <a:t>Applications must represent a partnership between a public school district (LEA) and at least two EEC-licensed early learning providers.  </a:t>
            </a: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endParaRPr lang="en-US" b="0" dirty="0" smtClean="0">
              <a:latin typeface="Arial" pitchFamily="34" charset="0"/>
              <a:ea typeface="Calibri"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chemeClr val="tx1"/>
                </a:solidFill>
                <a:effectLst/>
                <a:latin typeface="Arial" pitchFamily="34" charset="0"/>
                <a:ea typeface="Calibri" pitchFamily="34" charset="0"/>
                <a:cs typeface="Arial" pitchFamily="34" charset="0"/>
              </a:rPr>
              <a:t>Eligible applicants are cities, towns, regional school districts or educational </a:t>
            </a:r>
            <a:r>
              <a:rPr kumimoji="0" lang="en-US"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collaboratives</a:t>
            </a:r>
            <a:r>
              <a:rPr kumimoji="0" lang="en-US" b="0" i="0" u="none" strike="noStrike" cap="none" normalizeH="0" baseline="0" dirty="0" smtClean="0">
                <a:ln>
                  <a:noFill/>
                </a:ln>
                <a:solidFill>
                  <a:schemeClr val="tx1"/>
                </a:solidFill>
                <a:effectLst/>
                <a:latin typeface="Arial" pitchFamily="34" charset="0"/>
                <a:ea typeface="Calibri" pitchFamily="34" charset="0"/>
                <a:cs typeface="Arial" pitchFamily="34" charset="0"/>
              </a:rPr>
              <a:t> currently providing pre-kindergarten or preschool opportunities.  </a:t>
            </a: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 grant funds must be used to implement a strategic planning process to identify leadership, program design and resources needed to develop a preschool expansion partnership model based on the design of the U. S. Department of Education's Preschool Expansion Grant  program.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0040" y="1179576"/>
            <a:ext cx="3008376" cy="4821502"/>
          </a:xfrm>
        </p:spPr>
        <p:txBody>
          <a:bodyPr/>
          <a:lstStyle/>
          <a:p>
            <a:r>
              <a:rPr lang="en-US" sz="1600" dirty="0" smtClean="0"/>
              <a:t>Massachusetts students continue to lead their peers on national and international measures of student achievement. </a:t>
            </a:r>
          </a:p>
          <a:p>
            <a:pPr>
              <a:spcBef>
                <a:spcPts val="2400"/>
              </a:spcBef>
            </a:pPr>
            <a:r>
              <a:rPr lang="en-US" sz="1600" dirty="0" smtClean="0"/>
              <a:t>However, there are still persistent achievement gaps that disproportionally affect students in lower-income communities, English language learners, students with disabilities and students of color. </a:t>
            </a:r>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2</a:t>
            </a:fld>
            <a:endParaRPr lang="en-US"/>
          </a:p>
        </p:txBody>
      </p:sp>
      <p:sp>
        <p:nvSpPr>
          <p:cNvPr id="6" name="Title 2"/>
          <p:cNvSpPr txBox="1">
            <a:spLocks/>
          </p:cNvSpPr>
          <p:nvPr/>
        </p:nvSpPr>
        <p:spPr bwMode="auto">
          <a:xfrm>
            <a:off x="465667" y="152400"/>
            <a:ext cx="7779836" cy="7223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0033CC"/>
                </a:solidFill>
                <a:effectLst/>
                <a:uLnTx/>
                <a:uFillTx/>
                <a:latin typeface="+mj-lt"/>
                <a:ea typeface="+mj-ea"/>
                <a:cs typeface="+mj-cs"/>
              </a:rPr>
              <a:t>Why </a:t>
            </a:r>
            <a:r>
              <a:rPr kumimoji="0" lang="en-US" sz="2400" b="1" i="0" u="none" strike="noStrike" kern="0" cap="none" spc="0" normalizeH="0" noProof="0" dirty="0" smtClean="0">
                <a:ln>
                  <a:noFill/>
                </a:ln>
                <a:solidFill>
                  <a:srgbClr val="0033CC"/>
                </a:solidFill>
                <a:effectLst/>
                <a:uLnTx/>
                <a:uFillTx/>
                <a:latin typeface="+mj-lt"/>
                <a:ea typeface="+mj-ea"/>
                <a:cs typeface="+mj-cs"/>
              </a:rPr>
              <a:t>Early Education Matters</a:t>
            </a:r>
            <a:endParaRPr kumimoji="0" lang="en-US" sz="2400" b="1" i="0" u="none" strike="noStrike" kern="0" cap="none" spc="0" normalizeH="0" baseline="0" noProof="0" dirty="0">
              <a:ln>
                <a:noFill/>
              </a:ln>
              <a:solidFill>
                <a:srgbClr val="0033CC"/>
              </a:solidFill>
              <a:effectLst/>
              <a:uLnTx/>
              <a:uFillTx/>
              <a:latin typeface="+mj-lt"/>
              <a:ea typeface="+mj-ea"/>
              <a:cs typeface="+mj-cs"/>
            </a:endParaRPr>
          </a:p>
        </p:txBody>
      </p:sp>
      <p:pic>
        <p:nvPicPr>
          <p:cNvPr id="5" name="Picture 3"/>
          <p:cNvPicPr>
            <a:picLocks noChangeAspect="1" noChangeArrowheads="1"/>
          </p:cNvPicPr>
          <p:nvPr/>
        </p:nvPicPr>
        <p:blipFill>
          <a:blip r:embed="rId3"/>
          <a:srcRect/>
          <a:stretch>
            <a:fillRect/>
          </a:stretch>
        </p:blipFill>
        <p:spPr bwMode="auto">
          <a:xfrm>
            <a:off x="3557016" y="1812610"/>
            <a:ext cx="5197767" cy="3189157"/>
          </a:xfrm>
          <a:prstGeom prst="rect">
            <a:avLst/>
          </a:prstGeom>
          <a:noFill/>
          <a:ln w="9525">
            <a:noFill/>
            <a:miter lim="800000"/>
            <a:headEnd/>
            <a:tailEnd/>
          </a:ln>
          <a:effectLst/>
        </p:spPr>
      </p:pic>
      <p:sp>
        <p:nvSpPr>
          <p:cNvPr id="7" name="Content Placeholder 1"/>
          <p:cNvSpPr txBox="1">
            <a:spLocks/>
          </p:cNvSpPr>
          <p:nvPr/>
        </p:nvSpPr>
        <p:spPr bwMode="auto">
          <a:xfrm>
            <a:off x="3264408" y="5065776"/>
            <a:ext cx="5650992" cy="1353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n-ea"/>
                <a:cs typeface="+mn-cs"/>
              </a:rPr>
              <a:t>Third grade literacy proficiency is an important predictor of a child’s future academic success. </a:t>
            </a:r>
          </a:p>
          <a:p>
            <a:pPr marL="228600" marR="0" lvl="0" indent="-228600" algn="l" defTabSz="914400" rtl="0" eaLnBrk="1" fontAlgn="base" latinLnBrk="0" hangingPunct="1">
              <a:lnSpc>
                <a:spcPct val="100000"/>
              </a:lnSpc>
              <a:spcBef>
                <a:spcPts val="600"/>
              </a:spcBef>
              <a:spcAft>
                <a:spcPct val="0"/>
              </a:spcAft>
              <a:buClr>
                <a:srgbClr val="0033CC"/>
              </a:buClr>
              <a:buSzTx/>
              <a:buFontTx/>
              <a:buChar char="•"/>
              <a:tabLst/>
              <a:defRPr/>
            </a:pPr>
            <a:r>
              <a:rPr kumimoji="0" lang="en-US" sz="1600" b="1" i="0" u="none" strike="noStrike" kern="0" cap="none" spc="0" normalizeH="0" baseline="0" noProof="0" dirty="0" smtClean="0">
                <a:ln>
                  <a:noFill/>
                </a:ln>
                <a:solidFill>
                  <a:srgbClr val="C00000"/>
                </a:solidFill>
                <a:effectLst/>
                <a:uLnTx/>
                <a:uFillTx/>
                <a:latin typeface="+mn-lt"/>
                <a:ea typeface="+mn-ea"/>
                <a:cs typeface="+mn-cs"/>
              </a:rPr>
              <a:t>Providing access to high-quality early education programs is a vital component of addressing the achievement gap.  </a:t>
            </a:r>
            <a:endParaRPr kumimoji="0" lang="en-US" sz="1600" b="0" i="0" u="none" strike="noStrike" kern="0" cap="none" spc="0" normalizeH="0" baseline="0" noProof="0" dirty="0">
              <a:ln>
                <a:noFill/>
              </a:ln>
              <a:solidFill>
                <a:srgbClr val="C00000"/>
              </a:solidFill>
              <a:effectLst/>
              <a:uLnTx/>
              <a:uFillTx/>
              <a:latin typeface="+mn-lt"/>
              <a:ea typeface="+mn-ea"/>
              <a:cs typeface="+mn-cs"/>
            </a:endParaRPr>
          </a:p>
        </p:txBody>
      </p:sp>
      <p:sp>
        <p:nvSpPr>
          <p:cNvPr id="8" name="Content Placeholder 1"/>
          <p:cNvSpPr txBox="1">
            <a:spLocks/>
          </p:cNvSpPr>
          <p:nvPr/>
        </p:nvSpPr>
        <p:spPr bwMode="auto">
          <a:xfrm>
            <a:off x="3154680" y="1168843"/>
            <a:ext cx="5684520" cy="5868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n-ea"/>
                <a:cs typeface="+mn-cs"/>
              </a:rPr>
              <a:t>Vocabulary gaps by household occupational status can be seen early:</a:t>
            </a: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1600" b="1" i="0" u="none" strike="noStrike" kern="0" cap="none" spc="0" normalizeH="0" baseline="0" noProof="0" dirty="0" smtClean="0">
              <a:ln>
                <a:noFill/>
              </a:ln>
              <a:solidFill>
                <a:schemeClr val="tx1"/>
              </a:solidFill>
              <a:effectLst/>
              <a:uLnTx/>
              <a:uFillTx/>
              <a:latin typeface="+mn-lt"/>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1600" b="1" i="0" u="none" strike="noStrike" kern="0" cap="none" spc="0" normalizeH="0" baseline="0" noProof="0" dirty="0" smtClean="0">
              <a:ln>
                <a:noFill/>
              </a:ln>
              <a:solidFill>
                <a:schemeClr val="tx1"/>
              </a:solidFill>
              <a:effectLst/>
              <a:uLnTx/>
              <a:uFillTx/>
              <a:latin typeface="+mn-lt"/>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1600" b="1" i="0" u="none" strike="noStrike" kern="0" cap="none" spc="0" normalizeH="0" baseline="0" noProof="0" dirty="0" smtClean="0">
              <a:ln>
                <a:noFill/>
              </a:ln>
              <a:solidFill>
                <a:schemeClr val="tx1"/>
              </a:solidFill>
              <a:effectLst/>
              <a:uLnTx/>
              <a:uFillTx/>
              <a:latin typeface="+mn-lt"/>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1600" b="1" i="0" u="none" strike="noStrike" kern="0" cap="none" spc="0" normalizeH="0" baseline="0" noProof="0" dirty="0" smtClean="0">
              <a:ln>
                <a:noFill/>
              </a:ln>
              <a:solidFill>
                <a:schemeClr val="tx1"/>
              </a:solidFill>
              <a:effectLst/>
              <a:uLnTx/>
              <a:uFillTx/>
              <a:latin typeface="+mn-lt"/>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1600" b="1" i="0" u="none" strike="noStrike" kern="0" cap="none" spc="0" normalizeH="0" baseline="0" noProof="0" dirty="0" smtClean="0">
              <a:ln>
                <a:noFill/>
              </a:ln>
              <a:solidFill>
                <a:schemeClr val="tx1"/>
              </a:solidFill>
              <a:effectLst/>
              <a:uLnTx/>
              <a:uFillTx/>
              <a:latin typeface="+mn-lt"/>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1600" b="1" i="0" u="none" strike="noStrike" kern="0" cap="none" spc="0" normalizeH="0" baseline="0" noProof="0" dirty="0" smtClean="0">
              <a:ln>
                <a:noFill/>
              </a:ln>
              <a:solidFill>
                <a:schemeClr val="tx1"/>
              </a:solidFill>
              <a:effectLst/>
              <a:uLnTx/>
              <a:uFillTx/>
              <a:latin typeface="+mn-lt"/>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1600" b="1" i="0" u="none" strike="noStrike" kern="0" cap="none" spc="0" normalizeH="0" baseline="0" noProof="0" dirty="0" smtClean="0">
              <a:ln>
                <a:noFill/>
              </a:ln>
              <a:solidFill>
                <a:schemeClr val="tx1"/>
              </a:solidFill>
              <a:effectLst/>
              <a:uLnTx/>
              <a:uFillTx/>
              <a:latin typeface="+mn-lt"/>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16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3</a:t>
            </a:fld>
            <a:endParaRPr lang="en-US"/>
          </a:p>
        </p:txBody>
      </p:sp>
      <p:sp>
        <p:nvSpPr>
          <p:cNvPr id="3" name="Title 2"/>
          <p:cNvSpPr>
            <a:spLocks noGrp="1"/>
          </p:cNvSpPr>
          <p:nvPr>
            <p:ph type="title"/>
          </p:nvPr>
        </p:nvSpPr>
        <p:spPr/>
        <p:txBody>
          <a:bodyPr/>
          <a:lstStyle/>
          <a:p>
            <a:r>
              <a:rPr lang="en-US" dirty="0" smtClean="0"/>
              <a:t>Investing Early Makes Economic Sense</a:t>
            </a:r>
            <a:endParaRPr lang="en-US" dirty="0"/>
          </a:p>
        </p:txBody>
      </p:sp>
      <p:sp>
        <p:nvSpPr>
          <p:cNvPr id="4" name="Content Placeholder 2"/>
          <p:cNvSpPr txBox="1">
            <a:spLocks/>
          </p:cNvSpPr>
          <p:nvPr/>
        </p:nvSpPr>
        <p:spPr bwMode="auto">
          <a:xfrm>
            <a:off x="532075" y="1118483"/>
            <a:ext cx="8285922" cy="28810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1963" indent="-461963">
              <a:spcBef>
                <a:spcPts val="1200"/>
              </a:spcBef>
              <a:buClr>
                <a:srgbClr val="C00000"/>
              </a:buClr>
              <a:buFont typeface="Wingdings" pitchFamily="2" charset="2"/>
              <a:buChar char="§"/>
            </a:pPr>
            <a:r>
              <a:rPr lang="en-US" dirty="0" smtClean="0"/>
              <a:t>Research suggests greater ROI the earlier the investment</a:t>
            </a:r>
          </a:p>
          <a:p>
            <a:pPr marL="461963" indent="-461963">
              <a:spcBef>
                <a:spcPts val="1200"/>
              </a:spcBef>
              <a:buClr>
                <a:srgbClr val="C00000"/>
              </a:buClr>
              <a:buFont typeface="Wingdings" pitchFamily="2" charset="2"/>
              <a:buChar char="§"/>
            </a:pPr>
            <a:r>
              <a:rPr lang="en-US" dirty="0" smtClean="0"/>
              <a:t>Investment in early </a:t>
            </a:r>
            <a:r>
              <a:rPr lang="en-US" dirty="0" err="1" smtClean="0"/>
              <a:t>ed</a:t>
            </a:r>
            <a:r>
              <a:rPr lang="en-US" dirty="0" smtClean="0"/>
              <a:t> yields positive return in savings on education, crime and welfare spending; increased taxes on earnings*</a:t>
            </a:r>
          </a:p>
          <a:p>
            <a:pPr marL="461963" indent="-461963">
              <a:spcBef>
                <a:spcPts val="1200"/>
              </a:spcBef>
              <a:buClr>
                <a:srgbClr val="C00000"/>
              </a:buClr>
              <a:buFont typeface="Wingdings" pitchFamily="2" charset="2"/>
              <a:buChar char="§"/>
            </a:pPr>
            <a:r>
              <a:rPr lang="en-US" dirty="0" smtClean="0"/>
              <a:t>Investment of $15K/child returned total public benefit of $</a:t>
            </a:r>
            <a:r>
              <a:rPr lang="en-US" u="sng" dirty="0" smtClean="0"/>
              <a:t>195</a:t>
            </a:r>
            <a:r>
              <a:rPr lang="en-US" dirty="0" smtClean="0"/>
              <a:t>K/child*</a:t>
            </a:r>
          </a:p>
        </p:txBody>
      </p:sp>
      <p:sp>
        <p:nvSpPr>
          <p:cNvPr id="5" name="Rectangle 4"/>
          <p:cNvSpPr/>
          <p:nvPr/>
        </p:nvSpPr>
        <p:spPr>
          <a:xfrm>
            <a:off x="6011185" y="3267984"/>
            <a:ext cx="2941983" cy="707886"/>
          </a:xfrm>
          <a:prstGeom prst="rect">
            <a:avLst/>
          </a:prstGeom>
        </p:spPr>
        <p:txBody>
          <a:bodyPr wrap="square">
            <a:spAutoFit/>
          </a:bodyPr>
          <a:lstStyle/>
          <a:p>
            <a:r>
              <a:rPr lang="en-US" sz="800" u="sng" dirty="0" smtClean="0"/>
              <a:t>Graph Source</a:t>
            </a:r>
            <a:r>
              <a:rPr lang="en-US" sz="800" dirty="0" smtClean="0"/>
              <a:t>: Heckman, James (2008) “Schools, Skills, and Synapses” Available online at: </a:t>
            </a:r>
            <a:r>
              <a:rPr lang="en-US" sz="800" dirty="0" smtClean="0">
                <a:hlinkClick r:id="rId3"/>
              </a:rPr>
              <a:t>https://heckman.uchicago.edu/sites/heckman2013.uchicago.edu/files/uploads/Heckman_2008_Schools%20skills%20and%20synapses.pdf</a:t>
            </a:r>
            <a:endParaRPr lang="en-US" sz="800" dirty="0"/>
          </a:p>
        </p:txBody>
      </p:sp>
      <p:pic>
        <p:nvPicPr>
          <p:cNvPr id="36866" name="Picture 2"/>
          <p:cNvPicPr>
            <a:picLocks noChangeAspect="1" noChangeArrowheads="1"/>
          </p:cNvPicPr>
          <p:nvPr/>
        </p:nvPicPr>
        <p:blipFill>
          <a:blip r:embed="rId4"/>
          <a:srcRect/>
          <a:stretch>
            <a:fillRect/>
          </a:stretch>
        </p:blipFill>
        <p:spPr bwMode="auto">
          <a:xfrm>
            <a:off x="975953" y="2671639"/>
            <a:ext cx="5112468" cy="3382452"/>
          </a:xfrm>
          <a:prstGeom prst="rect">
            <a:avLst/>
          </a:prstGeom>
          <a:noFill/>
          <a:ln w="9525">
            <a:noFill/>
            <a:miter lim="800000"/>
            <a:headEnd/>
            <a:tailEnd/>
          </a:ln>
          <a:effectLst/>
        </p:spPr>
      </p:pic>
      <p:sp>
        <p:nvSpPr>
          <p:cNvPr id="7" name="Rectangle 6"/>
          <p:cNvSpPr/>
          <p:nvPr/>
        </p:nvSpPr>
        <p:spPr>
          <a:xfrm>
            <a:off x="1176794" y="6154310"/>
            <a:ext cx="7243637" cy="707886"/>
          </a:xfrm>
          <a:prstGeom prst="rect">
            <a:avLst/>
          </a:prstGeom>
        </p:spPr>
        <p:txBody>
          <a:bodyPr wrap="square">
            <a:spAutoFit/>
          </a:bodyPr>
          <a:lstStyle/>
          <a:p>
            <a:r>
              <a:rPr lang="en-US" sz="1200" dirty="0" smtClean="0"/>
              <a:t>*</a:t>
            </a:r>
            <a:r>
              <a:rPr lang="en-US" sz="800" dirty="0" smtClean="0"/>
              <a:t>From “Lifetime Effects: The High/Scope Perry Preschool  Study Through Age 40 (pp. 194–215), by Lawrence J. </a:t>
            </a:r>
            <a:r>
              <a:rPr lang="en-US" sz="800" dirty="0" err="1" smtClean="0"/>
              <a:t>Schweinhart</a:t>
            </a:r>
            <a:r>
              <a:rPr lang="en-US" sz="800" dirty="0" smtClean="0"/>
              <a:t>, Jeanne </a:t>
            </a:r>
            <a:r>
              <a:rPr lang="en-US" sz="800" dirty="0" err="1" smtClean="0"/>
              <a:t>Montie</a:t>
            </a:r>
            <a:r>
              <a:rPr lang="en-US" sz="800" dirty="0" smtClean="0"/>
              <a:t>, </a:t>
            </a:r>
            <a:r>
              <a:rPr lang="en-US" sz="800" dirty="0" err="1" smtClean="0"/>
              <a:t>Zongping</a:t>
            </a:r>
            <a:r>
              <a:rPr lang="en-US" sz="800" dirty="0" smtClean="0"/>
              <a:t> Xiang, W. Steven Barnett, Clive R. Belfield, &amp; Milagros </a:t>
            </a:r>
            <a:r>
              <a:rPr lang="en-US" sz="800" dirty="0" err="1" smtClean="0"/>
              <a:t>Nores</a:t>
            </a:r>
            <a:r>
              <a:rPr lang="en-US" sz="800" dirty="0" smtClean="0"/>
              <a:t>, 2005, Ypsilanti, MI: High/Scope Press. © 2005 by High/Scope ® Educational Research Foundation.  Available at: </a:t>
            </a:r>
            <a:r>
              <a:rPr lang="en-US" sz="800" dirty="0" smtClean="0">
                <a:hlinkClick r:id="rId5"/>
              </a:rPr>
              <a:t>http://www.highscope.org/file/Research/PerryProject/specialsummary_rev2011_02_2.pdf</a:t>
            </a:r>
            <a:endParaRPr lang="en-US" sz="800" dirty="0" smtClean="0"/>
          </a:p>
          <a:p>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755BD83D-D33E-4DC0-B1ED-3A86E23D3B8C}" type="slidenum">
              <a:rPr lang="en-US" smtClean="0"/>
              <a:pPr>
                <a:defRPr/>
              </a:pPr>
              <a:t>4</a:t>
            </a:fld>
            <a:endParaRPr lang="en-US" dirty="0"/>
          </a:p>
        </p:txBody>
      </p:sp>
      <p:sp>
        <p:nvSpPr>
          <p:cNvPr id="5123" name="Title 2"/>
          <p:cNvSpPr>
            <a:spLocks noGrp="1"/>
          </p:cNvSpPr>
          <p:nvPr>
            <p:ph type="title"/>
          </p:nvPr>
        </p:nvSpPr>
        <p:spPr>
          <a:xfrm>
            <a:off x="414338" y="152400"/>
            <a:ext cx="7585075" cy="722313"/>
          </a:xfrm>
        </p:spPr>
        <p:txBody>
          <a:bodyPr/>
          <a:lstStyle/>
          <a:p>
            <a:pPr eaLnBrk="1" hangingPunct="1"/>
            <a:r>
              <a:rPr lang="en-US" dirty="0" smtClean="0"/>
              <a:t>EEC State Budget History</a:t>
            </a:r>
          </a:p>
        </p:txBody>
      </p:sp>
      <p:graphicFrame>
        <p:nvGraphicFramePr>
          <p:cNvPr id="4" name="Chart 3"/>
          <p:cNvGraphicFramePr/>
          <p:nvPr/>
        </p:nvGraphicFramePr>
        <p:xfrm>
          <a:off x="760490" y="1249377"/>
          <a:ext cx="7632071" cy="449957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69913" y="5794375"/>
            <a:ext cx="8148637" cy="369888"/>
          </a:xfrm>
          <a:prstGeom prst="rect">
            <a:avLst/>
          </a:prstGeom>
          <a:noFill/>
        </p:spPr>
        <p:txBody>
          <a:bodyPr>
            <a:spAutoFit/>
          </a:bodyPr>
          <a:lstStyle/>
          <a:p>
            <a:pPr>
              <a:defRPr/>
            </a:pPr>
            <a:r>
              <a:rPr lang="en-US" dirty="0">
                <a:latin typeface="+mj-lt"/>
              </a:rPr>
              <a:t>Total amounts are adjusted for PACs.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0B3374B0-5F79-4069-8C05-2CEC1E849FB2}" type="slidenum">
              <a:rPr lang="en-US" smtClean="0"/>
              <a:pPr>
                <a:defRPr/>
              </a:pPr>
              <a:t>5</a:t>
            </a:fld>
            <a:endParaRPr lang="en-US" dirty="0"/>
          </a:p>
        </p:txBody>
      </p:sp>
      <p:sp>
        <p:nvSpPr>
          <p:cNvPr id="4099" name="Title 4"/>
          <p:cNvSpPr>
            <a:spLocks noGrp="1"/>
          </p:cNvSpPr>
          <p:nvPr>
            <p:ph type="title"/>
          </p:nvPr>
        </p:nvSpPr>
        <p:spPr>
          <a:xfrm>
            <a:off x="414338" y="152400"/>
            <a:ext cx="7585075" cy="722313"/>
          </a:xfrm>
        </p:spPr>
        <p:txBody>
          <a:bodyPr/>
          <a:lstStyle/>
          <a:p>
            <a:pPr eaLnBrk="1" hangingPunct="1"/>
            <a:r>
              <a:rPr lang="en-US" dirty="0" smtClean="0"/>
              <a:t>FY16 EEC Budget</a:t>
            </a:r>
          </a:p>
        </p:txBody>
      </p:sp>
      <p:graphicFrame>
        <p:nvGraphicFramePr>
          <p:cNvPr id="4100" name="Object 3"/>
          <p:cNvGraphicFramePr>
            <a:graphicFrameLocks noChangeAspect="1"/>
          </p:cNvGraphicFramePr>
          <p:nvPr/>
        </p:nvGraphicFramePr>
        <p:xfrm>
          <a:off x="1160463" y="1173163"/>
          <a:ext cx="6845300" cy="5245100"/>
        </p:xfrm>
        <a:graphic>
          <a:graphicData uri="http://schemas.openxmlformats.org/presentationml/2006/ole">
            <p:oleObj spid="_x0000_s187394" name="Worksheet" r:id="rId3" imgW="4476643" imgH="3714660" progId="Excel.Shee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2CBDBF96-4E2D-43E0-BD17-1C4EADEBF4C4}" type="slidenum">
              <a:rPr lang="en-US" smtClean="0"/>
              <a:pPr>
                <a:defRPr/>
              </a:pPr>
              <a:t>6</a:t>
            </a:fld>
            <a:endParaRPr lang="en-US"/>
          </a:p>
        </p:txBody>
      </p:sp>
      <p:sp>
        <p:nvSpPr>
          <p:cNvPr id="5" name="Title 4"/>
          <p:cNvSpPr>
            <a:spLocks noGrp="1"/>
          </p:cNvSpPr>
          <p:nvPr>
            <p:ph type="title"/>
          </p:nvPr>
        </p:nvSpPr>
        <p:spPr/>
        <p:txBody>
          <a:bodyPr/>
          <a:lstStyle/>
          <a:p>
            <a:r>
              <a:rPr lang="en-US" sz="2100" dirty="0" smtClean="0"/>
              <a:t>Children Served By EEC</a:t>
            </a:r>
            <a:endParaRPr lang="en-US" sz="2100" dirty="0"/>
          </a:p>
        </p:txBody>
      </p:sp>
      <p:sp>
        <p:nvSpPr>
          <p:cNvPr id="4" name="Content Placeholder 2"/>
          <p:cNvSpPr txBox="1">
            <a:spLocks/>
          </p:cNvSpPr>
          <p:nvPr/>
        </p:nvSpPr>
        <p:spPr bwMode="auto">
          <a:xfrm>
            <a:off x="659296" y="1152939"/>
            <a:ext cx="7620000" cy="47634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1963" indent="-461963">
              <a:buClr>
                <a:srgbClr val="C00000"/>
              </a:buClr>
              <a:buFont typeface="Wingdings" pitchFamily="2" charset="2"/>
              <a:buChar char="§"/>
            </a:pPr>
            <a:endParaRPr lang="en-US" sz="2200" dirty="0" smtClean="0">
              <a:solidFill>
                <a:srgbClr val="C00000"/>
              </a:solidFill>
            </a:endParaRPr>
          </a:p>
          <a:p>
            <a:pPr marL="461963" indent="-461963">
              <a:spcBef>
                <a:spcPts val="1200"/>
              </a:spcBef>
              <a:buClr>
                <a:srgbClr val="C00000"/>
              </a:buClr>
              <a:buFont typeface="Wingdings" pitchFamily="2" charset="2"/>
              <a:buChar char="§"/>
            </a:pPr>
            <a:endParaRPr lang="en-US" sz="2200" dirty="0" smtClean="0"/>
          </a:p>
          <a:p>
            <a:pPr marL="461963" indent="-461963">
              <a:spcBef>
                <a:spcPts val="1200"/>
              </a:spcBef>
              <a:buClr>
                <a:srgbClr val="C00000"/>
              </a:buClr>
              <a:buFont typeface="Wingdings" pitchFamily="2" charset="2"/>
              <a:buChar char="§"/>
            </a:pPr>
            <a:endParaRPr lang="en-US" sz="2200" dirty="0" smtClean="0"/>
          </a:p>
          <a:p>
            <a:pPr marL="342900" marR="0" lvl="0" indent="-342900" algn="l" defTabSz="914400" rtl="0" eaLnBrk="1" fontAlgn="base" latinLnBrk="0" hangingPunct="1">
              <a:lnSpc>
                <a:spcPct val="100000"/>
              </a:lnSpc>
              <a:spcBef>
                <a:spcPct val="20000"/>
              </a:spcBef>
              <a:spcAft>
                <a:spcPct val="0"/>
              </a:spcAft>
              <a:buClr>
                <a:srgbClr val="9E3039"/>
              </a:buClr>
              <a:buSzPct val="80000"/>
              <a:buFont typeface="Wingdings" pitchFamily="2" charset="2"/>
              <a:buChar char="l"/>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ヒラギノ角ゴ Pro W3"/>
            </a:endParaRPr>
          </a:p>
        </p:txBody>
      </p:sp>
      <p:graphicFrame>
        <p:nvGraphicFramePr>
          <p:cNvPr id="8" name="Chart 7"/>
          <p:cNvGraphicFramePr/>
          <p:nvPr/>
        </p:nvGraphicFramePr>
        <p:xfrm>
          <a:off x="542279" y="1116363"/>
          <a:ext cx="7259541" cy="474692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74903" y="5943601"/>
            <a:ext cx="8641081" cy="1000274"/>
          </a:xfrm>
          <a:prstGeom prst="rect">
            <a:avLst/>
          </a:prstGeom>
          <a:noFill/>
        </p:spPr>
        <p:txBody>
          <a:bodyPr wrap="square" rtlCol="0">
            <a:spAutoFit/>
          </a:bodyPr>
          <a:lstStyle/>
          <a:p>
            <a:r>
              <a:rPr lang="en-US" b="0" dirty="0" smtClean="0"/>
              <a:t>EEC subsidizes approximately </a:t>
            </a:r>
            <a:r>
              <a:rPr lang="en-US" u="sng" dirty="0" smtClean="0"/>
              <a:t>18K preschool age </a:t>
            </a:r>
            <a:r>
              <a:rPr lang="en-US" b="0" dirty="0" smtClean="0"/>
              <a:t>children per month.</a:t>
            </a:r>
          </a:p>
          <a:p>
            <a:pPr>
              <a:spcBef>
                <a:spcPts val="600"/>
              </a:spcBef>
            </a:pPr>
            <a:r>
              <a:rPr lang="en-US" b="0" dirty="0" smtClean="0"/>
              <a:t>Current </a:t>
            </a:r>
            <a:r>
              <a:rPr lang="en-US" u="sng" dirty="0" smtClean="0"/>
              <a:t>preschool waitlist </a:t>
            </a:r>
            <a:r>
              <a:rPr lang="en-US" b="0" dirty="0" smtClean="0"/>
              <a:t>is approximately </a:t>
            </a:r>
            <a:r>
              <a:rPr lang="en-US" u="sng" dirty="0" smtClean="0"/>
              <a:t>6,000 children</a:t>
            </a:r>
            <a:r>
              <a:rPr lang="en-US" b="0" dirty="0" smtClean="0"/>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2CBDBF96-4E2D-43E0-BD17-1C4EADEBF4C4}" type="slidenum">
              <a:rPr lang="en-US" smtClean="0"/>
              <a:pPr>
                <a:defRPr/>
              </a:pPr>
              <a:t>7</a:t>
            </a:fld>
            <a:endParaRPr lang="en-US"/>
          </a:p>
        </p:txBody>
      </p:sp>
      <p:sp>
        <p:nvSpPr>
          <p:cNvPr id="5" name="Title 4"/>
          <p:cNvSpPr>
            <a:spLocks noGrp="1"/>
          </p:cNvSpPr>
          <p:nvPr>
            <p:ph type="title"/>
          </p:nvPr>
        </p:nvSpPr>
        <p:spPr/>
        <p:txBody>
          <a:bodyPr/>
          <a:lstStyle/>
          <a:p>
            <a:r>
              <a:rPr lang="en-US" dirty="0" smtClean="0">
                <a:latin typeface="Arial" pitchFamily="34" charset="0"/>
                <a:cs typeface="Arial" pitchFamily="34" charset="0"/>
              </a:rPr>
              <a:t>EEC Subsidy Funding Types</a:t>
            </a:r>
            <a:endParaRPr lang="en-US" dirty="0">
              <a:latin typeface="Arial" pitchFamily="34" charset="0"/>
              <a:cs typeface="Arial" pitchFamily="34" charset="0"/>
            </a:endParaRPr>
          </a:p>
        </p:txBody>
      </p:sp>
      <p:sp>
        <p:nvSpPr>
          <p:cNvPr id="6" name="Rectangle 5"/>
          <p:cNvSpPr/>
          <p:nvPr/>
        </p:nvSpPr>
        <p:spPr>
          <a:xfrm>
            <a:off x="699714" y="1057525"/>
            <a:ext cx="7847938" cy="2031325"/>
          </a:xfrm>
          <a:prstGeom prst="rect">
            <a:avLst/>
          </a:prstGeom>
        </p:spPr>
        <p:txBody>
          <a:bodyPr wrap="square">
            <a:spAutoFit/>
          </a:bodyPr>
          <a:lstStyle/>
          <a:p>
            <a:pPr marL="230188" indent="-230188">
              <a:buFont typeface="Arial" pitchFamily="34" charset="0"/>
              <a:buChar char="•"/>
            </a:pPr>
            <a:endParaRPr lang="en-US" sz="1400" b="0" dirty="0" smtClean="0"/>
          </a:p>
          <a:p>
            <a:pPr marL="800100" lvl="1" indent="-342900">
              <a:buFont typeface="+mj-lt"/>
              <a:buAutoNum type="arabicPeriod"/>
            </a:pPr>
            <a:endParaRPr lang="en-US" sz="1400" b="0" dirty="0" smtClean="0"/>
          </a:p>
          <a:p>
            <a:pPr marL="800100" lvl="1" indent="-342900">
              <a:buFont typeface="+mj-lt"/>
              <a:buAutoNum type="arabicPeriod"/>
            </a:pPr>
            <a:endParaRPr lang="en-US" sz="1400" b="0" dirty="0" smtClean="0"/>
          </a:p>
          <a:p>
            <a:pPr marL="800100" lvl="1" indent="-342900">
              <a:buFont typeface="+mj-lt"/>
              <a:buAutoNum type="arabicPeriod"/>
            </a:pPr>
            <a:endParaRPr lang="en-US" sz="1400" b="0" dirty="0" smtClean="0"/>
          </a:p>
          <a:p>
            <a:pPr marL="800100" lvl="1" indent="-342900">
              <a:buFont typeface="+mj-lt"/>
              <a:buAutoNum type="arabicPeriod"/>
            </a:pPr>
            <a:endParaRPr lang="en-US" sz="1400" b="0" dirty="0" smtClean="0"/>
          </a:p>
          <a:p>
            <a:pPr marL="800100" lvl="1" indent="-342900">
              <a:buFont typeface="+mj-lt"/>
              <a:buAutoNum type="arabicPeriod"/>
            </a:pPr>
            <a:endParaRPr lang="en-US" sz="1400" b="0" dirty="0" smtClean="0"/>
          </a:p>
          <a:p>
            <a:pPr marL="800100" lvl="1" indent="-342900">
              <a:buFont typeface="+mj-lt"/>
              <a:buAutoNum type="arabicPeriod"/>
            </a:pPr>
            <a:endParaRPr lang="en-US" sz="1400" b="0" dirty="0" smtClean="0"/>
          </a:p>
          <a:p>
            <a:pPr marL="800100" lvl="1" indent="-342900">
              <a:buFont typeface="+mj-lt"/>
              <a:buAutoNum type="arabicPeriod"/>
            </a:pPr>
            <a:endParaRPr lang="en-US" sz="1400" b="0" dirty="0" smtClean="0"/>
          </a:p>
          <a:p>
            <a:pPr marL="800100" lvl="1" indent="-342900">
              <a:buFont typeface="+mj-lt"/>
              <a:buAutoNum type="arabicPeriod"/>
            </a:pPr>
            <a:endParaRPr lang="en-US" sz="1400" b="0" dirty="0" smtClean="0"/>
          </a:p>
        </p:txBody>
      </p:sp>
      <p:pic>
        <p:nvPicPr>
          <p:cNvPr id="60418" name="Picture 2"/>
          <p:cNvPicPr>
            <a:picLocks noChangeAspect="1" noChangeArrowheads="1"/>
          </p:cNvPicPr>
          <p:nvPr/>
        </p:nvPicPr>
        <p:blipFill>
          <a:blip r:embed="rId3"/>
          <a:srcRect/>
          <a:stretch>
            <a:fillRect/>
          </a:stretch>
        </p:blipFill>
        <p:spPr bwMode="auto">
          <a:xfrm>
            <a:off x="562693" y="1347176"/>
            <a:ext cx="1949920" cy="2314013"/>
          </a:xfrm>
          <a:prstGeom prst="rect">
            <a:avLst/>
          </a:prstGeom>
          <a:noFill/>
          <a:ln w="9525">
            <a:noFill/>
            <a:miter lim="800000"/>
            <a:headEnd/>
            <a:tailEnd/>
          </a:ln>
          <a:effectLst/>
        </p:spPr>
      </p:pic>
      <p:sp>
        <p:nvSpPr>
          <p:cNvPr id="7" name="TextBox 6"/>
          <p:cNvSpPr txBox="1"/>
          <p:nvPr/>
        </p:nvSpPr>
        <p:spPr>
          <a:xfrm>
            <a:off x="190830" y="3713259"/>
            <a:ext cx="3140767" cy="2723823"/>
          </a:xfrm>
          <a:prstGeom prst="rect">
            <a:avLst/>
          </a:prstGeom>
          <a:noFill/>
        </p:spPr>
        <p:txBody>
          <a:bodyPr wrap="square" rtlCol="0">
            <a:spAutoFit/>
          </a:bodyPr>
          <a:lstStyle/>
          <a:p>
            <a:pPr marL="0" lvl="2"/>
            <a:r>
              <a:rPr lang="en-US" sz="1600" dirty="0" smtClean="0">
                <a:solidFill>
                  <a:srgbClr val="660066"/>
                </a:solidFill>
              </a:rPr>
              <a:t>Department of Children and Families (DCF) Child Care</a:t>
            </a:r>
          </a:p>
          <a:p>
            <a:pPr marL="111125" lvl="2" indent="-111125">
              <a:spcBef>
                <a:spcPts val="600"/>
              </a:spcBef>
              <a:buFont typeface="Arial" pitchFamily="34" charset="0"/>
              <a:buChar char="•"/>
            </a:pPr>
            <a:r>
              <a:rPr lang="en-US" sz="1600" b="0" dirty="0" smtClean="0"/>
              <a:t>Families are referred based on open protective service cases</a:t>
            </a:r>
          </a:p>
          <a:p>
            <a:pPr marL="0" lvl="2">
              <a:spcBef>
                <a:spcPts val="600"/>
              </a:spcBef>
              <a:buFont typeface="Arial" pitchFamily="34" charset="0"/>
              <a:buChar char="•"/>
            </a:pPr>
            <a:r>
              <a:rPr lang="en-US" sz="1600" b="0" dirty="0" smtClean="0"/>
              <a:t> </a:t>
            </a:r>
            <a:r>
              <a:rPr lang="en-US" sz="1600" b="0" i="1" u="sng" dirty="0" smtClean="0">
                <a:solidFill>
                  <a:srgbClr val="000099"/>
                </a:solidFill>
              </a:rPr>
              <a:t>Type</a:t>
            </a:r>
            <a:r>
              <a:rPr lang="en-US" sz="1600" b="0" i="1" dirty="0" smtClean="0">
                <a:solidFill>
                  <a:srgbClr val="000099"/>
                </a:solidFill>
              </a:rPr>
              <a:t>: Contracted slots</a:t>
            </a:r>
          </a:p>
          <a:p>
            <a:pPr marL="111125" lvl="2" indent="-111125">
              <a:spcBef>
                <a:spcPts val="600"/>
              </a:spcBef>
              <a:buFont typeface="Arial" pitchFamily="34" charset="0"/>
              <a:buChar char="•"/>
            </a:pPr>
            <a:r>
              <a:rPr lang="en-US" sz="1600" b="0" i="1" u="sng" dirty="0" smtClean="0">
                <a:solidFill>
                  <a:srgbClr val="000099"/>
                </a:solidFill>
              </a:rPr>
              <a:t>Served</a:t>
            </a:r>
            <a:r>
              <a:rPr lang="en-US" sz="1600" b="0" i="1" dirty="0" smtClean="0">
                <a:solidFill>
                  <a:srgbClr val="000099"/>
                </a:solidFill>
              </a:rPr>
              <a:t>: Approx. 7K monthly</a:t>
            </a:r>
          </a:p>
          <a:p>
            <a:pPr marL="0" lvl="2">
              <a:spcBef>
                <a:spcPts val="600"/>
              </a:spcBef>
              <a:buFont typeface="Arial" pitchFamily="34" charset="0"/>
              <a:buChar char="•"/>
            </a:pPr>
            <a:endParaRPr lang="en-US" sz="1600" b="0" i="1" dirty="0" smtClean="0">
              <a:solidFill>
                <a:srgbClr val="000099"/>
              </a:solidFill>
            </a:endParaRPr>
          </a:p>
          <a:p>
            <a:pPr marL="0" lvl="2">
              <a:spcBef>
                <a:spcPts val="600"/>
              </a:spcBef>
              <a:buFont typeface="Arial" pitchFamily="34" charset="0"/>
              <a:buChar char="•"/>
            </a:pPr>
            <a:endParaRPr lang="en-US" sz="1600" b="0" i="1" dirty="0" smtClean="0">
              <a:solidFill>
                <a:srgbClr val="000099"/>
              </a:solidFill>
            </a:endParaRPr>
          </a:p>
          <a:p>
            <a:endParaRPr lang="en-US" dirty="0"/>
          </a:p>
        </p:txBody>
      </p:sp>
      <p:sp>
        <p:nvSpPr>
          <p:cNvPr id="8" name="TextBox 7"/>
          <p:cNvSpPr txBox="1"/>
          <p:nvPr/>
        </p:nvSpPr>
        <p:spPr>
          <a:xfrm>
            <a:off x="3331596" y="3745065"/>
            <a:ext cx="2615980" cy="2862322"/>
          </a:xfrm>
          <a:prstGeom prst="rect">
            <a:avLst/>
          </a:prstGeom>
          <a:noFill/>
        </p:spPr>
        <p:txBody>
          <a:bodyPr wrap="square" rtlCol="0">
            <a:spAutoFit/>
          </a:bodyPr>
          <a:lstStyle/>
          <a:p>
            <a:pPr marL="0" lvl="1"/>
            <a:r>
              <a:rPr lang="en-US" sz="1600" dirty="0" smtClean="0">
                <a:solidFill>
                  <a:srgbClr val="660066"/>
                </a:solidFill>
              </a:rPr>
              <a:t>Department of Transitional Assistance (DTA) Child Care</a:t>
            </a:r>
          </a:p>
          <a:p>
            <a:pPr marL="111125" lvl="1" indent="-111125">
              <a:spcBef>
                <a:spcPts val="600"/>
              </a:spcBef>
              <a:buFont typeface="Arial" pitchFamily="34" charset="0"/>
              <a:buChar char="•"/>
            </a:pPr>
            <a:r>
              <a:rPr lang="en-US" sz="1600" b="0" dirty="0" smtClean="0"/>
              <a:t>Families must participate in Employment Services Program</a:t>
            </a:r>
          </a:p>
          <a:p>
            <a:pPr marL="0" lvl="1">
              <a:spcBef>
                <a:spcPts val="600"/>
              </a:spcBef>
              <a:buFont typeface="Arial" pitchFamily="34" charset="0"/>
              <a:buChar char="•"/>
            </a:pPr>
            <a:r>
              <a:rPr lang="en-US" sz="1600" b="0" dirty="0" smtClean="0"/>
              <a:t> </a:t>
            </a:r>
            <a:r>
              <a:rPr lang="en-US" sz="1600" b="0" i="1" u="sng" dirty="0" smtClean="0">
                <a:solidFill>
                  <a:srgbClr val="000099"/>
                </a:solidFill>
              </a:rPr>
              <a:t>Type</a:t>
            </a:r>
            <a:r>
              <a:rPr lang="en-US" sz="1600" b="0" i="1" dirty="0" smtClean="0">
                <a:solidFill>
                  <a:srgbClr val="000099"/>
                </a:solidFill>
              </a:rPr>
              <a:t>: Vouchers</a:t>
            </a:r>
          </a:p>
          <a:p>
            <a:pPr marL="111125" lvl="1" indent="-111125">
              <a:spcBef>
                <a:spcPts val="600"/>
              </a:spcBef>
              <a:buFont typeface="Arial" pitchFamily="34" charset="0"/>
              <a:buChar char="•"/>
            </a:pPr>
            <a:r>
              <a:rPr lang="en-US" sz="1600" b="0" i="1" u="sng" dirty="0" smtClean="0">
                <a:solidFill>
                  <a:srgbClr val="000099"/>
                </a:solidFill>
              </a:rPr>
              <a:t>Served</a:t>
            </a:r>
            <a:r>
              <a:rPr lang="en-US" sz="1600" b="0" i="1" dirty="0" smtClean="0">
                <a:solidFill>
                  <a:srgbClr val="000099"/>
                </a:solidFill>
              </a:rPr>
              <a:t>: Approx. 14.5K monthly</a:t>
            </a:r>
          </a:p>
          <a:p>
            <a:pPr marL="0" lvl="1">
              <a:spcBef>
                <a:spcPts val="600"/>
              </a:spcBef>
              <a:buFont typeface="Arial" pitchFamily="34" charset="0"/>
              <a:buChar char="•"/>
            </a:pPr>
            <a:r>
              <a:rPr lang="en-US" sz="1600" b="0" i="1" dirty="0" smtClean="0">
                <a:solidFill>
                  <a:srgbClr val="000099"/>
                </a:solidFill>
              </a:rPr>
              <a:t> Immediate Access</a:t>
            </a:r>
            <a:endParaRPr lang="en-US" dirty="0"/>
          </a:p>
        </p:txBody>
      </p:sp>
      <p:sp>
        <p:nvSpPr>
          <p:cNvPr id="9" name="TextBox 8"/>
          <p:cNvSpPr txBox="1"/>
          <p:nvPr/>
        </p:nvSpPr>
        <p:spPr>
          <a:xfrm>
            <a:off x="6003236" y="3753018"/>
            <a:ext cx="3140763" cy="2723823"/>
          </a:xfrm>
          <a:prstGeom prst="rect">
            <a:avLst/>
          </a:prstGeom>
          <a:noFill/>
        </p:spPr>
        <p:txBody>
          <a:bodyPr wrap="square" rtlCol="0">
            <a:spAutoFit/>
          </a:bodyPr>
          <a:lstStyle/>
          <a:p>
            <a:pPr marL="0" lvl="1"/>
            <a:r>
              <a:rPr lang="en-US" sz="1600" dirty="0" smtClean="0">
                <a:solidFill>
                  <a:srgbClr val="660066"/>
                </a:solidFill>
              </a:rPr>
              <a:t>Income-Eligible Child Care</a:t>
            </a:r>
          </a:p>
          <a:p>
            <a:pPr marL="111125" lvl="1" indent="-111125">
              <a:spcBef>
                <a:spcPts val="600"/>
              </a:spcBef>
              <a:buFont typeface="Arial" pitchFamily="34" charset="0"/>
              <a:buChar char="•"/>
            </a:pPr>
            <a:r>
              <a:rPr lang="en-US" sz="1600" b="0" dirty="0" smtClean="0"/>
              <a:t>Financial assistance for low-income families with a service need. First come/first served.</a:t>
            </a:r>
          </a:p>
          <a:p>
            <a:pPr marL="174625" lvl="1" indent="-174625">
              <a:spcBef>
                <a:spcPts val="600"/>
              </a:spcBef>
              <a:buFont typeface="Arial" pitchFamily="34" charset="0"/>
              <a:buChar char="•"/>
            </a:pPr>
            <a:r>
              <a:rPr lang="en-US" sz="1600" b="0" i="1" u="sng" dirty="0" smtClean="0">
                <a:solidFill>
                  <a:srgbClr val="000099"/>
                </a:solidFill>
              </a:rPr>
              <a:t>Type</a:t>
            </a:r>
            <a:r>
              <a:rPr lang="en-US" sz="1600" b="0" i="1" dirty="0" smtClean="0">
                <a:solidFill>
                  <a:srgbClr val="000099"/>
                </a:solidFill>
              </a:rPr>
              <a:t>: Vouchers &amp; Contracted slots</a:t>
            </a:r>
          </a:p>
          <a:p>
            <a:pPr marL="174625" lvl="1" indent="-174625">
              <a:spcBef>
                <a:spcPts val="600"/>
              </a:spcBef>
              <a:buFont typeface="Arial" pitchFamily="34" charset="0"/>
              <a:buChar char="•"/>
            </a:pPr>
            <a:r>
              <a:rPr lang="en-US" sz="1600" b="0" i="1" u="sng" dirty="0" smtClean="0">
                <a:solidFill>
                  <a:srgbClr val="000099"/>
                </a:solidFill>
              </a:rPr>
              <a:t>Served</a:t>
            </a:r>
            <a:r>
              <a:rPr lang="en-US" sz="1600" b="0" i="1" dirty="0" smtClean="0">
                <a:solidFill>
                  <a:srgbClr val="000099"/>
                </a:solidFill>
              </a:rPr>
              <a:t>: Approx. 35K monthly</a:t>
            </a:r>
          </a:p>
          <a:p>
            <a:pPr marL="174625" lvl="1" indent="-174625">
              <a:spcBef>
                <a:spcPts val="600"/>
              </a:spcBef>
              <a:buFont typeface="Arial" pitchFamily="34" charset="0"/>
              <a:buChar char="•"/>
            </a:pPr>
            <a:endParaRPr lang="en-US" sz="1600" b="0" i="1" dirty="0" smtClean="0">
              <a:solidFill>
                <a:srgbClr val="C00000"/>
              </a:solidFill>
            </a:endParaRPr>
          </a:p>
          <a:p>
            <a:pPr marL="174625" lvl="1" indent="-174625">
              <a:spcBef>
                <a:spcPts val="600"/>
              </a:spcBef>
              <a:buFont typeface="Arial" pitchFamily="34" charset="0"/>
              <a:buChar char="•"/>
            </a:pPr>
            <a:endParaRPr lang="en-US" dirty="0"/>
          </a:p>
        </p:txBody>
      </p:sp>
      <p:pic>
        <p:nvPicPr>
          <p:cNvPr id="60420" name="Picture 4" descr="http://season.org/wp-content/uploads/help-266x400.jpg"/>
          <p:cNvPicPr>
            <a:picLocks noChangeAspect="1" noChangeArrowheads="1"/>
          </p:cNvPicPr>
          <p:nvPr/>
        </p:nvPicPr>
        <p:blipFill>
          <a:blip r:embed="rId4"/>
          <a:srcRect/>
          <a:stretch>
            <a:fillRect/>
          </a:stretch>
        </p:blipFill>
        <p:spPr bwMode="auto">
          <a:xfrm>
            <a:off x="3638246" y="1319916"/>
            <a:ext cx="1566015" cy="2354910"/>
          </a:xfrm>
          <a:prstGeom prst="rect">
            <a:avLst/>
          </a:prstGeom>
          <a:noFill/>
        </p:spPr>
      </p:pic>
      <p:pic>
        <p:nvPicPr>
          <p:cNvPr id="60421" name="Picture 5"/>
          <p:cNvPicPr>
            <a:picLocks noChangeAspect="1" noChangeArrowheads="1"/>
          </p:cNvPicPr>
          <p:nvPr/>
        </p:nvPicPr>
        <p:blipFill>
          <a:blip r:embed="rId5"/>
          <a:srcRect/>
          <a:stretch>
            <a:fillRect/>
          </a:stretch>
        </p:blipFill>
        <p:spPr bwMode="auto">
          <a:xfrm>
            <a:off x="6235190" y="1366872"/>
            <a:ext cx="2328365" cy="22501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8</a:t>
            </a:fld>
            <a:endParaRPr lang="en-US"/>
          </a:p>
        </p:txBody>
      </p:sp>
      <p:sp>
        <p:nvSpPr>
          <p:cNvPr id="3" name="Title 2"/>
          <p:cNvSpPr>
            <a:spLocks noGrp="1"/>
          </p:cNvSpPr>
          <p:nvPr>
            <p:ph type="title"/>
          </p:nvPr>
        </p:nvSpPr>
        <p:spPr/>
        <p:txBody>
          <a:bodyPr/>
          <a:lstStyle/>
          <a:p>
            <a:r>
              <a:rPr lang="en-US" dirty="0" smtClean="0"/>
              <a:t>Subsidy Caseload Over Time*</a:t>
            </a:r>
            <a:endParaRPr lang="en-US" dirty="0"/>
          </a:p>
        </p:txBody>
      </p:sp>
      <p:sp>
        <p:nvSpPr>
          <p:cNvPr id="4" name="Content Placeholder 2"/>
          <p:cNvSpPr txBox="1">
            <a:spLocks/>
          </p:cNvSpPr>
          <p:nvPr/>
        </p:nvSpPr>
        <p:spPr bwMode="auto">
          <a:xfrm>
            <a:off x="452561" y="1296063"/>
            <a:ext cx="8270019" cy="50252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1963" lvl="1" indent="-461963">
              <a:buClr>
                <a:srgbClr val="C00000"/>
              </a:buClr>
              <a:buFont typeface="Wingdings" pitchFamily="2" charset="2"/>
              <a:buChar char="§"/>
            </a:pPr>
            <a:r>
              <a:rPr lang="en-US" sz="2000" dirty="0" smtClean="0">
                <a:solidFill>
                  <a:srgbClr val="C00000"/>
                </a:solidFill>
                <a:latin typeface="Arial" pitchFamily="34" charset="0"/>
                <a:cs typeface="Arial" pitchFamily="34" charset="0"/>
              </a:rPr>
              <a:t>Transitional Child Care </a:t>
            </a:r>
            <a:r>
              <a:rPr lang="en-US" sz="2000" dirty="0" smtClean="0">
                <a:latin typeface="Arial" pitchFamily="34" charset="0"/>
                <a:cs typeface="Arial" pitchFamily="34" charset="0"/>
              </a:rPr>
              <a:t>(subsidies for DTA involved families</a:t>
            </a:r>
            <a:r>
              <a:rPr lang="en-US" sz="2000" smtClean="0">
                <a:latin typeface="Arial" pitchFamily="34" charset="0"/>
                <a:cs typeface="Arial" pitchFamily="34" charset="0"/>
              </a:rPr>
              <a:t>) </a:t>
            </a:r>
            <a:r>
              <a:rPr lang="en-US" sz="2000" i="1" smtClean="0">
                <a:latin typeface="Arial" pitchFamily="34" charset="0"/>
                <a:cs typeface="Arial" pitchFamily="34" charset="0"/>
              </a:rPr>
              <a:t>decreased </a:t>
            </a:r>
            <a:r>
              <a:rPr lang="en-US" sz="2000" smtClean="0">
                <a:latin typeface="Arial" pitchFamily="34" charset="0"/>
                <a:cs typeface="Arial" pitchFamily="34" charset="0"/>
              </a:rPr>
              <a:t>from </a:t>
            </a:r>
            <a:r>
              <a:rPr lang="en-US" sz="2000" u="sng" dirty="0" smtClean="0">
                <a:latin typeface="Arial" pitchFamily="34" charset="0"/>
                <a:cs typeface="Arial" pitchFamily="34" charset="0"/>
              </a:rPr>
              <a:t>15,847</a:t>
            </a:r>
            <a:r>
              <a:rPr lang="en-US" sz="2000" dirty="0" smtClean="0">
                <a:latin typeface="Arial" pitchFamily="34" charset="0"/>
                <a:cs typeface="Arial" pitchFamily="34" charset="0"/>
              </a:rPr>
              <a:t>  in FY10 to </a:t>
            </a:r>
            <a:r>
              <a:rPr lang="en-US" sz="2000" u="sng" dirty="0" smtClean="0">
                <a:latin typeface="Arial" pitchFamily="34" charset="0"/>
                <a:cs typeface="Arial" pitchFamily="34" charset="0"/>
              </a:rPr>
              <a:t>14,534</a:t>
            </a:r>
            <a:r>
              <a:rPr lang="en-US" sz="2000" dirty="0" smtClean="0">
                <a:latin typeface="Arial" pitchFamily="34" charset="0"/>
                <a:cs typeface="Arial" pitchFamily="34" charset="0"/>
              </a:rPr>
              <a:t> </a:t>
            </a:r>
            <a:r>
              <a:rPr lang="en-US" sz="2000" dirty="0" smtClean="0">
                <a:latin typeface="Arial" pitchFamily="34" charset="0"/>
                <a:cs typeface="Arial" pitchFamily="34" charset="0"/>
              </a:rPr>
              <a:t>in </a:t>
            </a:r>
            <a:r>
              <a:rPr lang="en-US" sz="2000" dirty="0" smtClean="0">
                <a:latin typeface="Arial" pitchFamily="34" charset="0"/>
                <a:cs typeface="Arial" pitchFamily="34" charset="0"/>
              </a:rPr>
              <a:t>FY15.</a:t>
            </a:r>
            <a:endParaRPr lang="en-US" sz="2000" dirty="0" smtClean="0">
              <a:latin typeface="Arial" pitchFamily="34" charset="0"/>
              <a:cs typeface="Arial" pitchFamily="34" charset="0"/>
            </a:endParaRPr>
          </a:p>
          <a:p>
            <a:pPr marL="461963" lvl="1" indent="-461963">
              <a:buClr>
                <a:srgbClr val="C00000"/>
              </a:buClr>
              <a:buFont typeface="Wingdings" pitchFamily="2" charset="2"/>
              <a:buChar char="§"/>
            </a:pPr>
            <a:endParaRPr lang="en-US" sz="2000" dirty="0" smtClean="0">
              <a:latin typeface="Arial" pitchFamily="34" charset="0"/>
              <a:cs typeface="Arial" pitchFamily="34" charset="0"/>
            </a:endParaRPr>
          </a:p>
          <a:p>
            <a:pPr marL="461963" lvl="1" indent="-461963">
              <a:buClr>
                <a:srgbClr val="C00000"/>
              </a:buClr>
              <a:buFont typeface="Wingdings" pitchFamily="2" charset="2"/>
              <a:buChar char="§"/>
            </a:pPr>
            <a:r>
              <a:rPr lang="en-US" sz="2000" dirty="0" smtClean="0">
                <a:solidFill>
                  <a:srgbClr val="C00000"/>
                </a:solidFill>
                <a:latin typeface="Arial" pitchFamily="34" charset="0"/>
                <a:cs typeface="Arial" pitchFamily="34" charset="0"/>
              </a:rPr>
              <a:t>Supportive Child Care </a:t>
            </a:r>
            <a:r>
              <a:rPr lang="en-US" sz="2000" dirty="0" smtClean="0">
                <a:latin typeface="Arial" pitchFamily="34" charset="0"/>
                <a:cs typeface="Arial" pitchFamily="34" charset="0"/>
              </a:rPr>
              <a:t>(subsidies for DCF involved families) </a:t>
            </a:r>
            <a:r>
              <a:rPr lang="en-US" sz="2000" i="1" smtClean="0">
                <a:latin typeface="Arial" pitchFamily="34" charset="0"/>
                <a:cs typeface="Arial" pitchFamily="34" charset="0"/>
              </a:rPr>
              <a:t>increased</a:t>
            </a:r>
            <a:r>
              <a:rPr lang="en-US" sz="2000" smtClean="0">
                <a:latin typeface="Arial" pitchFamily="34" charset="0"/>
                <a:cs typeface="Arial" pitchFamily="34" charset="0"/>
              </a:rPr>
              <a:t> </a:t>
            </a:r>
            <a:r>
              <a:rPr lang="en-US" sz="2000" smtClean="0">
                <a:latin typeface="Arial" pitchFamily="34" charset="0"/>
                <a:cs typeface="Arial" pitchFamily="34" charset="0"/>
              </a:rPr>
              <a:t>from </a:t>
            </a:r>
            <a:r>
              <a:rPr lang="en-US" sz="2000" u="sng" dirty="0" smtClean="0">
                <a:latin typeface="Arial" pitchFamily="34" charset="0"/>
                <a:cs typeface="Arial" pitchFamily="34" charset="0"/>
              </a:rPr>
              <a:t>6,158</a:t>
            </a:r>
            <a:r>
              <a:rPr lang="en-US" sz="2000" dirty="0" smtClean="0">
                <a:latin typeface="Arial" pitchFamily="34" charset="0"/>
                <a:cs typeface="Arial" pitchFamily="34" charset="0"/>
              </a:rPr>
              <a:t> in FY10 to </a:t>
            </a:r>
            <a:r>
              <a:rPr lang="en-US" sz="2000" u="sng" dirty="0" smtClean="0">
                <a:latin typeface="Arial" pitchFamily="34" charset="0"/>
                <a:cs typeface="Arial" pitchFamily="34" charset="0"/>
              </a:rPr>
              <a:t>7,132</a:t>
            </a:r>
            <a:r>
              <a:rPr lang="en-US" sz="2000" dirty="0" smtClean="0">
                <a:latin typeface="Arial" pitchFamily="34" charset="0"/>
                <a:cs typeface="Arial" pitchFamily="34" charset="0"/>
              </a:rPr>
              <a:t> </a:t>
            </a:r>
            <a:r>
              <a:rPr lang="en-US" sz="2000" dirty="0" smtClean="0">
                <a:latin typeface="Arial" pitchFamily="34" charset="0"/>
                <a:cs typeface="Arial" pitchFamily="34" charset="0"/>
              </a:rPr>
              <a:t>in </a:t>
            </a:r>
            <a:r>
              <a:rPr lang="en-US" sz="2000" dirty="0" smtClean="0">
                <a:latin typeface="Arial" pitchFamily="34" charset="0"/>
                <a:cs typeface="Arial" pitchFamily="34" charset="0"/>
              </a:rPr>
              <a:t>FY15.</a:t>
            </a:r>
            <a:endParaRPr lang="en-US" sz="2000" dirty="0" smtClean="0">
              <a:latin typeface="Arial" pitchFamily="34" charset="0"/>
              <a:cs typeface="Arial" pitchFamily="34" charset="0"/>
            </a:endParaRPr>
          </a:p>
          <a:p>
            <a:pPr marL="461963" lvl="1" indent="-461963">
              <a:buClr>
                <a:srgbClr val="C00000"/>
              </a:buClr>
              <a:buFont typeface="Wingdings" pitchFamily="2" charset="2"/>
              <a:buChar char="§"/>
            </a:pPr>
            <a:endParaRPr lang="en-US" sz="2000" dirty="0" smtClean="0">
              <a:latin typeface="Arial" pitchFamily="34" charset="0"/>
              <a:cs typeface="Arial" pitchFamily="34" charset="0"/>
            </a:endParaRPr>
          </a:p>
          <a:p>
            <a:pPr marL="461963" lvl="1" indent="-461963">
              <a:buClr>
                <a:srgbClr val="C00000"/>
              </a:buClr>
              <a:buFont typeface="Wingdings" pitchFamily="2" charset="2"/>
              <a:buChar char="§"/>
            </a:pPr>
            <a:r>
              <a:rPr lang="en-US" sz="2000" dirty="0" smtClean="0">
                <a:solidFill>
                  <a:srgbClr val="C00000"/>
                </a:solidFill>
                <a:latin typeface="Arial" pitchFamily="34" charset="0"/>
                <a:cs typeface="Arial" pitchFamily="34" charset="0"/>
              </a:rPr>
              <a:t>Income Eligible Child Care </a:t>
            </a:r>
            <a:r>
              <a:rPr lang="en-US" sz="2000" dirty="0" smtClean="0">
                <a:latin typeface="Arial" pitchFamily="34" charset="0"/>
                <a:cs typeface="Arial" pitchFamily="34" charset="0"/>
              </a:rPr>
              <a:t>(subsidies for low-income families) </a:t>
            </a:r>
            <a:r>
              <a:rPr lang="en-US" sz="2000" i="1" dirty="0" smtClean="0">
                <a:latin typeface="Arial" pitchFamily="34" charset="0"/>
                <a:cs typeface="Arial" pitchFamily="34" charset="0"/>
              </a:rPr>
              <a:t>increased</a:t>
            </a:r>
            <a:r>
              <a:rPr lang="en-US" sz="2000" dirty="0" smtClean="0">
                <a:latin typeface="Arial" pitchFamily="34" charset="0"/>
                <a:cs typeface="Arial" pitchFamily="34" charset="0"/>
              </a:rPr>
              <a:t> from </a:t>
            </a:r>
            <a:r>
              <a:rPr lang="en-US" sz="2000" u="sng" dirty="0" smtClean="0">
                <a:latin typeface="Arial" pitchFamily="34" charset="0"/>
                <a:cs typeface="Arial" pitchFamily="34" charset="0"/>
              </a:rPr>
              <a:t>29,118</a:t>
            </a:r>
            <a:r>
              <a:rPr lang="en-US" sz="2000" dirty="0" smtClean="0">
                <a:latin typeface="Arial" pitchFamily="34" charset="0"/>
                <a:cs typeface="Arial" pitchFamily="34" charset="0"/>
              </a:rPr>
              <a:t> in FY10 to </a:t>
            </a:r>
            <a:r>
              <a:rPr lang="en-US" sz="2000" u="sng" dirty="0" smtClean="0">
                <a:latin typeface="Arial" pitchFamily="34" charset="0"/>
                <a:cs typeface="Arial" pitchFamily="34" charset="0"/>
              </a:rPr>
              <a:t>33,454</a:t>
            </a:r>
            <a:r>
              <a:rPr lang="en-US" sz="2000" dirty="0" smtClean="0">
                <a:latin typeface="Arial" pitchFamily="34" charset="0"/>
                <a:cs typeface="Arial" pitchFamily="34" charset="0"/>
              </a:rPr>
              <a:t> </a:t>
            </a:r>
            <a:r>
              <a:rPr lang="en-US" sz="2000" dirty="0" smtClean="0">
                <a:latin typeface="Arial" pitchFamily="34" charset="0"/>
                <a:cs typeface="Arial" pitchFamily="34" charset="0"/>
              </a:rPr>
              <a:t>in </a:t>
            </a:r>
            <a:r>
              <a:rPr lang="en-US" sz="2000" dirty="0" smtClean="0">
                <a:latin typeface="Arial" pitchFamily="34" charset="0"/>
                <a:cs typeface="Arial" pitchFamily="34" charset="0"/>
              </a:rPr>
              <a:t>FY15.</a:t>
            </a:r>
            <a:endParaRPr lang="en-US" sz="2000" dirty="0" smtClean="0">
              <a:solidFill>
                <a:srgbClr val="C00000"/>
              </a:solidFill>
              <a:latin typeface="Arial" pitchFamily="34" charset="0"/>
              <a:cs typeface="Arial" pitchFamily="34" charset="0"/>
            </a:endParaRPr>
          </a:p>
          <a:p>
            <a:pPr marL="461963" lvl="1" indent="-461963">
              <a:buClr>
                <a:srgbClr val="C00000"/>
              </a:buClr>
              <a:buFont typeface="Wingdings" pitchFamily="2" charset="2"/>
              <a:buChar char="§"/>
            </a:pPr>
            <a:endParaRPr lang="en-US" sz="2000" dirty="0" smtClean="0">
              <a:latin typeface="Arial" pitchFamily="34" charset="0"/>
              <a:cs typeface="Arial" pitchFamily="34" charset="0"/>
            </a:endParaRPr>
          </a:p>
          <a:p>
            <a:pPr marL="461963" lvl="1" indent="-461963">
              <a:buClr>
                <a:srgbClr val="C00000"/>
              </a:buClr>
              <a:buFont typeface="Wingdings" pitchFamily="2" charset="2"/>
              <a:buChar char="§"/>
            </a:pPr>
            <a:r>
              <a:rPr lang="en-US" sz="2000" dirty="0" smtClean="0">
                <a:latin typeface="Arial" pitchFamily="34" charset="0"/>
                <a:cs typeface="Arial" pitchFamily="34" charset="0"/>
              </a:rPr>
              <a:t>In addition, EEC served </a:t>
            </a:r>
            <a:r>
              <a:rPr lang="en-US" sz="2000" u="sng" dirty="0" smtClean="0">
                <a:latin typeface="Arial" pitchFamily="34" charset="0"/>
                <a:cs typeface="Arial" pitchFamily="34" charset="0"/>
              </a:rPr>
              <a:t>2,617</a:t>
            </a:r>
            <a:r>
              <a:rPr lang="en-US" sz="2000" dirty="0" smtClean="0">
                <a:latin typeface="Arial" pitchFamily="34" charset="0"/>
                <a:cs typeface="Arial" pitchFamily="34" charset="0"/>
              </a:rPr>
              <a:t> </a:t>
            </a:r>
            <a:r>
              <a:rPr lang="en-US" sz="2000" i="1" dirty="0" smtClean="0">
                <a:latin typeface="Arial" pitchFamily="34" charset="0"/>
                <a:cs typeface="Arial" pitchFamily="34" charset="0"/>
              </a:rPr>
              <a:t>new children </a:t>
            </a:r>
            <a:r>
              <a:rPr lang="en-US" sz="2000" dirty="0" smtClean="0">
                <a:latin typeface="Arial" pitchFamily="34" charset="0"/>
                <a:cs typeface="Arial" pitchFamily="34" charset="0"/>
              </a:rPr>
              <a:t>in FY14 </a:t>
            </a:r>
            <a:r>
              <a:rPr lang="en-US" sz="2000" dirty="0" smtClean="0">
                <a:latin typeface="Arial" pitchFamily="34" charset="0"/>
                <a:cs typeface="Arial" pitchFamily="34" charset="0"/>
              </a:rPr>
              <a:t>and </a:t>
            </a:r>
            <a:r>
              <a:rPr lang="en-US" sz="2000" u="sng" dirty="0" smtClean="0">
                <a:latin typeface="Arial" pitchFamily="34" charset="0"/>
                <a:cs typeface="Arial" pitchFamily="34" charset="0"/>
              </a:rPr>
              <a:t>2,105</a:t>
            </a:r>
            <a:r>
              <a:rPr lang="en-US" sz="2000" dirty="0" smtClean="0">
                <a:latin typeface="Arial" pitchFamily="34" charset="0"/>
                <a:cs typeface="Arial" pitchFamily="34" charset="0"/>
              </a:rPr>
              <a:t> </a:t>
            </a:r>
            <a:r>
              <a:rPr lang="en-US" sz="2000" i="1" dirty="0" smtClean="0">
                <a:latin typeface="Arial" pitchFamily="34" charset="0"/>
                <a:cs typeface="Arial" pitchFamily="34" charset="0"/>
              </a:rPr>
              <a:t>new children </a:t>
            </a:r>
            <a:r>
              <a:rPr lang="en-US" sz="2000" dirty="0" smtClean="0">
                <a:latin typeface="Arial" pitchFamily="34" charset="0"/>
                <a:cs typeface="Arial" pitchFamily="34" charset="0"/>
              </a:rPr>
              <a:t>in FY15 through $30M </a:t>
            </a:r>
            <a:r>
              <a:rPr lang="en-US" sz="2000" dirty="0" smtClean="0">
                <a:solidFill>
                  <a:srgbClr val="C00000"/>
                </a:solidFill>
                <a:latin typeface="Arial" pitchFamily="34" charset="0"/>
                <a:cs typeface="Arial" pitchFamily="34" charset="0"/>
              </a:rPr>
              <a:t>waitlist remediation </a:t>
            </a:r>
            <a:r>
              <a:rPr lang="en-US" sz="2000" dirty="0" smtClean="0">
                <a:latin typeface="Arial" pitchFamily="34" charset="0"/>
                <a:cs typeface="Arial" pitchFamily="34" charset="0"/>
              </a:rPr>
              <a:t>funding ($15M </a:t>
            </a:r>
            <a:r>
              <a:rPr lang="en-US" sz="2000" smtClean="0">
                <a:latin typeface="Arial" pitchFamily="34" charset="0"/>
                <a:cs typeface="Arial" pitchFamily="34" charset="0"/>
              </a:rPr>
              <a:t>per fiscal year).  </a:t>
            </a:r>
            <a:r>
              <a:rPr lang="en-US" sz="2000" dirty="0" smtClean="0">
                <a:latin typeface="Arial" pitchFamily="34" charset="0"/>
                <a:cs typeface="Arial" pitchFamily="34" charset="0"/>
              </a:rPr>
              <a:t>EEC expects to serve </a:t>
            </a:r>
            <a:r>
              <a:rPr lang="en-US" sz="2000" i="1" dirty="0" smtClean="0">
                <a:latin typeface="Arial" pitchFamily="34" charset="0"/>
                <a:cs typeface="Arial" pitchFamily="34" charset="0"/>
              </a:rPr>
              <a:t>an </a:t>
            </a:r>
            <a:r>
              <a:rPr lang="en-US" sz="2000" i="1" smtClean="0">
                <a:latin typeface="Arial" pitchFamily="34" charset="0"/>
                <a:cs typeface="Arial" pitchFamily="34" charset="0"/>
              </a:rPr>
              <a:t>additional </a:t>
            </a:r>
            <a:r>
              <a:rPr lang="en-US" sz="2000" u="sng" smtClean="0">
                <a:latin typeface="Arial" pitchFamily="34" charset="0"/>
                <a:cs typeface="Arial" pitchFamily="34" charset="0"/>
              </a:rPr>
              <a:t>2,000</a:t>
            </a:r>
            <a:r>
              <a:rPr lang="en-US" sz="2000" smtClean="0">
                <a:latin typeface="Arial" pitchFamily="34" charset="0"/>
                <a:cs typeface="Arial" pitchFamily="34" charset="0"/>
              </a:rPr>
              <a:t> </a:t>
            </a:r>
            <a:r>
              <a:rPr lang="en-US" sz="2000" smtClean="0">
                <a:latin typeface="Arial" pitchFamily="34" charset="0"/>
                <a:cs typeface="Arial" pitchFamily="34" charset="0"/>
              </a:rPr>
              <a:t>with </a:t>
            </a:r>
            <a:r>
              <a:rPr lang="en-US" sz="2000" smtClean="0">
                <a:latin typeface="Arial" pitchFamily="34" charset="0"/>
                <a:cs typeface="Arial" pitchFamily="34" charset="0"/>
              </a:rPr>
              <a:t>$12M in FY16.</a:t>
            </a:r>
            <a:endParaRPr lang="en-US" sz="2000" dirty="0" smtClean="0">
              <a:latin typeface="Arial" pitchFamily="34" charset="0"/>
              <a:cs typeface="Arial" pitchFamily="34" charset="0"/>
            </a:endParaRPr>
          </a:p>
          <a:p>
            <a:pPr marL="461963" lvl="1" indent="-461963">
              <a:buClr>
                <a:srgbClr val="C00000"/>
              </a:buClr>
              <a:buFont typeface="Wingdings" pitchFamily="2" charset="2"/>
              <a:buChar char="§"/>
            </a:pPr>
            <a:endParaRPr lang="en-US" sz="2000" dirty="0" smtClean="0">
              <a:latin typeface="Arial" pitchFamily="34" charset="0"/>
              <a:cs typeface="Arial" pitchFamily="34" charset="0"/>
            </a:endParaRPr>
          </a:p>
          <a:p>
            <a:pPr marL="461963" lvl="1" indent="-461963">
              <a:buClr>
                <a:srgbClr val="C00000"/>
              </a:buClr>
            </a:pPr>
            <a:r>
              <a:rPr lang="en-US" sz="2000" dirty="0" smtClean="0">
                <a:latin typeface="Arial" pitchFamily="34" charset="0"/>
                <a:cs typeface="Arial" pitchFamily="34" charset="0"/>
              </a:rPr>
              <a:t>*Figures are average number of children </a:t>
            </a:r>
            <a:r>
              <a:rPr lang="en-US" sz="2000" smtClean="0">
                <a:latin typeface="Arial" pitchFamily="34" charset="0"/>
                <a:cs typeface="Arial" pitchFamily="34" charset="0"/>
              </a:rPr>
              <a:t>served monthly.</a:t>
            </a:r>
            <a:endParaRPr lang="en-US" sz="2000" dirty="0" smtClean="0">
              <a:latin typeface="Arial" pitchFamily="34" charset="0"/>
              <a:cs typeface="Arial" pitchFamily="34" charset="0"/>
            </a:endParaRPr>
          </a:p>
          <a:p>
            <a:pPr marL="461963" lvl="1" indent="-461963">
              <a:buClr>
                <a:srgbClr val="C00000"/>
              </a:buClr>
              <a:buFont typeface="Wingdings" pitchFamily="2" charset="2"/>
              <a:buChar char="§"/>
            </a:pPr>
            <a:endParaRPr lang="en-US" b="0" dirty="0" smtClean="0">
              <a:latin typeface="Arial" pitchFamily="34" charset="0"/>
              <a:cs typeface="Arial" pitchFamily="34" charset="0"/>
            </a:endParaRPr>
          </a:p>
          <a:p>
            <a:pPr marL="461963" lvl="1" indent="-461963">
              <a:buClr>
                <a:srgbClr val="C00000"/>
              </a:buClr>
              <a:buFont typeface="Wingdings" pitchFamily="2" charset="2"/>
              <a:buChar char="§"/>
            </a:pPr>
            <a:endParaRPr lang="en-US" b="0" dirty="0" smtClean="0">
              <a:latin typeface="Arial" pitchFamily="34" charset="0"/>
              <a:cs typeface="Arial" pitchFamily="34" charset="0"/>
            </a:endParaRPr>
          </a:p>
          <a:p>
            <a:pPr marL="919163" lvl="2" indent="-461963">
              <a:buClr>
                <a:srgbClr val="C00000"/>
              </a:buClr>
              <a:buFont typeface="Wingdings" pitchFamily="2" charset="2"/>
              <a:buChar char="§"/>
            </a:pPr>
            <a:endParaRPr lang="en-US" sz="2600" i="1" dirty="0" smtClean="0">
              <a:solidFill>
                <a:srgbClr val="C00000"/>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2E52CFE-2BB0-48A7-9F53-4B9D51B44A46}" type="slidenum">
              <a:rPr lang="en-US" smtClean="0"/>
              <a:pPr>
                <a:defRPr/>
              </a:pPr>
              <a:t>9</a:t>
            </a:fld>
            <a:endParaRPr lang="en-US"/>
          </a:p>
        </p:txBody>
      </p:sp>
      <p:sp>
        <p:nvSpPr>
          <p:cNvPr id="3" name="Title 2"/>
          <p:cNvSpPr>
            <a:spLocks noGrp="1"/>
          </p:cNvSpPr>
          <p:nvPr>
            <p:ph type="title"/>
          </p:nvPr>
        </p:nvSpPr>
        <p:spPr/>
        <p:txBody>
          <a:bodyPr/>
          <a:lstStyle/>
          <a:p>
            <a:r>
              <a:rPr lang="en-US" dirty="0" smtClean="0"/>
              <a:t>Additional Federal Support</a:t>
            </a:r>
            <a:endParaRPr lang="en-US" dirty="0"/>
          </a:p>
        </p:txBody>
      </p:sp>
      <p:sp>
        <p:nvSpPr>
          <p:cNvPr id="4" name="Content Placeholder 2"/>
          <p:cNvSpPr txBox="1">
            <a:spLocks/>
          </p:cNvSpPr>
          <p:nvPr/>
        </p:nvSpPr>
        <p:spPr bwMode="auto">
          <a:xfrm>
            <a:off x="327259" y="1183341"/>
            <a:ext cx="8483254" cy="51379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31775" lvl="1" indent="-231775">
              <a:buClr>
                <a:srgbClr val="C00000"/>
              </a:buClr>
              <a:buFont typeface="Wingdings" pitchFamily="2" charset="2"/>
              <a:buChar char="§"/>
            </a:pPr>
            <a:r>
              <a:rPr lang="en-US" b="0" dirty="0" smtClean="0">
                <a:latin typeface="Arial" pitchFamily="34" charset="0"/>
                <a:cs typeface="Arial" pitchFamily="34" charset="0"/>
              </a:rPr>
              <a:t>We have also sought federal funding to help our programs attain and maintain high quality levels, and to help families in need to access these programs.</a:t>
            </a:r>
          </a:p>
          <a:p>
            <a:pPr marL="688975" lvl="2" indent="-231775">
              <a:spcBef>
                <a:spcPts val="1200"/>
              </a:spcBef>
              <a:buClr>
                <a:srgbClr val="C00000"/>
              </a:buClr>
              <a:buSzPct val="70000"/>
              <a:buFont typeface="Wingdings" pitchFamily="2" charset="2"/>
              <a:buChar char="v"/>
            </a:pPr>
            <a:r>
              <a:rPr lang="en-US" b="0" dirty="0" smtClean="0"/>
              <a:t>$23.97 million CCDF discretionary obligation through the American Recovery and Reinvestment Act of 2009 (ARRA)</a:t>
            </a:r>
          </a:p>
          <a:p>
            <a:pPr marL="1146175" lvl="3" indent="-231775">
              <a:spcBef>
                <a:spcPts val="1200"/>
              </a:spcBef>
              <a:buClr>
                <a:srgbClr val="C00000"/>
              </a:buClr>
              <a:buSzPct val="70000"/>
              <a:buFont typeface="Wingdings" pitchFamily="2" charset="2"/>
              <a:buChar char="v"/>
            </a:pPr>
            <a:r>
              <a:rPr lang="en-US" b="0" dirty="0" smtClean="0"/>
              <a:t>Funds served additional children and families as well as new families, and supported program quality improvements</a:t>
            </a:r>
          </a:p>
          <a:p>
            <a:pPr marL="688975" lvl="2" indent="-231775">
              <a:spcBef>
                <a:spcPts val="1200"/>
              </a:spcBef>
              <a:buClr>
                <a:srgbClr val="C00000"/>
              </a:buClr>
              <a:buSzPct val="70000"/>
              <a:buFont typeface="Wingdings" pitchFamily="2" charset="2"/>
              <a:buChar char="v"/>
            </a:pPr>
            <a:r>
              <a:rPr lang="en-US" b="0" dirty="0" smtClean="0">
                <a:latin typeface="Arial" pitchFamily="34" charset="0"/>
                <a:cs typeface="Arial" pitchFamily="34" charset="0"/>
              </a:rPr>
              <a:t>$50M Early Learning Challenge grant to strengthen the state’s comprehensive early childhood system (2012-15)</a:t>
            </a:r>
          </a:p>
          <a:p>
            <a:pPr marL="1376363" lvl="3" indent="-461963">
              <a:spcBef>
                <a:spcPts val="600"/>
              </a:spcBef>
              <a:buClr>
                <a:srgbClr val="C00000"/>
              </a:buClr>
              <a:buSzPct val="50000"/>
              <a:buFont typeface="Wingdings" pitchFamily="2" charset="2"/>
              <a:buChar char="q"/>
            </a:pPr>
            <a:r>
              <a:rPr lang="en-US" b="0" dirty="0" smtClean="0">
                <a:latin typeface="Arial" pitchFamily="34" charset="0"/>
                <a:cs typeface="Arial" pitchFamily="34" charset="0"/>
              </a:rPr>
              <a:t>Grant is supporting program quality improvements</a:t>
            </a:r>
          </a:p>
          <a:p>
            <a:pPr marL="1376363" lvl="3" indent="-461963">
              <a:spcBef>
                <a:spcPts val="1200"/>
              </a:spcBef>
              <a:buClr>
                <a:srgbClr val="C00000"/>
              </a:buClr>
              <a:buSzPct val="50000"/>
              <a:buFont typeface="Wingdings" pitchFamily="2" charset="2"/>
              <a:buChar char="q"/>
            </a:pPr>
            <a:r>
              <a:rPr lang="en-US" b="0" dirty="0" smtClean="0">
                <a:latin typeface="Arial" pitchFamily="34" charset="0"/>
                <a:cs typeface="Arial" pitchFamily="34" charset="0"/>
              </a:rPr>
              <a:t>Goal is to ensure that all children, especially those who are high needs, have a solid foundation for school and life success</a:t>
            </a:r>
          </a:p>
          <a:p>
            <a:pPr marL="687388" lvl="1" indent="-230188">
              <a:spcBef>
                <a:spcPts val="1200"/>
              </a:spcBef>
              <a:buClr>
                <a:srgbClr val="C00000"/>
              </a:buClr>
              <a:buSzPct val="70000"/>
              <a:buFont typeface="Wingdings" pitchFamily="2" charset="2"/>
              <a:buChar char="v"/>
            </a:pPr>
            <a:r>
              <a:rPr lang="en-US" b="0" dirty="0" smtClean="0"/>
              <a:t>$30M over two years through the federal Preschool Expansion Grant program (potential for $60M total over four years)</a:t>
            </a:r>
          </a:p>
          <a:p>
            <a:pPr marL="1144588" lvl="2" indent="-230188">
              <a:spcBef>
                <a:spcPts val="1000"/>
              </a:spcBef>
              <a:buClr>
                <a:srgbClr val="C00000"/>
              </a:buClr>
              <a:buSzPct val="50000"/>
              <a:buFont typeface="Wingdings" pitchFamily="2" charset="2"/>
              <a:buChar char="q"/>
            </a:pPr>
            <a:r>
              <a:rPr lang="en-US" b="0" dirty="0" smtClean="0"/>
              <a:t>Increase the quality of preschool programs and related services, and their effectiveness in terms of child outcomes</a:t>
            </a:r>
          </a:p>
          <a:p>
            <a:pPr marL="1144588" lvl="2" indent="-230188">
              <a:spcBef>
                <a:spcPts val="1000"/>
              </a:spcBef>
              <a:buClr>
                <a:srgbClr val="C00000"/>
              </a:buClr>
              <a:buSzPct val="50000"/>
              <a:buFont typeface="Wingdings" pitchFamily="2" charset="2"/>
              <a:buChar char="q"/>
            </a:pPr>
            <a:r>
              <a:rPr lang="en-US" b="0" dirty="0" smtClean="0"/>
              <a:t>Increase number of 4 year-olds enrolled in high quality preschool</a:t>
            </a:r>
          </a:p>
          <a:p>
            <a:pPr marL="461963" lvl="1" indent="-461963">
              <a:buClr>
                <a:srgbClr val="C00000"/>
              </a:buClr>
              <a:buFont typeface="Wingdings" pitchFamily="2" charset="2"/>
              <a:buChar char="§"/>
            </a:pPr>
            <a:endParaRPr lang="en-US" b="0" dirty="0" smtClean="0">
              <a:latin typeface="Arial" pitchFamily="34" charset="0"/>
              <a:cs typeface="Arial" pitchFamily="34" charset="0"/>
            </a:endParaRPr>
          </a:p>
          <a:p>
            <a:pPr marL="919163" lvl="2" indent="-461963">
              <a:buClr>
                <a:srgbClr val="C00000"/>
              </a:buClr>
              <a:buFont typeface="Wingdings" pitchFamily="2" charset="2"/>
              <a:buChar char="§"/>
            </a:pPr>
            <a:endParaRPr lang="en-US" sz="2600" i="1" dirty="0" smtClean="0">
              <a:solidFill>
                <a:srgbClr val="C00000"/>
              </a:solidFill>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 EEC Template</Template>
  <TotalTime>8419</TotalTime>
  <Words>1346</Words>
  <Application>Microsoft Office PowerPoint</Application>
  <PresentationFormat>On-screen Show (4:3)</PresentationFormat>
  <Paragraphs>152</Paragraphs>
  <Slides>12</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Blank EEC Template</vt:lpstr>
      <vt:lpstr>Worksheet</vt:lpstr>
      <vt:lpstr>Improving Early Education for All Students  </vt:lpstr>
      <vt:lpstr>Slide 2</vt:lpstr>
      <vt:lpstr>Investing Early Makes Economic Sense</vt:lpstr>
      <vt:lpstr>EEC State Budget History</vt:lpstr>
      <vt:lpstr>FY16 EEC Budget</vt:lpstr>
      <vt:lpstr>Children Served By EEC</vt:lpstr>
      <vt:lpstr>EEC Subsidy Funding Types</vt:lpstr>
      <vt:lpstr>Subsidy Caseload Over Time*</vt:lpstr>
      <vt:lpstr>Additional Federal Support</vt:lpstr>
      <vt:lpstr>Slide 10</vt:lpstr>
      <vt:lpstr>Workforce Compensation</vt:lpstr>
      <vt:lpstr>Commonwealth Preschool Partnership</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Date</dc:title>
  <dc:creator>EEC,</dc:creator>
  <dc:description>Edited project list on slide 7 -- Proposed Bond IV Projects.</dc:description>
  <cp:lastModifiedBy>EEC,</cp:lastModifiedBy>
  <cp:revision>404</cp:revision>
  <cp:lastPrinted>2011-02-28T13:39:27Z</cp:lastPrinted>
  <dcterms:created xsi:type="dcterms:W3CDTF">2014-07-30T15:34:19Z</dcterms:created>
  <dcterms:modified xsi:type="dcterms:W3CDTF">2015-11-04T17:54:16Z</dcterms:modified>
</cp:coreProperties>
</file>