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8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72" r:id="rId11"/>
    <p:sldId id="273" r:id="rId12"/>
    <p:sldId id="269" r:id="rId13"/>
    <p:sldId id="271" r:id="rId14"/>
    <p:sldId id="268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01FAE-846D-44BB-9A58-6C696AA9155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CDD494C-A25B-466F-9482-10E388B5E493}">
      <dgm:prSet phldrT="[Text]"/>
      <dgm:spPr>
        <a:solidFill>
          <a:srgbClr val="4A68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2FF8C35B-5A7C-432F-9983-25CC35C40886}" type="parTrans" cxnId="{A75AA36D-A074-4787-AF18-30443B6902E9}">
      <dgm:prSet/>
      <dgm:spPr/>
      <dgm:t>
        <a:bodyPr/>
        <a:lstStyle/>
        <a:p>
          <a:endParaRPr lang="en-US"/>
        </a:p>
      </dgm:t>
    </dgm:pt>
    <dgm:pt modelId="{1528AC37-919D-4440-9BFB-07C19D75A577}" type="sibTrans" cxnId="{A75AA36D-A074-4787-AF18-30443B6902E9}">
      <dgm:prSet/>
      <dgm:spPr/>
      <dgm:t>
        <a:bodyPr/>
        <a:lstStyle/>
        <a:p>
          <a:endParaRPr lang="en-US"/>
        </a:p>
      </dgm:t>
    </dgm:pt>
    <dgm:pt modelId="{8FEDA509-F9A1-40B5-A5B4-45E3D59734E1}">
      <dgm:prSet phldrT="[Text]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745A9479-EF0F-4D3F-A127-C945DF002C50}" type="parTrans" cxnId="{22E7E9FE-230D-4238-A348-71EF2AF032DE}">
      <dgm:prSet/>
      <dgm:spPr/>
      <dgm:t>
        <a:bodyPr/>
        <a:lstStyle/>
        <a:p>
          <a:endParaRPr lang="en-US"/>
        </a:p>
      </dgm:t>
    </dgm:pt>
    <dgm:pt modelId="{CCA36B02-78D7-46C2-998C-428741C91EDC}" type="sibTrans" cxnId="{22E7E9FE-230D-4238-A348-71EF2AF032DE}">
      <dgm:prSet/>
      <dgm:spPr/>
      <dgm:t>
        <a:bodyPr/>
        <a:lstStyle/>
        <a:p>
          <a:endParaRPr lang="en-US"/>
        </a:p>
      </dgm:t>
    </dgm:pt>
    <dgm:pt modelId="{D5C9753A-A1AA-4EAE-BB21-BECDCAAA741C}">
      <dgm:prSet phldrT="[Text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41EACC83-4AD3-4E3A-B1BC-408838C8252B}" type="parTrans" cxnId="{EA1AA484-6333-4215-B4B3-9B7064571745}">
      <dgm:prSet/>
      <dgm:spPr/>
      <dgm:t>
        <a:bodyPr/>
        <a:lstStyle/>
        <a:p>
          <a:endParaRPr lang="en-US"/>
        </a:p>
      </dgm:t>
    </dgm:pt>
    <dgm:pt modelId="{5DF7220C-5025-445A-A8A7-89E603A00D64}" type="sibTrans" cxnId="{EA1AA484-6333-4215-B4B3-9B7064571745}">
      <dgm:prSet/>
      <dgm:spPr/>
      <dgm:t>
        <a:bodyPr/>
        <a:lstStyle/>
        <a:p>
          <a:endParaRPr lang="en-US"/>
        </a:p>
      </dgm:t>
    </dgm:pt>
    <dgm:pt modelId="{DA180752-C0E5-4DAB-8115-7F36D44302D2}" type="pres">
      <dgm:prSet presAssocID="{EB801FAE-846D-44BB-9A58-6C696AA9155B}" presName="Name0" presStyleCnt="0">
        <dgm:presLayoutVars>
          <dgm:dir/>
          <dgm:resizeHandles val="exact"/>
        </dgm:presLayoutVars>
      </dgm:prSet>
      <dgm:spPr/>
    </dgm:pt>
    <dgm:pt modelId="{1697342F-AB95-426A-9EA0-8D30CF98A370}" type="pres">
      <dgm:prSet presAssocID="{EB801FAE-846D-44BB-9A58-6C696AA9155B}" presName="fgShape" presStyleLbl="fgShp" presStyleIdx="0" presStyleCnt="1" custLinFactNeighborY="-46440"/>
      <dgm:spPr/>
    </dgm:pt>
    <dgm:pt modelId="{2D920B9C-F368-41A6-B11E-E990FE90E9F6}" type="pres">
      <dgm:prSet presAssocID="{EB801FAE-846D-44BB-9A58-6C696AA9155B}" presName="linComp" presStyleCnt="0"/>
      <dgm:spPr/>
    </dgm:pt>
    <dgm:pt modelId="{15969292-7120-4E32-8DED-B93008984C85}" type="pres">
      <dgm:prSet presAssocID="{2CDD494C-A25B-466F-9482-10E388B5E493}" presName="compNode" presStyleCnt="0"/>
      <dgm:spPr/>
    </dgm:pt>
    <dgm:pt modelId="{C093F45B-2EC5-455C-8F37-71272E599904}" type="pres">
      <dgm:prSet presAssocID="{2CDD494C-A25B-466F-9482-10E388B5E493}" presName="bkgdShape" presStyleLbl="node1" presStyleIdx="0" presStyleCnt="3"/>
      <dgm:spPr/>
      <dgm:t>
        <a:bodyPr/>
        <a:lstStyle/>
        <a:p>
          <a:endParaRPr lang="en-US"/>
        </a:p>
      </dgm:t>
    </dgm:pt>
    <dgm:pt modelId="{E3A7748C-4162-45AD-8E75-40DC1B6CC037}" type="pres">
      <dgm:prSet presAssocID="{2CDD494C-A25B-466F-9482-10E388B5E49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80A49-F991-4E22-A5EC-2DA51212E37B}" type="pres">
      <dgm:prSet presAssocID="{2CDD494C-A25B-466F-9482-10E388B5E493}" presName="invisiNode" presStyleLbl="node1" presStyleIdx="0" presStyleCnt="3"/>
      <dgm:spPr/>
    </dgm:pt>
    <dgm:pt modelId="{19E49C85-53AA-42FF-9D10-1E35C0FAC8AC}" type="pres">
      <dgm:prSet presAssocID="{2CDD494C-A25B-466F-9482-10E388B5E49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AB2ACD-1F14-4CD0-8454-6F5E62862A31}" type="pres">
      <dgm:prSet presAssocID="{1528AC37-919D-4440-9BFB-07C19D75A5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E0F4D8-DA94-4A90-B4B1-23AD83C3CEFE}" type="pres">
      <dgm:prSet presAssocID="{8FEDA509-F9A1-40B5-A5B4-45E3D59734E1}" presName="compNode" presStyleCnt="0"/>
      <dgm:spPr/>
    </dgm:pt>
    <dgm:pt modelId="{5D06E576-75AB-4F24-A6E2-39DADE119657}" type="pres">
      <dgm:prSet presAssocID="{8FEDA509-F9A1-40B5-A5B4-45E3D59734E1}" presName="bkgdShape" presStyleLbl="node1" presStyleIdx="1" presStyleCnt="3"/>
      <dgm:spPr/>
      <dgm:t>
        <a:bodyPr/>
        <a:lstStyle/>
        <a:p>
          <a:endParaRPr lang="en-US"/>
        </a:p>
      </dgm:t>
    </dgm:pt>
    <dgm:pt modelId="{A2F043D5-D77A-4E5C-9BCE-7AF8B705D17B}" type="pres">
      <dgm:prSet presAssocID="{8FEDA509-F9A1-40B5-A5B4-45E3D59734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D433E-C57B-4D04-A774-898F469BB6C8}" type="pres">
      <dgm:prSet presAssocID="{8FEDA509-F9A1-40B5-A5B4-45E3D59734E1}" presName="invisiNode" presStyleLbl="node1" presStyleIdx="1" presStyleCnt="3"/>
      <dgm:spPr/>
    </dgm:pt>
    <dgm:pt modelId="{4F5FD66A-2FD2-4200-8F8E-72C202F20270}" type="pres">
      <dgm:prSet presAssocID="{8FEDA509-F9A1-40B5-A5B4-45E3D59734E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DB2AD-BEB0-4ADA-B4A6-978A1BB7866C}" type="pres">
      <dgm:prSet presAssocID="{CCA36B02-78D7-46C2-998C-428741C91E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3B1D05-9618-49D5-B6D3-06287E8ABA8D}" type="pres">
      <dgm:prSet presAssocID="{D5C9753A-A1AA-4EAE-BB21-BECDCAAA741C}" presName="compNode" presStyleCnt="0"/>
      <dgm:spPr/>
    </dgm:pt>
    <dgm:pt modelId="{E281D1E3-7929-4D26-BDF5-888EC532846A}" type="pres">
      <dgm:prSet presAssocID="{D5C9753A-A1AA-4EAE-BB21-BECDCAAA741C}" presName="bkgdShape" presStyleLbl="node1" presStyleIdx="2" presStyleCnt="3"/>
      <dgm:spPr/>
      <dgm:t>
        <a:bodyPr/>
        <a:lstStyle/>
        <a:p>
          <a:endParaRPr lang="en-US"/>
        </a:p>
      </dgm:t>
    </dgm:pt>
    <dgm:pt modelId="{715B55CF-8ACA-4A8A-BADF-31FD017AF091}" type="pres">
      <dgm:prSet presAssocID="{D5C9753A-A1AA-4EAE-BB21-BECDCAAA741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A6F73-936A-4B49-8DF5-8542FD9B347E}" type="pres">
      <dgm:prSet presAssocID="{D5C9753A-A1AA-4EAE-BB21-BECDCAAA741C}" presName="invisiNode" presStyleLbl="node1" presStyleIdx="2" presStyleCnt="3"/>
      <dgm:spPr/>
    </dgm:pt>
    <dgm:pt modelId="{714A1E86-2E9B-495D-A604-0D603992F33B}" type="pres">
      <dgm:prSet presAssocID="{D5C9753A-A1AA-4EAE-BB21-BECDCAAA741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FF99B4A-4C49-4D4A-8CC5-47B10342292D}" type="presOf" srcId="{8FEDA509-F9A1-40B5-A5B4-45E3D59734E1}" destId="{5D06E576-75AB-4F24-A6E2-39DADE119657}" srcOrd="0" destOrd="0" presId="urn:microsoft.com/office/officeart/2005/8/layout/hList7#1"/>
    <dgm:cxn modelId="{4B9D918A-92CC-4A40-A1C3-A5952B30CB76}" type="presOf" srcId="{D5C9753A-A1AA-4EAE-BB21-BECDCAAA741C}" destId="{E281D1E3-7929-4D26-BDF5-888EC532846A}" srcOrd="0" destOrd="0" presId="urn:microsoft.com/office/officeart/2005/8/layout/hList7#1"/>
    <dgm:cxn modelId="{22E7E9FE-230D-4238-A348-71EF2AF032DE}" srcId="{EB801FAE-846D-44BB-9A58-6C696AA9155B}" destId="{8FEDA509-F9A1-40B5-A5B4-45E3D59734E1}" srcOrd="1" destOrd="0" parTransId="{745A9479-EF0F-4D3F-A127-C945DF002C50}" sibTransId="{CCA36B02-78D7-46C2-998C-428741C91EDC}"/>
    <dgm:cxn modelId="{A75AA36D-A074-4787-AF18-30443B6902E9}" srcId="{EB801FAE-846D-44BB-9A58-6C696AA9155B}" destId="{2CDD494C-A25B-466F-9482-10E388B5E493}" srcOrd="0" destOrd="0" parTransId="{2FF8C35B-5A7C-432F-9983-25CC35C40886}" sibTransId="{1528AC37-919D-4440-9BFB-07C19D75A577}"/>
    <dgm:cxn modelId="{EA1AA484-6333-4215-B4B3-9B7064571745}" srcId="{EB801FAE-846D-44BB-9A58-6C696AA9155B}" destId="{D5C9753A-A1AA-4EAE-BB21-BECDCAAA741C}" srcOrd="2" destOrd="0" parTransId="{41EACC83-4AD3-4E3A-B1BC-408838C8252B}" sibTransId="{5DF7220C-5025-445A-A8A7-89E603A00D64}"/>
    <dgm:cxn modelId="{C59E54E2-2C37-4E20-AA26-BDD727614198}" type="presOf" srcId="{2CDD494C-A25B-466F-9482-10E388B5E493}" destId="{E3A7748C-4162-45AD-8E75-40DC1B6CC037}" srcOrd="1" destOrd="0" presId="urn:microsoft.com/office/officeart/2005/8/layout/hList7#1"/>
    <dgm:cxn modelId="{577426F0-4FD2-431D-B21F-5DFC3D8F1D64}" type="presOf" srcId="{2CDD494C-A25B-466F-9482-10E388B5E493}" destId="{C093F45B-2EC5-455C-8F37-71272E599904}" srcOrd="0" destOrd="0" presId="urn:microsoft.com/office/officeart/2005/8/layout/hList7#1"/>
    <dgm:cxn modelId="{DD90FE5C-8F68-45CA-8113-5A6326D47EF9}" type="presOf" srcId="{8FEDA509-F9A1-40B5-A5B4-45E3D59734E1}" destId="{A2F043D5-D77A-4E5C-9BCE-7AF8B705D17B}" srcOrd="1" destOrd="0" presId="urn:microsoft.com/office/officeart/2005/8/layout/hList7#1"/>
    <dgm:cxn modelId="{00E95F3B-1015-4034-B2A5-4BCF28D41364}" type="presOf" srcId="{1528AC37-919D-4440-9BFB-07C19D75A577}" destId="{49AB2ACD-1F14-4CD0-8454-6F5E62862A31}" srcOrd="0" destOrd="0" presId="urn:microsoft.com/office/officeart/2005/8/layout/hList7#1"/>
    <dgm:cxn modelId="{E87F4AEA-E77D-4645-A421-3E478F0BE07F}" type="presOf" srcId="{D5C9753A-A1AA-4EAE-BB21-BECDCAAA741C}" destId="{715B55CF-8ACA-4A8A-BADF-31FD017AF091}" srcOrd="1" destOrd="0" presId="urn:microsoft.com/office/officeart/2005/8/layout/hList7#1"/>
    <dgm:cxn modelId="{4AE4830F-4D61-4147-A404-5C230A800FD1}" type="presOf" srcId="{EB801FAE-846D-44BB-9A58-6C696AA9155B}" destId="{DA180752-C0E5-4DAB-8115-7F36D44302D2}" srcOrd="0" destOrd="0" presId="urn:microsoft.com/office/officeart/2005/8/layout/hList7#1"/>
    <dgm:cxn modelId="{948F43B3-85B5-479F-86A3-DE94268C3D51}" type="presOf" srcId="{CCA36B02-78D7-46C2-998C-428741C91EDC}" destId="{6A1DB2AD-BEB0-4ADA-B4A6-978A1BB7866C}" srcOrd="0" destOrd="0" presId="urn:microsoft.com/office/officeart/2005/8/layout/hList7#1"/>
    <dgm:cxn modelId="{FF9DB41D-2DAB-469B-A2A4-33C42046A476}" type="presParOf" srcId="{DA180752-C0E5-4DAB-8115-7F36D44302D2}" destId="{1697342F-AB95-426A-9EA0-8D30CF98A370}" srcOrd="0" destOrd="0" presId="urn:microsoft.com/office/officeart/2005/8/layout/hList7#1"/>
    <dgm:cxn modelId="{98DA86CF-6ED8-41EF-ABAC-6637DFE44876}" type="presParOf" srcId="{DA180752-C0E5-4DAB-8115-7F36D44302D2}" destId="{2D920B9C-F368-41A6-B11E-E990FE90E9F6}" srcOrd="1" destOrd="0" presId="urn:microsoft.com/office/officeart/2005/8/layout/hList7#1"/>
    <dgm:cxn modelId="{1A9E8352-4602-4DB9-98CE-56CBD4D69E82}" type="presParOf" srcId="{2D920B9C-F368-41A6-B11E-E990FE90E9F6}" destId="{15969292-7120-4E32-8DED-B93008984C85}" srcOrd="0" destOrd="0" presId="urn:microsoft.com/office/officeart/2005/8/layout/hList7#1"/>
    <dgm:cxn modelId="{A8081368-371C-479A-BDD8-784BC61D426F}" type="presParOf" srcId="{15969292-7120-4E32-8DED-B93008984C85}" destId="{C093F45B-2EC5-455C-8F37-71272E599904}" srcOrd="0" destOrd="0" presId="urn:microsoft.com/office/officeart/2005/8/layout/hList7#1"/>
    <dgm:cxn modelId="{BE1A822D-E8F4-4C42-A999-4BF7E306FEFA}" type="presParOf" srcId="{15969292-7120-4E32-8DED-B93008984C85}" destId="{E3A7748C-4162-45AD-8E75-40DC1B6CC037}" srcOrd="1" destOrd="0" presId="urn:microsoft.com/office/officeart/2005/8/layout/hList7#1"/>
    <dgm:cxn modelId="{B07C284A-DDA7-4C89-AFB6-27E6A5CAEB72}" type="presParOf" srcId="{15969292-7120-4E32-8DED-B93008984C85}" destId="{E2580A49-F991-4E22-A5EC-2DA51212E37B}" srcOrd="2" destOrd="0" presId="urn:microsoft.com/office/officeart/2005/8/layout/hList7#1"/>
    <dgm:cxn modelId="{7F25188A-2E05-4CEE-8F06-69685DD7D2A8}" type="presParOf" srcId="{15969292-7120-4E32-8DED-B93008984C85}" destId="{19E49C85-53AA-42FF-9D10-1E35C0FAC8AC}" srcOrd="3" destOrd="0" presId="urn:microsoft.com/office/officeart/2005/8/layout/hList7#1"/>
    <dgm:cxn modelId="{1DF1F12C-DA4E-48EE-9275-88738366400C}" type="presParOf" srcId="{2D920B9C-F368-41A6-B11E-E990FE90E9F6}" destId="{49AB2ACD-1F14-4CD0-8454-6F5E62862A31}" srcOrd="1" destOrd="0" presId="urn:microsoft.com/office/officeart/2005/8/layout/hList7#1"/>
    <dgm:cxn modelId="{D52C9CC5-A27E-47E7-8F6E-C1EECA33511A}" type="presParOf" srcId="{2D920B9C-F368-41A6-B11E-E990FE90E9F6}" destId="{90E0F4D8-DA94-4A90-B4B1-23AD83C3CEFE}" srcOrd="2" destOrd="0" presId="urn:microsoft.com/office/officeart/2005/8/layout/hList7#1"/>
    <dgm:cxn modelId="{2C8ADF6D-F497-40F2-B433-E169798882F0}" type="presParOf" srcId="{90E0F4D8-DA94-4A90-B4B1-23AD83C3CEFE}" destId="{5D06E576-75AB-4F24-A6E2-39DADE119657}" srcOrd="0" destOrd="0" presId="urn:microsoft.com/office/officeart/2005/8/layout/hList7#1"/>
    <dgm:cxn modelId="{EEB6EE75-04C8-4E38-9E6D-F5EF29DB2BF1}" type="presParOf" srcId="{90E0F4D8-DA94-4A90-B4B1-23AD83C3CEFE}" destId="{A2F043D5-D77A-4E5C-9BCE-7AF8B705D17B}" srcOrd="1" destOrd="0" presId="urn:microsoft.com/office/officeart/2005/8/layout/hList7#1"/>
    <dgm:cxn modelId="{23F300B6-24ED-42C2-9F96-54D5956C1868}" type="presParOf" srcId="{90E0F4D8-DA94-4A90-B4B1-23AD83C3CEFE}" destId="{728D433E-C57B-4D04-A774-898F469BB6C8}" srcOrd="2" destOrd="0" presId="urn:microsoft.com/office/officeart/2005/8/layout/hList7#1"/>
    <dgm:cxn modelId="{1DEEA7AE-3A2A-484C-B5D8-00F1FE72423B}" type="presParOf" srcId="{90E0F4D8-DA94-4A90-B4B1-23AD83C3CEFE}" destId="{4F5FD66A-2FD2-4200-8F8E-72C202F20270}" srcOrd="3" destOrd="0" presId="urn:microsoft.com/office/officeart/2005/8/layout/hList7#1"/>
    <dgm:cxn modelId="{6AD84EFC-A6C3-4567-A8F1-932E7F267F47}" type="presParOf" srcId="{2D920B9C-F368-41A6-B11E-E990FE90E9F6}" destId="{6A1DB2AD-BEB0-4ADA-B4A6-978A1BB7866C}" srcOrd="3" destOrd="0" presId="urn:microsoft.com/office/officeart/2005/8/layout/hList7#1"/>
    <dgm:cxn modelId="{6AE13C2D-B47C-4D95-BC28-F8F686FE1E9A}" type="presParOf" srcId="{2D920B9C-F368-41A6-B11E-E990FE90E9F6}" destId="{163B1D05-9618-49D5-B6D3-06287E8ABA8D}" srcOrd="4" destOrd="0" presId="urn:microsoft.com/office/officeart/2005/8/layout/hList7#1"/>
    <dgm:cxn modelId="{902694F6-DF7E-477E-889F-BDEB4B1BF04E}" type="presParOf" srcId="{163B1D05-9618-49D5-B6D3-06287E8ABA8D}" destId="{E281D1E3-7929-4D26-BDF5-888EC532846A}" srcOrd="0" destOrd="0" presId="urn:microsoft.com/office/officeart/2005/8/layout/hList7#1"/>
    <dgm:cxn modelId="{0BF1E5C2-EF2D-4998-A408-EEF1138379DE}" type="presParOf" srcId="{163B1D05-9618-49D5-B6D3-06287E8ABA8D}" destId="{715B55CF-8ACA-4A8A-BADF-31FD017AF091}" srcOrd="1" destOrd="0" presId="urn:microsoft.com/office/officeart/2005/8/layout/hList7#1"/>
    <dgm:cxn modelId="{B80E31B7-8036-4275-9678-2FFB3B51E333}" type="presParOf" srcId="{163B1D05-9618-49D5-B6D3-06287E8ABA8D}" destId="{76DA6F73-936A-4B49-8DF5-8542FD9B347E}" srcOrd="2" destOrd="0" presId="urn:microsoft.com/office/officeart/2005/8/layout/hList7#1"/>
    <dgm:cxn modelId="{51F0252D-59EB-4FD1-84A0-FB4B66C9E39D}" type="presParOf" srcId="{163B1D05-9618-49D5-B6D3-06287E8ABA8D}" destId="{714A1E86-2E9B-495D-A604-0D603992F33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3F45B-2EC5-455C-8F37-71272E599904}">
      <dsp:nvSpPr>
        <dsp:cNvPr id="0" name=""/>
        <dsp:cNvSpPr/>
      </dsp:nvSpPr>
      <dsp:spPr>
        <a:xfrm>
          <a:off x="1496" y="0"/>
          <a:ext cx="2328692" cy="4696296"/>
        </a:xfrm>
        <a:prstGeom prst="roundRect">
          <a:avLst>
            <a:gd name="adj" fmla="val 10000"/>
          </a:avLst>
        </a:prstGeom>
        <a:solidFill>
          <a:srgbClr val="4A68B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People</a:t>
          </a:r>
          <a:endParaRPr lang="en-US" sz="3800" kern="1200" dirty="0"/>
        </a:p>
      </dsp:txBody>
      <dsp:txXfrm>
        <a:off x="1496" y="1878518"/>
        <a:ext cx="2328692" cy="1878518"/>
      </dsp:txXfrm>
    </dsp:sp>
    <dsp:sp modelId="{19E49C85-53AA-42FF-9D10-1E35C0FAC8AC}">
      <dsp:nvSpPr>
        <dsp:cNvPr id="0" name=""/>
        <dsp:cNvSpPr/>
      </dsp:nvSpPr>
      <dsp:spPr>
        <a:xfrm>
          <a:off x="383909" y="281777"/>
          <a:ext cx="1563866" cy="15638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6E576-75AB-4F24-A6E2-39DADE119657}">
      <dsp:nvSpPr>
        <dsp:cNvPr id="0" name=""/>
        <dsp:cNvSpPr/>
      </dsp:nvSpPr>
      <dsp:spPr>
        <a:xfrm>
          <a:off x="2400049" y="0"/>
          <a:ext cx="2328692" cy="469629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Process</a:t>
          </a:r>
          <a:endParaRPr lang="en-US" sz="3800" kern="1200" dirty="0"/>
        </a:p>
      </dsp:txBody>
      <dsp:txXfrm>
        <a:off x="2400049" y="1878518"/>
        <a:ext cx="2328692" cy="1878518"/>
      </dsp:txXfrm>
    </dsp:sp>
    <dsp:sp modelId="{4F5FD66A-2FD2-4200-8F8E-72C202F20270}">
      <dsp:nvSpPr>
        <dsp:cNvPr id="0" name=""/>
        <dsp:cNvSpPr/>
      </dsp:nvSpPr>
      <dsp:spPr>
        <a:xfrm>
          <a:off x="2782462" y="281777"/>
          <a:ext cx="1563866" cy="1563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1D1E3-7929-4D26-BDF5-888EC532846A}">
      <dsp:nvSpPr>
        <dsp:cNvPr id="0" name=""/>
        <dsp:cNvSpPr/>
      </dsp:nvSpPr>
      <dsp:spPr>
        <a:xfrm>
          <a:off x="4798602" y="0"/>
          <a:ext cx="2328692" cy="469629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Tools</a:t>
          </a:r>
          <a:endParaRPr lang="en-US" sz="3800" kern="1200" dirty="0"/>
        </a:p>
      </dsp:txBody>
      <dsp:txXfrm>
        <a:off x="4798602" y="1878518"/>
        <a:ext cx="2328692" cy="1878518"/>
      </dsp:txXfrm>
    </dsp:sp>
    <dsp:sp modelId="{714A1E86-2E9B-495D-A604-0D603992F33B}">
      <dsp:nvSpPr>
        <dsp:cNvPr id="0" name=""/>
        <dsp:cNvSpPr/>
      </dsp:nvSpPr>
      <dsp:spPr>
        <a:xfrm>
          <a:off x="5181015" y="281777"/>
          <a:ext cx="1563866" cy="15638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7342F-AB95-426A-9EA0-8D30CF98A370}">
      <dsp:nvSpPr>
        <dsp:cNvPr id="0" name=""/>
        <dsp:cNvSpPr/>
      </dsp:nvSpPr>
      <dsp:spPr>
        <a:xfrm>
          <a:off x="285151" y="3429892"/>
          <a:ext cx="6558488" cy="7044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42BE-A363-4558-8E97-6C1AF3B17273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D9F4-81BF-4C03-83C7-0066719AA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35F17-8BE2-49BE-B5B6-AD63986C3E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5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Use this slide to set the tone/pace of your meeting.  Lead with an exploration of the customer’s needs and business situation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so you can customize the presentation to address their specific challenges.</a:t>
            </a:r>
          </a:p>
          <a:p>
            <a:r>
              <a:rPr lang="en-US" baseline="0" dirty="0" smtClean="0">
                <a:ea typeface="ＭＳ Ｐゴシック" charset="-128"/>
                <a:cs typeface="ＭＳ Ｐゴシック" charset="-128"/>
              </a:rPr>
              <a:t>Ask about their focus areas of business results and desired outcomes.</a:t>
            </a:r>
          </a:p>
          <a:p>
            <a:r>
              <a:rPr lang="en-US" baseline="0" dirty="0" smtClean="0">
                <a:ea typeface="ＭＳ Ｐゴシック" charset="-128"/>
                <a:cs typeface="ＭＳ Ｐゴシック" charset="-128"/>
              </a:rPr>
              <a:t>Discuss major industry trends and emerging technology potential, if applicable.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Make sure to itemize the key elements you intend to cover, that specifically map to the customer/prospect opportunity.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DO NOT LEAVE THIS SLIDE BLANK OR DELETE.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35F17-8BE2-49BE-B5B6-AD63986C3E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7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12CEC-779D-4347-89D6-EE4251041CA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05200"/>
            <a:ext cx="9144000" cy="337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40489"/>
            <a:ext cx="8001000" cy="1470025"/>
          </a:xfrm>
        </p:spPr>
        <p:txBody>
          <a:bodyPr anchor="t"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03520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10600" y="857268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™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2015 ePlus inc. Confidential and Proprietary.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EPLUS_PPT_HALF_BLUE_H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8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3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0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3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87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9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6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5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rgbClr val="A0D49F"/>
              </a:buCl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spcBef>
                <a:spcPts val="600"/>
              </a:spcBef>
              <a:spcAft>
                <a:spcPts val="600"/>
              </a:spcAft>
              <a:buClr>
                <a:srgbClr val="184EA1"/>
              </a:buClr>
              <a:buSzPct val="90000"/>
              <a:buFont typeface="Lucida Grande"/>
              <a:buChar char="+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285750" indent="-285750">
              <a:buClr>
                <a:srgbClr val="184EA1"/>
              </a:buClr>
              <a:buSzPct val="90000"/>
              <a:buFont typeface="Lucida Grande"/>
              <a:buChar char="+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685800" indent="-228600">
              <a:buClr>
                <a:srgbClr val="184EA1"/>
              </a:buClr>
              <a:buSzPct val="90000"/>
              <a:buFont typeface="Lucida Grande"/>
              <a:buChar char="+"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1143000" indent="-228600">
              <a:buClr>
                <a:srgbClr val="184EA1"/>
              </a:buClr>
              <a:buSzPct val="90000"/>
              <a:buFont typeface="Lucida Grande"/>
              <a:buChar char="+"/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490663" indent="-228600">
              <a:buClr>
                <a:srgbClr val="184EA1"/>
              </a:buClr>
              <a:buSzPct val="90000"/>
              <a:buFont typeface="Lucida Grande"/>
              <a:buChar char="+"/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30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3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3" y="0"/>
            <a:ext cx="9143999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1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02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5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21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rgbClr val="A0D49F"/>
              </a:buCl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2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7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5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05200"/>
            <a:ext cx="9144000" cy="337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40486"/>
            <a:ext cx="8001000" cy="1470025"/>
          </a:xfrm>
        </p:spPr>
        <p:txBody>
          <a:bodyPr anchor="t"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03520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10600" y="857268"/>
            <a:ext cx="22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™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2015 ePlus inc. Confidential and Proprietary.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EPLUS_PPT_HALF_BLUE_H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spcBef>
                <a:spcPts val="600"/>
              </a:spcBef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49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spcBef>
                <a:spcPts val="600"/>
              </a:spcBef>
              <a:spcAft>
                <a:spcPts val="600"/>
              </a:spcAft>
              <a:buClr>
                <a:srgbClr val="184EA1"/>
              </a:buClr>
              <a:buSzPct val="90000"/>
              <a:buFont typeface="Lucida Grande"/>
              <a:buChar char="+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285750" indent="-285750">
              <a:buClr>
                <a:srgbClr val="184EA1"/>
              </a:buClr>
              <a:buSzPct val="90000"/>
              <a:buFont typeface="Lucida Grande"/>
              <a:buChar char="+"/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 marL="685800" indent="-228600">
              <a:buClr>
                <a:srgbClr val="184EA1"/>
              </a:buClr>
              <a:buSzPct val="90000"/>
              <a:buFont typeface="Lucida Grande"/>
              <a:buChar char="+"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1143000" indent="-228600">
              <a:buClr>
                <a:srgbClr val="184EA1"/>
              </a:buClr>
              <a:buSzPct val="90000"/>
              <a:buFont typeface="Lucida Grande"/>
              <a:buChar char="+"/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490663" indent="-228600">
              <a:buClr>
                <a:srgbClr val="184EA1"/>
              </a:buClr>
              <a:buSzPct val="90000"/>
              <a:buFont typeface="Lucida Grande"/>
              <a:buChar char="+"/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spcBef>
                <a:spcPts val="600"/>
              </a:spcBef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13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78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4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66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_Minimal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381000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rgbClr val="184E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Pluslog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17" y="467781"/>
            <a:ext cx="5461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9643" r="808" b="58871"/>
          <a:stretch/>
        </p:blipFill>
        <p:spPr>
          <a:xfrm>
            <a:off x="0" y="-3269"/>
            <a:ext cx="9153144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56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69151"/>
            <a:ext cx="9144000" cy="5488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505200"/>
            <a:ext cx="9144000" cy="337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EPLUS_PPT_HALF_BLUE_H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519672"/>
            <a:ext cx="533400" cy="365125"/>
          </a:xfrm>
          <a:prstGeom prst="rect">
            <a:avLst/>
          </a:prstGeom>
        </p:spPr>
        <p:txBody>
          <a:bodyPr/>
          <a:lstStyle/>
          <a:p>
            <a:fld id="{0EBA8F4A-F4BA-E742-AEFF-0FB3453C0857}" type="datetime1">
              <a:rPr lang="en-US">
                <a:solidFill>
                  <a:srgbClr val="72797D"/>
                </a:solidFill>
              </a:rPr>
              <a:pPr/>
              <a:t>11/4/2015</a:t>
            </a:fld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19672"/>
            <a:ext cx="381000" cy="365125"/>
          </a:xfrm>
          <a:prstGeom prst="rect">
            <a:avLst/>
          </a:prstGeom>
        </p:spPr>
        <p:txBody>
          <a:bodyPr/>
          <a:lstStyle/>
          <a:p>
            <a:fld id="{703DB641-CA85-4F13-96A3-14658DD1E41C}" type="slidenum">
              <a:rPr lang="en-US">
                <a:solidFill>
                  <a:srgbClr val="72797D"/>
                </a:solidFill>
              </a:rPr>
              <a:pPr/>
              <a:t>‹#›</a:t>
            </a:fld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1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54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52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91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2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2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2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59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30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1" y="-3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0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98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643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e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16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rgbClr val="A0D49F"/>
              </a:buCl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3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3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3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65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37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9" y="0"/>
            <a:ext cx="9143999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4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rgbClr val="184EA1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rgbClr val="184EA1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rgbClr val="184EA1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33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ePlu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8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1967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943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Title and Content-SM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defRPr sz="16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200">
                <a:solidFill>
                  <a:srgbClr val="565B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89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58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rgbClr val="A0D49F"/>
              </a:buClr>
              <a:defRPr sz="2000">
                <a:solidFill>
                  <a:srgbClr val="565B5E"/>
                </a:solidFill>
              </a:defRPr>
            </a:lvl1pPr>
            <a:lvl2pPr marL="285750" indent="-285750">
              <a:buClr>
                <a:schemeClr val="accent4"/>
              </a:buClr>
              <a:buSzPct val="80000"/>
              <a:buFont typeface="Lucida Grande"/>
              <a:buChar char="+"/>
              <a:defRPr sz="2000">
                <a:solidFill>
                  <a:srgbClr val="565B5E"/>
                </a:solidFill>
              </a:defRPr>
            </a:lvl2pPr>
            <a:lvl3pPr marL="685800" indent="-228600">
              <a:buClr>
                <a:schemeClr val="accent4"/>
              </a:buClr>
              <a:buSzPct val="80000"/>
              <a:buFont typeface="Lucida Grande"/>
              <a:buChar char="+"/>
              <a:defRPr sz="1600">
                <a:solidFill>
                  <a:srgbClr val="565B5E"/>
                </a:solidFill>
              </a:defRPr>
            </a:lvl3pPr>
            <a:lvl4pPr marL="1143000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4pPr>
            <a:lvl5pPr marL="1490663" indent="-228600">
              <a:buClr>
                <a:schemeClr val="accent4"/>
              </a:buClr>
              <a:buSzPct val="80000"/>
              <a:buFont typeface="Lucida Grande"/>
              <a:buChar char="+"/>
              <a:defRPr sz="1400">
                <a:solidFill>
                  <a:srgbClr val="565B5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63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75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225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23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ckgrnd_220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2A47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827584" y="2393912"/>
            <a:ext cx="1539143" cy="1539144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effectLst>
            <a:outerShdw blurRad="95250" dist="50800" dir="3540000" algn="tl" rotWithShape="0">
              <a:srgbClr val="000000">
                <a:alpha val="35000"/>
              </a:srgbClr>
            </a:outerShdw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843808" y="2420888"/>
            <a:ext cx="1539143" cy="1539144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effectLst>
            <a:outerShdw blurRad="95250" dist="50800" dir="3540000" algn="tl" rotWithShape="0">
              <a:srgbClr val="000000">
                <a:alpha val="35000"/>
              </a:srgbClr>
            </a:outerShdw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860032" y="2420888"/>
            <a:ext cx="1539143" cy="1539144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effectLst>
            <a:outerShdw blurRad="95250" dist="50800" dir="3540000" algn="tl" rotWithShape="0">
              <a:srgbClr val="000000">
                <a:alpha val="35000"/>
              </a:srgbClr>
            </a:outerShdw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19" descr="ePluslogo_Blue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49275"/>
            <a:ext cx="15049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11188" y="6584950"/>
            <a:ext cx="35814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© </a:t>
            </a:r>
            <a:r>
              <a:rPr lang="en-US" sz="1000" i="1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Plus inc. Confidential and Proprietary.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6833544" y="2420888"/>
            <a:ext cx="1539143" cy="1539144"/>
          </a:xfrm>
          <a:prstGeom prst="roundRect">
            <a:avLst/>
          </a:prstGeom>
          <a:blipFill rotWithShape="1">
            <a:blip r:embed="rId7" cstate="print"/>
            <a:stretch>
              <a:fillRect/>
            </a:stretch>
          </a:blipFill>
          <a:effectLst>
            <a:outerShdw blurRad="95250" dist="50800" dir="3540000" algn="tl" rotWithShape="0">
              <a:srgbClr val="000000">
                <a:alpha val="35000"/>
              </a:srgbClr>
            </a:outerShdw>
            <a:reflection stA="50000" endPos="50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300663"/>
            <a:ext cx="4500563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>
            <a:spLocks noChangeArrowheads="1"/>
          </p:cNvSpPr>
          <p:nvPr userDrawn="1"/>
        </p:nvSpPr>
        <p:spPr bwMode="auto">
          <a:xfrm>
            <a:off x="827088" y="5300663"/>
            <a:ext cx="439261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03E82"/>
                </a:solidFill>
                <a:latin typeface="Calibri" charset="0"/>
                <a:cs typeface="Calibri" charset="0"/>
              </a:rPr>
              <a:t>E X C E L L E N C E   </a:t>
            </a:r>
            <a:r>
              <a:rPr lang="en-US" sz="1200" b="1" dirty="0" smtClean="0">
                <a:solidFill>
                  <a:srgbClr val="DAEDEF"/>
                </a:solidFill>
                <a:latin typeface="Calibri" charset="0"/>
                <a:cs typeface="Calibri" charset="0"/>
              </a:rPr>
              <a:t>T H R O U G H   </a:t>
            </a:r>
            <a:r>
              <a:rPr lang="en-US" sz="14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E X P E R I E N C 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1" y="1295400"/>
            <a:ext cx="3124200" cy="6207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5292725" y="4797425"/>
            <a:ext cx="2133600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203E82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[Name]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[Title]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0602E-0915-425C-BE46-71D64CB5C6B3}" type="datetime4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November 4,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6653"/>
      </p:ext>
    </p:extLst>
  </p:cSld>
  <p:clrMapOvr>
    <a:masterClrMapping/>
  </p:clrMapOvr>
  <p:transition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lus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600"/>
            <a:ext cx="7908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53267-CEB0-42BF-AD08-B99B032C17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3193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4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400" b="0" i="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8600" cy="49530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DE3BE0-10F9-4862-9E20-4E9C742CF5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89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461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8600" cy="49530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29F36D-A7F5-487B-8631-173A93DED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0002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68121-8310-410D-9F28-737E450EFA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4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238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ckgrnd_220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19872" y="2132856"/>
            <a:ext cx="5038328" cy="12961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4145"/>
      </p:ext>
    </p:extLst>
  </p:cSld>
  <p:clrMapOvr>
    <a:masterClrMapping/>
  </p:clrMapOvr>
  <p:transition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lus On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668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© ePlus inc. Confidential and Proprietary.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9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7" y="863367"/>
            <a:ext cx="3382963" cy="6096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828800"/>
            <a:ext cx="7908925" cy="4724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2FB5AC-FD32-42CF-A858-C3717C5A746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75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6584950"/>
            <a:ext cx="3581400" cy="2286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/>
                <a:ea typeface="ＭＳ Ｐゴシック" pitchFamily="-60" charset="-128"/>
                <a:cs typeface="Calibri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</a:t>
            </a:r>
            <a:r>
              <a:rPr lang="en-US" i="1" dirty="0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Plus inc. Confidential and Proprietary.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381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C727D1-540E-4385-97F2-3CAA5B77F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4725" y="0"/>
            <a:ext cx="8229600" cy="6207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 Only_Minimal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381000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rgbClr val="184E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Pluslogo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17" y="467781"/>
            <a:ext cx="5461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9643" r="808" b="58871"/>
          <a:stretch/>
        </p:blipFill>
        <p:spPr>
          <a:xfrm>
            <a:off x="0" y="-3269"/>
            <a:ext cx="9153144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170"/>
          <a:stretch/>
        </p:blipFill>
        <p:spPr>
          <a:xfrm>
            <a:off x="0" y="-1"/>
            <a:ext cx="9144000" cy="148742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69151"/>
            <a:ext cx="9144000" cy="5488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90600" y="1397000"/>
            <a:ext cx="7239000" cy="5156200"/>
          </a:xfrm>
        </p:spPr>
        <p:txBody>
          <a:bodyPr anchor="ctr" anchorCtr="1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marL="285750" indent="-28575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2pPr>
            <a:lvl3pPr marL="6858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3pPr>
            <a:lvl4pPr marL="1143000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4pPr>
            <a:lvl5pPr marL="1490663" indent="-228600">
              <a:buClr>
                <a:schemeClr val="tx2">
                  <a:lumMod val="20000"/>
                  <a:lumOff val="80000"/>
                </a:schemeClr>
              </a:buClr>
              <a:buSzPct val="80000"/>
              <a:buFont typeface="Lucida Grande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505200"/>
            <a:ext cx="9144000" cy="337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EPLUS_PPT_HALF_BLUE_H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5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519672"/>
            <a:ext cx="533400" cy="365125"/>
          </a:xfrm>
          <a:prstGeom prst="rect">
            <a:avLst/>
          </a:prstGeom>
        </p:spPr>
        <p:txBody>
          <a:bodyPr/>
          <a:lstStyle/>
          <a:p>
            <a:fld id="{0EBA8F4A-F4BA-E742-AEFF-0FB3453C0857}" type="datetime1">
              <a:rPr lang="en-US">
                <a:solidFill>
                  <a:srgbClr val="72797D"/>
                </a:solidFill>
              </a:rPr>
              <a:pPr/>
              <a:t>11/4/2015</a:t>
            </a:fld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19672"/>
            <a:ext cx="381000" cy="365125"/>
          </a:xfrm>
          <a:prstGeom prst="rect">
            <a:avLst/>
          </a:prstGeom>
        </p:spPr>
        <p:txBody>
          <a:bodyPr/>
          <a:lstStyle/>
          <a:p>
            <a:fld id="{703DB641-CA85-4F13-96A3-14658DD1E41C}" type="slidenum">
              <a:rPr lang="en-US">
                <a:solidFill>
                  <a:srgbClr val="72797D"/>
                </a:solidFill>
              </a:rPr>
              <a:pPr/>
              <a:t>‹#›</a:t>
            </a:fld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ePlus inc. Confidential and Proprietary. 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ePlus. Where Technology Means More.™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9906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797D"/>
                </a:solidFill>
              </a:rPr>
              <a:t>ePlus. Where Technology Means More.™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1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Lucida Grande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Lucida Grande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228600" algn="l" defTabSz="914400" rtl="0" eaLnBrk="1" latinLnBrk="0" hangingPunct="1">
        <a:spcBef>
          <a:spcPct val="20000"/>
        </a:spcBef>
        <a:buSzPct val="80000"/>
        <a:buFont typeface="Lucida Grande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9906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19672"/>
            <a:ext cx="5562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58000" y="6522412"/>
            <a:ext cx="1905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797D"/>
                </a:solidFill>
              </a:rPr>
              <a:t>ePlus. Where Technology Means More.™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Lucida Grande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Lucida Grande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228600" algn="l" defTabSz="914400" rtl="0" eaLnBrk="1" latinLnBrk="0" hangingPunct="1">
        <a:spcBef>
          <a:spcPct val="20000"/>
        </a:spcBef>
        <a:buSzPct val="80000"/>
        <a:buFont typeface="Lucida Grande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0713"/>
            <a:ext cx="9144000" cy="5976937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08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6584950"/>
            <a:ext cx="3581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© </a:t>
            </a:r>
            <a:r>
              <a:rPr lang="en-US" i="1">
                <a:solidFill>
                  <a:srgbClr val="FFFFFF"/>
                </a:solidFill>
              </a:rPr>
              <a:t>e</a:t>
            </a:r>
            <a:r>
              <a:rPr lang="en-US">
                <a:solidFill>
                  <a:srgbClr val="FFFFFF"/>
                </a:solidFill>
              </a:rPr>
              <a:t>Plus inc. Confidential and Proprietary.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rgbClr val="4157A3">
                  <a:alpha val="22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11188" y="6584950"/>
            <a:ext cx="35814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© </a:t>
            </a:r>
            <a:r>
              <a:rPr lang="en-US" sz="1000" i="1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sz="1000">
                <a:solidFill>
                  <a:srgbClr val="FFFFFF"/>
                </a:solidFill>
                <a:latin typeface="Calibri" pitchFamily="34" charset="0"/>
              </a:rPr>
              <a:t>Plus inc. Confidential and Proprietary.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71550" cy="620713"/>
          </a:xfrm>
          <a:prstGeom prst="rect">
            <a:avLst/>
          </a:prstGeom>
          <a:solidFill>
            <a:srgbClr val="203E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032" name="Picture 10" descr="ePluslogo_Reverse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50" y="66675"/>
            <a:ext cx="533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974725" y="0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381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7DD78-89A7-4E16-831D-98E1084F036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TextBox 11"/>
          <p:cNvSpPr txBox="1">
            <a:spLocks noChangeArrowheads="1"/>
          </p:cNvSpPr>
          <p:nvPr userDrawn="1"/>
        </p:nvSpPr>
        <p:spPr bwMode="auto">
          <a:xfrm>
            <a:off x="4427538" y="6529388"/>
            <a:ext cx="410527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03E82"/>
                </a:solidFill>
                <a:latin typeface="Calibri" charset="0"/>
                <a:cs typeface="Calibri" charset="0"/>
              </a:rPr>
              <a:t>E</a:t>
            </a:r>
            <a:r>
              <a:rPr lang="en-US" sz="1600" b="1" dirty="0" smtClean="0">
                <a:solidFill>
                  <a:srgbClr val="203E82"/>
                </a:solidFill>
                <a:latin typeface="Calibri" charset="0"/>
                <a:cs typeface="Calibri" charset="0"/>
              </a:rPr>
              <a:t> </a:t>
            </a:r>
            <a:r>
              <a:rPr lang="en-US" sz="1400" b="1" dirty="0" smtClean="0">
                <a:solidFill>
                  <a:srgbClr val="203E82"/>
                </a:solidFill>
                <a:latin typeface="Calibri" charset="0"/>
                <a:cs typeface="Calibri" charset="0"/>
              </a:rPr>
              <a:t>X C E L L E N C E   </a:t>
            </a:r>
            <a:r>
              <a:rPr lang="en-US" sz="1200" b="1" dirty="0" smtClean="0">
                <a:solidFill>
                  <a:srgbClr val="DAEDEF"/>
                </a:solidFill>
                <a:latin typeface="Calibri" charset="0"/>
                <a:cs typeface="Calibri" charset="0"/>
              </a:rPr>
              <a:t>T H R O U G H  </a:t>
            </a:r>
            <a:r>
              <a:rPr lang="en-US" sz="1400" b="1" dirty="0" smtClean="0">
                <a:solidFill>
                  <a:srgbClr val="DAEDEF"/>
                </a:solidFill>
                <a:latin typeface="Calibri" charset="0"/>
                <a:cs typeface="Calibri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E</a:t>
            </a:r>
            <a:r>
              <a:rPr lang="en-US" sz="16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X P E R I E N C E</a:t>
            </a:r>
          </a:p>
        </p:txBody>
      </p:sp>
    </p:spTree>
    <p:extLst>
      <p:ext uri="{BB962C8B-B14F-4D97-AF65-F5344CB8AC3E}">
        <p14:creationId xmlns:p14="http://schemas.microsoft.com/office/powerpoint/2010/main" val="1427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57A3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57A3"/>
          </a:solidFill>
          <a:latin typeface="Calibri" pitchFamily="34" charset="0"/>
          <a:ea typeface="ＭＳ Ｐゴシック" pitchFamily="-60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57A3"/>
          </a:solidFill>
          <a:latin typeface="Calibri" pitchFamily="34" charset="0"/>
          <a:ea typeface="ＭＳ Ｐゴシック" pitchFamily="-60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57A3"/>
          </a:solidFill>
          <a:latin typeface="Calibri" pitchFamily="34" charset="0"/>
          <a:ea typeface="ＭＳ Ｐゴシック" pitchFamily="-60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57A3"/>
          </a:solidFill>
          <a:latin typeface="Calibri" pitchFamily="34" charset="0"/>
          <a:ea typeface="ＭＳ Ｐゴシック" pitchFamily="-60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28600" indent="-228600" algn="l" defTabSz="652463" rtl="0" eaLnBrk="0" fontAlgn="base" hangingPunct="0">
        <a:spcBef>
          <a:spcPct val="20000"/>
        </a:spcBef>
        <a:spcAft>
          <a:spcPct val="0"/>
        </a:spcAft>
        <a:buClr>
          <a:srgbClr val="26448D"/>
        </a:buClr>
        <a:buFont typeface="Arial" charset="0"/>
        <a:buChar char="+"/>
        <a:defRPr sz="2400">
          <a:solidFill>
            <a:srgbClr val="7F7F7F"/>
          </a:solidFill>
          <a:latin typeface="Calibri"/>
          <a:ea typeface="+mn-ea"/>
          <a:cs typeface="Calibri"/>
        </a:defRPr>
      </a:lvl1pPr>
      <a:lvl2pPr marL="685800" indent="-228600" algn="l" defTabSz="652463" rtl="0" eaLnBrk="0" fontAlgn="base" hangingPunct="0">
        <a:spcBef>
          <a:spcPct val="20000"/>
        </a:spcBef>
        <a:spcAft>
          <a:spcPct val="0"/>
        </a:spcAft>
        <a:buClr>
          <a:srgbClr val="26448D"/>
        </a:buClr>
        <a:buFont typeface="Wingdings" pitchFamily="2" charset="2"/>
        <a:buChar char="§"/>
        <a:defRPr sz="2000">
          <a:solidFill>
            <a:srgbClr val="7F7F7F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7F7F7F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7F7F7F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7F7F7F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7F7F7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7F7F7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7F7F7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7F7F7F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315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Help is on the way!</a:t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5410200"/>
            <a:ext cx="353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Bob Murphy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Business Development Executive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rmurphy@eplus.com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781-615-1308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5999"/>
            <a:ext cx="866243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      </a:t>
            </a:r>
            <a:r>
              <a:rPr lang="en-US" sz="6000" dirty="0" smtClean="0">
                <a:solidFill>
                  <a:schemeClr val="bg1"/>
                </a:solidFill>
              </a:rPr>
              <a:t>Help is on the way!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Improving Students, Teachers and Administrators’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IT Experience through Managed Services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Summary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Technology is fully integrated into the learning process and administration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Availability must be there as is your dial tone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 staffs are strained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Turnover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Complex technology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Rapid changes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Security vulnerability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Managed Services can augment and improve -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Support 24x7x365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Availability – proactive support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Performance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Cost – predictable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9600" i="1" dirty="0" smtClean="0"/>
              <a:t>Thank You!</a:t>
            </a:r>
            <a:endParaRPr lang="en-US" sz="96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ePlus inc. Confidential and Proprietary.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latin typeface="Arial" charset="0"/>
              </a:rPr>
              <a:t>What to look for in a Managed Services Provider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676400"/>
            <a:ext cx="2328692" cy="4696296"/>
            <a:chOff x="4798602" y="0"/>
            <a:chExt cx="2328692" cy="46962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798602" y="0"/>
              <a:ext cx="2328692" cy="4696296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8" name="Rounded Rectangle 4"/>
            <p:cNvSpPr/>
            <p:nvPr/>
          </p:nvSpPr>
          <p:spPr>
            <a:xfrm>
              <a:off x="4798602" y="1878518"/>
              <a:ext cx="2328692" cy="187851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70256" tIns="270256" rIns="270256" bIns="270256" numCol="1" spcCol="1270" anchor="ctr" anchorCtr="0">
              <a:noAutofit/>
            </a:bodyPr>
            <a:lstStyle/>
            <a:p>
              <a:pPr marL="0" marR="0" lvl="0" indent="0" algn="ctr" defTabSz="1689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/>
                </a:rPr>
                <a:t>Tools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915813" y="2209800"/>
            <a:ext cx="1563866" cy="156386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0" name="TextBox 9"/>
          <p:cNvSpPr txBox="1"/>
          <p:nvPr/>
        </p:nvSpPr>
        <p:spPr>
          <a:xfrm>
            <a:off x="3581400" y="1905000"/>
            <a:ext cx="487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What is their monitoring tool?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Leading provider or home grown?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What ticketing system is used?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How are you notified?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How do you report issues?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How do you get visibility into performance and issues?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Is there a portal or dashboard?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What type of reporting is provided?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>
                <a:solidFill>
                  <a:schemeClr val="bg1"/>
                </a:solidFill>
                <a:latin typeface="Arial" charset="0"/>
              </a:rPr>
              <a:t>What to look for in a Managed Services Provider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0481"/>
            <a:ext cx="2328692" cy="4696296"/>
            <a:chOff x="2400049" y="0"/>
            <a:chExt cx="2328692" cy="46962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2400049" y="0"/>
              <a:ext cx="2328692" cy="4696296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8" name="Rounded Rectangle 4"/>
            <p:cNvSpPr/>
            <p:nvPr/>
          </p:nvSpPr>
          <p:spPr>
            <a:xfrm>
              <a:off x="2400049" y="1878518"/>
              <a:ext cx="2328692" cy="187851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70256" tIns="270256" rIns="270256" bIns="270256" numCol="1" spcCol="1270" anchor="ctr" anchorCtr="0">
              <a:noAutofit/>
            </a:bodyPr>
            <a:lstStyle/>
            <a:p>
              <a:pPr marL="0" marR="0" lvl="0" indent="0" algn="ctr" defTabSz="1689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/>
                </a:rPr>
                <a:t>Process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76600" y="1561367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Information Technology Infrastructure Library or ITIL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Documented set of processes to ensure IT meets the needs of the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098" y="4038600"/>
            <a:ext cx="5344616" cy="2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4746" y="1905000"/>
            <a:ext cx="1828800" cy="1917429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400" b="1" kern="0" dirty="0">
                <a:solidFill>
                  <a:schemeClr val="bg1"/>
                </a:solidFill>
                <a:latin typeface="Arial" charset="0"/>
              </a:rPr>
              <a:t>What to look for in a Managed Services Provider</a:t>
            </a:r>
            <a:endParaRPr lang="en-US" sz="2400" b="1" kern="0" dirty="0">
              <a:solidFill>
                <a:schemeClr val="bg1"/>
              </a:solidFill>
              <a:latin typeface="Arial" pitchFamily="-6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59013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335213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2057667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How many per shift?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Level 1</a:t>
            </a:r>
          </a:p>
          <a:p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Level 2</a:t>
            </a:r>
          </a:p>
          <a:p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Level 3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Length of experience?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What certifications are held?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Where are they located?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6673" y="2025010"/>
            <a:ext cx="1563866" cy="156386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3355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Today’s 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038600" y="1752600"/>
            <a:ext cx="48768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Technology in Today’s World of Education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Challenges supporting today’s technology requirements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Managed Services: Just what is it?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Benefits of Managed Services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>
                <a:solidFill>
                  <a:srgbClr val="002060"/>
                </a:solidFill>
              </a:rPr>
              <a:t>What to look for in a Managed Services </a:t>
            </a:r>
            <a:r>
              <a:rPr lang="en-US" sz="2400" b="1" dirty="0" smtClean="0">
                <a:solidFill>
                  <a:srgbClr val="002060"/>
                </a:solidFill>
              </a:rPr>
              <a:t>Provider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Who’s using it</a:t>
            </a:r>
          </a:p>
          <a:p>
            <a:pPr marL="342900" indent="-342900">
              <a:buClr>
                <a:srgbClr val="184EA1"/>
              </a:buClr>
              <a:buSzPct val="90000"/>
              <a:buFont typeface="Lucida Grande"/>
              <a:buChar char="+"/>
            </a:pPr>
            <a:r>
              <a:rPr lang="en-US" sz="2400" b="1" dirty="0" smtClean="0">
                <a:solidFill>
                  <a:srgbClr val="002060"/>
                </a:solidFill>
              </a:rPr>
              <a:t>Summary</a:t>
            </a:r>
          </a:p>
          <a:p>
            <a:endParaRPr lang="en-US" dirty="0">
              <a:solidFill>
                <a:srgbClr val="72797D"/>
              </a:solidFill>
            </a:endParaRPr>
          </a:p>
        </p:txBody>
      </p:sp>
      <p:pic>
        <p:nvPicPr>
          <p:cNvPr id="5" name="Picture 4" descr="shutterstock_14304831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37" y="1371600"/>
            <a:ext cx="33649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771" y="1676400"/>
            <a:ext cx="647700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Technology is a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requirement</a:t>
            </a:r>
            <a:r>
              <a:rPr lang="en-US" sz="2400" dirty="0" smtClean="0">
                <a:solidFill>
                  <a:srgbClr val="002060"/>
                </a:solidFill>
              </a:rPr>
              <a:t> not an option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Technology is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integrated</a:t>
            </a:r>
            <a:r>
              <a:rPr lang="en-US" sz="2400" dirty="0" smtClean="0">
                <a:solidFill>
                  <a:srgbClr val="002060"/>
                </a:solidFill>
              </a:rPr>
              <a:t> into all aspects of education from classroom to administration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Technology is a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foundation</a:t>
            </a:r>
            <a:r>
              <a:rPr lang="en-US" sz="2400" dirty="0" smtClean="0">
                <a:solidFill>
                  <a:srgbClr val="002060"/>
                </a:solidFill>
              </a:rPr>
              <a:t> of the learning process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Today’s students have grown up in a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connected</a:t>
            </a:r>
            <a:r>
              <a:rPr lang="en-US" sz="2400" dirty="0" smtClean="0">
                <a:solidFill>
                  <a:srgbClr val="002060"/>
                </a:solidFill>
              </a:rPr>
              <a:t>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667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Supporting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3434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Rapidly changing requirements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Rapidly changing technology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Security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Limited funding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Prioritizing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Talent</a:t>
            </a:r>
          </a:p>
          <a:p>
            <a:pPr lvl="2"/>
            <a:r>
              <a:rPr lang="en-US" sz="2200" b="1" i="1" u="sng" dirty="0" smtClean="0">
                <a:solidFill>
                  <a:srgbClr val="002060"/>
                </a:solidFill>
              </a:rPr>
              <a:t>Finding</a:t>
            </a:r>
          </a:p>
          <a:p>
            <a:pPr lvl="2"/>
            <a:r>
              <a:rPr lang="en-US" sz="2200" b="1" i="1" u="sng" dirty="0" smtClean="0">
                <a:solidFill>
                  <a:srgbClr val="002060"/>
                </a:solidFill>
              </a:rPr>
              <a:t>Keeping</a:t>
            </a:r>
          </a:p>
          <a:p>
            <a:pPr lvl="2"/>
            <a:r>
              <a:rPr lang="en-US" sz="2200" b="1" i="1" u="sng" dirty="0" smtClean="0">
                <a:solidFill>
                  <a:srgbClr val="002060"/>
                </a:solidFill>
              </a:rPr>
              <a:t>Training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80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Services – Just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Managed services is a partnership with a third party IT organization,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augmenting</a:t>
            </a:r>
            <a:r>
              <a:rPr lang="en-US" sz="2400" b="1" i="1" dirty="0" smtClean="0">
                <a:solidFill>
                  <a:srgbClr val="002060"/>
                </a:solidFill>
              </a:rPr>
              <a:t> your existing IT support staff, that assumes the responsibility of providing a defined set of services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lvl="2"/>
            <a:endParaRPr lang="en-US" sz="2200" dirty="0" smtClean="0">
              <a:solidFill>
                <a:srgbClr val="002060"/>
              </a:solidFill>
            </a:endParaRP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Managing your network so that connectivity is always available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Managing your servers and applications so they are available whenever needed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Managing the security of your network to reduce the likelihood of intrusions and hacking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Managing your data so it is properly backed up and available for an emergency</a:t>
            </a:r>
          </a:p>
          <a:p>
            <a:pPr lvl="2"/>
            <a:r>
              <a:rPr lang="en-US" sz="2200" dirty="0" smtClean="0">
                <a:solidFill>
                  <a:srgbClr val="002060"/>
                </a:solidFill>
              </a:rPr>
              <a:t>Managing your phones so communication  flows 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Managed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203E82"/>
                </a:solidFill>
              </a:rPr>
              <a:t>Predictability</a:t>
            </a:r>
            <a:r>
              <a:rPr lang="en-US" dirty="0">
                <a:solidFill>
                  <a:srgbClr val="203E82"/>
                </a:solidFill>
              </a:rPr>
              <a:t> – SLA’s and </a:t>
            </a:r>
            <a:r>
              <a:rPr lang="en-US" dirty="0" smtClean="0">
                <a:solidFill>
                  <a:srgbClr val="203E82"/>
                </a:solidFill>
              </a:rPr>
              <a:t>Cost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Availability</a:t>
            </a:r>
            <a:r>
              <a:rPr lang="en-US" dirty="0">
                <a:solidFill>
                  <a:srgbClr val="203E82"/>
                </a:solidFill>
              </a:rPr>
              <a:t> – 24 x 7 x 365 Access to Subject Matter Experts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Multiplicity</a:t>
            </a:r>
            <a:r>
              <a:rPr lang="en-US" dirty="0">
                <a:solidFill>
                  <a:srgbClr val="203E82"/>
                </a:solidFill>
              </a:rPr>
              <a:t> – Team of engineers vs. limited </a:t>
            </a:r>
            <a:r>
              <a:rPr lang="en-US" dirty="0" smtClean="0">
                <a:solidFill>
                  <a:srgbClr val="203E82"/>
                </a:solidFill>
              </a:rPr>
              <a:t>staff</a:t>
            </a:r>
            <a:endParaRPr lang="en-US" dirty="0">
              <a:solidFill>
                <a:srgbClr val="203E82"/>
              </a:solidFill>
            </a:endParaRPr>
          </a:p>
          <a:p>
            <a:r>
              <a:rPr lang="en-US" b="1" i="1" dirty="0">
                <a:solidFill>
                  <a:srgbClr val="203E82"/>
                </a:solidFill>
              </a:rPr>
              <a:t>Stability</a:t>
            </a:r>
            <a:r>
              <a:rPr lang="en-US" dirty="0">
                <a:solidFill>
                  <a:srgbClr val="203E82"/>
                </a:solidFill>
              </a:rPr>
              <a:t> – Process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Guidance</a:t>
            </a:r>
            <a:r>
              <a:rPr lang="en-US" dirty="0">
                <a:solidFill>
                  <a:srgbClr val="203E82"/>
                </a:solidFill>
              </a:rPr>
              <a:t> </a:t>
            </a:r>
            <a:r>
              <a:rPr lang="en-US" dirty="0" smtClean="0">
                <a:solidFill>
                  <a:srgbClr val="203E82"/>
                </a:solidFill>
              </a:rPr>
              <a:t>– To </a:t>
            </a:r>
            <a:r>
              <a:rPr lang="en-US" dirty="0">
                <a:solidFill>
                  <a:srgbClr val="203E82"/>
                </a:solidFill>
              </a:rPr>
              <a:t>validate or help create strategy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Visibility</a:t>
            </a:r>
            <a:r>
              <a:rPr lang="en-US" dirty="0">
                <a:solidFill>
                  <a:srgbClr val="203E82"/>
                </a:solidFill>
              </a:rPr>
              <a:t> – Single Pane of Glass Management  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Simplicity</a:t>
            </a:r>
            <a:r>
              <a:rPr lang="en-US" dirty="0">
                <a:solidFill>
                  <a:srgbClr val="203E82"/>
                </a:solidFill>
              </a:rPr>
              <a:t> – Solution vs. Products ;  Robust Toolbox</a:t>
            </a:r>
          </a:p>
          <a:p>
            <a:r>
              <a:rPr lang="en-US" b="1" i="1" dirty="0" smtClean="0">
                <a:solidFill>
                  <a:srgbClr val="203E82"/>
                </a:solidFill>
              </a:rPr>
              <a:t>Improvement</a:t>
            </a:r>
            <a:r>
              <a:rPr lang="en-US" dirty="0" smtClean="0">
                <a:solidFill>
                  <a:srgbClr val="203E82"/>
                </a:solidFill>
              </a:rPr>
              <a:t> </a:t>
            </a:r>
            <a:r>
              <a:rPr lang="en-US" dirty="0">
                <a:solidFill>
                  <a:srgbClr val="203E82"/>
                </a:solidFill>
              </a:rPr>
              <a:t>– Employee Retention and Job Satisfaction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Reduction</a:t>
            </a:r>
            <a:r>
              <a:rPr lang="en-US" dirty="0">
                <a:solidFill>
                  <a:srgbClr val="203E82"/>
                </a:solidFill>
              </a:rPr>
              <a:t> – TCO –  Average customer sees 30% savings (build vs. buy)</a:t>
            </a:r>
          </a:p>
          <a:p>
            <a:r>
              <a:rPr lang="en-US" b="1" i="1" dirty="0">
                <a:solidFill>
                  <a:srgbClr val="203E82"/>
                </a:solidFill>
              </a:rPr>
              <a:t>Focus</a:t>
            </a:r>
            <a:r>
              <a:rPr lang="en-US" dirty="0">
                <a:solidFill>
                  <a:srgbClr val="203E82"/>
                </a:solidFill>
              </a:rPr>
              <a:t> – On the high value items to the </a:t>
            </a:r>
            <a:r>
              <a:rPr lang="en-US" dirty="0" smtClean="0">
                <a:solidFill>
                  <a:srgbClr val="203E82"/>
                </a:solidFill>
              </a:rPr>
              <a:t>school system</a:t>
            </a:r>
            <a:endParaRPr lang="en-US" dirty="0">
              <a:solidFill>
                <a:srgbClr val="203E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7498"/>
            <a:ext cx="22431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69002"/>
            <a:ext cx="79208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srgbClr val="4157A3"/>
                </a:solidFill>
                <a:latin typeface="Arial" charset="0"/>
                <a:cs typeface="+mj-cs"/>
              </a:rPr>
              <a:t>What to look for in a Managed Services Provider</a:t>
            </a:r>
            <a:endParaRPr lang="en-US" b="1" kern="0" dirty="0">
              <a:solidFill>
                <a:srgbClr val="4157A3"/>
              </a:solidFill>
              <a:latin typeface="Arial" pitchFamily="-60" charset="0"/>
              <a:cs typeface="+mj-cs"/>
            </a:endParaRPr>
          </a:p>
        </p:txBody>
      </p:sp>
      <p:pic>
        <p:nvPicPr>
          <p:cNvPr id="8" name="Picture 7" descr="ePlu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4196">
            <a:off x="4321488" y="4329707"/>
            <a:ext cx="402379" cy="37987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043608" y="1340768"/>
          <a:ext cx="71287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697" y="4941168"/>
            <a:ext cx="561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Each is critical to achieve the desired outcome</a:t>
            </a:r>
          </a:p>
        </p:txBody>
      </p:sp>
    </p:spTree>
    <p:extLst>
      <p:ext uri="{BB962C8B-B14F-4D97-AF65-F5344CB8AC3E}">
        <p14:creationId xmlns:p14="http://schemas.microsoft.com/office/powerpoint/2010/main" val="14782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Using Managed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 School District with 10K students and 16 facilities</a:t>
            </a:r>
          </a:p>
          <a:p>
            <a:pPr marL="457200" lvl="2" indent="0">
              <a:buNone/>
            </a:pPr>
            <a:r>
              <a:rPr lang="en-US" sz="2000" b="1" i="1" u="sng" dirty="0" smtClean="0">
                <a:solidFill>
                  <a:srgbClr val="002060"/>
                </a:solidFill>
              </a:rPr>
              <a:t>Challenge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New phone system being installed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No in-house expertise to support it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Current staff strained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Has open </a:t>
            </a:r>
            <a:r>
              <a:rPr lang="en-US" sz="2000" dirty="0" err="1" smtClean="0">
                <a:solidFill>
                  <a:srgbClr val="002060"/>
                </a:solidFill>
              </a:rPr>
              <a:t>reqs</a:t>
            </a:r>
            <a:r>
              <a:rPr lang="en-US" sz="2000" dirty="0" smtClean="0">
                <a:solidFill>
                  <a:srgbClr val="002060"/>
                </a:solidFill>
              </a:rPr>
              <a:t> to add to staff</a:t>
            </a:r>
          </a:p>
          <a:p>
            <a:pPr marL="914400" lvl="3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lvl="2" indent="0">
              <a:buNone/>
            </a:pPr>
            <a:r>
              <a:rPr lang="en-US" sz="2000" b="1" i="1" u="sng" dirty="0" smtClean="0">
                <a:solidFill>
                  <a:srgbClr val="002060"/>
                </a:solidFill>
              </a:rPr>
              <a:t>Why Managed Services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Experts to augment 3 person staff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24x7x365 proactive support</a:t>
            </a:r>
          </a:p>
          <a:p>
            <a:pPr lvl="3"/>
            <a:r>
              <a:rPr lang="en-US" sz="2000" dirty="0" smtClean="0">
                <a:solidFill>
                  <a:srgbClr val="002060"/>
                </a:solidFill>
              </a:rPr>
              <a:t>High availability = user satisfaction</a:t>
            </a:r>
          </a:p>
          <a:p>
            <a:pPr lvl="3"/>
            <a:r>
              <a:rPr lang="en-US" sz="2000" dirty="0">
                <a:solidFill>
                  <a:srgbClr val="002060"/>
                </a:solidFill>
              </a:rPr>
              <a:t>Predictable expense factored into annual budget</a:t>
            </a:r>
          </a:p>
          <a:p>
            <a:pPr lvl="3"/>
            <a:endParaRPr lang="en-US" sz="2000" dirty="0" smtClean="0">
              <a:solidFill>
                <a:schemeClr val="tx2"/>
              </a:solidFill>
            </a:endParaRP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of Framingham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002060"/>
                </a:solidFill>
              </a:rPr>
              <a:t>Why Managed Services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Limited staff and skills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Difficult to find and retain talent for what they can pay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Needs 24x7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Phones: Police and Fire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On-line customer </a:t>
            </a:r>
            <a:r>
              <a:rPr lang="en-US" dirty="0" smtClean="0">
                <a:solidFill>
                  <a:srgbClr val="002060"/>
                </a:solidFill>
              </a:rPr>
              <a:t>services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>
                <a:solidFill>
                  <a:srgbClr val="002060"/>
                </a:solidFill>
              </a:rPr>
              <a:t>Benefits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Employee retention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Customer </a:t>
            </a:r>
            <a:r>
              <a:rPr lang="en-US" dirty="0">
                <a:solidFill>
                  <a:srgbClr val="002060"/>
                </a:solidFill>
              </a:rPr>
              <a:t>satisfaction through availability and reliability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Expert staff to augment theirs 24x7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Predictable expense factored into annual budget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72797D"/>
                </a:solidFill>
              </a:rPr>
              <a:t>© 2015 ePlus inc. Confidential and Proprietary. </a:t>
            </a:r>
            <a:endParaRPr lang="en-US" dirty="0">
              <a:solidFill>
                <a:srgbClr val="727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0">
      <a:dk1>
        <a:srgbClr val="72797D"/>
      </a:dk1>
      <a:lt1>
        <a:srgbClr val="FFFFFF"/>
      </a:lt1>
      <a:dk2>
        <a:srgbClr val="00529B"/>
      </a:dk2>
      <a:lt2>
        <a:srgbClr val="B7B7B8"/>
      </a:lt2>
      <a:accent1>
        <a:srgbClr val="00529B"/>
      </a:accent1>
      <a:accent2>
        <a:srgbClr val="D65C2B"/>
      </a:accent2>
      <a:accent3>
        <a:srgbClr val="00664D"/>
      </a:accent3>
      <a:accent4>
        <a:srgbClr val="7E2123"/>
      </a:accent4>
      <a:accent5>
        <a:srgbClr val="72797D"/>
      </a:accent5>
      <a:accent6>
        <a:srgbClr val="3E9EC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0">
      <a:dk1>
        <a:srgbClr val="72797D"/>
      </a:dk1>
      <a:lt1>
        <a:srgbClr val="FFFFFF"/>
      </a:lt1>
      <a:dk2>
        <a:srgbClr val="00529B"/>
      </a:dk2>
      <a:lt2>
        <a:srgbClr val="B7B7B8"/>
      </a:lt2>
      <a:accent1>
        <a:srgbClr val="00529B"/>
      </a:accent1>
      <a:accent2>
        <a:srgbClr val="D65C2B"/>
      </a:accent2>
      <a:accent3>
        <a:srgbClr val="00664D"/>
      </a:accent3>
      <a:accent4>
        <a:srgbClr val="7E2123"/>
      </a:accent4>
      <a:accent5>
        <a:srgbClr val="72797D"/>
      </a:accent5>
      <a:accent6>
        <a:srgbClr val="3E9EC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alpha val="85000"/>
          </a:schemeClr>
        </a:solidFill>
        <a:effectLst>
          <a:outerShdw blurRad="95250" dist="50800" dir="3540000" algn="tl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783</Words>
  <Application>Microsoft Office PowerPoint</Application>
  <PresentationFormat>On-screen Show (4:3)</PresentationFormat>
  <Paragraphs>148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Theme</vt:lpstr>
      <vt:lpstr>3_Custom Design</vt:lpstr>
      <vt:lpstr>Help is on the way! </vt:lpstr>
      <vt:lpstr>Today’s Agenda</vt:lpstr>
      <vt:lpstr>Today’s World </vt:lpstr>
      <vt:lpstr>Challenges Supporting Technology</vt:lpstr>
      <vt:lpstr>Managed Services – Just what is it?</vt:lpstr>
      <vt:lpstr>Benefits of Managed Services</vt:lpstr>
      <vt:lpstr>PowerPoint Presentation</vt:lpstr>
      <vt:lpstr>Who’s Using Managed Services</vt:lpstr>
      <vt:lpstr>Town of Framingham</vt:lpstr>
      <vt:lpstr>Summary</vt:lpstr>
      <vt:lpstr>PowerPoint Presentation</vt:lpstr>
      <vt:lpstr>What to look for in a Managed Services Provider</vt:lpstr>
      <vt:lpstr>What to look for in a Managed Services Provider</vt:lpstr>
      <vt:lpstr>What to look for in a Managed Services Provider</vt:lpstr>
    </vt:vector>
  </TitlesOfParts>
  <Company>Eplus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is on the way! Improving Students, Teachers and Administrator’s IT Experience through Managed Services</dc:title>
  <dc:creator>Robert Murphy</dc:creator>
  <cp:lastModifiedBy>Robert Murphy</cp:lastModifiedBy>
  <cp:revision>24</cp:revision>
  <dcterms:created xsi:type="dcterms:W3CDTF">2015-10-20T14:12:14Z</dcterms:created>
  <dcterms:modified xsi:type="dcterms:W3CDTF">2015-11-04T14:09:24Z</dcterms:modified>
</cp:coreProperties>
</file>