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9" r:id="rId2"/>
    <p:sldId id="405" r:id="rId3"/>
    <p:sldId id="406" r:id="rId4"/>
    <p:sldId id="264" r:id="rId5"/>
    <p:sldId id="407" r:id="rId6"/>
    <p:sldId id="399" r:id="rId7"/>
    <p:sldId id="408" r:id="rId8"/>
    <p:sldId id="409" r:id="rId9"/>
    <p:sldId id="410" r:id="rId10"/>
    <p:sldId id="401" r:id="rId11"/>
    <p:sldId id="404" r:id="rId12"/>
    <p:sldId id="411" r:id="rId13"/>
    <p:sldId id="354" r:id="rId14"/>
    <p:sldId id="353" r:id="rId15"/>
    <p:sldId id="412" r:id="rId16"/>
    <p:sldId id="369" r:id="rId17"/>
    <p:sldId id="388" r:id="rId18"/>
    <p:sldId id="383" r:id="rId19"/>
    <p:sldId id="394" r:id="rId20"/>
    <p:sldId id="374" r:id="rId21"/>
    <p:sldId id="395" r:id="rId22"/>
    <p:sldId id="382" r:id="rId23"/>
    <p:sldId id="396" r:id="rId24"/>
    <p:sldId id="397" r:id="rId25"/>
    <p:sldId id="398" r:id="rId26"/>
    <p:sldId id="381" r:id="rId27"/>
    <p:sldId id="365" r:id="rId28"/>
    <p:sldId id="379" r:id="rId29"/>
    <p:sldId id="362" r:id="rId30"/>
    <p:sldId id="380" r:id="rId31"/>
    <p:sldId id="366" r:id="rId32"/>
    <p:sldId id="356" r:id="rId33"/>
    <p:sldId id="348" r:id="rId34"/>
    <p:sldId id="361" r:id="rId35"/>
    <p:sldId id="371" r:id="rId36"/>
    <p:sldId id="375" r:id="rId37"/>
    <p:sldId id="376" r:id="rId38"/>
    <p:sldId id="342" r:id="rId39"/>
    <p:sldId id="343" r:id="rId40"/>
    <p:sldId id="345" r:id="rId41"/>
    <p:sldId id="347" r:id="rId42"/>
    <p:sldId id="344" r:id="rId43"/>
    <p:sldId id="346" r:id="rId44"/>
    <p:sldId id="359" r:id="rId45"/>
    <p:sldId id="360" r:id="rId46"/>
    <p:sldId id="402" r:id="rId47"/>
    <p:sldId id="372" r:id="rId48"/>
    <p:sldId id="363" r:id="rId49"/>
    <p:sldId id="386" r:id="rId50"/>
    <p:sldId id="364" r:id="rId51"/>
    <p:sldId id="385" r:id="rId52"/>
    <p:sldId id="335"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16">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632D"/>
    <a:srgbClr val="101155"/>
    <a:srgbClr val="5A589D"/>
    <a:srgbClr val="1A1D71"/>
    <a:srgbClr val="1D097D"/>
    <a:srgbClr val="A48F52"/>
    <a:srgbClr val="FFCC66"/>
    <a:srgbClr val="CCCC00"/>
    <a:srgbClr val="A6AE3C"/>
    <a:srgbClr val="31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94668" autoAdjust="0"/>
  </p:normalViewPr>
  <p:slideViewPr>
    <p:cSldViewPr snapToGrid="0" snapToObjects="1">
      <p:cViewPr varScale="1">
        <p:scale>
          <a:sx n="87" d="100"/>
          <a:sy n="87" d="100"/>
        </p:scale>
        <p:origin x="954" y="90"/>
      </p:cViewPr>
      <p:guideLst>
        <p:guide orient="horz" pos="2516"/>
        <p:guide pos="2880"/>
      </p:guideLst>
    </p:cSldViewPr>
  </p:slideViewPr>
  <p:notesTextViewPr>
    <p:cViewPr>
      <p:scale>
        <a:sx n="1" d="1"/>
        <a:sy n="1" d="1"/>
      </p:scale>
      <p:origin x="0" y="0"/>
    </p:cViewPr>
  </p:notesTextViewPr>
  <p:sorterViewPr>
    <p:cViewPr>
      <p:scale>
        <a:sx n="150" d="100"/>
        <a:sy n="150" d="100"/>
      </p:scale>
      <p:origin x="0" y="21384"/>
    </p:cViewPr>
  </p:sorterViewPr>
  <p:notesViewPr>
    <p:cSldViewPr snapToGrid="0" snapToObjects="1">
      <p:cViewPr>
        <p:scale>
          <a:sx n="155" d="100"/>
          <a:sy n="155" d="100"/>
        </p:scale>
        <p:origin x="-3616" y="-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8B8EB65-FCB1-492D-96F1-1EEFDB36395A}" type="datetimeFigureOut">
              <a:rPr lang="en-US" smtClean="0"/>
              <a:t>10/31/2015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8B7C37-3688-416D-8869-513F3AB67DF6}" type="slidenum">
              <a:rPr lang="en-US" smtClean="0"/>
              <a:t>‹#›</a:t>
            </a:fld>
            <a:endParaRPr lang="en-US" dirty="0"/>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72A57C-5FAA-4E66-BDD9-A79C3D547D7C}" type="datetimeFigureOut">
              <a:rPr lang="en-US" smtClean="0"/>
              <a:t>10/31/2015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19303DE-3E45-4DD3-9505-92EF4803EF97}" type="slidenum">
              <a:rPr lang="en-US" smtClean="0"/>
              <a:t>‹#›</a:t>
            </a:fld>
            <a:endParaRPr lang="en-US" dirty="0"/>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mn-lt"/>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1</a:t>
            </a:fld>
            <a:endParaRPr lang="en-US" dirty="0"/>
          </a:p>
        </p:txBody>
      </p:sp>
    </p:spTree>
    <p:extLst>
      <p:ext uri="{BB962C8B-B14F-4D97-AF65-F5344CB8AC3E}">
        <p14:creationId xmlns:p14="http://schemas.microsoft.com/office/powerpoint/2010/main" val="10700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added the fourth bullet.</a:t>
            </a:r>
          </a:p>
          <a:p>
            <a:endParaRPr lang="en-US" dirty="0" smtClean="0"/>
          </a:p>
          <a:p>
            <a:r>
              <a:rPr lang="en-US" dirty="0" smtClean="0"/>
              <a:t>I think the title</a:t>
            </a:r>
            <a:r>
              <a:rPr lang="en-US" baseline="0" dirty="0" smtClean="0"/>
              <a:t> of this section is unwieldy and will try to think of a more succinct one.</a:t>
            </a:r>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33</a:t>
            </a:fld>
            <a:endParaRPr lang="en-US" dirty="0"/>
          </a:p>
        </p:txBody>
      </p:sp>
    </p:spTree>
    <p:extLst>
      <p:ext uri="{BB962C8B-B14F-4D97-AF65-F5344CB8AC3E}">
        <p14:creationId xmlns:p14="http://schemas.microsoft.com/office/powerpoint/2010/main" val="408101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red box.</a:t>
            </a:r>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38</a:t>
            </a:fld>
            <a:endParaRPr lang="en-US" dirty="0"/>
          </a:p>
        </p:txBody>
      </p:sp>
    </p:spTree>
    <p:extLst>
      <p:ext uri="{BB962C8B-B14F-4D97-AF65-F5344CB8AC3E}">
        <p14:creationId xmlns:p14="http://schemas.microsoft.com/office/powerpoint/2010/main" val="55715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red box.</a:t>
            </a:r>
          </a:p>
          <a:p>
            <a:r>
              <a:rPr lang="en-US" dirty="0" smtClean="0"/>
              <a:t>Inserted “urban” before</a:t>
            </a:r>
            <a:r>
              <a:rPr lang="en-US" baseline="0" dirty="0" smtClean="0"/>
              <a:t> “parents” in first line of last paragraph on the right side of the slide.</a:t>
            </a:r>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39</a:t>
            </a:fld>
            <a:endParaRPr lang="en-US" dirty="0"/>
          </a:p>
        </p:txBody>
      </p:sp>
    </p:spTree>
    <p:extLst>
      <p:ext uri="{BB962C8B-B14F-4D97-AF65-F5344CB8AC3E}">
        <p14:creationId xmlns:p14="http://schemas.microsoft.com/office/powerpoint/2010/main" val="136032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red box</a:t>
            </a:r>
          </a:p>
          <a:p>
            <a:r>
              <a:rPr lang="en-US" dirty="0" smtClean="0"/>
              <a:t>Changed the last sentence of last paragraph on left changed “children” to “sons and daughters”  and added “in almost equal numbers.”</a:t>
            </a:r>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41</a:t>
            </a:fld>
            <a:endParaRPr lang="en-US" dirty="0"/>
          </a:p>
        </p:txBody>
      </p:sp>
    </p:spTree>
    <p:extLst>
      <p:ext uri="{BB962C8B-B14F-4D97-AF65-F5344CB8AC3E}">
        <p14:creationId xmlns:p14="http://schemas.microsoft.com/office/powerpoint/2010/main" val="1656589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red box.</a:t>
            </a:r>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42</a:t>
            </a:fld>
            <a:endParaRPr lang="en-US" dirty="0"/>
          </a:p>
        </p:txBody>
      </p:sp>
    </p:spTree>
    <p:extLst>
      <p:ext uri="{BB962C8B-B14F-4D97-AF65-F5344CB8AC3E}">
        <p14:creationId xmlns:p14="http://schemas.microsoft.com/office/powerpoint/2010/main" val="3784022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red box.</a:t>
            </a:r>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43</a:t>
            </a:fld>
            <a:endParaRPr lang="en-US" dirty="0"/>
          </a:p>
        </p:txBody>
      </p:sp>
    </p:spTree>
    <p:extLst>
      <p:ext uri="{BB962C8B-B14F-4D97-AF65-F5344CB8AC3E}">
        <p14:creationId xmlns:p14="http://schemas.microsoft.com/office/powerpoint/2010/main" val="34112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to be added.</a:t>
            </a:r>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52</a:t>
            </a:fld>
            <a:endParaRPr lang="en-US" dirty="0"/>
          </a:p>
        </p:txBody>
      </p:sp>
    </p:spTree>
    <p:extLst>
      <p:ext uri="{BB962C8B-B14F-4D97-AF65-F5344CB8AC3E}">
        <p14:creationId xmlns:p14="http://schemas.microsoft.com/office/powerpoint/2010/main" val="284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Clr>
                <a:srgbClr val="1A1D71"/>
              </a:buClr>
              <a:buNone/>
            </a:pPr>
            <a:r>
              <a:rPr lang="en-US" sz="1000" dirty="0" smtClean="0">
                <a:solidFill>
                  <a:srgbClr val="1A1D71"/>
                </a:solidFill>
                <a:latin typeface="Calibri"/>
                <a:cs typeface="Calibri"/>
              </a:rPr>
              <a:t>Glenn, Changes from the previous version:</a:t>
            </a:r>
          </a:p>
          <a:p>
            <a:pPr marL="342900" lvl="1" indent="-228600">
              <a:spcBef>
                <a:spcPts val="0"/>
              </a:spcBef>
              <a:spcAft>
                <a:spcPts val="600"/>
              </a:spcAft>
              <a:buClr>
                <a:srgbClr val="1A1D71"/>
              </a:buClr>
              <a:buFont typeface="+mj-lt"/>
              <a:buAutoNum type="arabicPeriod"/>
            </a:pPr>
            <a:r>
              <a:rPr lang="en-US" sz="1000" dirty="0" smtClean="0">
                <a:solidFill>
                  <a:srgbClr val="1A1D71"/>
                </a:solidFill>
                <a:latin typeface="Calibri"/>
                <a:cs typeface="Calibri"/>
              </a:rPr>
              <a:t>Reordered the bullets so that there is a better – and more logical – flow.</a:t>
            </a:r>
          </a:p>
          <a:p>
            <a:pPr marL="342900" lvl="1" indent="-228600">
              <a:spcBef>
                <a:spcPts val="0"/>
              </a:spcBef>
              <a:spcAft>
                <a:spcPts val="600"/>
              </a:spcAft>
              <a:buClr>
                <a:srgbClr val="1A1D71"/>
              </a:buClr>
              <a:buFont typeface="+mj-lt"/>
              <a:buAutoNum type="arabicPeriod"/>
            </a:pPr>
            <a:r>
              <a:rPr lang="en-US" sz="1000" dirty="0" smtClean="0">
                <a:solidFill>
                  <a:srgbClr val="1A1D71"/>
                </a:solidFill>
                <a:latin typeface="Calibri"/>
                <a:cs typeface="Calibri"/>
              </a:rPr>
              <a:t>Put a present tense verb at the beginning of each bullet.</a:t>
            </a:r>
          </a:p>
          <a:p>
            <a:pPr marL="342900" lvl="1" indent="-228600">
              <a:spcBef>
                <a:spcPts val="0"/>
              </a:spcBef>
              <a:spcAft>
                <a:spcPts val="600"/>
              </a:spcAft>
              <a:buClr>
                <a:srgbClr val="1A1D71"/>
              </a:buClr>
              <a:buFont typeface="+mj-lt"/>
              <a:buAutoNum type="arabicPeriod"/>
            </a:pPr>
            <a:r>
              <a:rPr lang="en-US" sz="1000" dirty="0" smtClean="0">
                <a:solidFill>
                  <a:srgbClr val="1A1D71"/>
                </a:solidFill>
                <a:latin typeface="Calibri"/>
                <a:cs typeface="Calibri"/>
              </a:rPr>
              <a:t>Any changes to the content is in red below.</a:t>
            </a:r>
          </a:p>
          <a:p>
            <a:pPr marL="171450" indent="-171450">
              <a:lnSpc>
                <a:spcPct val="100000"/>
              </a:lnSpc>
              <a:spcBef>
                <a:spcPts val="0"/>
              </a:spcBef>
              <a:spcAft>
                <a:spcPts val="600"/>
              </a:spcAft>
              <a:buClr>
                <a:srgbClr val="1A1D71"/>
              </a:buClr>
              <a:buFont typeface="Wingdings" charset="2"/>
              <a:buChar char="Ø"/>
            </a:pPr>
            <a:r>
              <a:rPr lang="en-US" sz="1000" b="1" dirty="0" smtClean="0">
                <a:solidFill>
                  <a:srgbClr val="1A1D71"/>
                </a:solidFill>
                <a:latin typeface="Calibri"/>
                <a:cs typeface="Calibri"/>
              </a:rPr>
              <a:t>LOSE PARENT </a:t>
            </a:r>
            <a:r>
              <a:rPr lang="en-US" sz="1000" b="1" strike="sngStrike" dirty="0" smtClean="0">
                <a:solidFill>
                  <a:srgbClr val="FF0000"/>
                </a:solidFill>
                <a:latin typeface="Calibri"/>
                <a:cs typeface="Calibri"/>
              </a:rPr>
              <a:t>CHOICE </a:t>
            </a:r>
            <a:r>
              <a:rPr lang="en-US" sz="1000" b="1" dirty="0" smtClean="0">
                <a:solidFill>
                  <a:srgbClr val="FF0000"/>
                </a:solidFill>
                <a:latin typeface="Calibri"/>
                <a:cs typeface="Calibri"/>
              </a:rPr>
              <a:t>SUPPORT</a:t>
            </a:r>
            <a:r>
              <a:rPr lang="en-US" sz="1000" b="1" dirty="0" smtClean="0">
                <a:solidFill>
                  <a:srgbClr val="1A1D71"/>
                </a:solidFill>
                <a:latin typeface="Calibri"/>
                <a:cs typeface="Calibri"/>
              </a:rPr>
              <a:t>. </a:t>
            </a:r>
            <a:r>
              <a:rPr lang="en-US" sz="1000" strike="sngStrike" dirty="0" smtClean="0">
                <a:solidFill>
                  <a:srgbClr val="FF0000"/>
                </a:solidFill>
                <a:latin typeface="Calibri"/>
                <a:cs typeface="Calibri"/>
              </a:rPr>
              <a:t>It would appear that </a:t>
            </a:r>
            <a:r>
              <a:rPr lang="en-US" sz="1000" dirty="0">
                <a:solidFill>
                  <a:srgbClr val="FF0000"/>
                </a:solidFill>
                <a:latin typeface="Calibri"/>
                <a:cs typeface="Calibri"/>
              </a:rPr>
              <a:t> </a:t>
            </a:r>
            <a:r>
              <a:rPr lang="en-US" sz="1000" dirty="0" smtClean="0">
                <a:solidFill>
                  <a:srgbClr val="FF0000"/>
                </a:solidFill>
                <a:latin typeface="Calibri"/>
                <a:cs typeface="Calibri"/>
              </a:rPr>
              <a:t>While some </a:t>
            </a:r>
            <a:r>
              <a:rPr lang="en-US" sz="1000" dirty="0" smtClean="0">
                <a:latin typeface="Calibri"/>
                <a:cs typeface="Calibri"/>
              </a:rPr>
              <a:t>parents may be be choosing to enroll their child in a charter school, many </a:t>
            </a:r>
            <a:r>
              <a:rPr lang="en-US" sz="1000" dirty="0" smtClean="0">
                <a:solidFill>
                  <a:srgbClr val="FF0000"/>
                </a:solidFill>
                <a:latin typeface="Calibri"/>
                <a:cs typeface="Calibri"/>
              </a:rPr>
              <a:t>of these same parents</a:t>
            </a:r>
            <a:r>
              <a:rPr lang="en-US" sz="1000" dirty="0" smtClean="0">
                <a:latin typeface="Calibri"/>
                <a:cs typeface="Calibri"/>
              </a:rPr>
              <a:t> are subsequently choosing to remove the</a:t>
            </a:r>
            <a:r>
              <a:rPr lang="en-US" sz="1000" dirty="0" smtClean="0">
                <a:solidFill>
                  <a:srgbClr val="FF0000"/>
                </a:solidFill>
                <a:latin typeface="Calibri"/>
                <a:cs typeface="Calibri"/>
              </a:rPr>
              <a:t>ir</a:t>
            </a:r>
            <a:r>
              <a:rPr lang="en-US" sz="1000" dirty="0" smtClean="0">
                <a:latin typeface="Calibri"/>
                <a:cs typeface="Calibri"/>
              </a:rPr>
              <a:t> child prior to the completion of the school’s academic program. </a:t>
            </a:r>
            <a:r>
              <a:rPr lang="en-US" sz="1000" b="1" dirty="0" smtClean="0">
                <a:solidFill>
                  <a:srgbClr val="1A1D71"/>
                </a:solidFill>
                <a:latin typeface="Calibri"/>
                <a:cs typeface="Calibri"/>
              </a:rPr>
              <a:t> </a:t>
            </a:r>
            <a:r>
              <a:rPr lang="en-US" sz="1000" dirty="0" smtClean="0">
                <a:latin typeface="Calibri"/>
                <a:cs typeface="Calibri"/>
              </a:rPr>
              <a:t>Parents exercise their choice in accepting an offer for their child to attend such charter school. Parents then exercise their choice by taking their child out of the charter school. Even students who have successfully taken and passed Grade 10 MCAS do not necessarily stay in the school until graduation.  </a:t>
            </a:r>
            <a:r>
              <a:rPr lang="en-US" sz="1000" dirty="0" smtClean="0">
                <a:solidFill>
                  <a:srgbClr val="FF0000"/>
                </a:solidFill>
                <a:latin typeface="Calibri"/>
                <a:cs typeface="Calibri"/>
              </a:rPr>
              <a:t>Males students leave charters at a higher rate than female students.</a:t>
            </a:r>
            <a:endParaRPr lang="en-US" sz="1000" dirty="0" smtClean="0">
              <a:latin typeface="Calibri"/>
              <a:cs typeface="Calibri"/>
            </a:endParaRPr>
          </a:p>
          <a:p>
            <a:pPr marL="171450" indent="-171450">
              <a:lnSpc>
                <a:spcPct val="100000"/>
              </a:lnSpc>
              <a:spcBef>
                <a:spcPts val="0"/>
              </a:spcBef>
              <a:spcAft>
                <a:spcPts val="600"/>
              </a:spcAft>
              <a:buClr>
                <a:srgbClr val="1A1D71"/>
              </a:buClr>
              <a:buFont typeface="Wingdings" charset="2"/>
              <a:buChar char="Ø"/>
            </a:pPr>
            <a:r>
              <a:rPr lang="en-US" sz="1000" b="1" dirty="0" smtClean="0">
                <a:solidFill>
                  <a:srgbClr val="1A1D71"/>
                </a:solidFill>
                <a:latin typeface="Calibri"/>
                <a:cs typeface="Calibri"/>
              </a:rPr>
              <a:t>BACK FILLING EMPTY SEATS. </a:t>
            </a:r>
            <a:r>
              <a:rPr lang="en-US" sz="1000" dirty="0" smtClean="0">
                <a:latin typeface="Calibri"/>
                <a:cs typeface="Calibri"/>
              </a:rPr>
              <a:t>Despite the statutory language of the 2010 Act to Narrow the Achievement Gaps that prohibits charters from filling empty seats of one grade cohort with students in lower grades, many of these schools appear to be doing just that. As a result, charters accept higher numbers of students into the initial grade and are always at their enrollment cap; thus, they get their full Chapter 70 aid allotment. </a:t>
            </a:r>
            <a:r>
              <a:rPr lang="en-US" sz="1000" dirty="0" smtClean="0">
                <a:solidFill>
                  <a:srgbClr val="FF0000"/>
                </a:solidFill>
                <a:latin typeface="Calibri"/>
                <a:cs typeface="Calibri"/>
              </a:rPr>
              <a:t>Charters appear to build anticipated student attrition into their business model.</a:t>
            </a:r>
            <a:endParaRPr lang="en-US" sz="1000" dirty="0" smtClean="0">
              <a:latin typeface="Calibri"/>
              <a:cs typeface="Calibri"/>
            </a:endParaRPr>
          </a:p>
        </p:txBody>
      </p:sp>
      <p:sp>
        <p:nvSpPr>
          <p:cNvPr id="4" name="Slide Number Placeholder 3"/>
          <p:cNvSpPr>
            <a:spLocks noGrp="1"/>
          </p:cNvSpPr>
          <p:nvPr>
            <p:ph type="sldNum" sz="quarter" idx="10"/>
          </p:nvPr>
        </p:nvSpPr>
        <p:spPr/>
        <p:txBody>
          <a:bodyPr/>
          <a:lstStyle/>
          <a:p>
            <a:fld id="{F19303DE-3E45-4DD3-9505-92EF4803EF97}" type="slidenum">
              <a:rPr lang="en-US" smtClean="0"/>
              <a:t>2</a:t>
            </a:fld>
            <a:endParaRPr lang="en-US" dirty="0"/>
          </a:p>
        </p:txBody>
      </p:sp>
    </p:spTree>
    <p:extLst>
      <p:ext uri="{BB962C8B-B14F-4D97-AF65-F5344CB8AC3E}">
        <p14:creationId xmlns:p14="http://schemas.microsoft.com/office/powerpoint/2010/main" val="146863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Clr>
                <a:srgbClr val="1A1D71"/>
              </a:buClr>
              <a:buNone/>
            </a:pPr>
            <a:r>
              <a:rPr lang="en-US" sz="1000" dirty="0" smtClean="0">
                <a:solidFill>
                  <a:srgbClr val="1A1D71"/>
                </a:solidFill>
                <a:latin typeface="Calibri"/>
                <a:cs typeface="Calibri"/>
              </a:rPr>
              <a:t>Glenn, Changes from the previous version:</a:t>
            </a:r>
          </a:p>
          <a:p>
            <a:pPr marL="342900" lvl="1" indent="-228600">
              <a:spcBef>
                <a:spcPts val="0"/>
              </a:spcBef>
              <a:spcAft>
                <a:spcPts val="600"/>
              </a:spcAft>
              <a:buClr>
                <a:srgbClr val="1A1D71"/>
              </a:buClr>
              <a:buFont typeface="+mj-lt"/>
              <a:buAutoNum type="arabicPeriod"/>
            </a:pPr>
            <a:r>
              <a:rPr lang="en-US" sz="1000" dirty="0" smtClean="0">
                <a:solidFill>
                  <a:srgbClr val="1A1D71"/>
                </a:solidFill>
                <a:latin typeface="Calibri"/>
                <a:cs typeface="Calibri"/>
              </a:rPr>
              <a:t>Reordered the bullets so that there is a better – and more logical – flow.</a:t>
            </a:r>
          </a:p>
          <a:p>
            <a:pPr marL="342900" lvl="1" indent="-228600">
              <a:spcBef>
                <a:spcPts val="0"/>
              </a:spcBef>
              <a:spcAft>
                <a:spcPts val="600"/>
              </a:spcAft>
              <a:buClr>
                <a:srgbClr val="1A1D71"/>
              </a:buClr>
              <a:buFont typeface="+mj-lt"/>
              <a:buAutoNum type="arabicPeriod"/>
            </a:pPr>
            <a:r>
              <a:rPr lang="en-US" sz="1000" dirty="0" smtClean="0">
                <a:solidFill>
                  <a:srgbClr val="1A1D71"/>
                </a:solidFill>
                <a:latin typeface="Calibri"/>
                <a:cs typeface="Calibri"/>
              </a:rPr>
              <a:t>Put a present tense verb at the beginning of each bullet.</a:t>
            </a:r>
          </a:p>
          <a:p>
            <a:pPr marL="342900" lvl="1" indent="-228600">
              <a:spcBef>
                <a:spcPts val="0"/>
              </a:spcBef>
              <a:spcAft>
                <a:spcPts val="600"/>
              </a:spcAft>
              <a:buClr>
                <a:srgbClr val="1A1D71"/>
              </a:buClr>
              <a:buFont typeface="+mj-lt"/>
              <a:buAutoNum type="arabicPeriod"/>
            </a:pPr>
            <a:r>
              <a:rPr lang="en-US" sz="1000" dirty="0" smtClean="0">
                <a:solidFill>
                  <a:srgbClr val="1A1D71"/>
                </a:solidFill>
                <a:latin typeface="Calibri"/>
                <a:cs typeface="Calibri"/>
              </a:rPr>
              <a:t>Any changes to the content is in red below.</a:t>
            </a:r>
          </a:p>
          <a:p>
            <a:pPr marL="171450" indent="-171450">
              <a:lnSpc>
                <a:spcPct val="100000"/>
              </a:lnSpc>
              <a:spcBef>
                <a:spcPts val="0"/>
              </a:spcBef>
              <a:spcAft>
                <a:spcPts val="600"/>
              </a:spcAft>
              <a:buClr>
                <a:srgbClr val="1A1D71"/>
              </a:buClr>
              <a:buFont typeface="Wingdings" charset="2"/>
              <a:buChar char="Ø"/>
            </a:pPr>
            <a:r>
              <a:rPr lang="en-US" sz="1000" b="1" dirty="0" smtClean="0">
                <a:solidFill>
                  <a:srgbClr val="1A1D71"/>
                </a:solidFill>
                <a:latin typeface="Calibri"/>
                <a:cs typeface="Calibri"/>
              </a:rPr>
              <a:t>LOSE PARENT </a:t>
            </a:r>
            <a:r>
              <a:rPr lang="en-US" sz="1000" b="1" strike="sngStrike" dirty="0" smtClean="0">
                <a:solidFill>
                  <a:srgbClr val="FF0000"/>
                </a:solidFill>
                <a:latin typeface="Calibri"/>
                <a:cs typeface="Calibri"/>
              </a:rPr>
              <a:t>CHOICE </a:t>
            </a:r>
            <a:r>
              <a:rPr lang="en-US" sz="1000" b="1" dirty="0" smtClean="0">
                <a:solidFill>
                  <a:srgbClr val="FF0000"/>
                </a:solidFill>
                <a:latin typeface="Calibri"/>
                <a:cs typeface="Calibri"/>
              </a:rPr>
              <a:t>SUPPORT</a:t>
            </a:r>
            <a:r>
              <a:rPr lang="en-US" sz="1000" b="1" dirty="0" smtClean="0">
                <a:solidFill>
                  <a:srgbClr val="1A1D71"/>
                </a:solidFill>
                <a:latin typeface="Calibri"/>
                <a:cs typeface="Calibri"/>
              </a:rPr>
              <a:t>. </a:t>
            </a:r>
            <a:r>
              <a:rPr lang="en-US" sz="1000" strike="sngStrike" dirty="0" smtClean="0">
                <a:solidFill>
                  <a:srgbClr val="FF0000"/>
                </a:solidFill>
                <a:latin typeface="Calibri"/>
                <a:cs typeface="Calibri"/>
              </a:rPr>
              <a:t>It would appear that </a:t>
            </a:r>
            <a:r>
              <a:rPr lang="en-US" sz="1000" dirty="0">
                <a:solidFill>
                  <a:srgbClr val="FF0000"/>
                </a:solidFill>
                <a:latin typeface="Calibri"/>
                <a:cs typeface="Calibri"/>
              </a:rPr>
              <a:t> </a:t>
            </a:r>
            <a:r>
              <a:rPr lang="en-US" sz="1000" dirty="0" smtClean="0">
                <a:solidFill>
                  <a:srgbClr val="FF0000"/>
                </a:solidFill>
                <a:latin typeface="Calibri"/>
                <a:cs typeface="Calibri"/>
              </a:rPr>
              <a:t>While some </a:t>
            </a:r>
            <a:r>
              <a:rPr lang="en-US" sz="1000" dirty="0" smtClean="0">
                <a:latin typeface="Calibri"/>
                <a:cs typeface="Calibri"/>
              </a:rPr>
              <a:t>parents may be be choosing to enroll their child in a charter school, many </a:t>
            </a:r>
            <a:r>
              <a:rPr lang="en-US" sz="1000" dirty="0" smtClean="0">
                <a:solidFill>
                  <a:srgbClr val="FF0000"/>
                </a:solidFill>
                <a:latin typeface="Calibri"/>
                <a:cs typeface="Calibri"/>
              </a:rPr>
              <a:t>of these same parents</a:t>
            </a:r>
            <a:r>
              <a:rPr lang="en-US" sz="1000" dirty="0" smtClean="0">
                <a:latin typeface="Calibri"/>
                <a:cs typeface="Calibri"/>
              </a:rPr>
              <a:t> are subsequently choosing to remove the</a:t>
            </a:r>
            <a:r>
              <a:rPr lang="en-US" sz="1000" dirty="0" smtClean="0">
                <a:solidFill>
                  <a:srgbClr val="FF0000"/>
                </a:solidFill>
                <a:latin typeface="Calibri"/>
                <a:cs typeface="Calibri"/>
              </a:rPr>
              <a:t>ir</a:t>
            </a:r>
            <a:r>
              <a:rPr lang="en-US" sz="1000" dirty="0" smtClean="0">
                <a:latin typeface="Calibri"/>
                <a:cs typeface="Calibri"/>
              </a:rPr>
              <a:t> child prior to the completion of the school’s academic program. </a:t>
            </a:r>
            <a:r>
              <a:rPr lang="en-US" sz="1000" b="1" dirty="0" smtClean="0">
                <a:solidFill>
                  <a:srgbClr val="1A1D71"/>
                </a:solidFill>
                <a:latin typeface="Calibri"/>
                <a:cs typeface="Calibri"/>
              </a:rPr>
              <a:t> </a:t>
            </a:r>
            <a:r>
              <a:rPr lang="en-US" sz="1000" dirty="0" smtClean="0">
                <a:latin typeface="Calibri"/>
                <a:cs typeface="Calibri"/>
              </a:rPr>
              <a:t>Parents exercise their choice in accepting an offer for their child to attend such charter school. Parents then exercise their choice by taking their child out of the charter school. Even students who have successfully taken and passed Grade 10 MCAS do not necessarily stay in the school until graduation.  </a:t>
            </a:r>
            <a:r>
              <a:rPr lang="en-US" sz="1000" dirty="0" smtClean="0">
                <a:solidFill>
                  <a:srgbClr val="FF0000"/>
                </a:solidFill>
                <a:latin typeface="Calibri"/>
                <a:cs typeface="Calibri"/>
              </a:rPr>
              <a:t>Males students leave charters at a higher rate than female students.</a:t>
            </a:r>
            <a:endParaRPr lang="en-US" sz="1000" dirty="0" smtClean="0">
              <a:latin typeface="Calibri"/>
              <a:cs typeface="Calibri"/>
            </a:endParaRPr>
          </a:p>
          <a:p>
            <a:pPr marL="171450" indent="-171450">
              <a:lnSpc>
                <a:spcPct val="100000"/>
              </a:lnSpc>
              <a:spcBef>
                <a:spcPts val="0"/>
              </a:spcBef>
              <a:spcAft>
                <a:spcPts val="600"/>
              </a:spcAft>
              <a:buClr>
                <a:srgbClr val="1A1D71"/>
              </a:buClr>
              <a:buFont typeface="Wingdings" charset="2"/>
              <a:buChar char="Ø"/>
            </a:pPr>
            <a:r>
              <a:rPr lang="en-US" sz="1000" b="1" dirty="0" smtClean="0">
                <a:solidFill>
                  <a:srgbClr val="1A1D71"/>
                </a:solidFill>
                <a:latin typeface="Calibri"/>
                <a:cs typeface="Calibri"/>
              </a:rPr>
              <a:t>BACK FILLING EMPTY SEATS. </a:t>
            </a:r>
            <a:r>
              <a:rPr lang="en-US" sz="1000" dirty="0" smtClean="0">
                <a:latin typeface="Calibri"/>
                <a:cs typeface="Calibri"/>
              </a:rPr>
              <a:t>Despite the statutory language of the 2010 Act to Narrow the Achievement Gaps that prohibits charters from filling empty seats of one grade cohort with students in lower grades, many of these schools appear to be doing just that. As a result, charters accept higher numbers of students into the initial grade and are always at their enrollment cap; thus, they get their full Chapter 70 aid allotment. </a:t>
            </a:r>
            <a:r>
              <a:rPr lang="en-US" sz="1000" dirty="0" smtClean="0">
                <a:solidFill>
                  <a:srgbClr val="FF0000"/>
                </a:solidFill>
                <a:latin typeface="Calibri"/>
                <a:cs typeface="Calibri"/>
              </a:rPr>
              <a:t>Charters appear to build anticipated student attrition into their business model.</a:t>
            </a:r>
            <a:endParaRPr lang="en-US" sz="1000" dirty="0" smtClean="0">
              <a:latin typeface="Calibri"/>
              <a:cs typeface="Calibri"/>
            </a:endParaRPr>
          </a:p>
        </p:txBody>
      </p:sp>
      <p:sp>
        <p:nvSpPr>
          <p:cNvPr id="4" name="Slide Number Placeholder 3"/>
          <p:cNvSpPr>
            <a:spLocks noGrp="1"/>
          </p:cNvSpPr>
          <p:nvPr>
            <p:ph type="sldNum" sz="quarter" idx="10"/>
          </p:nvPr>
        </p:nvSpPr>
        <p:spPr/>
        <p:txBody>
          <a:bodyPr/>
          <a:lstStyle/>
          <a:p>
            <a:fld id="{F19303DE-3E45-4DD3-9505-92EF4803EF97}" type="slidenum">
              <a:rPr lang="en-US" smtClean="0"/>
              <a:t>3</a:t>
            </a:fld>
            <a:endParaRPr lang="en-US" dirty="0"/>
          </a:p>
        </p:txBody>
      </p:sp>
    </p:spTree>
    <p:extLst>
      <p:ext uri="{BB962C8B-B14F-4D97-AF65-F5344CB8AC3E}">
        <p14:creationId xmlns:p14="http://schemas.microsoft.com/office/powerpoint/2010/main" val="146863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Clr>
                <a:srgbClr val="1A1D71"/>
              </a:buClr>
              <a:buNone/>
            </a:pPr>
            <a:endParaRPr lang="en-US" sz="1000" dirty="0" smtClean="0">
              <a:latin typeface="Calibri"/>
              <a:cs typeface="Calibri"/>
            </a:endParaRPr>
          </a:p>
        </p:txBody>
      </p:sp>
      <p:sp>
        <p:nvSpPr>
          <p:cNvPr id="4" name="Slide Number Placeholder 3"/>
          <p:cNvSpPr>
            <a:spLocks noGrp="1"/>
          </p:cNvSpPr>
          <p:nvPr>
            <p:ph type="sldNum" sz="quarter" idx="10"/>
          </p:nvPr>
        </p:nvSpPr>
        <p:spPr/>
        <p:txBody>
          <a:bodyPr/>
          <a:lstStyle/>
          <a:p>
            <a:fld id="{F19303DE-3E45-4DD3-9505-92EF4803EF97}" type="slidenum">
              <a:rPr lang="en-US" smtClean="0"/>
              <a:t>6</a:t>
            </a:fld>
            <a:endParaRPr lang="en-US" dirty="0"/>
          </a:p>
        </p:txBody>
      </p:sp>
    </p:spTree>
    <p:extLst>
      <p:ext uri="{BB962C8B-B14F-4D97-AF65-F5344CB8AC3E}">
        <p14:creationId xmlns:p14="http://schemas.microsoft.com/office/powerpoint/2010/main" val="146863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Changed the focus of this slide to urban districts – going back to data on slide 23.</a:t>
            </a:r>
          </a:p>
          <a:p>
            <a:r>
              <a:rPr lang="en-US" baseline="0" dirty="0" smtClean="0"/>
              <a:t>* I’m using DESE data, but I think that the neuro is wrong. The definition is: </a:t>
            </a:r>
            <a:r>
              <a:rPr lang="en-US" sz="1200" kern="1200" dirty="0" smtClean="0">
                <a:solidFill>
                  <a:schemeClr val="tx1"/>
                </a:solidFill>
                <a:latin typeface="+mn-lt"/>
                <a:ea typeface="+mn-ea"/>
                <a:cs typeface="+mn-cs"/>
              </a:rPr>
              <a:t>The capacity of the nervous system is limited or impaired with difficulties exhibited in one or more of the following areas: the use of memory, the control and use of cognitive functioning, sensory and motor skills, speech, language, organizational skills, information processing, affect, social skills, or basic life functions. The term includes students who have received a traumatic brain injury.</a:t>
            </a:r>
          </a:p>
          <a:p>
            <a:r>
              <a:rPr lang="en-US" sz="1200" kern="1200" dirty="0" smtClean="0">
                <a:solidFill>
                  <a:schemeClr val="tx1"/>
                </a:solidFill>
                <a:latin typeface="+mn-lt"/>
                <a:ea typeface="+mn-ea"/>
                <a:cs typeface="+mn-cs"/>
              </a:rPr>
              <a:t>I think most of these kids</a:t>
            </a:r>
            <a:r>
              <a:rPr lang="en-US" sz="1200" kern="1200" baseline="0" dirty="0" smtClean="0">
                <a:solidFill>
                  <a:schemeClr val="tx1"/>
                </a:solidFill>
                <a:latin typeface="+mn-lt"/>
                <a:ea typeface="+mn-ea"/>
                <a:cs typeface="+mn-cs"/>
              </a:rPr>
              <a:t> could actually be in out-of-district placements. I’m going to ask DESE to check their numbers here.</a:t>
            </a:r>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10</a:t>
            </a:fld>
            <a:endParaRPr lang="en-US" dirty="0"/>
          </a:p>
        </p:txBody>
      </p:sp>
    </p:spTree>
    <p:extLst>
      <p:ext uri="{BB962C8B-B14F-4D97-AF65-F5344CB8AC3E}">
        <p14:creationId xmlns:p14="http://schemas.microsoft.com/office/powerpoint/2010/main" val="369166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Clr>
                <a:srgbClr val="1A1D71"/>
              </a:buClr>
              <a:buNone/>
            </a:pPr>
            <a:endParaRPr lang="en-US" sz="1000" dirty="0" smtClean="0">
              <a:latin typeface="Calibri"/>
              <a:cs typeface="Calibri"/>
            </a:endParaRPr>
          </a:p>
        </p:txBody>
      </p:sp>
      <p:sp>
        <p:nvSpPr>
          <p:cNvPr id="4" name="Slide Number Placeholder 3"/>
          <p:cNvSpPr>
            <a:spLocks noGrp="1"/>
          </p:cNvSpPr>
          <p:nvPr>
            <p:ph type="sldNum" sz="quarter" idx="10"/>
          </p:nvPr>
        </p:nvSpPr>
        <p:spPr/>
        <p:txBody>
          <a:bodyPr/>
          <a:lstStyle/>
          <a:p>
            <a:fld id="{F19303DE-3E45-4DD3-9505-92EF4803EF97}" type="slidenum">
              <a:rPr lang="en-US" smtClean="0"/>
              <a:t>11</a:t>
            </a:fld>
            <a:endParaRPr lang="en-US" dirty="0"/>
          </a:p>
        </p:txBody>
      </p:sp>
    </p:spTree>
    <p:extLst>
      <p:ext uri="{BB962C8B-B14F-4D97-AF65-F5344CB8AC3E}">
        <p14:creationId xmlns:p14="http://schemas.microsoft.com/office/powerpoint/2010/main" val="146863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Glenn, I don’t know if you want to emphasize that the charter</a:t>
            </a:r>
            <a:r>
              <a:rPr lang="en-US" baseline="0" dirty="0" smtClean="0"/>
              <a:t> school association made a late effort to roll this regulation back to 100 percent status with no growth. Having a “growth” metric undercuts their claims of how wonderful they are and allows districts to demonstrate that they are doing better than charters. I could work this in if you like.</a:t>
            </a:r>
          </a:p>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12</a:t>
            </a:fld>
            <a:endParaRPr lang="en-US"/>
          </a:p>
        </p:txBody>
      </p:sp>
    </p:spTree>
    <p:extLst>
      <p:ext uri="{BB962C8B-B14F-4D97-AF65-F5344CB8AC3E}">
        <p14:creationId xmlns:p14="http://schemas.microsoft.com/office/powerpoint/2010/main" val="4254899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Glenn, I don’t know if you want to emphasize that the charter</a:t>
            </a:r>
            <a:r>
              <a:rPr lang="en-US" baseline="0" dirty="0" smtClean="0"/>
              <a:t> school association made a late effort to roll this regulation back to 100 percent status with no growth. Having a “growth” metric undercuts their claims of how wonderful they are and allows districts to demonstrate that they are doing better than charters. I could work this in if you like.</a:t>
            </a:r>
          </a:p>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14</a:t>
            </a:fld>
            <a:endParaRPr lang="en-US" dirty="0"/>
          </a:p>
        </p:txBody>
      </p:sp>
    </p:spTree>
    <p:extLst>
      <p:ext uri="{BB962C8B-B14F-4D97-AF65-F5344CB8AC3E}">
        <p14:creationId xmlns:p14="http://schemas.microsoft.com/office/powerpoint/2010/main" val="425489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Changed the focus of this slide to urban districts – going back to data on slide 23.</a:t>
            </a:r>
          </a:p>
          <a:p>
            <a:r>
              <a:rPr lang="en-US" baseline="0" dirty="0" smtClean="0"/>
              <a:t>* I’m using DESE data, but I think that the neuro is wrong. The definition is: </a:t>
            </a:r>
            <a:r>
              <a:rPr lang="en-US" sz="1200" kern="1200" dirty="0" smtClean="0">
                <a:solidFill>
                  <a:schemeClr val="tx1"/>
                </a:solidFill>
                <a:latin typeface="+mn-lt"/>
                <a:ea typeface="+mn-ea"/>
                <a:cs typeface="+mn-cs"/>
              </a:rPr>
              <a:t>The capacity of the nervous system is limited or impaired with difficulties exhibited in one or more of the following areas: the use of memory, the control and use of cognitive functioning, sensory and motor skills, speech, language, organizational skills, information processing, affect, social skills, or basic life functions. The term includes students who have received a traumatic brain injury.</a:t>
            </a:r>
          </a:p>
          <a:p>
            <a:r>
              <a:rPr lang="en-US" sz="1200" kern="1200" dirty="0" smtClean="0">
                <a:solidFill>
                  <a:schemeClr val="tx1"/>
                </a:solidFill>
                <a:latin typeface="+mn-lt"/>
                <a:ea typeface="+mn-ea"/>
                <a:cs typeface="+mn-cs"/>
              </a:rPr>
              <a:t>I think most of these kids</a:t>
            </a:r>
            <a:r>
              <a:rPr lang="en-US" sz="1200" kern="1200" baseline="0" dirty="0" smtClean="0">
                <a:solidFill>
                  <a:schemeClr val="tx1"/>
                </a:solidFill>
                <a:latin typeface="+mn-lt"/>
                <a:ea typeface="+mn-ea"/>
                <a:cs typeface="+mn-cs"/>
              </a:rPr>
              <a:t> could actually be in out-of-district placements. I’m going to ask DESE to check their numbers here.</a:t>
            </a:r>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t>32</a:t>
            </a:fld>
            <a:endParaRPr lang="en-US" dirty="0"/>
          </a:p>
        </p:txBody>
      </p:sp>
    </p:spTree>
    <p:extLst>
      <p:ext uri="{BB962C8B-B14F-4D97-AF65-F5344CB8AC3E}">
        <p14:creationId xmlns:p14="http://schemas.microsoft.com/office/powerpoint/2010/main" val="369166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spc="-200" baseline="0">
                <a:solidFill>
                  <a:schemeClr val="bg1"/>
                </a:solidFill>
              </a:defRPr>
            </a:lvl1pPr>
          </a:lstStyle>
          <a:p>
            <a:r>
              <a:rPr lang="en-US" dirty="0" smtClean="0"/>
              <a:t>add </a:t>
            </a:r>
            <a:r>
              <a:rPr lang="en-US" dirty="0" err="1" smtClean="0"/>
              <a:t>slidedoc</a:t>
            </a:r>
            <a:r>
              <a:rPr lang="en-US" dirty="0" smtClean="0"/>
              <a:t> title</a:t>
            </a:r>
            <a:endParaRPr lang="en-US" dirty="0"/>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spTree>
    <p:extLst>
      <p:ext uri="{BB962C8B-B14F-4D97-AF65-F5344CB8AC3E}">
        <p14:creationId xmlns:p14="http://schemas.microsoft.com/office/powerpoint/2010/main" val="33686477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spc="-200" baseline="0">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rotWithShape="1">
          <a:blip r:embed="rId2"/>
          <a:srcRect l="2806" t="5831" r="61642" b="37995"/>
          <a:stretch/>
        </p:blipFill>
        <p:spPr>
          <a:xfrm>
            <a:off x="217716" y="6407150"/>
            <a:ext cx="796897" cy="310896"/>
          </a:xfrm>
          <a:prstGeom prst="rect">
            <a:avLst/>
          </a:prstGeom>
        </p:spPr>
      </p:pic>
    </p:spTree>
    <p:extLst>
      <p:ext uri="{BB962C8B-B14F-4D97-AF65-F5344CB8AC3E}">
        <p14:creationId xmlns:p14="http://schemas.microsoft.com/office/powerpoint/2010/main" val="30721063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en-US" smtClean="0"/>
              <a:t>Click to edit Master title style</a:t>
            </a:r>
            <a:endParaRPr lang="en-US"/>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37" name="Text Placeholder 36"/>
          <p:cNvSpPr>
            <a:spLocks noGrp="1"/>
          </p:cNvSpPr>
          <p:nvPr>
            <p:ph type="body" sz="quarter" idx="11"/>
          </p:nvPr>
        </p:nvSpPr>
        <p:spPr>
          <a:xfrm>
            <a:off x="3829050" y="685800"/>
            <a:ext cx="4857750" cy="12280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Tree>
    <p:extLst>
      <p:ext uri="{BB962C8B-B14F-4D97-AF65-F5344CB8AC3E}">
        <p14:creationId xmlns:p14="http://schemas.microsoft.com/office/powerpoint/2010/main" val="14197730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pic>
        <p:nvPicPr>
          <p:cNvPr id="5" name="Picture 4"/>
          <p:cNvPicPr>
            <a:picLocks noChangeAspect="1"/>
          </p:cNvPicPr>
          <p:nvPr userDrawn="1"/>
        </p:nvPicPr>
        <p:blipFill rotWithShape="1">
          <a:blip r:embed="rId2"/>
          <a:srcRect l="2806" t="5831" r="61642" b="37995"/>
          <a:stretch/>
        </p:blipFill>
        <p:spPr>
          <a:xfrm>
            <a:off x="217716" y="6407150"/>
            <a:ext cx="796897" cy="310896"/>
          </a:xfrm>
          <a:prstGeom prst="rect">
            <a:avLst/>
          </a:prstGeom>
        </p:spPr>
      </p:pic>
    </p:spTree>
    <p:extLst>
      <p:ext uri="{BB962C8B-B14F-4D97-AF65-F5344CB8AC3E}">
        <p14:creationId xmlns:p14="http://schemas.microsoft.com/office/powerpoint/2010/main" val="3033233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3"/>
          </p:nvPr>
        </p:nvSpPr>
        <p:spPr>
          <a:xfrm>
            <a:off x="1301262"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pic>
        <p:nvPicPr>
          <p:cNvPr id="8" name="Picture 7"/>
          <p:cNvPicPr>
            <a:picLocks noChangeAspect="1"/>
          </p:cNvPicPr>
          <p:nvPr userDrawn="1"/>
        </p:nvPicPr>
        <p:blipFill rotWithShape="1">
          <a:blip r:embed="rId2"/>
          <a:srcRect l="2806" t="5831" r="61642" b="37995"/>
          <a:stretch/>
        </p:blipFill>
        <p:spPr>
          <a:xfrm>
            <a:off x="217716" y="6407150"/>
            <a:ext cx="796897" cy="310896"/>
          </a:xfrm>
          <a:prstGeom prst="rect">
            <a:avLst/>
          </a:prstGeom>
        </p:spPr>
      </p:pic>
    </p:spTree>
    <p:extLst>
      <p:ext uri="{BB962C8B-B14F-4D97-AF65-F5344CB8AC3E}">
        <p14:creationId xmlns:p14="http://schemas.microsoft.com/office/powerpoint/2010/main" val="39280623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27585" y="3429000"/>
            <a:ext cx="485921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pic>
        <p:nvPicPr>
          <p:cNvPr id="6" name="Picture 5"/>
          <p:cNvPicPr>
            <a:picLocks noChangeAspect="1"/>
          </p:cNvPicPr>
          <p:nvPr userDrawn="1"/>
        </p:nvPicPr>
        <p:blipFill rotWithShape="1">
          <a:blip r:embed="rId2"/>
          <a:srcRect l="2806" t="5831" r="61642" b="37995"/>
          <a:stretch/>
        </p:blipFill>
        <p:spPr>
          <a:xfrm>
            <a:off x="217716" y="6407150"/>
            <a:ext cx="796897" cy="310896"/>
          </a:xfrm>
          <a:prstGeom prst="rect">
            <a:avLst/>
          </a:prstGeom>
        </p:spPr>
      </p:pic>
    </p:spTree>
    <p:extLst>
      <p:ext uri="{BB962C8B-B14F-4D97-AF65-F5344CB8AC3E}">
        <p14:creationId xmlns:p14="http://schemas.microsoft.com/office/powerpoint/2010/main" val="8377575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27585" y="685800"/>
            <a:ext cx="2321755" cy="5492750"/>
          </a:xfrm>
        </p:spPr>
        <p:txBody>
          <a:bodyPr/>
          <a:lstStyle>
            <a:lvl1pPr>
              <a:lnSpc>
                <a:spcPct val="120000"/>
              </a:lnSpc>
              <a:spcBef>
                <a:spcPts val="0"/>
              </a:spcBef>
              <a:spcAft>
                <a:spcPts val="600"/>
              </a:spcAft>
              <a:defRPr sz="1050">
                <a:solidFill>
                  <a:schemeClr val="tx1"/>
                </a:solidFill>
                <a:latin typeface="+mn-lt"/>
              </a:defRPr>
            </a:lvl1pPr>
            <a:lvl2pPr>
              <a:lnSpc>
                <a:spcPct val="120000"/>
              </a:lnSpc>
              <a:spcBef>
                <a:spcPts val="0"/>
              </a:spcBef>
              <a:spcAft>
                <a:spcPts val="600"/>
              </a:spcAft>
              <a:defRPr sz="1050">
                <a:solidFill>
                  <a:schemeClr val="tx1"/>
                </a:solidFill>
                <a:latin typeface="+mn-lt"/>
              </a:defRPr>
            </a:lvl2pPr>
            <a:lvl3pPr>
              <a:lnSpc>
                <a:spcPct val="120000"/>
              </a:lnSpc>
              <a:spcBef>
                <a:spcPts val="0"/>
              </a:spcBef>
              <a:spcAft>
                <a:spcPts val="600"/>
              </a:spcAft>
              <a:defRPr sz="1050">
                <a:solidFill>
                  <a:schemeClr val="tx1"/>
                </a:solidFill>
                <a:latin typeface="+mn-lt"/>
              </a:defRPr>
            </a:lvl3pPr>
            <a:lvl4pPr>
              <a:lnSpc>
                <a:spcPct val="120000"/>
              </a:lnSpc>
              <a:spcBef>
                <a:spcPts val="0"/>
              </a:spcBef>
              <a:spcAft>
                <a:spcPts val="600"/>
              </a:spcAft>
              <a:defRPr sz="1050">
                <a:solidFill>
                  <a:schemeClr val="tx1"/>
                </a:solidFill>
                <a:latin typeface="+mn-lt"/>
              </a:defRPr>
            </a:lvl4pPr>
            <a:lvl5pPr>
              <a:lnSpc>
                <a:spcPct val="120000"/>
              </a:lnSpc>
              <a:spcBef>
                <a:spcPts val="0"/>
              </a:spcBef>
              <a:spcAft>
                <a:spcPts val="600"/>
              </a:spcAft>
              <a:defRPr sz="105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2"/>
          <p:cNvSpPr>
            <a:spLocks noGrp="1"/>
          </p:cNvSpPr>
          <p:nvPr>
            <p:ph idx="10"/>
          </p:nvPr>
        </p:nvSpPr>
        <p:spPr>
          <a:xfrm>
            <a:off x="6353908" y="685800"/>
            <a:ext cx="2332892" cy="5492750"/>
          </a:xfrm>
        </p:spPr>
        <p:txBody>
          <a:bodyPr/>
          <a:lstStyle>
            <a:lvl1pPr>
              <a:lnSpc>
                <a:spcPct val="120000"/>
              </a:lnSpc>
              <a:spcBef>
                <a:spcPts val="0"/>
              </a:spcBef>
              <a:spcAft>
                <a:spcPts val="600"/>
              </a:spcAft>
              <a:defRPr sz="1050">
                <a:solidFill>
                  <a:schemeClr val="tx1"/>
                </a:solidFill>
                <a:latin typeface="+mn-lt"/>
              </a:defRPr>
            </a:lvl1pPr>
            <a:lvl2pPr>
              <a:lnSpc>
                <a:spcPct val="120000"/>
              </a:lnSpc>
              <a:spcBef>
                <a:spcPts val="0"/>
              </a:spcBef>
              <a:spcAft>
                <a:spcPts val="600"/>
              </a:spcAft>
              <a:defRPr sz="1050">
                <a:solidFill>
                  <a:schemeClr val="tx1"/>
                </a:solidFill>
                <a:latin typeface="+mn-lt"/>
              </a:defRPr>
            </a:lvl2pPr>
            <a:lvl3pPr>
              <a:lnSpc>
                <a:spcPct val="120000"/>
              </a:lnSpc>
              <a:spcBef>
                <a:spcPts val="0"/>
              </a:spcBef>
              <a:spcAft>
                <a:spcPts val="600"/>
              </a:spcAft>
              <a:defRPr sz="1050">
                <a:solidFill>
                  <a:schemeClr val="tx1"/>
                </a:solidFill>
                <a:latin typeface="+mn-lt"/>
              </a:defRPr>
            </a:lvl3pPr>
            <a:lvl4pPr>
              <a:lnSpc>
                <a:spcPct val="120000"/>
              </a:lnSpc>
              <a:spcBef>
                <a:spcPts val="0"/>
              </a:spcBef>
              <a:spcAft>
                <a:spcPts val="600"/>
              </a:spcAft>
              <a:defRPr sz="1050">
                <a:solidFill>
                  <a:schemeClr val="tx1"/>
                </a:solidFill>
                <a:latin typeface="+mn-lt"/>
              </a:defRPr>
            </a:lvl4pPr>
            <a:lvl5pPr>
              <a:lnSpc>
                <a:spcPct val="120000"/>
              </a:lnSpc>
              <a:spcBef>
                <a:spcPts val="0"/>
              </a:spcBef>
              <a:spcAft>
                <a:spcPts val="600"/>
              </a:spcAft>
              <a:defRPr sz="105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pic>
        <p:nvPicPr>
          <p:cNvPr id="7" name="Picture 6"/>
          <p:cNvPicPr>
            <a:picLocks noChangeAspect="1"/>
          </p:cNvPicPr>
          <p:nvPr userDrawn="1"/>
        </p:nvPicPr>
        <p:blipFill rotWithShape="1">
          <a:blip r:embed="rId2"/>
          <a:srcRect l="2806" t="5831" r="61642" b="37995"/>
          <a:stretch/>
        </p:blipFill>
        <p:spPr>
          <a:xfrm>
            <a:off x="217716" y="6407150"/>
            <a:ext cx="796897" cy="310896"/>
          </a:xfrm>
          <a:prstGeom prst="rect">
            <a:avLst/>
          </a:prstGeom>
        </p:spPr>
      </p:pic>
    </p:spTree>
    <p:extLst>
      <p:ext uri="{BB962C8B-B14F-4D97-AF65-F5344CB8AC3E}">
        <p14:creationId xmlns:p14="http://schemas.microsoft.com/office/powerpoint/2010/main" val="2737492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3827585"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6353908" y="3429000"/>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pic>
        <p:nvPicPr>
          <p:cNvPr id="7" name="Picture 6"/>
          <p:cNvPicPr>
            <a:picLocks noChangeAspect="1"/>
          </p:cNvPicPr>
          <p:nvPr userDrawn="1"/>
        </p:nvPicPr>
        <p:blipFill rotWithShape="1">
          <a:blip r:embed="rId2"/>
          <a:srcRect l="2806" t="5831" r="61642" b="37995"/>
          <a:stretch/>
        </p:blipFill>
        <p:spPr>
          <a:xfrm>
            <a:off x="217716" y="6407150"/>
            <a:ext cx="796897" cy="310896"/>
          </a:xfrm>
          <a:prstGeom prst="rect">
            <a:avLst/>
          </a:prstGeom>
        </p:spPr>
      </p:pic>
    </p:spTree>
    <p:extLst>
      <p:ext uri="{BB962C8B-B14F-4D97-AF65-F5344CB8AC3E}">
        <p14:creationId xmlns:p14="http://schemas.microsoft.com/office/powerpoint/2010/main" val="18119324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2"/>
          <p:cNvSpPr>
            <a:spLocks noGrp="1"/>
          </p:cNvSpPr>
          <p:nvPr>
            <p:ph idx="1"/>
          </p:nvPr>
        </p:nvSpPr>
        <p:spPr>
          <a:xfrm>
            <a:off x="3827585"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0"/>
          </p:nvPr>
        </p:nvSpPr>
        <p:spPr>
          <a:xfrm>
            <a:off x="6353908" y="3429000"/>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1"/>
          </p:nvPr>
        </p:nvSpPr>
        <p:spPr>
          <a:xfrm>
            <a:off x="1301262"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12"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pic>
        <p:nvPicPr>
          <p:cNvPr id="8" name="Picture 7"/>
          <p:cNvPicPr>
            <a:picLocks noChangeAspect="1"/>
          </p:cNvPicPr>
          <p:nvPr userDrawn="1"/>
        </p:nvPicPr>
        <p:blipFill rotWithShape="1">
          <a:blip r:embed="rId2"/>
          <a:srcRect l="2806" t="5831" r="61642" b="37995"/>
          <a:stretch/>
        </p:blipFill>
        <p:spPr>
          <a:xfrm>
            <a:off x="217716" y="6407150"/>
            <a:ext cx="796897" cy="310896"/>
          </a:xfrm>
          <a:prstGeom prst="rect">
            <a:avLst/>
          </a:prstGeom>
        </p:spPr>
      </p:pic>
    </p:spTree>
    <p:extLst>
      <p:ext uri="{BB962C8B-B14F-4D97-AF65-F5344CB8AC3E}">
        <p14:creationId xmlns:p14="http://schemas.microsoft.com/office/powerpoint/2010/main" val="33279244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0" hasCustomPrompt="1"/>
          </p:nvPr>
        </p:nvSpPr>
        <p:spPr>
          <a:xfrm>
            <a:off x="457200"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pic>
        <p:nvPicPr>
          <p:cNvPr id="5" name="Picture 4"/>
          <p:cNvPicPr>
            <a:picLocks noChangeAspect="1"/>
          </p:cNvPicPr>
          <p:nvPr userDrawn="1"/>
        </p:nvPicPr>
        <p:blipFill rotWithShape="1">
          <a:blip r:embed="rId2"/>
          <a:srcRect l="2806" t="5831" r="61642" b="37995"/>
          <a:stretch/>
        </p:blipFill>
        <p:spPr>
          <a:xfrm>
            <a:off x="217716" y="6407150"/>
            <a:ext cx="796897" cy="310896"/>
          </a:xfrm>
          <a:prstGeom prst="rect">
            <a:avLst/>
          </a:prstGeom>
        </p:spPr>
      </p:pic>
    </p:spTree>
    <p:extLst>
      <p:ext uri="{BB962C8B-B14F-4D97-AF65-F5344CB8AC3E}">
        <p14:creationId xmlns:p14="http://schemas.microsoft.com/office/powerpoint/2010/main" val="37489032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smtClean="0"/>
              <a:t>All Click To Edit Master Title </a:t>
            </a:r>
            <a:br>
              <a:rPr lang="en-US" dirty="0" smtClean="0"/>
            </a:br>
            <a:r>
              <a:rPr lang="en-US" dirty="0" smtClean="0"/>
              <a:t>Style</a:t>
            </a:r>
            <a:endParaRPr lang="en-US" dirty="0"/>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5"/>
            <a:r>
              <a:rPr lang="en-US" dirty="0" smtClean="0"/>
              <a:t>Sixth level</a:t>
            </a:r>
          </a:p>
          <a:p>
            <a:pPr lvl="6"/>
            <a:r>
              <a:rPr lang="en-US" dirty="0" smtClean="0"/>
              <a:t>Seventh level</a:t>
            </a:r>
          </a:p>
          <a:p>
            <a:pPr lvl="7"/>
            <a:r>
              <a:rPr lang="en-US" dirty="0" smtClean="0"/>
              <a:t>More</a:t>
            </a:r>
          </a:p>
          <a:p>
            <a:pPr lvl="8"/>
            <a:r>
              <a:rPr lang="en-US" dirty="0" smtClean="0"/>
              <a:t>More</a:t>
            </a:r>
          </a:p>
        </p:txBody>
      </p:sp>
      <p:cxnSp>
        <p:nvCxnSpPr>
          <p:cNvPr id="69" name="Straight Connector 68"/>
          <p:cNvCxnSpPr/>
          <p:nvPr userDrawn="1"/>
        </p:nvCxnSpPr>
        <p:spPr>
          <a:xfrm>
            <a:off x="457200" y="460057"/>
            <a:ext cx="3182052" cy="0"/>
          </a:xfrm>
          <a:prstGeom prst="line">
            <a:avLst/>
          </a:prstGeom>
          <a:ln w="12700">
            <a:solidFill>
              <a:srgbClr val="83C85E"/>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rgbClr val="83C85E"/>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rot="16200000">
            <a:off x="8526579" y="6117988"/>
            <a:ext cx="688602" cy="215444"/>
          </a:xfrm>
          <a:prstGeom prst="rect">
            <a:avLst/>
          </a:prstGeom>
          <a:noFill/>
        </p:spPr>
        <p:txBody>
          <a:bodyPr wrap="none" lIns="0" tIns="0" rIns="0" bIns="0" rtlCol="0">
            <a:spAutoFit/>
          </a:bodyPr>
          <a:lstStyle/>
          <a:p>
            <a:pPr algn="r"/>
            <a:r>
              <a:rPr lang="en-US" sz="1400" dirty="0" smtClean="0">
                <a:solidFill>
                  <a:schemeClr val="bg2"/>
                </a:solidFill>
              </a:rPr>
              <a:t>Page </a:t>
            </a:r>
            <a:fld id="{491CB78F-6025-4548-88DA-1DADCFAD197F}" type="slidenum">
              <a:rPr lang="en-US" sz="1400" smtClean="0">
                <a:solidFill>
                  <a:schemeClr val="bg2"/>
                </a:solidFill>
              </a:rPr>
              <a:t>‹#›</a:t>
            </a:fld>
            <a:endParaRPr lang="en-US" sz="1400" dirty="0">
              <a:solidFill>
                <a:schemeClr val="bg2"/>
              </a:solidFill>
            </a:endParaRPr>
          </a:p>
        </p:txBody>
      </p:sp>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0" r:id="rId10"/>
    <p:sldLayoutId id="2147483655" r:id="rId11"/>
  </p:sldLayoutIdLst>
  <p:timing>
    <p:tnLst>
      <p:par>
        <p:cTn id="1" dur="indefinite" restart="never" nodeType="tmRoot"/>
      </p:par>
    </p:tnLst>
  </p:timing>
  <p:txStyles>
    <p:titleStyle>
      <a:lvl1pPr algn="l" defTabSz="914400" rtl="0" eaLnBrk="1" latinLnBrk="0" hangingPunct="1">
        <a:lnSpc>
          <a:spcPct val="95000"/>
        </a:lnSpc>
        <a:spcBef>
          <a:spcPct val="0"/>
        </a:spcBef>
        <a:buNone/>
        <a:defRPr sz="2800" b="1" kern="1200" spc="-150">
          <a:solidFill>
            <a:srgbClr val="1A1D71"/>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rgbClr val="0D6A7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rgbClr val="0D6A71"/>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rgbClr val="0D6A71"/>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rgbClr val="0D6A71"/>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rgbClr val="0D6A71"/>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rgbClr val="0D6A71"/>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rgbClr val="0D6A71"/>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rgbClr val="0D6A71"/>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rgbClr val="0D6A71"/>
          </a:solidFill>
          <a:latin typeface="Corbel" panose="020B0503020204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www.mass.gov/auditor/docs/audits/2014/201351533c.pdf" TargetMode="External"/><Relationship Id="rId7" Type="http://schemas.openxmlformats.org/officeDocument/2006/relationships/hyperlink" Target="http://www.apa.org/pubs/journals/releases/bul8a0036620.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file:///\\localhost\Volumes\NO%20NAME\MASC.Charters%20%5b3%5d\MASC.Charters\SPED\DESE%20SWD%20Definitions.Links.webarchivee" TargetMode="External"/><Relationship Id="rId5" Type="http://schemas.openxmlformats.org/officeDocument/2006/relationships/hyperlink" Target="http://www.doe.mass.edu/charter/enrollment/fy2014Waitlist.pdf" TargetMode="External"/><Relationship Id="rId4" Type="http://schemas.openxmlformats.org/officeDocument/2006/relationships/hyperlink" Target="http://www.doe.mass.edu/mcas/2015/results/summary.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199" y="358924"/>
            <a:ext cx="8043333" cy="2742289"/>
          </a:xfrm>
        </p:spPr>
        <p:txBody>
          <a:bodyPr/>
          <a:lstStyle/>
          <a:p>
            <a:r>
              <a:rPr lang="en-US" sz="4800" dirty="0" smtClean="0">
                <a:solidFill>
                  <a:srgbClr val="1A1D71"/>
                </a:solidFill>
                <a:latin typeface="Calibri"/>
                <a:cs typeface="Calibri"/>
              </a:rPr>
              <a:t>Who is Being Served</a:t>
            </a:r>
            <a:br>
              <a:rPr lang="en-US" sz="4800" dirty="0" smtClean="0">
                <a:solidFill>
                  <a:srgbClr val="1A1D71"/>
                </a:solidFill>
                <a:latin typeface="Calibri"/>
                <a:cs typeface="Calibri"/>
              </a:rPr>
            </a:br>
            <a:r>
              <a:rPr lang="en-US" sz="2800" cap="small" spc="0" dirty="0" smtClean="0">
                <a:solidFill>
                  <a:srgbClr val="1A1D71"/>
                </a:solidFill>
                <a:latin typeface="Calibri"/>
                <a:cs typeface="Calibri"/>
              </a:rPr>
              <a:t>by Massachusetts Commonwealth Charter Schools</a:t>
            </a:r>
            <a:br>
              <a:rPr lang="en-US" sz="2800" cap="small" spc="0" dirty="0" smtClean="0">
                <a:solidFill>
                  <a:srgbClr val="1A1D71"/>
                </a:solidFill>
                <a:latin typeface="Calibri"/>
                <a:cs typeface="Calibri"/>
              </a:rPr>
            </a:br>
            <a:r>
              <a:rPr lang="en-US" sz="2800" cap="small" spc="0" dirty="0">
                <a:solidFill>
                  <a:srgbClr val="1A1D71"/>
                </a:solidFill>
                <a:latin typeface="Calibri"/>
                <a:cs typeface="Calibri"/>
              </a:rPr>
              <a:t/>
            </a:r>
            <a:br>
              <a:rPr lang="en-US" sz="2800" cap="small" spc="0" dirty="0">
                <a:solidFill>
                  <a:srgbClr val="1A1D71"/>
                </a:solidFill>
                <a:latin typeface="Calibri"/>
                <a:cs typeface="Calibri"/>
              </a:rPr>
            </a:br>
            <a:r>
              <a:rPr lang="en-US" sz="1400" cap="small" spc="0" dirty="0" smtClean="0">
                <a:solidFill>
                  <a:srgbClr val="1A1D71"/>
                </a:solidFill>
                <a:latin typeface="Calibri"/>
                <a:cs typeface="Calibri"/>
              </a:rPr>
              <a:t>October 2015</a:t>
            </a:r>
            <a:endParaRPr lang="en-US" cap="small" spc="0" dirty="0">
              <a:solidFill>
                <a:srgbClr val="1A1D71"/>
              </a:solidFill>
              <a:latin typeface="Calibri"/>
              <a:cs typeface="Calibri"/>
            </a:endParaRPr>
          </a:p>
        </p:txBody>
      </p:sp>
      <p:sp>
        <p:nvSpPr>
          <p:cNvPr id="6" name="Text Placeholder 5"/>
          <p:cNvSpPr>
            <a:spLocks noGrp="1"/>
          </p:cNvSpPr>
          <p:nvPr>
            <p:ph type="body" sz="quarter" idx="12"/>
          </p:nvPr>
        </p:nvSpPr>
        <p:spPr>
          <a:xfrm>
            <a:off x="457200" y="5992578"/>
            <a:ext cx="6764097" cy="249416"/>
          </a:xfrm>
        </p:spPr>
        <p:txBody>
          <a:bodyPr/>
          <a:lstStyle/>
          <a:p>
            <a:pPr algn="l">
              <a:spcBef>
                <a:spcPts val="0"/>
              </a:spcBef>
              <a:spcAft>
                <a:spcPts val="0"/>
              </a:spcAft>
              <a:buNone/>
            </a:pPr>
            <a:endParaRPr lang="en-US" sz="1600" b="0" dirty="0">
              <a:solidFill>
                <a:schemeClr val="accent4">
                  <a:lumMod val="75000"/>
                </a:schemeClr>
              </a:solidFill>
              <a:latin typeface="Calibri" pitchFamily="34" charset="0"/>
            </a:endParaRPr>
          </a:p>
          <a:p>
            <a:pPr algn="l">
              <a:spcBef>
                <a:spcPts val="0"/>
              </a:spcBef>
              <a:spcAft>
                <a:spcPts val="0"/>
              </a:spcAft>
            </a:pPr>
            <a:r>
              <a:rPr lang="en-US" sz="1600" cap="small" dirty="0" smtClean="0">
                <a:solidFill>
                  <a:schemeClr val="accent4">
                    <a:lumMod val="75000"/>
                  </a:schemeClr>
                </a:solidFill>
              </a:rPr>
              <a:t/>
            </a:r>
            <a:br>
              <a:rPr lang="en-US" sz="1600" cap="small" dirty="0" smtClean="0">
                <a:solidFill>
                  <a:schemeClr val="accent4">
                    <a:lumMod val="75000"/>
                  </a:schemeClr>
                </a:solidFill>
              </a:rPr>
            </a:br>
            <a:endParaRPr lang="en-US" sz="1600" cap="small" dirty="0">
              <a:solidFill>
                <a:schemeClr val="accent4">
                  <a:lumMod val="75000"/>
                </a:schemeClr>
              </a:solidFill>
            </a:endParaRPr>
          </a:p>
        </p:txBody>
      </p:sp>
      <p:cxnSp>
        <p:nvCxnSpPr>
          <p:cNvPr id="9" name="Straight Connector 8"/>
          <p:cNvCxnSpPr/>
          <p:nvPr/>
        </p:nvCxnSpPr>
        <p:spPr>
          <a:xfrm flipV="1">
            <a:off x="457200" y="1602509"/>
            <a:ext cx="7958666" cy="42333"/>
          </a:xfrm>
          <a:prstGeom prst="line">
            <a:avLst/>
          </a:prstGeom>
          <a:ln>
            <a:solidFill>
              <a:schemeClr val="accent6">
                <a:lumMod val="60000"/>
                <a:lumOff val="40000"/>
              </a:schemeClr>
            </a:solidFill>
          </a:ln>
        </p:spPr>
        <p:style>
          <a:lnRef idx="2">
            <a:schemeClr val="accent3"/>
          </a:lnRef>
          <a:fillRef idx="0">
            <a:schemeClr val="accent3"/>
          </a:fillRef>
          <a:effectRef idx="1">
            <a:schemeClr val="accent3"/>
          </a:effectRef>
          <a:fontRef idx="minor">
            <a:schemeClr val="tx1"/>
          </a:fontRef>
        </p:style>
      </p:cxnSp>
      <p:pic>
        <p:nvPicPr>
          <p:cNvPr id="3" name="Picture 2"/>
          <p:cNvPicPr>
            <a:picLocks noChangeAspect="1"/>
          </p:cNvPicPr>
          <p:nvPr/>
        </p:nvPicPr>
        <p:blipFill>
          <a:blip r:embed="rId3"/>
          <a:stretch>
            <a:fillRect/>
          </a:stretch>
        </p:blipFill>
        <p:spPr>
          <a:xfrm>
            <a:off x="0" y="4606171"/>
            <a:ext cx="5690043" cy="1404949"/>
          </a:xfrm>
          <a:prstGeom prst="rect">
            <a:avLst/>
          </a:prstGeom>
        </p:spPr>
      </p:pic>
      <p:sp>
        <p:nvSpPr>
          <p:cNvPr id="10" name="TextBox 9"/>
          <p:cNvSpPr txBox="1"/>
          <p:nvPr/>
        </p:nvSpPr>
        <p:spPr>
          <a:xfrm>
            <a:off x="457198" y="6011120"/>
            <a:ext cx="7580159" cy="246221"/>
          </a:xfrm>
          <a:prstGeom prst="rect">
            <a:avLst/>
          </a:prstGeom>
          <a:solidFill>
            <a:schemeClr val="bg1"/>
          </a:solidFill>
        </p:spPr>
        <p:txBody>
          <a:bodyPr wrap="square" rtlCol="0">
            <a:spAutoFit/>
          </a:bodyPr>
          <a:lstStyle/>
          <a:p>
            <a:r>
              <a:rPr lang="en-US" sz="1000" dirty="0" smtClean="0">
                <a:solidFill>
                  <a:srgbClr val="30541D"/>
                </a:solidFill>
                <a:latin typeface="Calibri"/>
                <a:cs typeface="Calibri"/>
              </a:rPr>
              <a:t>© 2015, Massachusetts Association of School Committees.</a:t>
            </a:r>
            <a:endParaRPr lang="en-US" sz="1000" dirty="0">
              <a:solidFill>
                <a:srgbClr val="30541D"/>
              </a:solidFill>
              <a:latin typeface="Calibri"/>
              <a:cs typeface="Calibri"/>
            </a:endParaRPr>
          </a:p>
        </p:txBody>
      </p:sp>
    </p:spTree>
    <p:extLst>
      <p:ext uri="{BB962C8B-B14F-4D97-AF65-F5344CB8AC3E}">
        <p14:creationId xmlns:p14="http://schemas.microsoft.com/office/powerpoint/2010/main" val="1907083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Enrollment Practices</a:t>
            </a:r>
            <a:endParaRPr lang="en-US" dirty="0">
              <a:solidFill>
                <a:schemeClr val="accent4">
                  <a:lumMod val="75000"/>
                </a:schemeClr>
              </a:solidFill>
            </a:endParaRPr>
          </a:p>
        </p:txBody>
      </p:sp>
      <p:sp>
        <p:nvSpPr>
          <p:cNvPr id="7" name="Content Placeholder 6"/>
          <p:cNvSpPr>
            <a:spLocks noGrp="1"/>
          </p:cNvSpPr>
          <p:nvPr>
            <p:ph idx="1"/>
          </p:nvPr>
        </p:nvSpPr>
        <p:spPr>
          <a:xfrm>
            <a:off x="3827585" y="685800"/>
            <a:ext cx="4859215" cy="1035049"/>
          </a:xfrm>
        </p:spPr>
        <p:txBody>
          <a:bodyPr/>
          <a:lstStyle/>
          <a:p>
            <a:pPr lvl="3"/>
            <a:r>
              <a:rPr lang="en-US" sz="1100" b="1" i="1" dirty="0" smtClean="0">
                <a:solidFill>
                  <a:srgbClr val="660066"/>
                </a:solidFill>
                <a:latin typeface="Calibri"/>
                <a:cs typeface="Calibri"/>
              </a:rPr>
              <a:t>Despite the intent of the Act to Close the Achievement Gaps, not all charters are filling empty </a:t>
            </a:r>
            <a:r>
              <a:rPr lang="en-US" sz="1200" b="1" i="1" dirty="0" smtClean="0">
                <a:solidFill>
                  <a:srgbClr val="660066"/>
                </a:solidFill>
                <a:latin typeface="Calibri"/>
                <a:cs typeface="Calibri"/>
              </a:rPr>
              <a:t>seats</a:t>
            </a:r>
            <a:r>
              <a:rPr lang="en-US" sz="1100" b="1" i="1" dirty="0" smtClean="0">
                <a:solidFill>
                  <a:srgbClr val="660066"/>
                </a:solidFill>
                <a:latin typeface="Calibri"/>
                <a:cs typeface="Calibri"/>
              </a:rPr>
              <a:t> vacated by students. Nor are all of them at the student enrollment cap approved by BESE.</a:t>
            </a:r>
          </a:p>
        </p:txBody>
      </p:sp>
      <p:graphicFrame>
        <p:nvGraphicFramePr>
          <p:cNvPr id="10" name="Table 9"/>
          <p:cNvGraphicFramePr>
            <a:graphicFrameLocks noGrp="1"/>
          </p:cNvGraphicFramePr>
          <p:nvPr>
            <p:extLst>
              <p:ext uri="{D42A27DB-BD31-4B8C-83A1-F6EECF244321}">
                <p14:modId xmlns:p14="http://schemas.microsoft.com/office/powerpoint/2010/main" val="4129464293"/>
              </p:ext>
            </p:extLst>
          </p:nvPr>
        </p:nvGraphicFramePr>
        <p:xfrm>
          <a:off x="457201" y="2182896"/>
          <a:ext cx="2685678" cy="914400"/>
        </p:xfrm>
        <a:graphic>
          <a:graphicData uri="http://schemas.openxmlformats.org/drawingml/2006/table">
            <a:tbl>
              <a:tblPr>
                <a:tableStyleId>{5C22544A-7EE6-4342-B048-85BDC9FD1C3A}</a:tableStyleId>
              </a:tblPr>
              <a:tblGrid>
                <a:gridCol w="2685678"/>
              </a:tblGrid>
              <a:tr h="0">
                <a:tc>
                  <a:txBody>
                    <a:bodyPr/>
                    <a:lstStyle/>
                    <a:p>
                      <a:r>
                        <a:rPr lang="en-US" sz="1200" b="1" i="1" kern="100" spc="-50" baseline="0" dirty="0" smtClean="0">
                          <a:solidFill>
                            <a:schemeClr val="accent1"/>
                          </a:solidFill>
                          <a:latin typeface="Corbel" panose="020B0503020204020204" pitchFamily="34" charset="0"/>
                        </a:rPr>
                        <a:t>Codman Academy, Boston</a:t>
                      </a:r>
                    </a:p>
                    <a:p>
                      <a:r>
                        <a:rPr lang="en-US" sz="1200" b="1" i="1" kern="100" spc="-50" baseline="0" dirty="0" smtClean="0">
                          <a:solidFill>
                            <a:srgbClr val="660066"/>
                          </a:solidFill>
                          <a:latin typeface="Corbel" panose="020B0503020204020204" pitchFamily="34" charset="0"/>
                        </a:rPr>
                        <a:t>Enrollment Cap: 345</a:t>
                      </a:r>
                    </a:p>
                    <a:p>
                      <a:r>
                        <a:rPr lang="en-US" sz="1200" b="1" i="1" kern="100" spc="-50" baseline="0" dirty="0" smtClean="0">
                          <a:solidFill>
                            <a:srgbClr val="660066"/>
                          </a:solidFill>
                          <a:latin typeface="Corbel" panose="020B0503020204020204" pitchFamily="34" charset="0"/>
                        </a:rPr>
                        <a:t>Average Enrollment: 142</a:t>
                      </a:r>
                    </a:p>
                    <a:p>
                      <a:r>
                        <a:rPr lang="en-US" sz="1200" b="1" i="1" kern="100" spc="-50" baseline="0" dirty="0" smtClean="0">
                          <a:solidFill>
                            <a:srgbClr val="660066"/>
                          </a:solidFill>
                          <a:latin typeface="Corbel" panose="020B0503020204020204" pitchFamily="34" charset="0"/>
                        </a:rPr>
                        <a:t>Highest Enrollment: 153 in 2013-14</a:t>
                      </a:r>
                    </a:p>
                  </a:txBody>
                  <a:tcPr marL="45720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56113285"/>
              </p:ext>
            </p:extLst>
          </p:nvPr>
        </p:nvGraphicFramePr>
        <p:xfrm>
          <a:off x="3303545" y="2196495"/>
          <a:ext cx="2685678" cy="914400"/>
        </p:xfrm>
        <a:graphic>
          <a:graphicData uri="http://schemas.openxmlformats.org/drawingml/2006/table">
            <a:tbl>
              <a:tblPr>
                <a:tableStyleId>{5C22544A-7EE6-4342-B048-85BDC9FD1C3A}</a:tableStyleId>
              </a:tblPr>
              <a:tblGrid>
                <a:gridCol w="2685678"/>
              </a:tblGrid>
              <a:tr h="876924">
                <a:tc>
                  <a:txBody>
                    <a:bodyPr/>
                    <a:lstStyle/>
                    <a:p>
                      <a:r>
                        <a:rPr lang="en-US" sz="1200" b="1" i="1" kern="100" spc="-50" baseline="0" dirty="0" smtClean="0">
                          <a:solidFill>
                            <a:schemeClr val="accent1"/>
                          </a:solidFill>
                          <a:latin typeface="Corbel" panose="020B0503020204020204" pitchFamily="34" charset="0"/>
                        </a:rPr>
                        <a:t>Hampden CS of Science, Chicopee*</a:t>
                      </a:r>
                    </a:p>
                    <a:p>
                      <a:r>
                        <a:rPr lang="en-US" sz="1200" b="1" i="1" kern="100" spc="-50" baseline="0" dirty="0" smtClean="0">
                          <a:solidFill>
                            <a:srgbClr val="660066"/>
                          </a:solidFill>
                          <a:latin typeface="Corbel" panose="020B0503020204020204" pitchFamily="34" charset="0"/>
                        </a:rPr>
                        <a:t>Enrollment Cap: 560</a:t>
                      </a:r>
                    </a:p>
                    <a:p>
                      <a:r>
                        <a:rPr lang="en-US" sz="1200" b="1" i="1" kern="100" spc="-50" baseline="0" dirty="0" smtClean="0">
                          <a:solidFill>
                            <a:srgbClr val="660066"/>
                          </a:solidFill>
                          <a:latin typeface="Corbel" panose="020B0503020204020204" pitchFamily="34" charset="0"/>
                        </a:rPr>
                        <a:t>Average Enrollment: 260</a:t>
                      </a:r>
                    </a:p>
                    <a:p>
                      <a:r>
                        <a:rPr lang="en-US" sz="1200" b="1" i="1" kern="100" spc="-50" baseline="0" dirty="0" smtClean="0">
                          <a:solidFill>
                            <a:srgbClr val="660066"/>
                          </a:solidFill>
                          <a:latin typeface="Corbel" panose="020B0503020204020204" pitchFamily="34" charset="0"/>
                        </a:rPr>
                        <a:t>Highest Enrollment: 353 in 2013-14</a:t>
                      </a:r>
                    </a:p>
                  </a:txBody>
                  <a:tcPr marL="45720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 name="Picture 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8563066">
            <a:off x="3231747" y="1939958"/>
            <a:ext cx="396207" cy="694887"/>
          </a:xfrm>
          <a:prstGeom prst="rect">
            <a:avLst/>
          </a:prstGeom>
        </p:spPr>
      </p:pic>
      <p:pic>
        <p:nvPicPr>
          <p:cNvPr id="12" name="Picture 11"/>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8471877">
            <a:off x="395415" y="1936038"/>
            <a:ext cx="396207" cy="694887"/>
          </a:xfrm>
          <a:prstGeom prst="rect">
            <a:avLst/>
          </a:prstGeom>
        </p:spPr>
      </p:pic>
      <p:sp>
        <p:nvSpPr>
          <p:cNvPr id="16" name="Title 2"/>
          <p:cNvSpPr txBox="1">
            <a:spLocks/>
          </p:cNvSpPr>
          <p:nvPr/>
        </p:nvSpPr>
        <p:spPr>
          <a:xfrm>
            <a:off x="4218669" y="3437682"/>
            <a:ext cx="1591026" cy="204671"/>
          </a:xfrm>
          <a:prstGeom prst="rect">
            <a:avLst/>
          </a:prstGeom>
        </p:spPr>
        <p:txBody>
          <a:bodyPr vert="horz" wrap="square" lIns="0" tIns="0" rIns="0" bIns="0" rtlCol="0" anchor="t">
            <a:sp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1400" dirty="0" smtClean="0">
                <a:solidFill>
                  <a:schemeClr val="bg1"/>
                </a:solidFill>
              </a:rPr>
              <a:t>North Carolina</a:t>
            </a:r>
            <a:endParaRPr lang="en-US" sz="1400" i="1" spc="0" dirty="0" smtClean="0">
              <a:solidFill>
                <a:schemeClr val="bg1"/>
              </a:solidFill>
              <a:latin typeface="Corbel" panose="020B0503020204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2576225651"/>
              </p:ext>
            </p:extLst>
          </p:nvPr>
        </p:nvGraphicFramePr>
        <p:xfrm>
          <a:off x="6149889" y="2182896"/>
          <a:ext cx="2635645" cy="914400"/>
        </p:xfrm>
        <a:graphic>
          <a:graphicData uri="http://schemas.openxmlformats.org/drawingml/2006/table">
            <a:tbl>
              <a:tblPr>
                <a:tableStyleId>{5C22544A-7EE6-4342-B048-85BDC9FD1C3A}</a:tableStyleId>
              </a:tblPr>
              <a:tblGrid>
                <a:gridCol w="2635645"/>
              </a:tblGrid>
              <a:tr h="0">
                <a:tc>
                  <a:txBody>
                    <a:bodyPr/>
                    <a:lstStyle/>
                    <a:p>
                      <a:r>
                        <a:rPr lang="en-US" sz="1200" b="1" i="1" kern="100" spc="-50" baseline="0" dirty="0" smtClean="0">
                          <a:solidFill>
                            <a:schemeClr val="accent1"/>
                          </a:solidFill>
                          <a:latin typeface="Corbel" panose="020B0503020204020204" pitchFamily="34" charset="0"/>
                        </a:rPr>
                        <a:t>McAuliffe CS, Framingham</a:t>
                      </a:r>
                    </a:p>
                    <a:p>
                      <a:r>
                        <a:rPr lang="en-US" sz="1200" b="1" i="1" kern="100" spc="-50" baseline="0" dirty="0" smtClean="0">
                          <a:solidFill>
                            <a:srgbClr val="660066"/>
                          </a:solidFill>
                          <a:latin typeface="Corbel" panose="020B0503020204020204" pitchFamily="34" charset="0"/>
                        </a:rPr>
                        <a:t>Enrollment Cap: 396</a:t>
                      </a:r>
                    </a:p>
                    <a:p>
                      <a:r>
                        <a:rPr lang="en-US" sz="1200" b="1" i="1" kern="100" spc="-50" baseline="0" dirty="0" smtClean="0">
                          <a:solidFill>
                            <a:srgbClr val="660066"/>
                          </a:solidFill>
                          <a:latin typeface="Corbel" panose="020B0503020204020204" pitchFamily="34" charset="0"/>
                        </a:rPr>
                        <a:t>Average Enrollment: 276</a:t>
                      </a:r>
                    </a:p>
                    <a:p>
                      <a:r>
                        <a:rPr lang="en-US" sz="1200" b="1" i="1" kern="100" spc="-50" baseline="0" dirty="0" smtClean="0">
                          <a:solidFill>
                            <a:srgbClr val="660066"/>
                          </a:solidFill>
                          <a:latin typeface="Corbel" panose="020B0503020204020204" pitchFamily="34" charset="0"/>
                        </a:rPr>
                        <a:t>Highest Enrollment: 345 in 2013-14</a:t>
                      </a:r>
                    </a:p>
                  </a:txBody>
                  <a:tcPr marL="45720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1" name="Picture 20"/>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8539065">
            <a:off x="6068079" y="1938952"/>
            <a:ext cx="396207" cy="694887"/>
          </a:xfrm>
          <a:prstGeom prst="rect">
            <a:avLst/>
          </a:prstGeom>
        </p:spPr>
      </p:pic>
      <p:pic>
        <p:nvPicPr>
          <p:cNvPr id="6" name="Picture 5"/>
          <p:cNvPicPr>
            <a:picLocks noChangeAspect="1"/>
          </p:cNvPicPr>
          <p:nvPr/>
        </p:nvPicPr>
        <p:blipFill>
          <a:blip r:embed="rId4"/>
          <a:stretch>
            <a:fillRect/>
          </a:stretch>
        </p:blipFill>
        <p:spPr>
          <a:xfrm>
            <a:off x="457200" y="3437682"/>
            <a:ext cx="2685678" cy="218464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stretch>
            <a:fillRect/>
          </a:stretch>
        </p:blipFill>
        <p:spPr>
          <a:xfrm>
            <a:off x="3298392" y="3437682"/>
            <a:ext cx="2685678" cy="218464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a:stretch>
            <a:fillRect/>
          </a:stretch>
        </p:blipFill>
        <p:spPr>
          <a:xfrm>
            <a:off x="6149889" y="3437682"/>
            <a:ext cx="2685678" cy="2184642"/>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748270" y="5892389"/>
            <a:ext cx="8087297" cy="246221"/>
          </a:xfrm>
          <a:prstGeom prst="rect">
            <a:avLst/>
          </a:prstGeom>
          <a:noFill/>
        </p:spPr>
        <p:txBody>
          <a:bodyPr wrap="square" rtlCol="0">
            <a:spAutoFit/>
          </a:bodyPr>
          <a:lstStyle/>
          <a:p>
            <a:r>
              <a:rPr lang="en-US" sz="1000" i="1" dirty="0" smtClean="0">
                <a:solidFill>
                  <a:schemeClr val="accent4">
                    <a:lumMod val="75000"/>
                  </a:schemeClr>
                </a:solidFill>
              </a:rPr>
              <a:t>* Hampden CS of Science enrolled students in Grade 12 on in 2012-13 (23 students)  and 2013-14 (30 students).</a:t>
            </a:r>
            <a:endParaRPr lang="en-US" sz="1000" i="1" dirty="0">
              <a:solidFill>
                <a:schemeClr val="accent4">
                  <a:lumMod val="75000"/>
                </a:schemeClr>
              </a:solidFill>
            </a:endParaRPr>
          </a:p>
        </p:txBody>
      </p:sp>
    </p:spTree>
    <p:extLst>
      <p:ext uri="{BB962C8B-B14F-4D97-AF65-F5344CB8AC3E}">
        <p14:creationId xmlns:p14="http://schemas.microsoft.com/office/powerpoint/2010/main" val="1486739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251372" cy="500850"/>
          </a:xfrm>
        </p:spPr>
        <p:txBody>
          <a:bodyPr/>
          <a:lstStyle/>
          <a:p>
            <a:r>
              <a:rPr lang="en-US" dirty="0" smtClean="0"/>
              <a:t>An Act Relative to Closing the Achievement Gap</a:t>
            </a:r>
            <a:endParaRPr lang="en-US" sz="1200" b="0" spc="0" dirty="0">
              <a:latin typeface="Calibri"/>
              <a:cs typeface="Calibri"/>
            </a:endParaRPr>
          </a:p>
        </p:txBody>
      </p:sp>
      <p:sp>
        <p:nvSpPr>
          <p:cNvPr id="8" name="Content Placeholder 7"/>
          <p:cNvSpPr>
            <a:spLocks noGrp="1"/>
          </p:cNvSpPr>
          <p:nvPr>
            <p:ph idx="1"/>
          </p:nvPr>
        </p:nvSpPr>
        <p:spPr>
          <a:xfrm>
            <a:off x="454452" y="1255030"/>
            <a:ext cx="8457293" cy="4999720"/>
          </a:xfrm>
        </p:spPr>
        <p:txBody>
          <a:bodyPr/>
          <a:lstStyle/>
          <a:p>
            <a:pPr>
              <a:lnSpc>
                <a:spcPct val="100000"/>
              </a:lnSpc>
              <a:spcBef>
                <a:spcPts val="0"/>
              </a:spcBef>
              <a:spcAft>
                <a:spcPts val="600"/>
              </a:spcAft>
              <a:buClr>
                <a:srgbClr val="1A1D71"/>
              </a:buClr>
              <a:buNone/>
            </a:pPr>
            <a:r>
              <a:rPr lang="en-US" sz="1200" b="1" dirty="0" smtClean="0">
                <a:solidFill>
                  <a:schemeClr val="accent1"/>
                </a:solidFill>
              </a:rPr>
              <a:t>Charter Caps and Cap Lifts</a:t>
            </a:r>
          </a:p>
          <a:p>
            <a:pPr marL="171450" indent="-171450">
              <a:lnSpc>
                <a:spcPct val="100000"/>
              </a:lnSpc>
              <a:spcBef>
                <a:spcPts val="0"/>
              </a:spcBef>
              <a:spcAft>
                <a:spcPts val="600"/>
              </a:spcAft>
              <a:buClr>
                <a:schemeClr val="accent1"/>
              </a:buClr>
              <a:buFont typeface="Wingdings" charset="2"/>
              <a:buChar char="Ø"/>
            </a:pPr>
            <a:r>
              <a:rPr lang="en-US" sz="1100" dirty="0" smtClean="0"/>
              <a:t>No public </a:t>
            </a:r>
            <a:r>
              <a:rPr lang="en-US" sz="1100" dirty="0"/>
              <a:t>school district's total charter school tuition payment to commonwealth charter schools shall exceed 9 per cent of the district's net school spending; </a:t>
            </a:r>
            <a:endParaRPr lang="en-US" sz="1100" dirty="0" smtClean="0"/>
          </a:p>
          <a:p>
            <a:pPr marL="171450" indent="-171450">
              <a:lnSpc>
                <a:spcPct val="100000"/>
              </a:lnSpc>
              <a:spcBef>
                <a:spcPts val="0"/>
              </a:spcBef>
              <a:spcAft>
                <a:spcPts val="600"/>
              </a:spcAft>
              <a:buClr>
                <a:schemeClr val="accent1"/>
              </a:buClr>
              <a:buFont typeface="Wingdings" charset="2"/>
              <a:buChar char="Ø"/>
            </a:pPr>
            <a:r>
              <a:rPr lang="en-US" sz="1100" dirty="0"/>
              <a:t>A</a:t>
            </a:r>
            <a:r>
              <a:rPr lang="en-US" sz="1100" dirty="0" smtClean="0"/>
              <a:t> </a:t>
            </a:r>
            <a:r>
              <a:rPr lang="en-US" sz="1100" dirty="0"/>
              <a:t>public school district’s total charter tuition payment to commonwealth charter schools shall not exceed 18 per cent of the district’s net school spending if the school district </a:t>
            </a:r>
            <a:r>
              <a:rPr lang="en-US" sz="1100" dirty="0" smtClean="0"/>
              <a:t>is </a:t>
            </a:r>
            <a:r>
              <a:rPr lang="en-US" sz="1100" dirty="0"/>
              <a:t>in the lowest 10 per cent of all statewide student performance scores released in the 2 consecutive school years before the date the charter school application is submitted</a:t>
            </a:r>
            <a:r>
              <a:rPr lang="en-US" sz="1100" dirty="0" smtClean="0"/>
              <a:t>. </a:t>
            </a:r>
          </a:p>
          <a:p>
            <a:pPr marL="460375" indent="-171450">
              <a:lnSpc>
                <a:spcPct val="100000"/>
              </a:lnSpc>
              <a:spcBef>
                <a:spcPts val="0"/>
              </a:spcBef>
              <a:spcAft>
                <a:spcPts val="600"/>
              </a:spcAft>
              <a:buClr>
                <a:schemeClr val="accent1"/>
              </a:buClr>
              <a:buFont typeface="Wingdings" charset="2"/>
              <a:buChar char="Ø"/>
            </a:pPr>
            <a:r>
              <a:rPr lang="en-US" sz="1100" dirty="0" smtClean="0"/>
              <a:t>BESE shall </a:t>
            </a:r>
            <a:r>
              <a:rPr lang="en-US" sz="1100" dirty="0"/>
              <a:t>only approve an application for the establishment of a commonwealth charter school if an applicant, or a provider with which an applicant proposes to contract, has a record of operating at least 1 school or similar program that demonstrates academic success and organizational viability and serves student populations similar to those the proposed school seeks to serve, from the following categories of students, </a:t>
            </a:r>
            <a:r>
              <a:rPr lang="en-US" sz="1100" dirty="0" smtClean="0"/>
              <a:t>(</a:t>
            </a:r>
            <a:r>
              <a:rPr lang="en-US" sz="1100" dirty="0" err="1"/>
              <a:t>i</a:t>
            </a:r>
            <a:r>
              <a:rPr lang="en-US" sz="1100" dirty="0"/>
              <a:t>) eligible for free lunch; (ii) eligible for reduced price lunch; (iii) </a:t>
            </a:r>
            <a:r>
              <a:rPr lang="en-US" sz="1100" dirty="0" smtClean="0"/>
              <a:t>require </a:t>
            </a:r>
            <a:r>
              <a:rPr lang="en-US" sz="1100" dirty="0"/>
              <a:t>special education; (iv) limited English-proficient of similar language proficiency level as measured by the Massachusetts English Proficiency Assessment examination; (v) sub-proficient, which shall mean students who have scored in the “needs </a:t>
            </a:r>
            <a:r>
              <a:rPr lang="en-US" sz="1100" dirty="0" smtClean="0"/>
              <a:t>improvement,” “</a:t>
            </a:r>
            <a:r>
              <a:rPr lang="en-US" sz="1100" dirty="0"/>
              <a:t>warning” or “failing” categories on the mathematics or English language arts exams of the Massachusetts Comprehensive Assessment System for 2 of the past 3 years or as defined by the department using a similar measurement; (vi) who are designated as at risk of dropping out of school based on predictors determined by the department; (vii) who have dropped out of school; or (viii) other at-risk students who should be targeted to eliminate achievement gaps among different groups of students. For a district approaching its net school spending cap, the board shall give preference to applications from providers building networks of schools in more than 1 municipality.</a:t>
            </a:r>
            <a:endParaRPr lang="en-US" sz="1100" dirty="0">
              <a:latin typeface="Calibri"/>
              <a:cs typeface="Calibri"/>
            </a:endParaRPr>
          </a:p>
          <a:p>
            <a:pPr marL="171450" indent="-171450">
              <a:lnSpc>
                <a:spcPct val="100000"/>
              </a:lnSpc>
              <a:spcBef>
                <a:spcPts val="0"/>
              </a:spcBef>
              <a:spcAft>
                <a:spcPts val="600"/>
              </a:spcAft>
              <a:buClr>
                <a:schemeClr val="accent1"/>
              </a:buClr>
              <a:buFont typeface="Wingdings" charset="2"/>
              <a:buChar char="Ø"/>
            </a:pPr>
            <a:r>
              <a:rPr lang="en-US" sz="1100" dirty="0" smtClean="0"/>
              <a:t>Not </a:t>
            </a:r>
            <a:r>
              <a:rPr lang="en-US" sz="1100" dirty="0"/>
              <a:t>less than 2 of the new commonwealth charters approved by the board in any year shall be granted for charter schools located in districts where overall student performance on the statewide assessment system </a:t>
            </a:r>
            <a:r>
              <a:rPr lang="en-US" sz="1100" dirty="0" smtClean="0"/>
              <a:t>is </a:t>
            </a:r>
            <a:r>
              <a:rPr lang="en-US" sz="1100" dirty="0"/>
              <a:t>in the lowest 10 per cent statewide in the 2 years preceding the charter application. </a:t>
            </a:r>
            <a:endParaRPr lang="en-US" sz="1100" dirty="0" smtClean="0">
              <a:latin typeface="Calibri"/>
              <a:cs typeface="Calibri"/>
            </a:endParaRPr>
          </a:p>
        </p:txBody>
      </p:sp>
    </p:spTree>
    <p:extLst>
      <p:ext uri="{BB962C8B-B14F-4D97-AF65-F5344CB8AC3E}">
        <p14:creationId xmlns:p14="http://schemas.microsoft.com/office/powerpoint/2010/main" val="483169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Identifying the Lowest Performing School Districts </a:t>
            </a:r>
            <a:endParaRPr lang="en-US" sz="2400" dirty="0">
              <a:solidFill>
                <a:srgbClr val="1A1D71"/>
              </a:solidFill>
            </a:endParaRPr>
          </a:p>
        </p:txBody>
      </p:sp>
      <p:sp>
        <p:nvSpPr>
          <p:cNvPr id="4" name="Content Placeholder 3"/>
          <p:cNvSpPr>
            <a:spLocks noGrp="1"/>
          </p:cNvSpPr>
          <p:nvPr>
            <p:ph idx="1"/>
          </p:nvPr>
        </p:nvSpPr>
        <p:spPr>
          <a:xfrm>
            <a:off x="3896485" y="588134"/>
            <a:ext cx="4789794" cy="3775223"/>
          </a:xfrm>
        </p:spPr>
        <p:txBody>
          <a:bodyPr/>
          <a:lstStyle/>
          <a:p>
            <a:r>
              <a:rPr lang="en-US" dirty="0" smtClean="0"/>
              <a:t>The BESE-approved method for identifying the lowest performing districts combines MCAS student performance  by category (Advanced, Proficient, Needs Improvement, Failing</a:t>
            </a:r>
            <a:r>
              <a:rPr lang="en-US" dirty="0"/>
              <a:t>/</a:t>
            </a:r>
            <a:r>
              <a:rPr lang="en-US" dirty="0" smtClean="0"/>
              <a:t>Warning) and </a:t>
            </a:r>
            <a:r>
              <a:rPr lang="en-US" dirty="0"/>
              <a:t>the MCAS Student Growth percentile (SGP</a:t>
            </a:r>
            <a:r>
              <a:rPr lang="en-US" dirty="0" smtClean="0"/>
              <a:t>). </a:t>
            </a:r>
            <a:endParaRPr lang="en-US" dirty="0"/>
          </a:p>
          <a:p>
            <a:pPr marL="171450" indent="-171450">
              <a:buClr>
                <a:schemeClr val="accent1">
                  <a:lumMod val="75000"/>
                </a:schemeClr>
              </a:buClr>
              <a:buFont typeface="Wingdings" charset="2"/>
              <a:buChar char="Ø"/>
            </a:pPr>
            <a:r>
              <a:rPr lang="en-US" b="1" dirty="0" smtClean="0"/>
              <a:t>Status Metric: </a:t>
            </a:r>
            <a:r>
              <a:rPr lang="en-US" dirty="0" smtClean="0"/>
              <a:t>The </a:t>
            </a:r>
            <a:r>
              <a:rPr lang="en-US" dirty="0"/>
              <a:t>percentage of students in each of the four performance categories is combined into a single metric for the school. </a:t>
            </a:r>
            <a:endParaRPr lang="en-US" dirty="0" smtClean="0"/>
          </a:p>
          <a:p>
            <a:pPr marL="171450" indent="-171450">
              <a:buClr>
                <a:schemeClr val="accent1">
                  <a:lumMod val="75000"/>
                </a:schemeClr>
              </a:buClr>
              <a:buFont typeface="Wingdings" charset="2"/>
              <a:buChar char="Ø"/>
            </a:pPr>
            <a:r>
              <a:rPr lang="en-US" b="1" dirty="0" smtClean="0"/>
              <a:t>Growth Metric: </a:t>
            </a:r>
            <a:r>
              <a:rPr lang="en-US" dirty="0" smtClean="0"/>
              <a:t>The </a:t>
            </a:r>
            <a:r>
              <a:rPr lang="en-US" dirty="0"/>
              <a:t>performance of each </a:t>
            </a:r>
            <a:r>
              <a:rPr lang="en-US" dirty="0" smtClean="0"/>
              <a:t>student </a:t>
            </a:r>
            <a:r>
              <a:rPr lang="en-US" dirty="0"/>
              <a:t>is compared to “like” scoring </a:t>
            </a:r>
            <a:r>
              <a:rPr lang="en-US" dirty="0" smtClean="0"/>
              <a:t>students statewide </a:t>
            </a:r>
            <a:r>
              <a:rPr lang="en-US" dirty="0"/>
              <a:t>to determine how much better or worse each student performed; the results of all students are combined into a </a:t>
            </a:r>
            <a:r>
              <a:rPr lang="en-US" dirty="0" smtClean="0"/>
              <a:t>district </a:t>
            </a:r>
            <a:r>
              <a:rPr lang="en-US" dirty="0"/>
              <a:t>SGP. </a:t>
            </a:r>
          </a:p>
          <a:p>
            <a:r>
              <a:rPr lang="en-US" dirty="0" smtClean="0"/>
              <a:t>In </a:t>
            </a:r>
            <a:r>
              <a:rPr lang="en-US" dirty="0"/>
              <a:t>March 2014, the BESE adopted regulations that codified the 80-20 method that had been used for the previous two school years. </a:t>
            </a:r>
            <a:endParaRPr lang="en-US" dirty="0" smtClean="0"/>
          </a:p>
          <a:p>
            <a:r>
              <a:rPr lang="en-US" dirty="0" smtClean="0"/>
              <a:t>However</a:t>
            </a:r>
            <a:r>
              <a:rPr lang="en-US" dirty="0"/>
              <a:t>, based on Board member discussion, the Commissioner was required to review other balanced percentages and bring his findings to the Board. This resulted in a regulatory change in June 2014 adopting a </a:t>
            </a:r>
            <a:r>
              <a:rPr lang="en-US" dirty="0" smtClean="0"/>
              <a:t>75 percent </a:t>
            </a:r>
            <a:r>
              <a:rPr lang="en-US" dirty="0"/>
              <a:t>achievement and </a:t>
            </a:r>
            <a:r>
              <a:rPr lang="en-US" dirty="0" smtClean="0"/>
              <a:t>25 percent </a:t>
            </a:r>
            <a:r>
              <a:rPr lang="en-US" dirty="0"/>
              <a:t>growth metric.</a:t>
            </a:r>
          </a:p>
          <a:p>
            <a:r>
              <a:rPr lang="en-US" dirty="0"/>
              <a:t>As a result </a:t>
            </a:r>
            <a:r>
              <a:rPr lang="en-US" dirty="0" smtClean="0"/>
              <a:t>six </a:t>
            </a:r>
            <a:r>
              <a:rPr lang="en-US" dirty="0"/>
              <a:t>districts were no longer in the lowest </a:t>
            </a:r>
            <a:r>
              <a:rPr lang="en-US" dirty="0" smtClean="0"/>
              <a:t>10 percent and </a:t>
            </a:r>
            <a:r>
              <a:rPr lang="en-US" dirty="0"/>
              <a:t>eight new districts were </a:t>
            </a:r>
            <a:r>
              <a:rPr lang="en-US" dirty="0" smtClean="0"/>
              <a:t>added.</a:t>
            </a:r>
            <a:endParaRPr lang="en-US" dirty="0"/>
          </a:p>
          <a:p>
            <a:pPr>
              <a:buNone/>
            </a:pPr>
            <a:endParaRPr lang="en-US" dirty="0">
              <a:solidFill>
                <a:schemeClr val="accent6">
                  <a:lumMod val="75000"/>
                </a:schemeClr>
              </a:solidFill>
            </a:endParaRPr>
          </a:p>
        </p:txBody>
      </p:sp>
      <p:grpSp>
        <p:nvGrpSpPr>
          <p:cNvPr id="6" name="Group 5"/>
          <p:cNvGrpSpPr/>
          <p:nvPr/>
        </p:nvGrpSpPr>
        <p:grpSpPr>
          <a:xfrm>
            <a:off x="370608" y="2555102"/>
            <a:ext cx="2489200" cy="1600438"/>
            <a:chOff x="635000" y="2929466"/>
            <a:chExt cx="2489200" cy="1600438"/>
          </a:xfrm>
        </p:grpSpPr>
        <p:sp>
          <p:nvSpPr>
            <p:cNvPr id="7" name="TextBox 6"/>
            <p:cNvSpPr txBox="1"/>
            <p:nvPr/>
          </p:nvSpPr>
          <p:spPr>
            <a:xfrm>
              <a:off x="635000" y="2929466"/>
              <a:ext cx="2489200" cy="1600438"/>
            </a:xfrm>
            <a:prstGeom prst="rect">
              <a:avLst/>
            </a:prstGeom>
            <a:noFill/>
            <a:scene3d>
              <a:camera prst="orthographicFront"/>
              <a:lightRig rig="threePt" dir="t"/>
            </a:scene3d>
            <a:sp3d>
              <a:bevelT/>
            </a:sp3d>
          </p:spPr>
          <p:txBody>
            <a:bodyPr wrap="square" rtlCol="0">
              <a:spAutoFit/>
            </a:bodyPr>
            <a:lstStyle/>
            <a:p>
              <a:r>
                <a:rPr lang="en-US" sz="1400" b="1" i="1" dirty="0" smtClean="0">
                  <a:solidFill>
                    <a:srgbClr val="C00000"/>
                  </a:solidFill>
                  <a:latin typeface="Corbel" pitchFamily="34" charset="0"/>
                </a:rPr>
                <a:t>Student Growth Percentile </a:t>
              </a:r>
              <a:r>
                <a:rPr lang="en-US" sz="1400" i="1" dirty="0" smtClean="0">
                  <a:solidFill>
                    <a:srgbClr val="C00000"/>
                  </a:solidFill>
                  <a:latin typeface="Corbel" pitchFamily="34" charset="0"/>
                </a:rPr>
                <a:t>measures how much district performance has improved from one year to the next relative to how students statewide with similar MCAS test score history performed. </a:t>
              </a:r>
              <a:endParaRPr lang="en-US" sz="1400" b="1" i="1" dirty="0">
                <a:solidFill>
                  <a:srgbClr val="C00000"/>
                </a:solidFill>
                <a:latin typeface="Corbel" pitchFamily="34" charset="0"/>
              </a:endParaRPr>
            </a:p>
          </p:txBody>
        </p:sp>
        <p:cxnSp>
          <p:nvCxnSpPr>
            <p:cNvPr id="8" name="Straight Connector 7"/>
            <p:cNvCxnSpPr/>
            <p:nvPr/>
          </p:nvCxnSpPr>
          <p:spPr>
            <a:xfrm>
              <a:off x="635000" y="2929466"/>
              <a:ext cx="2319867" cy="0"/>
            </a:xfrm>
            <a:prstGeom prst="line">
              <a:avLst/>
            </a:prstGeom>
            <a:ln>
              <a:solidFill>
                <a:srgbClr val="83C85E"/>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798" y="4529904"/>
              <a:ext cx="2319867" cy="0"/>
            </a:xfrm>
            <a:prstGeom prst="line">
              <a:avLst/>
            </a:prstGeom>
            <a:ln>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823889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The Lowest Performing School Districts </a:t>
            </a:r>
            <a:endParaRPr lang="en-US" sz="2400" dirty="0">
              <a:solidFill>
                <a:srgbClr val="1A1D71"/>
              </a:solidFill>
            </a:endParaRPr>
          </a:p>
        </p:txBody>
      </p:sp>
      <p:sp>
        <p:nvSpPr>
          <p:cNvPr id="4" name="Content Placeholder 3"/>
          <p:cNvSpPr>
            <a:spLocks noGrp="1"/>
          </p:cNvSpPr>
          <p:nvPr>
            <p:ph idx="1"/>
          </p:nvPr>
        </p:nvSpPr>
        <p:spPr>
          <a:xfrm>
            <a:off x="3850133" y="685801"/>
            <a:ext cx="4789794" cy="1228028"/>
          </a:xfrm>
        </p:spPr>
        <p:txBody>
          <a:bodyPr/>
          <a:lstStyle/>
          <a:p>
            <a:pPr>
              <a:lnSpc>
                <a:spcPct val="100000"/>
              </a:lnSpc>
            </a:pPr>
            <a:r>
              <a:rPr lang="en-US" dirty="0">
                <a:solidFill>
                  <a:srgbClr val="660066"/>
                </a:solidFill>
              </a:rPr>
              <a:t>As a result of the change from 100 percent achievement to a 75 percent achievement-25 percent growth split, six districts were no longer in the lowest 10 percent: Brockton, Fitchburg, Haverhill, </a:t>
            </a:r>
            <a:r>
              <a:rPr lang="en-US" dirty="0" err="1">
                <a:solidFill>
                  <a:srgbClr val="660066"/>
                </a:solidFill>
              </a:rPr>
              <a:t>Hawlemont</a:t>
            </a:r>
            <a:r>
              <a:rPr lang="en-US" dirty="0">
                <a:solidFill>
                  <a:srgbClr val="660066"/>
                </a:solidFill>
              </a:rPr>
              <a:t>, Provincetown, Somerville, and Worcester. The districts in ALL CAPITAL letters replaced them.</a:t>
            </a:r>
          </a:p>
          <a:p>
            <a:pPr>
              <a:buNone/>
            </a:pPr>
            <a:endParaRPr lang="en-US" dirty="0">
              <a:solidFill>
                <a:srgbClr val="66006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88412558"/>
              </p:ext>
            </p:extLst>
          </p:nvPr>
        </p:nvGraphicFramePr>
        <p:xfrm>
          <a:off x="3850133" y="1652139"/>
          <a:ext cx="4789794" cy="4404360"/>
        </p:xfrm>
        <a:graphic>
          <a:graphicData uri="http://schemas.openxmlformats.org/drawingml/2006/table">
            <a:tbl>
              <a:tblPr firstRow="1" bandRow="1">
                <a:tableStyleId>{21E4AEA4-8DFA-4A89-87EB-49C32662AFE0}</a:tableStyleId>
              </a:tblPr>
              <a:tblGrid>
                <a:gridCol w="2394897"/>
                <a:gridCol w="2394897"/>
              </a:tblGrid>
              <a:tr h="490502">
                <a:tc gridSpan="2">
                  <a:txBody>
                    <a:bodyPr/>
                    <a:lstStyle/>
                    <a:p>
                      <a:pPr algn="ctr"/>
                      <a:r>
                        <a:rPr lang="en-US" sz="1400" dirty="0" smtClean="0">
                          <a:latin typeface="Calibri"/>
                          <a:cs typeface="Calibri"/>
                        </a:rPr>
                        <a:t>Lowest 10 Percent: 75 percent</a:t>
                      </a:r>
                      <a:r>
                        <a:rPr lang="en-US" sz="1400" baseline="0" dirty="0" smtClean="0">
                          <a:latin typeface="Calibri"/>
                          <a:cs typeface="Calibri"/>
                        </a:rPr>
                        <a:t> MCAS Achievement Scores and 25 percent MCAS Growth Scores</a:t>
                      </a:r>
                      <a:endParaRPr lang="en-US" sz="1400" dirty="0">
                        <a:latin typeface="Calibri"/>
                        <a:cs typeface="Calibri"/>
                      </a:endParaRPr>
                    </a:p>
                  </a:txBody>
                  <a:tcPr/>
                </a:tc>
                <a:tc hMerge="1">
                  <a:txBody>
                    <a:bodyPr/>
                    <a:lstStyle/>
                    <a:p>
                      <a:endParaRPr lang="en-US" dirty="0"/>
                    </a:p>
                  </a:txBody>
                  <a:tcPr/>
                </a:tc>
              </a:tr>
              <a:tr h="245251">
                <a:tc>
                  <a:txBody>
                    <a:bodyPr/>
                    <a:lstStyle/>
                    <a:p>
                      <a:r>
                        <a:rPr lang="en-US" sz="1100" dirty="0" smtClean="0"/>
                        <a:t>Adams-Cheshire</a:t>
                      </a:r>
                      <a:endParaRPr lang="en-US" sz="1100" dirty="0"/>
                    </a:p>
                  </a:txBody>
                  <a:tcPr/>
                </a:tc>
                <a:tc>
                  <a:txBody>
                    <a:bodyPr/>
                    <a:lstStyle/>
                    <a:p>
                      <a:r>
                        <a:rPr lang="en-US" sz="1100" dirty="0" smtClean="0"/>
                        <a:t>New Bedford</a:t>
                      </a:r>
                      <a:endParaRPr lang="en-US" sz="1100" dirty="0"/>
                    </a:p>
                  </a:txBody>
                  <a:tcPr/>
                </a:tc>
              </a:tr>
              <a:tr h="245251">
                <a:tc>
                  <a:txBody>
                    <a:bodyPr/>
                    <a:lstStyle/>
                    <a:p>
                      <a:r>
                        <a:rPr lang="en-US" sz="1100" dirty="0" smtClean="0"/>
                        <a:t>Athol-</a:t>
                      </a:r>
                      <a:r>
                        <a:rPr lang="en-US" sz="1100" dirty="0" err="1" smtClean="0"/>
                        <a:t>Royalston</a:t>
                      </a:r>
                      <a:endParaRPr lang="en-US" sz="1100" dirty="0"/>
                    </a:p>
                  </a:txBody>
                  <a:tcPr/>
                </a:tc>
                <a:tc>
                  <a:txBody>
                    <a:bodyPr/>
                    <a:lstStyle/>
                    <a:p>
                      <a:r>
                        <a:rPr lang="en-US" sz="1100" dirty="0" smtClean="0"/>
                        <a:t>North Adams</a:t>
                      </a:r>
                    </a:p>
                  </a:txBody>
                  <a:tcPr/>
                </a:tc>
              </a:tr>
              <a:tr h="245251">
                <a:tc>
                  <a:txBody>
                    <a:bodyPr/>
                    <a:lstStyle/>
                    <a:p>
                      <a:r>
                        <a:rPr lang="en-US" sz="1100" dirty="0" smtClean="0"/>
                        <a:t>Boston</a:t>
                      </a:r>
                      <a:endParaRPr lang="en-US" sz="1100" dirty="0"/>
                    </a:p>
                  </a:txBody>
                  <a:tcPr/>
                </a:tc>
                <a:tc>
                  <a:txBody>
                    <a:bodyPr/>
                    <a:lstStyle/>
                    <a:p>
                      <a:r>
                        <a:rPr lang="en-US" sz="1100" dirty="0" smtClean="0"/>
                        <a:t>Orange</a:t>
                      </a:r>
                      <a:endParaRPr lang="en-US" sz="1100" dirty="0"/>
                    </a:p>
                  </a:txBody>
                  <a:tcPr/>
                </a:tc>
              </a:tr>
              <a:tr h="245251">
                <a:tc>
                  <a:txBody>
                    <a:bodyPr/>
                    <a:lstStyle/>
                    <a:p>
                      <a:r>
                        <a:rPr lang="en-US" sz="1100" dirty="0" smtClean="0"/>
                        <a:t>Chelsea</a:t>
                      </a:r>
                      <a:endParaRPr lang="en-US" sz="1100" dirty="0"/>
                    </a:p>
                  </a:txBody>
                  <a:tcPr/>
                </a:tc>
                <a:tc>
                  <a:txBody>
                    <a:bodyPr/>
                    <a:lstStyle/>
                    <a:p>
                      <a:r>
                        <a:rPr lang="en-US" sz="1100" dirty="0" smtClean="0"/>
                        <a:t>PALMER</a:t>
                      </a:r>
                      <a:endParaRPr lang="en-US" sz="1100" dirty="0"/>
                    </a:p>
                  </a:txBody>
                  <a:tcPr/>
                </a:tc>
              </a:tr>
              <a:tr h="245251">
                <a:tc>
                  <a:txBody>
                    <a:bodyPr/>
                    <a:lstStyle/>
                    <a:p>
                      <a:r>
                        <a:rPr lang="en-US" sz="1100" dirty="0" smtClean="0"/>
                        <a:t>CHICOPEE</a:t>
                      </a:r>
                      <a:endParaRPr lang="en-US" sz="1100" dirty="0"/>
                    </a:p>
                  </a:txBody>
                  <a:tcPr/>
                </a:tc>
                <a:tc>
                  <a:txBody>
                    <a:bodyPr/>
                    <a:lstStyle/>
                    <a:p>
                      <a:r>
                        <a:rPr lang="en-US" sz="1100" dirty="0" smtClean="0"/>
                        <a:t>Randolph</a:t>
                      </a:r>
                      <a:endParaRPr lang="en-US" sz="1100" dirty="0"/>
                    </a:p>
                  </a:txBody>
                  <a:tcPr/>
                </a:tc>
              </a:tr>
              <a:tr h="245251">
                <a:tc>
                  <a:txBody>
                    <a:bodyPr/>
                    <a:lstStyle/>
                    <a:p>
                      <a:r>
                        <a:rPr lang="en-US" sz="1100" dirty="0" smtClean="0"/>
                        <a:t>DENNIS-YARMOUTH</a:t>
                      </a:r>
                      <a:endParaRPr lang="en-US" sz="1100" dirty="0"/>
                    </a:p>
                  </a:txBody>
                  <a:tcPr/>
                </a:tc>
                <a:tc>
                  <a:txBody>
                    <a:bodyPr/>
                    <a:lstStyle/>
                    <a:p>
                      <a:r>
                        <a:rPr lang="en-US" sz="1100" dirty="0" smtClean="0"/>
                        <a:t>Salem</a:t>
                      </a:r>
                      <a:endParaRPr lang="en-US" sz="1100" dirty="0"/>
                    </a:p>
                  </a:txBody>
                  <a:tcPr/>
                </a:tc>
              </a:tr>
              <a:tr h="245251">
                <a:tc>
                  <a:txBody>
                    <a:bodyPr/>
                    <a:lstStyle/>
                    <a:p>
                      <a:r>
                        <a:rPr lang="en-US" sz="1100" dirty="0" smtClean="0"/>
                        <a:t>Everett</a:t>
                      </a:r>
                      <a:endParaRPr lang="en-US" sz="1100" dirty="0"/>
                    </a:p>
                  </a:txBody>
                  <a:tcPr/>
                </a:tc>
                <a:tc>
                  <a:txBody>
                    <a:bodyPr/>
                    <a:lstStyle/>
                    <a:p>
                      <a:r>
                        <a:rPr lang="en-US" sz="1100" dirty="0" smtClean="0"/>
                        <a:t>Southbridge</a:t>
                      </a:r>
                      <a:endParaRPr lang="en-US" sz="1100" dirty="0"/>
                    </a:p>
                  </a:txBody>
                  <a:tcPr/>
                </a:tc>
              </a:tr>
              <a:tr h="245251">
                <a:tc>
                  <a:txBody>
                    <a:bodyPr/>
                    <a:lstStyle/>
                    <a:p>
                      <a:r>
                        <a:rPr lang="en-US" sz="1100" dirty="0" smtClean="0"/>
                        <a:t>Fall River</a:t>
                      </a:r>
                      <a:endParaRPr lang="en-US" sz="1100" dirty="0"/>
                    </a:p>
                  </a:txBody>
                  <a:tcPr/>
                </a:tc>
                <a:tc>
                  <a:txBody>
                    <a:bodyPr/>
                    <a:lstStyle/>
                    <a:p>
                      <a:r>
                        <a:rPr lang="en-US" sz="1100" dirty="0" smtClean="0"/>
                        <a:t>SPENCER-EAST BROOKFIELD</a:t>
                      </a:r>
                      <a:endParaRPr lang="en-US" sz="1100" dirty="0"/>
                    </a:p>
                  </a:txBody>
                  <a:tcPr/>
                </a:tc>
              </a:tr>
              <a:tr h="245251">
                <a:tc>
                  <a:txBody>
                    <a:bodyPr/>
                    <a:lstStyle/>
                    <a:p>
                      <a:r>
                        <a:rPr lang="en-US" sz="1100" dirty="0" smtClean="0"/>
                        <a:t>Gardner</a:t>
                      </a:r>
                      <a:endParaRPr lang="en-US" sz="1100" dirty="0"/>
                    </a:p>
                  </a:txBody>
                  <a:tcPr/>
                </a:tc>
                <a:tc>
                  <a:txBody>
                    <a:bodyPr/>
                    <a:lstStyle/>
                    <a:p>
                      <a:r>
                        <a:rPr lang="en-US" sz="1100" dirty="0" smtClean="0"/>
                        <a:t>Springfield</a:t>
                      </a:r>
                      <a:endParaRPr lang="en-US" sz="1100" dirty="0"/>
                    </a:p>
                  </a:txBody>
                  <a:tcPr/>
                </a:tc>
              </a:tr>
              <a:tr h="245251">
                <a:tc>
                  <a:txBody>
                    <a:bodyPr/>
                    <a:lstStyle/>
                    <a:p>
                      <a:r>
                        <a:rPr lang="en-US" sz="1100" dirty="0" smtClean="0"/>
                        <a:t>GREENFIELD</a:t>
                      </a:r>
                      <a:endParaRPr lang="en-US" sz="1100" dirty="0"/>
                    </a:p>
                  </a:txBody>
                  <a:tcPr/>
                </a:tc>
                <a:tc>
                  <a:txBody>
                    <a:bodyPr/>
                    <a:lstStyle/>
                    <a:p>
                      <a:r>
                        <a:rPr lang="en-US" sz="1100" dirty="0" smtClean="0"/>
                        <a:t>TAUNTON</a:t>
                      </a:r>
                      <a:endParaRPr lang="en-US" sz="1100" dirty="0"/>
                    </a:p>
                  </a:txBody>
                  <a:tcPr/>
                </a:tc>
              </a:tr>
              <a:tr h="245251">
                <a:tc>
                  <a:txBody>
                    <a:bodyPr/>
                    <a:lstStyle/>
                    <a:p>
                      <a:r>
                        <a:rPr lang="en-US" sz="1100" dirty="0" smtClean="0"/>
                        <a:t>Holyoke</a:t>
                      </a:r>
                      <a:endParaRPr lang="en-US" sz="1100" dirty="0"/>
                    </a:p>
                  </a:txBody>
                  <a:tcPr/>
                </a:tc>
                <a:tc>
                  <a:txBody>
                    <a:bodyPr/>
                    <a:lstStyle/>
                    <a:p>
                      <a:r>
                        <a:rPr lang="en-US" sz="1100" dirty="0" smtClean="0"/>
                        <a:t>Ware</a:t>
                      </a:r>
                      <a:endParaRPr lang="en-US" sz="1100" dirty="0"/>
                    </a:p>
                  </a:txBody>
                  <a:tcPr/>
                </a:tc>
              </a:tr>
              <a:tr h="245251">
                <a:tc>
                  <a:txBody>
                    <a:bodyPr/>
                    <a:lstStyle/>
                    <a:p>
                      <a:r>
                        <a:rPr lang="en-US" sz="1100" dirty="0" smtClean="0"/>
                        <a:t>Lawrence</a:t>
                      </a:r>
                      <a:endParaRPr lang="en-US" sz="1100" dirty="0"/>
                    </a:p>
                  </a:txBody>
                  <a:tcPr/>
                </a:tc>
                <a:tc>
                  <a:txBody>
                    <a:bodyPr/>
                    <a:lstStyle/>
                    <a:p>
                      <a:r>
                        <a:rPr lang="en-US" sz="1100" dirty="0" smtClean="0"/>
                        <a:t>WAREHAM</a:t>
                      </a:r>
                      <a:endParaRPr lang="en-US" sz="1100" dirty="0"/>
                    </a:p>
                  </a:txBody>
                  <a:tcPr/>
                </a:tc>
              </a:tr>
              <a:tr h="245251">
                <a:tc>
                  <a:txBody>
                    <a:bodyPr/>
                    <a:lstStyle/>
                    <a:p>
                      <a:r>
                        <a:rPr lang="en-US" sz="1100" dirty="0" smtClean="0"/>
                        <a:t>Lowell</a:t>
                      </a:r>
                      <a:endParaRPr lang="en-US" sz="1100" dirty="0"/>
                    </a:p>
                  </a:txBody>
                  <a:tcPr/>
                </a:tc>
                <a:tc>
                  <a:txBody>
                    <a:bodyPr/>
                    <a:lstStyle/>
                    <a:p>
                      <a:r>
                        <a:rPr lang="en-US" sz="1100" dirty="0" smtClean="0"/>
                        <a:t>Webster</a:t>
                      </a:r>
                      <a:endParaRPr lang="en-US" sz="1100" dirty="0"/>
                    </a:p>
                  </a:txBody>
                  <a:tcPr/>
                </a:tc>
              </a:tr>
              <a:tr h="245251">
                <a:tc>
                  <a:txBody>
                    <a:bodyPr/>
                    <a:lstStyle/>
                    <a:p>
                      <a:r>
                        <a:rPr lang="en-US" sz="1100" dirty="0" smtClean="0"/>
                        <a:t>Lynn</a:t>
                      </a:r>
                      <a:endParaRPr lang="en-US" sz="1100" dirty="0"/>
                    </a:p>
                  </a:txBody>
                  <a:tcPr/>
                </a:tc>
                <a:tc>
                  <a:txBody>
                    <a:bodyPr/>
                    <a:lstStyle/>
                    <a:p>
                      <a:r>
                        <a:rPr lang="en-US" sz="1100" dirty="0" smtClean="0"/>
                        <a:t>Winchendon</a:t>
                      </a:r>
                      <a:endParaRPr lang="en-US" sz="1100" dirty="0"/>
                    </a:p>
                  </a:txBody>
                  <a:tcPr/>
                </a:tc>
              </a:tr>
              <a:tr h="245251">
                <a:tc>
                  <a:txBody>
                    <a:bodyPr/>
                    <a:lstStyle/>
                    <a:p>
                      <a:r>
                        <a:rPr lang="en-US" sz="1100" dirty="0" smtClean="0"/>
                        <a:t>Methuen</a:t>
                      </a:r>
                      <a:endParaRPr lang="en-US" sz="1100" dirty="0"/>
                    </a:p>
                  </a:txBody>
                  <a:tcPr/>
                </a:tc>
                <a:tc>
                  <a:txBody>
                    <a:bodyPr/>
                    <a:lstStyle/>
                    <a:p>
                      <a:endParaRPr lang="en-US" sz="1100" dirty="0"/>
                    </a:p>
                  </a:txBody>
                  <a:tcPr/>
                </a:tc>
              </a:tr>
            </a:tbl>
          </a:graphicData>
        </a:graphic>
      </p:graphicFrame>
    </p:spTree>
    <p:extLst>
      <p:ext uri="{BB962C8B-B14F-4D97-AF65-F5344CB8AC3E}">
        <p14:creationId xmlns:p14="http://schemas.microsoft.com/office/powerpoint/2010/main" val="32111893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3182052" cy="1518557"/>
          </a:xfrm>
        </p:spPr>
        <p:txBody>
          <a:bodyPr/>
          <a:lstStyle/>
          <a:p>
            <a:r>
              <a:rPr lang="en-US" sz="2400" dirty="0" smtClean="0">
                <a:solidFill>
                  <a:srgbClr val="1A1D71"/>
                </a:solidFill>
              </a:rPr>
              <a:t>Proven Charter Provider Qualifications</a:t>
            </a:r>
            <a:endParaRPr lang="en-US" sz="2400" dirty="0">
              <a:solidFill>
                <a:srgbClr val="1A1D71"/>
              </a:solidFill>
            </a:endParaRPr>
          </a:p>
        </p:txBody>
      </p:sp>
      <p:sp>
        <p:nvSpPr>
          <p:cNvPr id="4" name="Content Placeholder 3"/>
          <p:cNvSpPr>
            <a:spLocks noGrp="1"/>
          </p:cNvSpPr>
          <p:nvPr>
            <p:ph idx="1"/>
          </p:nvPr>
        </p:nvSpPr>
        <p:spPr>
          <a:xfrm>
            <a:off x="3896485" y="588134"/>
            <a:ext cx="4789794" cy="2818291"/>
          </a:xfrm>
        </p:spPr>
        <p:txBody>
          <a:bodyPr/>
          <a:lstStyle/>
          <a:p>
            <a:pPr>
              <a:lnSpc>
                <a:spcPct val="100000"/>
              </a:lnSpc>
            </a:pPr>
            <a:r>
              <a:rPr lang="en-US" sz="1200" b="1" dirty="0">
                <a:solidFill>
                  <a:srgbClr val="660066"/>
                </a:solidFill>
                <a:latin typeface="Corbel" pitchFamily="34" charset="0"/>
              </a:rPr>
              <a:t>Only “proven providers” may open charters in the “</a:t>
            </a:r>
            <a:r>
              <a:rPr lang="en-US" sz="1200" b="1" dirty="0" err="1">
                <a:solidFill>
                  <a:srgbClr val="660066"/>
                </a:solidFill>
                <a:latin typeface="Corbel" pitchFamily="34" charset="0"/>
              </a:rPr>
              <a:t>caplift</a:t>
            </a:r>
            <a:r>
              <a:rPr lang="en-US" sz="1200" b="1" dirty="0">
                <a:solidFill>
                  <a:srgbClr val="660066"/>
                </a:solidFill>
                <a:latin typeface="Corbel" pitchFamily="34" charset="0"/>
              </a:rPr>
              <a:t>” districts where new charters are not counted in the statutory cap of 72 Commonwealth charters and net school spending can rise to 18 percent</a:t>
            </a:r>
            <a:r>
              <a:rPr lang="en-US" sz="1200" b="1" dirty="0" smtClean="0">
                <a:solidFill>
                  <a:srgbClr val="660066"/>
                </a:solidFill>
                <a:latin typeface="Corbel" pitchFamily="34" charset="0"/>
              </a:rPr>
              <a:t>.</a:t>
            </a:r>
          </a:p>
          <a:p>
            <a:pPr>
              <a:lnSpc>
                <a:spcPct val="100000"/>
              </a:lnSpc>
            </a:pPr>
            <a:endParaRPr lang="en-US" sz="1200" b="1" dirty="0">
              <a:solidFill>
                <a:srgbClr val="660066"/>
              </a:solidFill>
              <a:latin typeface="Corbel" pitchFamily="34" charset="0"/>
            </a:endParaRPr>
          </a:p>
          <a:p>
            <a:r>
              <a:rPr lang="en-US" sz="1100" b="1" dirty="0" smtClean="0">
                <a:solidFill>
                  <a:schemeClr val="accent4">
                    <a:lumMod val="75000"/>
                  </a:schemeClr>
                </a:solidFill>
              </a:rPr>
              <a:t>Qualifications </a:t>
            </a:r>
            <a:r>
              <a:rPr lang="en-US" sz="1100" b="1" dirty="0">
                <a:solidFill>
                  <a:schemeClr val="accent4">
                    <a:lumMod val="75000"/>
                  </a:schemeClr>
                </a:solidFill>
              </a:rPr>
              <a:t>to Achieve Proven Provider Status:</a:t>
            </a:r>
            <a:r>
              <a:rPr lang="en-US" sz="1100" dirty="0">
                <a:solidFill>
                  <a:schemeClr val="accent4">
                    <a:lumMod val="75000"/>
                  </a:schemeClr>
                </a:solidFill>
              </a:rPr>
              <a:t> </a:t>
            </a:r>
            <a:r>
              <a:rPr lang="en-US" sz="1100" dirty="0" smtClean="0">
                <a:solidFill>
                  <a:schemeClr val="accent4">
                    <a:lumMod val="75000"/>
                  </a:schemeClr>
                </a:solidFill>
              </a:rPr>
              <a:t>[603 CMR 1.04]</a:t>
            </a:r>
          </a:p>
          <a:p>
            <a:r>
              <a:rPr lang="en-US" sz="1100" dirty="0" smtClean="0">
                <a:solidFill>
                  <a:schemeClr val="accent4">
                    <a:lumMod val="75000"/>
                  </a:schemeClr>
                </a:solidFill>
              </a:rPr>
              <a:t>The </a:t>
            </a:r>
            <a:r>
              <a:rPr lang="en-US" sz="1100" dirty="0">
                <a:solidFill>
                  <a:schemeClr val="accent4">
                    <a:lumMod val="75000"/>
                  </a:schemeClr>
                </a:solidFill>
              </a:rPr>
              <a:t>applicant shall submit data demonstrating success in student academic performance and evidence of academic program </a:t>
            </a:r>
            <a:r>
              <a:rPr lang="en-US" sz="1100" dirty="0" smtClean="0">
                <a:solidFill>
                  <a:schemeClr val="accent4">
                    <a:lumMod val="75000"/>
                  </a:schemeClr>
                </a:solidFill>
              </a:rPr>
              <a:t>success:</a:t>
            </a:r>
            <a:endParaRPr lang="en-US" sz="1100" dirty="0">
              <a:solidFill>
                <a:schemeClr val="accent4">
                  <a:lumMod val="75000"/>
                </a:schemeClr>
              </a:solidFill>
            </a:endParaRPr>
          </a:p>
          <a:p>
            <a:pPr marL="171450" indent="-171450">
              <a:spcAft>
                <a:spcPts val="300"/>
              </a:spcAft>
              <a:buClr>
                <a:schemeClr val="accent1">
                  <a:lumMod val="75000"/>
                </a:schemeClr>
              </a:buClr>
              <a:buFont typeface="Wingdings" charset="2"/>
              <a:buChar char="Ø"/>
            </a:pPr>
            <a:r>
              <a:rPr lang="en-US" sz="1100" dirty="0">
                <a:solidFill>
                  <a:schemeClr val="accent4">
                    <a:lumMod val="75000"/>
                  </a:schemeClr>
                </a:solidFill>
              </a:rPr>
              <a:t>Proficiency levels and growth measures on the Massachusetts comprehensive assessment system or equivalent assessments for all students and for one or more targeted </a:t>
            </a:r>
            <a:r>
              <a:rPr lang="en-US" sz="1100" dirty="0" smtClean="0">
                <a:solidFill>
                  <a:schemeClr val="accent4">
                    <a:lumMod val="75000"/>
                  </a:schemeClr>
                </a:solidFill>
              </a:rPr>
              <a:t>subgroups, </a:t>
            </a:r>
            <a:r>
              <a:rPr lang="en-US" sz="1100" dirty="0">
                <a:solidFill>
                  <a:schemeClr val="accent4">
                    <a:lumMod val="75000"/>
                  </a:schemeClr>
                </a:solidFill>
              </a:rPr>
              <a:t>which are similar to statewide averages in English Language Arts and mathematics for all students in Massachusetts in comparable grades, over no less than a three-year period for cohorts of students;</a:t>
            </a:r>
          </a:p>
          <a:p>
            <a:pPr marL="171450" indent="-171450">
              <a:spcAft>
                <a:spcPts val="300"/>
              </a:spcAft>
              <a:buClr>
                <a:schemeClr val="accent1">
                  <a:lumMod val="75000"/>
                </a:schemeClr>
              </a:buClr>
              <a:buFont typeface="Wingdings" charset="2"/>
              <a:buChar char="Ø"/>
            </a:pPr>
            <a:r>
              <a:rPr lang="en-US" sz="1100" dirty="0">
                <a:solidFill>
                  <a:schemeClr val="accent4">
                    <a:lumMod val="75000"/>
                  </a:schemeClr>
                </a:solidFill>
              </a:rPr>
              <a:t>Student performance on other standardized tests over no less than a three-year period for cohorts of students, if available, which demonstrates student achievement levels that are similar to statewide averages in English Language Arts and mathematics for all students in Massachusetts in comparable grades;</a:t>
            </a:r>
          </a:p>
          <a:p>
            <a:pPr marL="171450" indent="-171450">
              <a:spcAft>
                <a:spcPts val="300"/>
              </a:spcAft>
              <a:buClr>
                <a:schemeClr val="accent1">
                  <a:lumMod val="75000"/>
                </a:schemeClr>
              </a:buClr>
              <a:buFont typeface="Wingdings" charset="2"/>
              <a:buChar char="Ø"/>
            </a:pPr>
            <a:r>
              <a:rPr lang="en-US" sz="1100" dirty="0">
                <a:solidFill>
                  <a:schemeClr val="accent4">
                    <a:lumMod val="75000"/>
                  </a:schemeClr>
                </a:solidFill>
              </a:rPr>
              <a:t>A</a:t>
            </a:r>
            <a:r>
              <a:rPr lang="en-US" sz="1100" dirty="0" smtClean="0">
                <a:solidFill>
                  <a:schemeClr val="accent4">
                    <a:lumMod val="75000"/>
                  </a:schemeClr>
                </a:solidFill>
              </a:rPr>
              <a:t>ttendance</a:t>
            </a:r>
            <a:r>
              <a:rPr lang="en-US" sz="1100" dirty="0">
                <a:solidFill>
                  <a:schemeClr val="accent4">
                    <a:lumMod val="75000"/>
                  </a:schemeClr>
                </a:solidFill>
              </a:rPr>
              <a:t>, retention, and attrition data;</a:t>
            </a:r>
          </a:p>
          <a:p>
            <a:pPr marL="171450" indent="-171450">
              <a:spcAft>
                <a:spcPts val="300"/>
              </a:spcAft>
              <a:buClr>
                <a:schemeClr val="accent1">
                  <a:lumMod val="75000"/>
                </a:schemeClr>
              </a:buClr>
              <a:buFont typeface="Wingdings" charset="2"/>
              <a:buChar char="Ø"/>
            </a:pPr>
            <a:r>
              <a:rPr lang="en-US" sz="1100" dirty="0">
                <a:solidFill>
                  <a:schemeClr val="accent4">
                    <a:lumMod val="75000"/>
                  </a:schemeClr>
                </a:solidFill>
              </a:rPr>
              <a:t>G</a:t>
            </a:r>
            <a:r>
              <a:rPr lang="en-US" sz="1100" dirty="0" smtClean="0">
                <a:solidFill>
                  <a:schemeClr val="accent4">
                    <a:lumMod val="75000"/>
                  </a:schemeClr>
                </a:solidFill>
              </a:rPr>
              <a:t>raduation </a:t>
            </a:r>
            <a:r>
              <a:rPr lang="en-US" sz="1100" dirty="0">
                <a:solidFill>
                  <a:schemeClr val="accent4">
                    <a:lumMod val="75000"/>
                  </a:schemeClr>
                </a:solidFill>
              </a:rPr>
              <a:t>and dropout data, if applicable; and</a:t>
            </a:r>
          </a:p>
          <a:p>
            <a:pPr marL="171450" indent="-171450">
              <a:spcAft>
                <a:spcPts val="300"/>
              </a:spcAft>
              <a:buClr>
                <a:schemeClr val="accent1">
                  <a:lumMod val="75000"/>
                </a:schemeClr>
              </a:buClr>
              <a:buFont typeface="Wingdings" charset="2"/>
              <a:buChar char="Ø"/>
            </a:pPr>
            <a:r>
              <a:rPr lang="en-US" sz="1100" dirty="0">
                <a:solidFill>
                  <a:schemeClr val="accent4">
                    <a:lumMod val="75000"/>
                  </a:schemeClr>
                </a:solidFill>
              </a:rPr>
              <a:t>I</a:t>
            </a:r>
            <a:r>
              <a:rPr lang="en-US" sz="1100" dirty="0" smtClean="0">
                <a:solidFill>
                  <a:schemeClr val="accent4">
                    <a:lumMod val="75000"/>
                  </a:schemeClr>
                </a:solidFill>
              </a:rPr>
              <a:t>n</a:t>
            </a:r>
            <a:r>
              <a:rPr lang="en-US" sz="1100" dirty="0">
                <a:solidFill>
                  <a:schemeClr val="accent4">
                    <a:lumMod val="75000"/>
                  </a:schemeClr>
                </a:solidFill>
              </a:rPr>
              <a:t>-school and out-of-school suspension </a:t>
            </a:r>
            <a:r>
              <a:rPr lang="en-US" sz="1100" dirty="0" smtClean="0">
                <a:solidFill>
                  <a:schemeClr val="accent4">
                    <a:lumMod val="75000"/>
                  </a:schemeClr>
                </a:solidFill>
              </a:rPr>
              <a:t>rates.</a:t>
            </a:r>
          </a:p>
          <a:p>
            <a:pPr marL="171450" indent="-171450">
              <a:spcAft>
                <a:spcPts val="300"/>
              </a:spcAft>
              <a:buClr>
                <a:schemeClr val="accent1">
                  <a:lumMod val="75000"/>
                </a:schemeClr>
              </a:buClr>
              <a:buFont typeface="Wingdings" charset="2"/>
              <a:buChar char="Ø"/>
            </a:pPr>
            <a:r>
              <a:rPr lang="en-US" sz="1100" dirty="0">
                <a:solidFill>
                  <a:schemeClr val="accent4">
                    <a:lumMod val="75000"/>
                  </a:schemeClr>
                </a:solidFill>
              </a:rPr>
              <a:t>E</a:t>
            </a:r>
            <a:r>
              <a:rPr lang="en-US" sz="1100" dirty="0" smtClean="0">
                <a:solidFill>
                  <a:schemeClr val="accent4">
                    <a:lumMod val="75000"/>
                  </a:schemeClr>
                </a:solidFill>
              </a:rPr>
              <a:t>ffective </a:t>
            </a:r>
            <a:r>
              <a:rPr lang="en-US" sz="1100" dirty="0">
                <a:solidFill>
                  <a:schemeClr val="accent4">
                    <a:lumMod val="75000"/>
                  </a:schemeClr>
                </a:solidFill>
              </a:rPr>
              <a:t>implementation of recruitment and retention plans, if applicable, and compliance with applicable laws and </a:t>
            </a:r>
            <a:r>
              <a:rPr lang="en-US" sz="1100" dirty="0" smtClean="0">
                <a:solidFill>
                  <a:schemeClr val="accent4">
                    <a:lumMod val="75000"/>
                  </a:schemeClr>
                </a:solidFill>
              </a:rPr>
              <a:t>regulations.</a:t>
            </a:r>
          </a:p>
          <a:p>
            <a:pPr marL="171450" indent="-171450">
              <a:spcAft>
                <a:spcPts val="300"/>
              </a:spcAft>
              <a:buClr>
                <a:schemeClr val="accent1">
                  <a:lumMod val="75000"/>
                </a:schemeClr>
              </a:buClr>
              <a:buFont typeface="Wingdings" charset="2"/>
              <a:buChar char="Ø"/>
            </a:pPr>
            <a:r>
              <a:rPr lang="en-US" sz="1100" dirty="0">
                <a:solidFill>
                  <a:schemeClr val="accent4">
                    <a:lumMod val="75000"/>
                  </a:schemeClr>
                </a:solidFill>
              </a:rPr>
              <a:t>E</a:t>
            </a:r>
            <a:r>
              <a:rPr lang="en-US" sz="1100" dirty="0" smtClean="0">
                <a:solidFill>
                  <a:schemeClr val="accent4">
                    <a:lumMod val="75000"/>
                  </a:schemeClr>
                </a:solidFill>
              </a:rPr>
              <a:t>vidence </a:t>
            </a:r>
            <a:r>
              <a:rPr lang="en-US" sz="1100" dirty="0">
                <a:solidFill>
                  <a:schemeClr val="accent4">
                    <a:lumMod val="75000"/>
                  </a:schemeClr>
                </a:solidFill>
              </a:rPr>
              <a:t>to demonstrate that the successful school serves student population(s) similar to the population(s) to be served by the proposed charter, and that the program to be offered at the proposed charter is similar to, or represents a reasonable modification of the successful school</a:t>
            </a:r>
            <a:r>
              <a:rPr lang="en-US" sz="1100" dirty="0" smtClean="0">
                <a:solidFill>
                  <a:schemeClr val="accent4">
                    <a:lumMod val="75000"/>
                  </a:schemeClr>
                </a:solidFill>
              </a:rPr>
              <a:t>.</a:t>
            </a:r>
            <a:endParaRPr lang="en-US" sz="1100" dirty="0">
              <a:solidFill>
                <a:schemeClr val="accent4">
                  <a:lumMod val="75000"/>
                </a:schemeClr>
              </a:solidFill>
            </a:endParaRPr>
          </a:p>
        </p:txBody>
      </p:sp>
      <p:grpSp>
        <p:nvGrpSpPr>
          <p:cNvPr id="10" name="Group 9"/>
          <p:cNvGrpSpPr/>
          <p:nvPr/>
        </p:nvGrpSpPr>
        <p:grpSpPr>
          <a:xfrm>
            <a:off x="454454" y="1903702"/>
            <a:ext cx="2489200" cy="3416319"/>
            <a:chOff x="721592" y="2270439"/>
            <a:chExt cx="2489200" cy="3416319"/>
          </a:xfrm>
        </p:grpSpPr>
        <p:sp>
          <p:nvSpPr>
            <p:cNvPr id="11" name="TextBox 10"/>
            <p:cNvSpPr txBox="1"/>
            <p:nvPr/>
          </p:nvSpPr>
          <p:spPr>
            <a:xfrm>
              <a:off x="721592" y="2270439"/>
              <a:ext cx="2489200" cy="3416319"/>
            </a:xfrm>
            <a:prstGeom prst="rect">
              <a:avLst/>
            </a:prstGeom>
            <a:noFill/>
            <a:scene3d>
              <a:camera prst="orthographicFront"/>
              <a:lightRig rig="threePt" dir="t"/>
            </a:scene3d>
            <a:sp3d>
              <a:bevelT/>
            </a:sp3d>
          </p:spPr>
          <p:txBody>
            <a:bodyPr wrap="square" rtlCol="0">
              <a:spAutoFit/>
            </a:bodyPr>
            <a:lstStyle/>
            <a:p>
              <a:r>
                <a:rPr lang="en-US" sz="1200" dirty="0" smtClean="0">
                  <a:solidFill>
                    <a:schemeClr val="accent1">
                      <a:lumMod val="75000"/>
                    </a:schemeClr>
                  </a:solidFill>
                </a:rPr>
                <a:t>Proven Provider is an annual </a:t>
              </a:r>
              <a:r>
                <a:rPr lang="en-US" sz="1200" dirty="0">
                  <a:solidFill>
                    <a:schemeClr val="accent1">
                      <a:lumMod val="75000"/>
                    </a:schemeClr>
                  </a:solidFill>
                </a:rPr>
                <a:t>determination and not a </a:t>
              </a:r>
              <a:r>
                <a:rPr lang="en-US" sz="1200" dirty="0" smtClean="0">
                  <a:solidFill>
                    <a:schemeClr val="accent1">
                      <a:lumMod val="75000"/>
                    </a:schemeClr>
                  </a:solidFill>
                </a:rPr>
                <a:t>permanent </a:t>
              </a:r>
              <a:r>
                <a:rPr lang="en-US" sz="1200" dirty="0">
                  <a:solidFill>
                    <a:schemeClr val="accent1">
                      <a:lumMod val="75000"/>
                    </a:schemeClr>
                  </a:solidFill>
                </a:rPr>
                <a:t>designation by the Commissioner. </a:t>
              </a:r>
              <a:r>
                <a:rPr lang="en-US" sz="1200" dirty="0" smtClean="0">
                  <a:solidFill>
                    <a:schemeClr val="accent1">
                      <a:lumMod val="75000"/>
                    </a:schemeClr>
                  </a:solidFill>
                </a:rPr>
                <a:t>Proven </a:t>
              </a:r>
              <a:r>
                <a:rPr lang="en-US" sz="1200" dirty="0">
                  <a:solidFill>
                    <a:schemeClr val="accent1">
                      <a:lumMod val="75000"/>
                    </a:schemeClr>
                  </a:solidFill>
                </a:rPr>
                <a:t>provider determinations for charter expansions take place at the time the Commissioner considers the request and not in bulk beforehand.</a:t>
              </a:r>
            </a:p>
            <a:p>
              <a:endParaRPr lang="en-US" sz="1200" dirty="0">
                <a:solidFill>
                  <a:schemeClr val="accent1">
                    <a:lumMod val="75000"/>
                  </a:schemeClr>
                </a:solidFill>
              </a:endParaRPr>
            </a:p>
            <a:p>
              <a:r>
                <a:rPr lang="en-US" sz="1200" dirty="0" smtClean="0">
                  <a:solidFill>
                    <a:schemeClr val="accent1">
                      <a:lumMod val="75000"/>
                    </a:schemeClr>
                  </a:solidFill>
                </a:rPr>
                <a:t>Hampden </a:t>
              </a:r>
              <a:r>
                <a:rPr lang="en-US" sz="1200" dirty="0">
                  <a:solidFill>
                    <a:schemeClr val="accent1">
                      <a:lumMod val="75000"/>
                    </a:schemeClr>
                  </a:solidFill>
                </a:rPr>
                <a:t>Charter School of Science </a:t>
              </a:r>
              <a:r>
                <a:rPr lang="en-US" sz="1200" dirty="0" smtClean="0">
                  <a:solidFill>
                    <a:schemeClr val="accent1">
                      <a:lumMod val="75000"/>
                    </a:schemeClr>
                  </a:solidFill>
                </a:rPr>
                <a:t>and </a:t>
              </a:r>
              <a:r>
                <a:rPr lang="en-US" sz="1200" dirty="0">
                  <a:solidFill>
                    <a:schemeClr val="accent1">
                      <a:lumMod val="75000"/>
                    </a:schemeClr>
                  </a:solidFill>
                </a:rPr>
                <a:t>three school support </a:t>
              </a:r>
              <a:r>
                <a:rPr lang="en-US" sz="1200" dirty="0" smtClean="0">
                  <a:solidFill>
                    <a:schemeClr val="accent1">
                      <a:lumMod val="75000"/>
                    </a:schemeClr>
                  </a:solidFill>
                </a:rPr>
                <a:t>organizations: Big </a:t>
              </a:r>
              <a:r>
                <a:rPr lang="en-US" sz="1200" dirty="0">
                  <a:solidFill>
                    <a:schemeClr val="accent1">
                      <a:lumMod val="75000"/>
                    </a:schemeClr>
                  </a:solidFill>
                </a:rPr>
                <a:t>Picture Learning, Building Excellent Schools, and </a:t>
              </a:r>
              <a:r>
                <a:rPr lang="en-US" sz="1200" dirty="0" err="1">
                  <a:solidFill>
                    <a:schemeClr val="accent1">
                      <a:lumMod val="75000"/>
                    </a:schemeClr>
                  </a:solidFill>
                </a:rPr>
                <a:t>EDWorks</a:t>
              </a:r>
              <a:r>
                <a:rPr lang="en-US" sz="1200" dirty="0" smtClean="0">
                  <a:solidFill>
                    <a:schemeClr val="accent1">
                      <a:lumMod val="75000"/>
                    </a:schemeClr>
                  </a:solidFill>
                </a:rPr>
                <a:t>.</a:t>
              </a:r>
            </a:p>
            <a:p>
              <a:endParaRPr lang="en-US" sz="1200" dirty="0">
                <a:solidFill>
                  <a:schemeClr val="accent1">
                    <a:lumMod val="75000"/>
                  </a:schemeClr>
                </a:solidFill>
              </a:endParaRPr>
            </a:p>
            <a:p>
              <a:r>
                <a:rPr lang="en-US" sz="1000" i="1" dirty="0" smtClean="0">
                  <a:solidFill>
                    <a:schemeClr val="accent1">
                      <a:lumMod val="75000"/>
                    </a:schemeClr>
                  </a:solidFill>
                </a:rPr>
                <a:t>Communication from DESE on October 8, 2015</a:t>
              </a:r>
              <a:endParaRPr lang="en-US" sz="1000" i="1" dirty="0">
                <a:solidFill>
                  <a:schemeClr val="accent1">
                    <a:lumMod val="75000"/>
                  </a:schemeClr>
                </a:solidFill>
              </a:endParaRPr>
            </a:p>
          </p:txBody>
        </p:sp>
        <p:cxnSp>
          <p:nvCxnSpPr>
            <p:cNvPr id="12" name="Straight Connector 11"/>
            <p:cNvCxnSpPr/>
            <p:nvPr/>
          </p:nvCxnSpPr>
          <p:spPr>
            <a:xfrm>
              <a:off x="786027" y="2272573"/>
              <a:ext cx="2319867" cy="0"/>
            </a:xfrm>
            <a:prstGeom prst="line">
              <a:avLst/>
            </a:prstGeom>
            <a:ln>
              <a:solidFill>
                <a:srgbClr val="83C85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86027" y="5195113"/>
              <a:ext cx="2319867" cy="0"/>
            </a:xfrm>
            <a:prstGeom prst="line">
              <a:avLst/>
            </a:prstGeom>
            <a:ln>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91563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600"/>
              </a:spcAft>
            </a:pPr>
            <a:r>
              <a:rPr lang="en-US" sz="1200" b="1" cap="small" dirty="0" smtClean="0">
                <a:solidFill>
                  <a:srgbClr val="660066"/>
                </a:solidFill>
              </a:rPr>
              <a:t>State Data: </a:t>
            </a:r>
            <a:r>
              <a:rPr lang="en-US" sz="1200" dirty="0" smtClean="0"/>
              <a:t>All enrollment and student outcomes data from all publicly funded Pre-kindergarten to Grade 12 and Ungraded as collected and reported by the Massachusetts Department of Elementary and Secondary Education (DESE).</a:t>
            </a:r>
          </a:p>
          <a:p>
            <a:pPr>
              <a:lnSpc>
                <a:spcPct val="100000"/>
              </a:lnSpc>
              <a:spcBef>
                <a:spcPts val="0"/>
              </a:spcBef>
              <a:spcAft>
                <a:spcPts val="600"/>
              </a:spcAft>
            </a:pPr>
            <a:r>
              <a:rPr lang="en-US" sz="1200" b="1" cap="small" dirty="0" smtClean="0">
                <a:solidFill>
                  <a:srgbClr val="660066"/>
                </a:solidFill>
              </a:rPr>
              <a:t>District Data:  </a:t>
            </a:r>
            <a:r>
              <a:rPr lang="en-US" sz="1200" dirty="0" smtClean="0"/>
              <a:t>All </a:t>
            </a:r>
            <a:r>
              <a:rPr lang="en-US" sz="1200" dirty="0"/>
              <a:t>enrollment and student outcomes data from all </a:t>
            </a:r>
            <a:r>
              <a:rPr lang="en-US" sz="1200" dirty="0" smtClean="0"/>
              <a:t>Pre</a:t>
            </a:r>
            <a:r>
              <a:rPr lang="en-US" sz="1200" dirty="0"/>
              <a:t>-kindergarten to Grade 12 and </a:t>
            </a:r>
            <a:r>
              <a:rPr lang="en-US" sz="1200" dirty="0" smtClean="0"/>
              <a:t>Ungraded public school districts </a:t>
            </a:r>
            <a:r>
              <a:rPr lang="en-US" sz="1200" dirty="0"/>
              <a:t>as collected and reported by </a:t>
            </a:r>
            <a:r>
              <a:rPr lang="en-US" sz="1200" dirty="0" smtClean="0"/>
              <a:t>DESE.</a:t>
            </a:r>
          </a:p>
          <a:p>
            <a:pPr marL="227013">
              <a:lnSpc>
                <a:spcPct val="100000"/>
              </a:lnSpc>
              <a:spcBef>
                <a:spcPts val="0"/>
              </a:spcBef>
              <a:spcAft>
                <a:spcPts val="600"/>
              </a:spcAft>
            </a:pPr>
            <a:r>
              <a:rPr lang="en-US" sz="1200" b="1" cap="small" dirty="0" smtClean="0">
                <a:solidFill>
                  <a:srgbClr val="660066"/>
                </a:solidFill>
              </a:rPr>
              <a:t>Sending District Data: </a:t>
            </a:r>
            <a:r>
              <a:rPr lang="en-US" sz="1200" dirty="0" smtClean="0"/>
              <a:t>A subset of public school districts that reimbursed charter schools for at least 100 students in FY15 as report by DESE.</a:t>
            </a:r>
          </a:p>
          <a:p>
            <a:pPr marL="454025">
              <a:lnSpc>
                <a:spcPct val="100000"/>
              </a:lnSpc>
              <a:spcBef>
                <a:spcPts val="0"/>
              </a:spcBef>
              <a:spcAft>
                <a:spcPts val="600"/>
              </a:spcAft>
            </a:pPr>
            <a:r>
              <a:rPr lang="en-US" sz="1200" b="1" cap="small" dirty="0" smtClean="0">
                <a:solidFill>
                  <a:srgbClr val="660066"/>
                </a:solidFill>
              </a:rPr>
              <a:t>Urban Sending District: </a:t>
            </a:r>
            <a:r>
              <a:rPr lang="en-US" sz="1200" dirty="0" smtClean="0"/>
              <a:t>A subset of 21 Sending District Data representing Boston, Cambridge, Somerville and some of the Gateway Cities.</a:t>
            </a:r>
          </a:p>
          <a:p>
            <a:pPr marL="454025">
              <a:lnSpc>
                <a:spcPct val="100000"/>
              </a:lnSpc>
              <a:spcBef>
                <a:spcPts val="0"/>
              </a:spcBef>
              <a:spcAft>
                <a:spcPts val="600"/>
              </a:spcAft>
            </a:pPr>
            <a:r>
              <a:rPr lang="en-US" sz="1200" b="1" cap="small" dirty="0" smtClean="0">
                <a:solidFill>
                  <a:srgbClr val="660066"/>
                </a:solidFill>
              </a:rPr>
              <a:t>Non-Urban Sending District: </a:t>
            </a:r>
            <a:r>
              <a:rPr lang="en-US" sz="1200" dirty="0" smtClean="0"/>
              <a:t>A subset of the 18 Sending District Data representing suburban and rural districts and Barnstable. The five Martha’s Vineyard districts were combined into one which sent over 100 students to the charter school.</a:t>
            </a:r>
          </a:p>
          <a:p>
            <a:pPr>
              <a:lnSpc>
                <a:spcPct val="100000"/>
              </a:lnSpc>
              <a:spcBef>
                <a:spcPts val="0"/>
              </a:spcBef>
              <a:spcAft>
                <a:spcPts val="600"/>
              </a:spcAft>
            </a:pPr>
            <a:r>
              <a:rPr lang="en-US" sz="1200" b="1" cap="small" dirty="0" smtClean="0">
                <a:solidFill>
                  <a:srgbClr val="660066"/>
                </a:solidFill>
              </a:rPr>
              <a:t>Commonwealth Charter Schools: </a:t>
            </a:r>
            <a:r>
              <a:rPr lang="en-US" sz="1200" dirty="0" smtClean="0"/>
              <a:t>All publicly funded charter schools independent of school districts during the time of this study 2009-10 to 2013-14.</a:t>
            </a:r>
          </a:p>
          <a:p>
            <a:pPr marL="227013">
              <a:lnSpc>
                <a:spcPct val="100000"/>
              </a:lnSpc>
              <a:spcBef>
                <a:spcPts val="0"/>
              </a:spcBef>
              <a:spcAft>
                <a:spcPts val="600"/>
              </a:spcAft>
            </a:pPr>
            <a:r>
              <a:rPr lang="en-US" sz="1200" b="1" cap="small" dirty="0" smtClean="0">
                <a:solidFill>
                  <a:srgbClr val="660066"/>
                </a:solidFill>
              </a:rPr>
              <a:t>Urban Charter: </a:t>
            </a:r>
            <a:r>
              <a:rPr lang="en-US" sz="1200" dirty="0" smtClean="0"/>
              <a:t>The 52 schools located in urban sending districts.</a:t>
            </a:r>
          </a:p>
          <a:p>
            <a:pPr marL="227013">
              <a:lnSpc>
                <a:spcPct val="100000"/>
              </a:lnSpc>
              <a:spcBef>
                <a:spcPts val="0"/>
              </a:spcBef>
              <a:spcAft>
                <a:spcPts val="600"/>
              </a:spcAft>
            </a:pPr>
            <a:r>
              <a:rPr lang="en-US" sz="1200" b="1" cap="small" dirty="0" smtClean="0">
                <a:solidFill>
                  <a:srgbClr val="660066"/>
                </a:solidFill>
              </a:rPr>
              <a:t>Non-Urban Charter: </a:t>
            </a:r>
            <a:r>
              <a:rPr lang="en-US" sz="1200" dirty="0" smtClean="0"/>
              <a:t>The 19 schools located in suburban or rural districts.</a:t>
            </a:r>
          </a:p>
          <a:p>
            <a:pPr>
              <a:lnSpc>
                <a:spcPct val="100000"/>
              </a:lnSpc>
              <a:spcBef>
                <a:spcPts val="0"/>
              </a:spcBef>
              <a:spcAft>
                <a:spcPts val="600"/>
              </a:spcAft>
            </a:pPr>
            <a:r>
              <a:rPr lang="en-US" sz="1200" b="1" cap="small" dirty="0" smtClean="0">
                <a:solidFill>
                  <a:srgbClr val="660066"/>
                </a:solidFill>
              </a:rPr>
              <a:t>Enrollment Loss/Gain</a:t>
            </a:r>
            <a:r>
              <a:rPr lang="en-US" sz="1200" b="1" dirty="0" smtClean="0">
                <a:solidFill>
                  <a:srgbClr val="660066"/>
                </a:solidFill>
              </a:rPr>
              <a:t>: </a:t>
            </a:r>
            <a:r>
              <a:rPr lang="en-US" sz="1200" dirty="0" smtClean="0"/>
              <a:t>Changes in the number of students within a graduation class from the initial enrollment to the final enrollment year for the cohort. For example, a middle school enrollment loss/gain would reflect changes with the same cohort of students from Grade 6 to Grade 8.</a:t>
            </a:r>
          </a:p>
          <a:p>
            <a:pPr>
              <a:lnSpc>
                <a:spcPct val="100000"/>
              </a:lnSpc>
              <a:spcBef>
                <a:spcPts val="0"/>
              </a:spcBef>
              <a:spcAft>
                <a:spcPts val="600"/>
              </a:spcAft>
            </a:pPr>
            <a:r>
              <a:rPr lang="en-US" sz="1200" b="1" cap="small" dirty="0" smtClean="0">
                <a:solidFill>
                  <a:srgbClr val="660066"/>
                </a:solidFill>
              </a:rPr>
              <a:t>Graduation Year: </a:t>
            </a:r>
            <a:r>
              <a:rPr lang="en-US" sz="1200" dirty="0" smtClean="0"/>
              <a:t>The final year of enrollment for the school. For example, a K-4 school, the grade year would be Grade. 4.</a:t>
            </a:r>
            <a:endParaRPr lang="en-US" sz="1200" dirty="0"/>
          </a:p>
          <a:p>
            <a:pPr>
              <a:lnSpc>
                <a:spcPct val="100000"/>
              </a:lnSpc>
              <a:spcBef>
                <a:spcPts val="0"/>
              </a:spcBef>
              <a:spcAft>
                <a:spcPts val="600"/>
              </a:spcAft>
            </a:pPr>
            <a:endParaRPr lang="en-US" sz="1100"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443820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199" y="379186"/>
            <a:ext cx="8062213" cy="1703287"/>
          </a:xfrm>
        </p:spPr>
        <p:txBody>
          <a:bodyPr/>
          <a:lstStyle/>
          <a:p>
            <a:r>
              <a:rPr lang="en-US" dirty="0" smtClean="0"/>
              <a:t>Low Income </a:t>
            </a:r>
            <a:br>
              <a:rPr lang="en-US" dirty="0" smtClean="0"/>
            </a:br>
            <a:r>
              <a:rPr lang="en-US" dirty="0" smtClean="0"/>
              <a:t>Students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51140004"/>
              </p:ext>
            </p:extLst>
          </p:nvPr>
        </p:nvGraphicFramePr>
        <p:xfrm>
          <a:off x="602570" y="3107592"/>
          <a:ext cx="7850187" cy="2301240"/>
        </p:xfrm>
        <a:graphic>
          <a:graphicData uri="http://schemas.openxmlformats.org/drawingml/2006/table">
            <a:tbl>
              <a:tblPr>
                <a:tableStyleId>{5C22544A-7EE6-4342-B048-85BDC9FD1C3A}</a:tableStyleId>
              </a:tblPr>
              <a:tblGrid>
                <a:gridCol w="7850187"/>
              </a:tblGrid>
              <a:tr h="261257">
                <a:tc>
                  <a:txBody>
                    <a:bodyPr/>
                    <a:lstStyle/>
                    <a:p>
                      <a:r>
                        <a:rPr lang="en-US" sz="1400" b="1" i="1" kern="100" spc="-50" baseline="0" dirty="0" smtClean="0">
                          <a:solidFill>
                            <a:schemeClr val="bg1"/>
                          </a:solidFill>
                          <a:latin typeface="+mn-lt"/>
                        </a:rPr>
                        <a:t>KEY FINDINGS</a:t>
                      </a:r>
                      <a:endParaRPr lang="en-US" sz="1400" b="1" i="1" kern="100" spc="-50" baseline="0" dirty="0">
                        <a:solidFill>
                          <a:schemeClr val="bg1"/>
                        </a:solidFill>
                        <a:latin typeface="+mn-lt"/>
                      </a:endParaRPr>
                    </a:p>
                  </a:txBody>
                  <a:tcPr marL="0" marR="0" marT="91440" marB="91440"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5029">
                <a:tc>
                  <a:txBody>
                    <a:bodyPr/>
                    <a:lstStyle/>
                    <a:p>
                      <a:pPr marL="171450" marR="0" lvl="3" indent="-171450" algn="l" defTabSz="914400" rtl="0" eaLnBrk="1" fontAlgn="auto" latinLnBrk="0" hangingPunct="1">
                        <a:lnSpc>
                          <a:spcPct val="100000"/>
                        </a:lnSpc>
                        <a:spcBef>
                          <a:spcPts val="0"/>
                        </a:spcBef>
                        <a:spcAft>
                          <a:spcPts val="600"/>
                        </a:spcAft>
                        <a:buClrTx/>
                        <a:buSzTx/>
                        <a:buFont typeface="Wingdings" charset="2"/>
                        <a:buChar char="Ø"/>
                        <a:tabLst/>
                        <a:defRPr/>
                      </a:pPr>
                      <a:r>
                        <a:rPr lang="en-US" sz="1400" b="0" i="0" dirty="0" smtClean="0">
                          <a:solidFill>
                            <a:schemeClr val="bg1"/>
                          </a:solidFill>
                          <a:effectLst/>
                          <a:latin typeface="+mn-lt"/>
                          <a:cs typeface="Calibri"/>
                        </a:rPr>
                        <a:t>Non-urban charter school</a:t>
                      </a:r>
                      <a:r>
                        <a:rPr lang="en-US" sz="1400" b="0" i="0" baseline="0" dirty="0" smtClean="0">
                          <a:solidFill>
                            <a:schemeClr val="bg1"/>
                          </a:solidFill>
                          <a:effectLst/>
                          <a:latin typeface="+mn-lt"/>
                          <a:cs typeface="Calibri"/>
                        </a:rPr>
                        <a:t> enrollment of students living in poverty is 25 to 50 percent lower than sending districts.</a:t>
                      </a:r>
                    </a:p>
                    <a:p>
                      <a:pPr marL="171450" marR="0" lvl="3" indent="-171450" algn="l" defTabSz="914400" rtl="0" eaLnBrk="1" fontAlgn="auto" latinLnBrk="0" hangingPunct="1">
                        <a:lnSpc>
                          <a:spcPct val="100000"/>
                        </a:lnSpc>
                        <a:spcBef>
                          <a:spcPts val="0"/>
                        </a:spcBef>
                        <a:spcAft>
                          <a:spcPts val="600"/>
                        </a:spcAft>
                        <a:buClrTx/>
                        <a:buSzTx/>
                        <a:buFont typeface="Wingdings" charset="2"/>
                        <a:buChar char="Ø"/>
                        <a:tabLst/>
                        <a:defRPr/>
                      </a:pPr>
                      <a:r>
                        <a:rPr lang="en-US" sz="1400" b="0" i="0" dirty="0" smtClean="0">
                          <a:solidFill>
                            <a:schemeClr val="bg1"/>
                          </a:solidFill>
                          <a:effectLst/>
                          <a:latin typeface="+mn-lt"/>
                          <a:cs typeface="Calibri"/>
                        </a:rPr>
                        <a:t>Non-urban</a:t>
                      </a:r>
                      <a:r>
                        <a:rPr lang="en-US" sz="1400" b="0" i="0" baseline="0" dirty="0" smtClean="0">
                          <a:solidFill>
                            <a:schemeClr val="bg1"/>
                          </a:solidFill>
                          <a:effectLst/>
                          <a:latin typeface="+mn-lt"/>
                          <a:cs typeface="Calibri"/>
                        </a:rPr>
                        <a:t> c</a:t>
                      </a:r>
                      <a:r>
                        <a:rPr lang="en-US" sz="1400" b="0" i="0" dirty="0" smtClean="0">
                          <a:solidFill>
                            <a:schemeClr val="bg1"/>
                          </a:solidFill>
                          <a:effectLst/>
                          <a:latin typeface="+mn-lt"/>
                          <a:cs typeface="Calibri"/>
                        </a:rPr>
                        <a:t>harter</a:t>
                      </a:r>
                      <a:r>
                        <a:rPr lang="en-US" sz="1400" b="0" i="0" baseline="0" dirty="0" smtClean="0">
                          <a:solidFill>
                            <a:schemeClr val="bg1"/>
                          </a:solidFill>
                          <a:effectLst/>
                          <a:latin typeface="+mn-lt"/>
                          <a:cs typeface="Calibri"/>
                        </a:rPr>
                        <a:t> school claims of success may be the result of enrolling small percentages of students living in poverty.</a:t>
                      </a:r>
                    </a:p>
                    <a:p>
                      <a:pPr marL="171450" marR="0" lvl="3" indent="-171450" algn="l" defTabSz="914400" rtl="0" eaLnBrk="1" fontAlgn="auto" latinLnBrk="0" hangingPunct="1">
                        <a:lnSpc>
                          <a:spcPct val="100000"/>
                        </a:lnSpc>
                        <a:spcBef>
                          <a:spcPts val="0"/>
                        </a:spcBef>
                        <a:spcAft>
                          <a:spcPts val="600"/>
                        </a:spcAft>
                        <a:buClrTx/>
                        <a:buSzTx/>
                        <a:buFont typeface="Wingdings" charset="2"/>
                        <a:buChar char="Ø"/>
                        <a:tabLst/>
                        <a:defRPr/>
                      </a:pPr>
                      <a:r>
                        <a:rPr lang="en-US" sz="1400" b="0" i="0" baseline="0" dirty="0" smtClean="0">
                          <a:solidFill>
                            <a:schemeClr val="bg1"/>
                          </a:solidFill>
                          <a:effectLst/>
                          <a:latin typeface="+mn-lt"/>
                          <a:cs typeface="Calibri"/>
                        </a:rPr>
                        <a:t>Urban charter school claims of success may be the result of enrolling percentages of low-income students that are half that of the sending district.</a:t>
                      </a:r>
                      <a:endParaRPr lang="en-US" sz="1400" b="0" i="0" dirty="0" smtClean="0">
                        <a:solidFill>
                          <a:schemeClr val="bg1"/>
                        </a:solidFill>
                        <a:effectLst/>
                        <a:latin typeface="+mn-lt"/>
                        <a:cs typeface="Calibri"/>
                      </a:endParaRPr>
                    </a:p>
                    <a:p>
                      <a:endParaRPr lang="en-US" sz="1400" dirty="0">
                        <a:solidFill>
                          <a:schemeClr val="bg1"/>
                        </a:solidFill>
                      </a:endParaRPr>
                    </a:p>
                  </a:txBody>
                  <a:tcPr marL="0" marR="0" marT="91440" marB="91440"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48469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Students Living in Poverty</a:t>
            </a:r>
            <a:endParaRPr lang="en-US" sz="2400" dirty="0">
              <a:solidFill>
                <a:srgbClr val="1A1D71"/>
              </a:solidFill>
            </a:endParaRPr>
          </a:p>
        </p:txBody>
      </p:sp>
      <p:sp>
        <p:nvSpPr>
          <p:cNvPr id="4" name="Content Placeholder 3"/>
          <p:cNvSpPr>
            <a:spLocks noGrp="1"/>
          </p:cNvSpPr>
          <p:nvPr>
            <p:ph idx="1"/>
          </p:nvPr>
        </p:nvSpPr>
        <p:spPr>
          <a:xfrm>
            <a:off x="457200" y="1581944"/>
            <a:ext cx="3182052" cy="2803071"/>
          </a:xfrm>
        </p:spPr>
        <p:txBody>
          <a:bodyPr/>
          <a:lstStyle/>
          <a:p>
            <a:pPr lvl="3">
              <a:lnSpc>
                <a:spcPct val="100000"/>
              </a:lnSpc>
            </a:pPr>
            <a:r>
              <a:rPr lang="en-US" sz="1100" dirty="0" smtClean="0">
                <a:solidFill>
                  <a:srgbClr val="0D6A71"/>
                </a:solidFill>
                <a:latin typeface="Calibri"/>
                <a:cs typeface="Calibri"/>
              </a:rPr>
              <a:t>Statewide there was a five percent increase in the Low Income student population over the five years reviewed for this study. This increase applies to all public school districts charter sending districts.</a:t>
            </a:r>
          </a:p>
          <a:p>
            <a:pPr lvl="3">
              <a:lnSpc>
                <a:spcPct val="100000"/>
              </a:lnSpc>
            </a:pPr>
            <a:r>
              <a:rPr lang="en-US" sz="1100" dirty="0" smtClean="0">
                <a:solidFill>
                  <a:srgbClr val="0D6A71"/>
                </a:solidFill>
                <a:latin typeface="Calibri"/>
                <a:cs typeface="Calibri"/>
              </a:rPr>
              <a:t>Overall, charter schools saw a 13 percent increase in the  enrollment of low income students over this period; however, most of  this gain was in urban charters.</a:t>
            </a:r>
          </a:p>
        </p:txBody>
      </p:sp>
      <p:sp>
        <p:nvSpPr>
          <p:cNvPr id="10" name="Content Placeholder 6"/>
          <p:cNvSpPr>
            <a:spLocks noGrp="1"/>
          </p:cNvSpPr>
          <p:nvPr>
            <p:ph idx="1"/>
          </p:nvPr>
        </p:nvSpPr>
        <p:spPr>
          <a:xfrm>
            <a:off x="457200" y="3157549"/>
            <a:ext cx="3182052" cy="1015308"/>
          </a:xfrm>
        </p:spPr>
        <p:txBody>
          <a:bodyPr/>
          <a:lstStyle/>
          <a:p>
            <a:pPr lvl="3">
              <a:lnSpc>
                <a:spcPct val="100000"/>
              </a:lnSpc>
            </a:pPr>
            <a:r>
              <a:rPr lang="en-US" sz="1200" b="1" i="1" dirty="0" smtClean="0">
                <a:solidFill>
                  <a:srgbClr val="660066"/>
                </a:solidFill>
                <a:latin typeface="Calibri"/>
                <a:cs typeface="Calibri"/>
              </a:rPr>
              <a:t>Student demographics suggest that, at least in part, charter student performance on state assessment may be connected to the family’s socioeconomic status.</a:t>
            </a:r>
            <a:endParaRPr lang="en-US" sz="1200" b="1" i="1" dirty="0" smtClean="0">
              <a:solidFill>
                <a:srgbClr val="660066"/>
              </a:solidFill>
            </a:endParaRPr>
          </a:p>
        </p:txBody>
      </p:sp>
      <p:pic>
        <p:nvPicPr>
          <p:cNvPr id="5" name="Picture 4"/>
          <p:cNvPicPr>
            <a:picLocks noChangeAspect="1"/>
          </p:cNvPicPr>
          <p:nvPr/>
        </p:nvPicPr>
        <p:blipFill rotWithShape="1">
          <a:blip r:embed="rId2"/>
          <a:srcRect r="12780"/>
          <a:stretch/>
        </p:blipFill>
        <p:spPr>
          <a:xfrm>
            <a:off x="3958772" y="1660763"/>
            <a:ext cx="4691827" cy="36576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886200" y="685800"/>
            <a:ext cx="4904014" cy="830997"/>
          </a:xfrm>
          <a:prstGeom prst="rect">
            <a:avLst/>
          </a:prstGeom>
          <a:noFill/>
        </p:spPr>
        <p:txBody>
          <a:bodyPr wrap="square" rtlCol="0">
            <a:spAutoFit/>
          </a:bodyPr>
          <a:lstStyle/>
          <a:p>
            <a:pPr eaLnBrk="0" fontAlgn="base" hangingPunct="0">
              <a:buNone/>
            </a:pPr>
            <a:r>
              <a:rPr lang="en-US" sz="1200" b="1" dirty="0" smtClean="0">
                <a:solidFill>
                  <a:srgbClr val="660066"/>
                </a:solidFill>
                <a:latin typeface="Calibri"/>
                <a:cs typeface="Calibri"/>
              </a:rPr>
              <a:t>Charter schools celebrate their students’ performance on MCAS, often stating that their schools “outperform” district schools. However, connections between outcomes on standardized tests and family income have consistently proven to be reliable. </a:t>
            </a:r>
            <a:endParaRPr lang="en-US" sz="1200" b="1" dirty="0">
              <a:solidFill>
                <a:srgbClr val="660066"/>
              </a:solidFill>
              <a:latin typeface="Calibri"/>
              <a:cs typeface="Calibri"/>
            </a:endParaRPr>
          </a:p>
        </p:txBody>
      </p:sp>
    </p:spTree>
    <p:extLst>
      <p:ext uri="{BB962C8B-B14F-4D97-AF65-F5344CB8AC3E}">
        <p14:creationId xmlns:p14="http://schemas.microsoft.com/office/powerpoint/2010/main" val="1398564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Sending Districts &amp; Charters</a:t>
            </a:r>
            <a:endParaRPr lang="en-US" sz="2400" dirty="0">
              <a:solidFill>
                <a:srgbClr val="1A1D71"/>
              </a:solidFill>
            </a:endParaRPr>
          </a:p>
        </p:txBody>
      </p:sp>
      <p:sp>
        <p:nvSpPr>
          <p:cNvPr id="4" name="Content Placeholder 3"/>
          <p:cNvSpPr>
            <a:spLocks noGrp="1"/>
          </p:cNvSpPr>
          <p:nvPr>
            <p:ph idx="1"/>
          </p:nvPr>
        </p:nvSpPr>
        <p:spPr>
          <a:xfrm>
            <a:off x="457200" y="1523999"/>
            <a:ext cx="3182052" cy="4209143"/>
          </a:xfrm>
        </p:spPr>
        <p:txBody>
          <a:bodyPr/>
          <a:lstStyle/>
          <a:p>
            <a:pPr lvl="3">
              <a:lnSpc>
                <a:spcPct val="100000"/>
              </a:lnSpc>
            </a:pPr>
            <a:r>
              <a:rPr lang="en-US" sz="1100" b="1" dirty="0" smtClean="0">
                <a:solidFill>
                  <a:srgbClr val="660066"/>
                </a:solidFill>
                <a:latin typeface="Calibri"/>
                <a:cs typeface="Calibri"/>
              </a:rPr>
              <a:t>Urban Districts &amp; Charters</a:t>
            </a:r>
          </a:p>
          <a:p>
            <a:pPr lvl="3">
              <a:lnSpc>
                <a:spcPct val="100000"/>
              </a:lnSpc>
            </a:pPr>
            <a:r>
              <a:rPr lang="en-US" sz="1100" dirty="0" smtClean="0">
                <a:solidFill>
                  <a:schemeClr val="accent4">
                    <a:lumMod val="75000"/>
                  </a:schemeClr>
                </a:solidFill>
                <a:latin typeface="Calibri"/>
                <a:cs typeface="Calibri"/>
              </a:rPr>
              <a:t>Over the five years studied, the percentage of students living in poverty in urban sending districts has steadily increased from 66 percent on 2010 to 71.5 percent in 2014.</a:t>
            </a:r>
          </a:p>
          <a:p>
            <a:pPr lvl="3">
              <a:lnSpc>
                <a:spcPct val="100000"/>
              </a:lnSpc>
            </a:pPr>
            <a:r>
              <a:rPr lang="en-US" sz="1100" dirty="0">
                <a:solidFill>
                  <a:schemeClr val="accent4">
                    <a:lumMod val="75000"/>
                  </a:schemeClr>
                </a:solidFill>
                <a:latin typeface="Calibri"/>
                <a:cs typeface="Calibri"/>
              </a:rPr>
              <a:t>U</a:t>
            </a:r>
            <a:r>
              <a:rPr lang="en-US" sz="1100" dirty="0" smtClean="0">
                <a:solidFill>
                  <a:schemeClr val="accent4">
                    <a:lumMod val="75000"/>
                  </a:schemeClr>
                </a:solidFill>
                <a:latin typeface="Calibri"/>
                <a:cs typeface="Calibri"/>
              </a:rPr>
              <a:t>rban charters have seen growth in enrollment from a low of 64 percent in 2010 to a high of 73 percent in 2013.</a:t>
            </a:r>
            <a:endParaRPr lang="en-US" sz="1100" dirty="0">
              <a:solidFill>
                <a:schemeClr val="accent4">
                  <a:lumMod val="75000"/>
                </a:schemeClr>
              </a:solidFill>
            </a:endParaRPr>
          </a:p>
          <a:p>
            <a:pPr lvl="3">
              <a:lnSpc>
                <a:spcPct val="100000"/>
              </a:lnSpc>
            </a:pPr>
            <a:endParaRPr lang="en-US" sz="1100" b="1" dirty="0">
              <a:solidFill>
                <a:srgbClr val="660066"/>
              </a:solidFill>
              <a:latin typeface="Calibri"/>
              <a:cs typeface="Calibri"/>
            </a:endParaRPr>
          </a:p>
          <a:p>
            <a:pPr lvl="3">
              <a:lnSpc>
                <a:spcPct val="100000"/>
              </a:lnSpc>
            </a:pPr>
            <a:r>
              <a:rPr lang="en-US" sz="1100" b="1" dirty="0" smtClean="0">
                <a:solidFill>
                  <a:srgbClr val="660066"/>
                </a:solidFill>
                <a:latin typeface="Calibri"/>
                <a:cs typeface="Calibri"/>
              </a:rPr>
              <a:t>Non-Urban Districts &amp; Charters</a:t>
            </a:r>
            <a:endParaRPr lang="en-US" sz="1100" b="1" dirty="0">
              <a:solidFill>
                <a:srgbClr val="660066"/>
              </a:solidFill>
              <a:latin typeface="Calibri"/>
              <a:cs typeface="Calibri"/>
            </a:endParaRPr>
          </a:p>
          <a:p>
            <a:pPr lvl="3">
              <a:lnSpc>
                <a:spcPct val="100000"/>
              </a:lnSpc>
            </a:pPr>
            <a:r>
              <a:rPr lang="en-US" sz="1100" dirty="0" smtClean="0">
                <a:solidFill>
                  <a:schemeClr val="accent4">
                    <a:lumMod val="75000"/>
                  </a:schemeClr>
                </a:solidFill>
                <a:latin typeface="Calibri"/>
                <a:cs typeface="Calibri"/>
              </a:rPr>
              <a:t>Non-urban sending districts have inconsistent enrollment of low-income students, with a low of 22 percent in 2011 and a high of 29 percent in 2013.</a:t>
            </a:r>
            <a:endParaRPr lang="en-US" sz="1100" dirty="0">
              <a:solidFill>
                <a:schemeClr val="accent4">
                  <a:lumMod val="75000"/>
                </a:schemeClr>
              </a:solidFill>
              <a:latin typeface="Calibri"/>
              <a:cs typeface="Calibri"/>
            </a:endParaRPr>
          </a:p>
          <a:p>
            <a:pPr lvl="3">
              <a:lnSpc>
                <a:spcPct val="100000"/>
              </a:lnSpc>
            </a:pPr>
            <a:r>
              <a:rPr lang="en-US" sz="1100" dirty="0" smtClean="0">
                <a:solidFill>
                  <a:schemeClr val="accent4">
                    <a:lumMod val="75000"/>
                  </a:schemeClr>
                </a:solidFill>
                <a:latin typeface="Calibri"/>
                <a:cs typeface="Calibri"/>
              </a:rPr>
              <a:t>Non-urban </a:t>
            </a:r>
            <a:r>
              <a:rPr lang="en-US" sz="1100" dirty="0">
                <a:solidFill>
                  <a:schemeClr val="accent4">
                    <a:lumMod val="75000"/>
                  </a:schemeClr>
                </a:solidFill>
                <a:latin typeface="Calibri"/>
                <a:cs typeface="Calibri"/>
              </a:rPr>
              <a:t>charters have seen </a:t>
            </a:r>
            <a:r>
              <a:rPr lang="en-US" sz="1100" dirty="0" smtClean="0">
                <a:solidFill>
                  <a:schemeClr val="accent4">
                    <a:lumMod val="75000"/>
                  </a:schemeClr>
                </a:solidFill>
                <a:latin typeface="Calibri"/>
                <a:cs typeface="Calibri"/>
              </a:rPr>
              <a:t>a small but steady </a:t>
            </a:r>
            <a:r>
              <a:rPr lang="en-US" sz="1100" dirty="0">
                <a:solidFill>
                  <a:schemeClr val="accent4">
                    <a:lumMod val="75000"/>
                  </a:schemeClr>
                </a:solidFill>
                <a:latin typeface="Calibri"/>
                <a:cs typeface="Calibri"/>
              </a:rPr>
              <a:t>percentage growth in enrollment from a low of </a:t>
            </a:r>
            <a:r>
              <a:rPr lang="en-US" sz="1100" dirty="0" smtClean="0">
                <a:solidFill>
                  <a:schemeClr val="accent4">
                    <a:lumMod val="75000"/>
                  </a:schemeClr>
                </a:solidFill>
                <a:latin typeface="Calibri"/>
                <a:cs typeface="Calibri"/>
              </a:rPr>
              <a:t>14 </a:t>
            </a:r>
            <a:r>
              <a:rPr lang="en-US" sz="1100" dirty="0">
                <a:solidFill>
                  <a:schemeClr val="accent4">
                    <a:lumMod val="75000"/>
                  </a:schemeClr>
                </a:solidFill>
                <a:latin typeface="Calibri"/>
                <a:cs typeface="Calibri"/>
              </a:rPr>
              <a:t>percent in 2010 to a high of </a:t>
            </a:r>
            <a:r>
              <a:rPr lang="en-US" sz="1100" dirty="0" smtClean="0">
                <a:solidFill>
                  <a:schemeClr val="accent4">
                    <a:lumMod val="75000"/>
                  </a:schemeClr>
                </a:solidFill>
                <a:latin typeface="Calibri"/>
                <a:cs typeface="Calibri"/>
              </a:rPr>
              <a:t>20 </a:t>
            </a:r>
            <a:r>
              <a:rPr lang="en-US" sz="1100" dirty="0">
                <a:solidFill>
                  <a:schemeClr val="accent4">
                    <a:lumMod val="75000"/>
                  </a:schemeClr>
                </a:solidFill>
                <a:latin typeface="Calibri"/>
                <a:cs typeface="Calibri"/>
              </a:rPr>
              <a:t>percent in </a:t>
            </a:r>
            <a:r>
              <a:rPr lang="en-US" sz="1100" dirty="0" smtClean="0">
                <a:solidFill>
                  <a:schemeClr val="accent4">
                    <a:lumMod val="75000"/>
                  </a:schemeClr>
                </a:solidFill>
                <a:latin typeface="Calibri"/>
                <a:cs typeface="Calibri"/>
              </a:rPr>
              <a:t>2014, but on average only between one-third and two-thirds of sending districts. </a:t>
            </a:r>
            <a:endParaRPr lang="en-US" sz="1100" dirty="0">
              <a:solidFill>
                <a:schemeClr val="accent4">
                  <a:lumMod val="75000"/>
                </a:schemeClr>
              </a:solidFill>
              <a:latin typeface="Calibri"/>
              <a:cs typeface="Calibri"/>
            </a:endParaRPr>
          </a:p>
          <a:p>
            <a:pPr lvl="3">
              <a:lnSpc>
                <a:spcPct val="100000"/>
              </a:lnSpc>
              <a:buNone/>
            </a:pPr>
            <a:r>
              <a:rPr lang="en-US" sz="1200" b="1" dirty="0" smtClean="0">
                <a:solidFill>
                  <a:srgbClr val="660066"/>
                </a:solidFill>
                <a:effectLst/>
                <a:latin typeface="Calibri"/>
                <a:cs typeface="Calibri"/>
              </a:rPr>
              <a:t>The percent of low-income students enrolled in non-urban charters is between 50 and 75 percent of sending districts.</a:t>
            </a:r>
            <a:endParaRPr lang="en-US" sz="1200" b="1" dirty="0">
              <a:solidFill>
                <a:srgbClr val="660066"/>
              </a:solidFill>
              <a:effectLst/>
              <a:latin typeface="Calibri"/>
              <a:cs typeface="Calibri"/>
            </a:endParaRPr>
          </a:p>
        </p:txBody>
      </p:sp>
      <p:sp>
        <p:nvSpPr>
          <p:cNvPr id="10" name="Content Placeholder 6"/>
          <p:cNvSpPr>
            <a:spLocks noGrp="1"/>
          </p:cNvSpPr>
          <p:nvPr>
            <p:ph idx="1"/>
          </p:nvPr>
        </p:nvSpPr>
        <p:spPr>
          <a:xfrm>
            <a:off x="3886200" y="689163"/>
            <a:ext cx="4800600" cy="724999"/>
          </a:xfrm>
        </p:spPr>
        <p:txBody>
          <a:bodyPr/>
          <a:lstStyle/>
          <a:p>
            <a:pPr lvl="3">
              <a:lnSpc>
                <a:spcPct val="100000"/>
              </a:lnSpc>
            </a:pPr>
            <a:r>
              <a:rPr lang="en-US" sz="1100" b="1" i="1" dirty="0" smtClean="0">
                <a:solidFill>
                  <a:srgbClr val="660066"/>
                </a:solidFill>
                <a:latin typeface="Calibri"/>
                <a:cs typeface="Calibri"/>
              </a:rPr>
              <a:t>Urban sending districts and urban charters enroll similarly high percentages of low income students. Non-urban districts enroll larger percentages of students living in poverty than the charters they host.</a:t>
            </a:r>
            <a:endParaRPr lang="en-US" b="1" i="1" dirty="0" smtClean="0">
              <a:solidFill>
                <a:srgbClr val="660066"/>
              </a:solidFill>
            </a:endParaRPr>
          </a:p>
        </p:txBody>
      </p:sp>
      <p:pic>
        <p:nvPicPr>
          <p:cNvPr id="3" name="Picture 2"/>
          <p:cNvPicPr>
            <a:picLocks noChangeAspect="1"/>
          </p:cNvPicPr>
          <p:nvPr/>
        </p:nvPicPr>
        <p:blipFill rotWithShape="1">
          <a:blip r:embed="rId2"/>
          <a:srcRect r="15878"/>
          <a:stretch/>
        </p:blipFill>
        <p:spPr>
          <a:xfrm>
            <a:off x="4035512" y="1724212"/>
            <a:ext cx="452520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5140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Sturgis Charter School</a:t>
            </a:r>
            <a:br>
              <a:rPr lang="en-US" sz="2400" dirty="0" smtClean="0">
                <a:solidFill>
                  <a:srgbClr val="1A1D71"/>
                </a:solidFill>
              </a:rPr>
            </a:br>
            <a:r>
              <a:rPr lang="en-US" sz="2400" dirty="0" smtClean="0">
                <a:solidFill>
                  <a:srgbClr val="1A1D71"/>
                </a:solidFill>
              </a:rPr>
              <a:t>Low Income Students</a:t>
            </a:r>
            <a:endParaRPr lang="en-US" sz="2400" dirty="0">
              <a:solidFill>
                <a:srgbClr val="1A1D71"/>
              </a:solidFill>
            </a:endParaRPr>
          </a:p>
        </p:txBody>
      </p:sp>
      <p:sp>
        <p:nvSpPr>
          <p:cNvPr id="4" name="Content Placeholder 3"/>
          <p:cNvSpPr>
            <a:spLocks noGrp="1"/>
          </p:cNvSpPr>
          <p:nvPr>
            <p:ph idx="1"/>
          </p:nvPr>
        </p:nvSpPr>
        <p:spPr>
          <a:xfrm>
            <a:off x="457200" y="2261632"/>
            <a:ext cx="3182052" cy="2995385"/>
          </a:xfrm>
        </p:spPr>
        <p:txBody>
          <a:bodyPr/>
          <a:lstStyle/>
          <a:p>
            <a:r>
              <a:rPr lang="en-US" sz="1100" dirty="0" smtClean="0">
                <a:solidFill>
                  <a:schemeClr val="accent3">
                    <a:lumMod val="50000"/>
                  </a:schemeClr>
                </a:solidFill>
              </a:rPr>
              <a:t>In FY14, Sandwich, Barnstable, and Dennis-Yarmouth sent the highest numbers of students to Sturgis Charter School. </a:t>
            </a:r>
          </a:p>
          <a:p>
            <a:r>
              <a:rPr lang="en-US" sz="1100" dirty="0" smtClean="0">
                <a:solidFill>
                  <a:schemeClr val="accent3">
                    <a:lumMod val="50000"/>
                  </a:schemeClr>
                </a:solidFill>
              </a:rPr>
              <a:t>Over the five years of this study, Barnstable’s poverty level is close to the state average. The Dennis-Yarmouth’s average is higher in </a:t>
            </a:r>
            <a:r>
              <a:rPr lang="en-US" sz="1100" dirty="0">
                <a:solidFill>
                  <a:schemeClr val="accent3">
                    <a:lumMod val="50000"/>
                  </a:schemeClr>
                </a:solidFill>
              </a:rPr>
              <a:t>all five years: </a:t>
            </a:r>
            <a:r>
              <a:rPr lang="en-US" sz="1100" dirty="0" smtClean="0">
                <a:solidFill>
                  <a:schemeClr val="accent3">
                    <a:lumMod val="50000"/>
                  </a:schemeClr>
                </a:solidFill>
              </a:rPr>
              <a:t>Sandwich’s rate is lower.</a:t>
            </a:r>
          </a:p>
          <a:p>
            <a:r>
              <a:rPr lang="en-US" sz="1100" dirty="0">
                <a:solidFill>
                  <a:srgbClr val="60601D"/>
                </a:solidFill>
              </a:rPr>
              <a:t>The Sturgis charter school consistently has about seven percent of its students identified as low-</a:t>
            </a:r>
            <a:r>
              <a:rPr lang="en-US" sz="1100" dirty="0" smtClean="0">
                <a:solidFill>
                  <a:srgbClr val="60601D"/>
                </a:solidFill>
              </a:rPr>
              <a:t>income. </a:t>
            </a:r>
          </a:p>
          <a:p>
            <a:r>
              <a:rPr lang="en-US" sz="1100" b="1" dirty="0" smtClean="0">
                <a:solidFill>
                  <a:srgbClr val="660066"/>
                </a:solidFill>
              </a:rPr>
              <a:t>In FY14, Sturgis rate was half that of Sandwich, 17 percent of Barnstable and 14 percent of Dennis-Yarmouth. </a:t>
            </a:r>
            <a:endParaRPr lang="en-US" sz="1100" b="1" dirty="0">
              <a:solidFill>
                <a:srgbClr val="660066"/>
              </a:solidFill>
            </a:endParaRPr>
          </a:p>
        </p:txBody>
      </p:sp>
      <p:sp>
        <p:nvSpPr>
          <p:cNvPr id="5" name="TextBox 4"/>
          <p:cNvSpPr txBox="1"/>
          <p:nvPr/>
        </p:nvSpPr>
        <p:spPr>
          <a:xfrm>
            <a:off x="3913415" y="612588"/>
            <a:ext cx="4798233" cy="1384995"/>
          </a:xfrm>
          <a:prstGeom prst="rect">
            <a:avLst/>
          </a:prstGeom>
          <a:noFill/>
        </p:spPr>
        <p:txBody>
          <a:bodyPr wrap="square" rtlCol="0">
            <a:spAutoFit/>
          </a:bodyPr>
          <a:lstStyle/>
          <a:p>
            <a:r>
              <a:rPr lang="en-US" sz="1200" b="1" i="1" dirty="0">
                <a:solidFill>
                  <a:srgbClr val="660066"/>
                </a:solidFill>
                <a:latin typeface="Calibri"/>
                <a:cs typeface="Calibri"/>
              </a:rPr>
              <a:t>According to the Sturgis website, “U.S. News and World  Report recently accounted the Best High Schools Ranking for 2015. Sturgis received a gold medal and is ranked #1 high school in MA, #6 charter school in US, and #32 high school in US.” It goes on, “Schools were awarded gold, silver or bronze medals based on their performance on state assessments and how well they prepare students for college.</a:t>
            </a:r>
            <a:r>
              <a:rPr lang="en-US" sz="1200" b="1" i="1" dirty="0" smtClean="0">
                <a:solidFill>
                  <a:srgbClr val="660066"/>
                </a:solidFill>
                <a:latin typeface="Calibri"/>
                <a:cs typeface="Calibri"/>
              </a:rPr>
              <a:t>”</a:t>
            </a:r>
          </a:p>
          <a:p>
            <a:r>
              <a:rPr lang="en-US" sz="1200" dirty="0" smtClean="0">
                <a:solidFill>
                  <a:srgbClr val="0D6A71"/>
                </a:solidFill>
                <a:latin typeface="Calibri"/>
                <a:cs typeface="Calibri"/>
              </a:rPr>
              <a:t>                                                                             Sturgis Charter School Website</a:t>
            </a:r>
            <a:endParaRPr lang="en-US" sz="1200" dirty="0">
              <a:solidFill>
                <a:srgbClr val="0D6A71"/>
              </a:solidFill>
            </a:endParaRPr>
          </a:p>
        </p:txBody>
      </p:sp>
      <p:pic>
        <p:nvPicPr>
          <p:cNvPr id="3" name="Picture 2"/>
          <p:cNvPicPr>
            <a:picLocks noChangeAspect="1"/>
          </p:cNvPicPr>
          <p:nvPr/>
        </p:nvPicPr>
        <p:blipFill rotWithShape="1">
          <a:blip r:embed="rId2"/>
          <a:srcRect r="18618"/>
          <a:stretch/>
        </p:blipFill>
        <p:spPr>
          <a:xfrm>
            <a:off x="4346784" y="2237264"/>
            <a:ext cx="4364864"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0290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251372" cy="500850"/>
          </a:xfrm>
        </p:spPr>
        <p:txBody>
          <a:bodyPr/>
          <a:lstStyle/>
          <a:p>
            <a:r>
              <a:rPr lang="en-US" dirty="0" smtClean="0"/>
              <a:t>Key Findings</a:t>
            </a:r>
            <a:r>
              <a:rPr lang="en-US" sz="1200" b="0" spc="0" dirty="0" smtClean="0">
                <a:latin typeface="Calibri"/>
                <a:cs typeface="Calibri"/>
              </a:rPr>
              <a:t> </a:t>
            </a:r>
            <a:endParaRPr lang="en-US" sz="1200" b="0" spc="0" dirty="0">
              <a:latin typeface="Calibri"/>
              <a:cs typeface="Calibri"/>
            </a:endParaRPr>
          </a:p>
        </p:txBody>
      </p:sp>
      <p:sp>
        <p:nvSpPr>
          <p:cNvPr id="8" name="Content Placeholder 7"/>
          <p:cNvSpPr>
            <a:spLocks noGrp="1"/>
          </p:cNvSpPr>
          <p:nvPr>
            <p:ph idx="1"/>
          </p:nvPr>
        </p:nvSpPr>
        <p:spPr>
          <a:xfrm>
            <a:off x="457200" y="1186650"/>
            <a:ext cx="8251371" cy="4865569"/>
          </a:xfrm>
        </p:spPr>
        <p:txBody>
          <a:bodyPr/>
          <a:lstStyle/>
          <a:p>
            <a:pPr>
              <a:lnSpc>
                <a:spcPct val="100000"/>
              </a:lnSpc>
              <a:spcBef>
                <a:spcPts val="0"/>
              </a:spcBef>
              <a:spcAft>
                <a:spcPts val="600"/>
              </a:spcAft>
            </a:pPr>
            <a:r>
              <a:rPr lang="en-US" sz="1100" dirty="0" smtClean="0">
                <a:solidFill>
                  <a:schemeClr val="accent3">
                    <a:lumMod val="50000"/>
                  </a:schemeClr>
                </a:solidFill>
              </a:rPr>
              <a:t>Commonwealth </a:t>
            </a:r>
            <a:r>
              <a:rPr lang="en-US" sz="1100" dirty="0">
                <a:solidFill>
                  <a:schemeClr val="accent3">
                    <a:lumMod val="50000"/>
                  </a:schemeClr>
                </a:solidFill>
              </a:rPr>
              <a:t>charter schools are publicly-funded schools governed by an independent Board with no connections to the local school committee. Commonwealth charters operate under a five-year charter granted by the Commonwealth’s Board of Elementary and Secondary Education. From 2009-10 through 2013-14, Commonwealth charter schools:</a:t>
            </a:r>
          </a:p>
          <a:p>
            <a:pPr marL="171450" indent="-171450">
              <a:lnSpc>
                <a:spcPct val="100000"/>
              </a:lnSpc>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Educate Different Students with Disabilities than District Schools.  </a:t>
            </a:r>
            <a:r>
              <a:rPr lang="en-US" sz="1100" dirty="0">
                <a:solidFill>
                  <a:schemeClr val="accent3">
                    <a:lumMod val="50000"/>
                  </a:schemeClr>
                </a:solidFill>
              </a:rPr>
              <a:t>At least 85 percent of charter school SWD receive special education services through full inclusion programs. Sixty-five percent of district school SWD are in full inclusion programs, 20 percent in partial inclusion, nine percent in substantially separate programs, and six percent in out-of-district placements.</a:t>
            </a:r>
          </a:p>
          <a:p>
            <a:pPr marL="171450" indent="-171450">
              <a:lnSpc>
                <a:spcPct val="100000"/>
              </a:lnSpc>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Educate Fewer English Language Learners than District Schools</a:t>
            </a:r>
            <a:r>
              <a:rPr lang="en-US" sz="1200" cap="small" dirty="0">
                <a:solidFill>
                  <a:schemeClr val="accent1">
                    <a:lumMod val="75000"/>
                  </a:schemeClr>
                </a:solidFill>
              </a:rPr>
              <a:t>. </a:t>
            </a:r>
            <a:r>
              <a:rPr lang="en-US" sz="1100" dirty="0">
                <a:solidFill>
                  <a:schemeClr val="accent3">
                    <a:lumMod val="50000"/>
                  </a:schemeClr>
                </a:solidFill>
              </a:rPr>
              <a:t>While charters are seeing growth in the ELLs enrolled, this is eclipsed by the increases seen in district schools. In Boston charter schools, 40 percent of the ELLs are enrolled in one charter school and the remaining 60 percent are enrolled in the other 18 charters in the city.</a:t>
            </a:r>
          </a:p>
          <a:p>
            <a:pPr marL="171450" indent="-171450">
              <a:lnSpc>
                <a:spcPct val="100000"/>
              </a:lnSpc>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Educate Fewer Students Living in Poverty in Non-Urban Charters. </a:t>
            </a:r>
            <a:r>
              <a:rPr lang="en-US" sz="1100" dirty="0">
                <a:solidFill>
                  <a:schemeClr val="accent3">
                    <a:lumMod val="50000"/>
                  </a:schemeClr>
                </a:solidFill>
              </a:rPr>
              <a:t>The percentage of non-urban charters low-income students in non-urban charters is 25 to 50 percent below that of their sending districts. Some “high performing” charters may be successful as a result of enrolling smaller percentages of poor students.</a:t>
            </a:r>
          </a:p>
          <a:p>
            <a:pPr marL="171450" indent="-171450">
              <a:lnSpc>
                <a:spcPct val="100000"/>
              </a:lnSpc>
              <a:spcBef>
                <a:spcPts val="0"/>
              </a:spcBef>
              <a:spcAft>
                <a:spcPts val="600"/>
              </a:spcAft>
              <a:buClr>
                <a:schemeClr val="accent1">
                  <a:lumMod val="75000"/>
                </a:schemeClr>
              </a:buClr>
              <a:buFont typeface="Wingdings" charset="2"/>
              <a:buChar char="Ø"/>
            </a:pPr>
            <a:r>
              <a:rPr lang="en-US" sz="1100" b="1" cap="small" dirty="0">
                <a:solidFill>
                  <a:schemeClr val="accent1">
                    <a:lumMod val="75000"/>
                  </a:schemeClr>
                </a:solidFill>
              </a:rPr>
              <a:t>Lose Parental Support. </a:t>
            </a:r>
            <a:r>
              <a:rPr lang="en-US" sz="1100" dirty="0">
                <a:solidFill>
                  <a:schemeClr val="accent3">
                    <a:lumMod val="50000"/>
                  </a:schemeClr>
                </a:solidFill>
              </a:rPr>
              <a:t>Parental choice applies to decisions to enroll and to withdraw a child. Many charter parents withdraw their child, most often after only one or two years at the school. Even students who have passed the Grade 10 MCAS do not necessarily stay in the school through to Grade 12. Male students leave in higher numbers than female students.</a:t>
            </a:r>
          </a:p>
          <a:p>
            <a:pPr marL="171450" indent="-171450">
              <a:lnSpc>
                <a:spcPct val="100000"/>
              </a:lnSpc>
              <a:spcBef>
                <a:spcPts val="0"/>
              </a:spcBef>
              <a:spcAft>
                <a:spcPts val="600"/>
              </a:spcAft>
              <a:buClr>
                <a:schemeClr val="accent1">
                  <a:lumMod val="75000"/>
                </a:schemeClr>
              </a:buClr>
              <a:buFont typeface="Wingdings" charset="2"/>
              <a:buChar char="Ø"/>
            </a:pPr>
            <a:r>
              <a:rPr lang="en-US" sz="1100" b="1" cap="small" dirty="0">
                <a:solidFill>
                  <a:schemeClr val="accent1">
                    <a:lumMod val="75000"/>
                  </a:schemeClr>
                </a:solidFill>
              </a:rPr>
              <a:t>Have Serious Enrollment Problems. </a:t>
            </a:r>
            <a:r>
              <a:rPr lang="en-US" sz="1100" dirty="0">
                <a:solidFill>
                  <a:schemeClr val="accent3">
                    <a:lumMod val="50000"/>
                  </a:schemeClr>
                </a:solidFill>
              </a:rPr>
              <a:t>All urban charters and non-urban elementary and high school charters have enrollment losses by both number and percentage of students from their initial enrollment year through to the final academic year of the school. This is a more pronounced problem in urban charters, especially in high school.</a:t>
            </a:r>
          </a:p>
          <a:p>
            <a:pPr marL="171450" indent="-171450">
              <a:lnSpc>
                <a:spcPct val="100000"/>
              </a:lnSpc>
              <a:spcBef>
                <a:spcPts val="0"/>
              </a:spcBef>
              <a:spcAft>
                <a:spcPts val="600"/>
              </a:spcAft>
              <a:buClr>
                <a:schemeClr val="accent1">
                  <a:lumMod val="75000"/>
                </a:schemeClr>
              </a:buClr>
              <a:buFont typeface="Wingdings" charset="2"/>
              <a:buChar char="Ø"/>
            </a:pPr>
            <a:r>
              <a:rPr lang="en-US" sz="1100" b="1" cap="small" dirty="0">
                <a:solidFill>
                  <a:schemeClr val="accent1">
                    <a:lumMod val="75000"/>
                  </a:schemeClr>
                </a:solidFill>
              </a:rPr>
              <a:t>Favor Female Enrollment</a:t>
            </a:r>
            <a:r>
              <a:rPr lang="en-US" sz="1100" dirty="0">
                <a:solidFill>
                  <a:schemeClr val="accent1">
                    <a:lumMod val="75000"/>
                  </a:schemeClr>
                </a:solidFill>
              </a:rPr>
              <a:t>. </a:t>
            </a:r>
            <a:r>
              <a:rPr lang="en-US" sz="1100" dirty="0">
                <a:solidFill>
                  <a:schemeClr val="accent3">
                    <a:lumMod val="50000"/>
                  </a:schemeClr>
                </a:solidFill>
              </a:rPr>
              <a:t>Commonwealth charter schools enroll a disproportionately higher percentage of female students at all levels, but most notably in grades 9-12. A substantial body of research indicates that female students academically outperform their male peers in all subjects. According to Department of Elementary and Secondary Education data, males are twice as likely to be enrolled in special education programs and to be suspended from school as females.</a:t>
            </a:r>
          </a:p>
          <a:p>
            <a:pPr marL="171450" indent="-171450">
              <a:lnSpc>
                <a:spcPct val="100000"/>
              </a:lnSpc>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Fail to Fill Empty Seats. </a:t>
            </a:r>
            <a:r>
              <a:rPr lang="en-US" sz="1100" dirty="0">
                <a:solidFill>
                  <a:schemeClr val="accent3">
                    <a:lumMod val="50000"/>
                  </a:schemeClr>
                </a:solidFill>
              </a:rPr>
              <a:t>The Achievement Gap Act of 2010 requires charters to fill empty seats from waitlists. Enrollment data indicates that this is not happening. Many charters have higher number of students in their lower grades than their upper grades .</a:t>
            </a:r>
          </a:p>
          <a:p>
            <a:pPr marL="171450" indent="-171450">
              <a:lnSpc>
                <a:spcPct val="100000"/>
              </a:lnSpc>
              <a:spcBef>
                <a:spcPts val="0"/>
              </a:spcBef>
              <a:spcAft>
                <a:spcPts val="600"/>
              </a:spcAft>
              <a:buClr>
                <a:schemeClr val="accent1">
                  <a:lumMod val="75000"/>
                </a:schemeClr>
              </a:buClr>
              <a:buFont typeface="Wingdings" charset="2"/>
              <a:buChar char="Ø"/>
            </a:pPr>
            <a:endParaRPr lang="en-US" sz="1200" dirty="0">
              <a:solidFill>
                <a:schemeClr val="accent3">
                  <a:lumMod val="50000"/>
                </a:schemeClr>
              </a:solidFill>
            </a:endParaRPr>
          </a:p>
        </p:txBody>
      </p:sp>
    </p:spTree>
    <p:extLst>
      <p:ext uri="{BB962C8B-B14F-4D97-AF65-F5344CB8AC3E}">
        <p14:creationId xmlns:p14="http://schemas.microsoft.com/office/powerpoint/2010/main" val="15511062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Mystic Valley CS</a:t>
            </a:r>
            <a:br>
              <a:rPr lang="en-US" sz="2400" dirty="0" smtClean="0">
                <a:solidFill>
                  <a:srgbClr val="1A1D71"/>
                </a:solidFill>
              </a:rPr>
            </a:br>
            <a:r>
              <a:rPr lang="en-US" sz="2400" dirty="0" smtClean="0">
                <a:solidFill>
                  <a:srgbClr val="1A1D71"/>
                </a:solidFill>
              </a:rPr>
              <a:t>Low Income Students</a:t>
            </a:r>
            <a:endParaRPr lang="en-US" sz="2400" dirty="0">
              <a:solidFill>
                <a:srgbClr val="1A1D71"/>
              </a:solidFill>
            </a:endParaRPr>
          </a:p>
        </p:txBody>
      </p:sp>
      <p:sp>
        <p:nvSpPr>
          <p:cNvPr id="4" name="Content Placeholder 3"/>
          <p:cNvSpPr>
            <a:spLocks noGrp="1"/>
          </p:cNvSpPr>
          <p:nvPr>
            <p:ph idx="1"/>
          </p:nvPr>
        </p:nvSpPr>
        <p:spPr>
          <a:xfrm>
            <a:off x="457200" y="2198644"/>
            <a:ext cx="3182052" cy="2995385"/>
          </a:xfrm>
        </p:spPr>
        <p:txBody>
          <a:bodyPr/>
          <a:lstStyle/>
          <a:p>
            <a:r>
              <a:rPr lang="en-US" sz="1100" dirty="0">
                <a:solidFill>
                  <a:schemeClr val="accent3">
                    <a:lumMod val="50000"/>
                  </a:schemeClr>
                </a:solidFill>
              </a:rPr>
              <a:t>In FY14, </a:t>
            </a:r>
            <a:r>
              <a:rPr lang="en-US" sz="1100" dirty="0" smtClean="0">
                <a:solidFill>
                  <a:schemeClr val="accent3">
                    <a:lumMod val="50000"/>
                  </a:schemeClr>
                </a:solidFill>
              </a:rPr>
              <a:t>Malden, Peabody, Everett and Medford sent </a:t>
            </a:r>
            <a:r>
              <a:rPr lang="en-US" sz="1100" dirty="0">
                <a:solidFill>
                  <a:schemeClr val="accent3">
                    <a:lumMod val="50000"/>
                  </a:schemeClr>
                </a:solidFill>
              </a:rPr>
              <a:t>the highest numbers of students to </a:t>
            </a:r>
            <a:r>
              <a:rPr lang="en-US" sz="1100" dirty="0" smtClean="0">
                <a:solidFill>
                  <a:schemeClr val="accent3">
                    <a:lumMod val="50000"/>
                  </a:schemeClr>
                </a:solidFill>
              </a:rPr>
              <a:t>Mystic Valley Charter </a:t>
            </a:r>
            <a:r>
              <a:rPr lang="en-US" sz="1100" dirty="0">
                <a:solidFill>
                  <a:schemeClr val="accent3">
                    <a:lumMod val="50000"/>
                  </a:schemeClr>
                </a:solidFill>
              </a:rPr>
              <a:t>School. </a:t>
            </a:r>
          </a:p>
          <a:p>
            <a:r>
              <a:rPr lang="en-US" sz="1100" dirty="0" smtClean="0">
                <a:solidFill>
                  <a:srgbClr val="60601D"/>
                </a:solidFill>
              </a:rPr>
              <a:t>On the five years studied, an average of 20 percent of Mystic Valley Charter School students are living in poverty.</a:t>
            </a:r>
          </a:p>
          <a:p>
            <a:r>
              <a:rPr lang="en-US" sz="1100" dirty="0" smtClean="0">
                <a:solidFill>
                  <a:srgbClr val="60601D"/>
                </a:solidFill>
              </a:rPr>
              <a:t>During the same period, Peabody and Medford had an average poverty rate of 32.5 percent, Malden 60 percent and Everett 75 percent.</a:t>
            </a:r>
          </a:p>
          <a:p>
            <a:pPr>
              <a:lnSpc>
                <a:spcPct val="100000"/>
              </a:lnSpc>
              <a:buNone/>
            </a:pPr>
            <a:r>
              <a:rPr lang="en-US" sz="1100" b="1" dirty="0" smtClean="0">
                <a:solidFill>
                  <a:srgbClr val="660066"/>
                </a:solidFill>
              </a:rPr>
              <a:t>In FY 14, the poverty rate of students at Mystic Valley charter school is half that of Medford and Peabody, 29 percent of Malden’s, and 21 percent of Everett’s.</a:t>
            </a:r>
          </a:p>
          <a:p>
            <a:endParaRPr lang="en-US" sz="1100" dirty="0">
              <a:solidFill>
                <a:schemeClr val="accent3">
                  <a:lumMod val="50000"/>
                </a:schemeClr>
              </a:solidFill>
            </a:endParaRPr>
          </a:p>
        </p:txBody>
      </p:sp>
      <p:sp>
        <p:nvSpPr>
          <p:cNvPr id="5" name="TextBox 4"/>
          <p:cNvSpPr txBox="1"/>
          <p:nvPr/>
        </p:nvSpPr>
        <p:spPr>
          <a:xfrm>
            <a:off x="3913415" y="612588"/>
            <a:ext cx="4798233" cy="1631216"/>
          </a:xfrm>
          <a:prstGeom prst="rect">
            <a:avLst/>
          </a:prstGeom>
          <a:noFill/>
        </p:spPr>
        <p:txBody>
          <a:bodyPr wrap="square" rtlCol="0">
            <a:spAutoFit/>
          </a:bodyPr>
          <a:lstStyle/>
          <a:p>
            <a:pPr>
              <a:spcAft>
                <a:spcPts val="600"/>
              </a:spcAft>
            </a:pPr>
            <a:r>
              <a:rPr lang="en-US" sz="1200" b="1" dirty="0" smtClean="0">
                <a:solidFill>
                  <a:srgbClr val="660066"/>
                </a:solidFill>
                <a:latin typeface="Calibri"/>
                <a:cs typeface="Calibri"/>
              </a:rPr>
              <a:t>Mystic </a:t>
            </a:r>
            <a:r>
              <a:rPr lang="en-US" sz="1200" b="1" dirty="0">
                <a:solidFill>
                  <a:srgbClr val="660066"/>
                </a:solidFill>
                <a:latin typeface="Calibri"/>
                <a:cs typeface="Calibri"/>
              </a:rPr>
              <a:t>Valley Students Ace MCAS</a:t>
            </a:r>
          </a:p>
          <a:p>
            <a:r>
              <a:rPr lang="en-US" sz="1200" b="1" dirty="0" smtClean="0">
                <a:solidFill>
                  <a:srgbClr val="660066"/>
                </a:solidFill>
                <a:latin typeface="Calibri"/>
                <a:cs typeface="Calibri"/>
              </a:rPr>
              <a:t>“Mystic </a:t>
            </a:r>
            <a:r>
              <a:rPr lang="en-US" sz="1200" b="1" dirty="0">
                <a:solidFill>
                  <a:srgbClr val="660066"/>
                </a:solidFill>
                <a:latin typeface="Calibri"/>
                <a:cs typeface="Calibri"/>
              </a:rPr>
              <a:t>Valley Regional Charter School students once again scored at the top of all Massachusetts students on the most recent MCAS 10th Grade ELA exams. Ninety-nine percent of the Mystic Valley sophomores scored either Advanced or Proficient on the ELA portion of the exam. Not one member of the sophomore class received a Failing grade on any of the three MCAS test areas</a:t>
            </a:r>
            <a:r>
              <a:rPr lang="en-US" sz="1200" b="1" dirty="0" smtClean="0">
                <a:solidFill>
                  <a:srgbClr val="660066"/>
                </a:solidFill>
                <a:latin typeface="Calibri"/>
                <a:cs typeface="Calibri"/>
              </a:rPr>
              <a:t>.</a:t>
            </a:r>
          </a:p>
          <a:p>
            <a:r>
              <a:rPr lang="en-US" sz="1100" i="1" dirty="0">
                <a:solidFill>
                  <a:srgbClr val="660066"/>
                </a:solidFill>
                <a:latin typeface="Calibri"/>
                <a:cs typeface="Calibri"/>
              </a:rPr>
              <a:t>	</a:t>
            </a:r>
            <a:r>
              <a:rPr lang="en-US" sz="1100" dirty="0" smtClean="0">
                <a:solidFill>
                  <a:srgbClr val="660066"/>
                </a:solidFill>
                <a:latin typeface="Calibri"/>
                <a:cs typeface="Calibri"/>
              </a:rPr>
              <a:t>                                              </a:t>
            </a:r>
            <a:r>
              <a:rPr lang="en-US" sz="1100" b="1" dirty="0" smtClean="0">
                <a:solidFill>
                  <a:schemeClr val="accent4">
                    <a:lumMod val="75000"/>
                  </a:schemeClr>
                </a:solidFill>
                <a:latin typeface="Calibri"/>
                <a:cs typeface="Calibri"/>
              </a:rPr>
              <a:t>Mystic Valley Charter School Website</a:t>
            </a:r>
            <a:endParaRPr lang="en-US" sz="1100" b="1" i="1" dirty="0">
              <a:solidFill>
                <a:schemeClr val="accent4">
                  <a:lumMod val="75000"/>
                </a:schemeClr>
              </a:solidFill>
              <a:latin typeface="Calibri"/>
              <a:cs typeface="Calibri"/>
            </a:endParaRPr>
          </a:p>
        </p:txBody>
      </p:sp>
      <p:pic>
        <p:nvPicPr>
          <p:cNvPr id="6" name="Picture 5"/>
          <p:cNvPicPr>
            <a:picLocks noChangeAspect="1"/>
          </p:cNvPicPr>
          <p:nvPr/>
        </p:nvPicPr>
        <p:blipFill rotWithShape="1">
          <a:blip r:embed="rId2"/>
          <a:srcRect r="18089"/>
          <a:stretch/>
        </p:blipFill>
        <p:spPr>
          <a:xfrm>
            <a:off x="4134757" y="2324100"/>
            <a:ext cx="439320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4509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Boston Collegiate CS</a:t>
            </a:r>
            <a:br>
              <a:rPr lang="en-US" sz="2400" dirty="0" smtClean="0">
                <a:solidFill>
                  <a:srgbClr val="1A1D71"/>
                </a:solidFill>
              </a:rPr>
            </a:br>
            <a:r>
              <a:rPr lang="en-US" sz="2400" dirty="0" smtClean="0">
                <a:solidFill>
                  <a:srgbClr val="1A1D71"/>
                </a:solidFill>
              </a:rPr>
              <a:t>Low Income Students</a:t>
            </a:r>
            <a:endParaRPr lang="en-US" sz="2400" dirty="0">
              <a:solidFill>
                <a:srgbClr val="1A1D71"/>
              </a:solidFill>
            </a:endParaRPr>
          </a:p>
        </p:txBody>
      </p:sp>
      <p:sp>
        <p:nvSpPr>
          <p:cNvPr id="4" name="Content Placeholder 3"/>
          <p:cNvSpPr>
            <a:spLocks noGrp="1"/>
          </p:cNvSpPr>
          <p:nvPr>
            <p:ph idx="1"/>
          </p:nvPr>
        </p:nvSpPr>
        <p:spPr>
          <a:xfrm>
            <a:off x="516966" y="2134790"/>
            <a:ext cx="3182052" cy="2995385"/>
          </a:xfrm>
        </p:spPr>
        <p:txBody>
          <a:bodyPr/>
          <a:lstStyle/>
          <a:p>
            <a:r>
              <a:rPr lang="en-US" sz="1100" dirty="0" smtClean="0">
                <a:solidFill>
                  <a:schemeClr val="accent3">
                    <a:lumMod val="50000"/>
                  </a:schemeClr>
                </a:solidFill>
              </a:rPr>
              <a:t>On average, 75 percent of students in the Bosto</a:t>
            </a:r>
            <a:r>
              <a:rPr lang="en-US" sz="1100" dirty="0">
                <a:solidFill>
                  <a:schemeClr val="accent3">
                    <a:lumMod val="50000"/>
                  </a:schemeClr>
                </a:solidFill>
              </a:rPr>
              <a:t>n</a:t>
            </a:r>
            <a:r>
              <a:rPr lang="en-US" sz="1100" dirty="0" smtClean="0">
                <a:solidFill>
                  <a:schemeClr val="accent3">
                    <a:lumMod val="50000"/>
                  </a:schemeClr>
                </a:solidFill>
              </a:rPr>
              <a:t> </a:t>
            </a:r>
            <a:r>
              <a:rPr lang="en-US" sz="1100" dirty="0">
                <a:solidFill>
                  <a:schemeClr val="accent3">
                    <a:lumMod val="50000"/>
                  </a:schemeClr>
                </a:solidFill>
              </a:rPr>
              <a:t>public </a:t>
            </a:r>
            <a:r>
              <a:rPr lang="en-US" sz="1100" dirty="0" smtClean="0">
                <a:solidFill>
                  <a:schemeClr val="accent3">
                    <a:lumMod val="50000"/>
                  </a:schemeClr>
                </a:solidFill>
              </a:rPr>
              <a:t>schools </a:t>
            </a:r>
            <a:r>
              <a:rPr lang="en-US" sz="1100" dirty="0">
                <a:solidFill>
                  <a:schemeClr val="accent3">
                    <a:lumMod val="50000"/>
                  </a:schemeClr>
                </a:solidFill>
              </a:rPr>
              <a:t>are identified as low-</a:t>
            </a:r>
            <a:r>
              <a:rPr lang="en-US" sz="1100" dirty="0" smtClean="0">
                <a:solidFill>
                  <a:schemeClr val="accent3">
                    <a:lumMod val="50000"/>
                  </a:schemeClr>
                </a:solidFill>
              </a:rPr>
              <a:t>income while 43 percent of BCCS students are so identified.</a:t>
            </a:r>
          </a:p>
          <a:p>
            <a:r>
              <a:rPr lang="en-US" sz="1100" dirty="0" smtClean="0">
                <a:solidFill>
                  <a:schemeClr val="accent3">
                    <a:lumMod val="50000"/>
                  </a:schemeClr>
                </a:solidFill>
              </a:rPr>
              <a:t>Over the five years of this study, </a:t>
            </a:r>
            <a:endParaRPr lang="en-US" sz="1100" dirty="0">
              <a:solidFill>
                <a:schemeClr val="accent3">
                  <a:lumMod val="50000"/>
                </a:schemeClr>
              </a:solidFill>
            </a:endParaRPr>
          </a:p>
          <a:p>
            <a:pPr marL="171450" indent="-171450">
              <a:buClr>
                <a:schemeClr val="accent1">
                  <a:lumMod val="75000"/>
                </a:schemeClr>
              </a:buClr>
              <a:buFont typeface="Wingdings" charset="2"/>
              <a:buChar char="Ø"/>
            </a:pPr>
            <a:r>
              <a:rPr lang="en-US" sz="1600" b="1" dirty="0">
                <a:solidFill>
                  <a:schemeClr val="accent3">
                    <a:lumMod val="50000"/>
                  </a:schemeClr>
                </a:solidFill>
              </a:rPr>
              <a:t>317</a:t>
            </a:r>
            <a:r>
              <a:rPr lang="en-US" sz="1100" b="1" dirty="0">
                <a:solidFill>
                  <a:schemeClr val="accent3">
                    <a:lumMod val="50000"/>
                  </a:schemeClr>
                </a:solidFill>
              </a:rPr>
              <a:t> </a:t>
            </a:r>
            <a:r>
              <a:rPr lang="en-US" sz="1100" dirty="0">
                <a:solidFill>
                  <a:schemeClr val="accent3">
                    <a:lumMod val="50000"/>
                  </a:schemeClr>
                </a:solidFill>
              </a:rPr>
              <a:t>students enrolled in grade 9.</a:t>
            </a:r>
          </a:p>
          <a:p>
            <a:pPr marL="171450" indent="-171450">
              <a:buClr>
                <a:schemeClr val="accent1">
                  <a:lumMod val="75000"/>
                </a:schemeClr>
              </a:buClr>
              <a:buFont typeface="Wingdings" charset="2"/>
              <a:buChar char="Ø"/>
            </a:pPr>
            <a:r>
              <a:rPr lang="en-US" sz="1600" b="1" dirty="0">
                <a:solidFill>
                  <a:schemeClr val="accent3">
                    <a:lumMod val="50000"/>
                  </a:schemeClr>
                </a:solidFill>
              </a:rPr>
              <a:t>265</a:t>
            </a:r>
            <a:r>
              <a:rPr lang="en-US" sz="1100" b="1" dirty="0">
                <a:solidFill>
                  <a:schemeClr val="accent3">
                    <a:lumMod val="50000"/>
                  </a:schemeClr>
                </a:solidFill>
              </a:rPr>
              <a:t> </a:t>
            </a:r>
            <a:r>
              <a:rPr lang="en-US" sz="1100" dirty="0" smtClean="0">
                <a:solidFill>
                  <a:schemeClr val="accent3">
                    <a:lumMod val="50000"/>
                  </a:schemeClr>
                </a:solidFill>
              </a:rPr>
              <a:t>students of those students </a:t>
            </a:r>
            <a:r>
              <a:rPr lang="en-US" sz="1100" dirty="0">
                <a:solidFill>
                  <a:schemeClr val="accent3">
                    <a:lumMod val="50000"/>
                  </a:schemeClr>
                </a:solidFill>
              </a:rPr>
              <a:t>took MCAS </a:t>
            </a:r>
            <a:r>
              <a:rPr lang="en-US" sz="1100" dirty="0" smtClean="0">
                <a:solidFill>
                  <a:schemeClr val="accent3">
                    <a:lumMod val="50000"/>
                  </a:schemeClr>
                </a:solidFill>
              </a:rPr>
              <a:t>tests when they were in Grade 10.</a:t>
            </a:r>
          </a:p>
          <a:p>
            <a:pPr marL="171450" indent="-171450">
              <a:buClr>
                <a:schemeClr val="accent1">
                  <a:lumMod val="75000"/>
                </a:schemeClr>
              </a:buClr>
              <a:buFont typeface="Wingdings" charset="2"/>
              <a:buChar char="Ø"/>
            </a:pPr>
            <a:r>
              <a:rPr lang="en-US" sz="1600" b="1" dirty="0" smtClean="0">
                <a:solidFill>
                  <a:schemeClr val="accent3">
                    <a:lumMod val="50000"/>
                  </a:schemeClr>
                </a:solidFill>
              </a:rPr>
              <a:t>103</a:t>
            </a:r>
            <a:r>
              <a:rPr lang="en-US" sz="1100" b="1" dirty="0" smtClean="0">
                <a:solidFill>
                  <a:schemeClr val="accent3">
                    <a:lumMod val="50000"/>
                  </a:schemeClr>
                </a:solidFill>
              </a:rPr>
              <a:t> </a:t>
            </a:r>
            <a:r>
              <a:rPr lang="en-US" sz="1100" dirty="0" smtClean="0">
                <a:solidFill>
                  <a:schemeClr val="accent3">
                    <a:lumMod val="50000"/>
                  </a:schemeClr>
                </a:solidFill>
              </a:rPr>
              <a:t>of those test takers were low income, 39 percent of the test takers and 32 percent of the Grade 9 enrollment in the class.</a:t>
            </a:r>
          </a:p>
          <a:p>
            <a:endParaRPr lang="en-US" sz="1100" dirty="0">
              <a:solidFill>
                <a:schemeClr val="accent3">
                  <a:lumMod val="50000"/>
                </a:schemeClr>
              </a:solidFill>
            </a:endParaRPr>
          </a:p>
        </p:txBody>
      </p:sp>
      <p:sp>
        <p:nvSpPr>
          <p:cNvPr id="5" name="TextBox 4"/>
          <p:cNvSpPr txBox="1"/>
          <p:nvPr/>
        </p:nvSpPr>
        <p:spPr>
          <a:xfrm>
            <a:off x="3913416" y="612588"/>
            <a:ext cx="5085442" cy="1446550"/>
          </a:xfrm>
          <a:prstGeom prst="rect">
            <a:avLst/>
          </a:prstGeom>
          <a:noFill/>
        </p:spPr>
        <p:txBody>
          <a:bodyPr wrap="square" rtlCol="0">
            <a:spAutoFit/>
          </a:bodyPr>
          <a:lstStyle/>
          <a:p>
            <a:pPr>
              <a:spcAft>
                <a:spcPts val="600"/>
              </a:spcAft>
            </a:pPr>
            <a:r>
              <a:rPr lang="en-US" sz="1200" b="1" i="1" dirty="0" smtClean="0">
                <a:solidFill>
                  <a:srgbClr val="660066"/>
                </a:solidFill>
                <a:latin typeface="Calibri"/>
                <a:cs typeface="Calibri"/>
              </a:rPr>
              <a:t>Boston </a:t>
            </a:r>
            <a:r>
              <a:rPr lang="en-US" sz="1200" b="1" i="1" dirty="0">
                <a:solidFill>
                  <a:srgbClr val="660066"/>
                </a:solidFill>
                <a:latin typeface="Calibri"/>
                <a:cs typeface="Calibri"/>
              </a:rPr>
              <a:t>Collegiate Charter School is proud to announce its 2015 MCAS scores!</a:t>
            </a:r>
          </a:p>
          <a:p>
            <a:r>
              <a:rPr lang="en-US" sz="1200" b="1" i="1" dirty="0" smtClean="0">
                <a:solidFill>
                  <a:srgbClr val="660066"/>
                </a:solidFill>
                <a:latin typeface="Calibri"/>
                <a:cs typeface="Calibri"/>
              </a:rPr>
              <a:t>“Once </a:t>
            </a:r>
            <a:r>
              <a:rPr lang="en-US" sz="1200" b="1" i="1" dirty="0">
                <a:solidFill>
                  <a:srgbClr val="660066"/>
                </a:solidFill>
                <a:latin typeface="Calibri"/>
                <a:cs typeface="Calibri"/>
              </a:rPr>
              <a:t>again, our students outperformed state averages on both 10th grade MCAS exams: 97% of BCCS students scored Advanced or Proficient in Math, compared to 79% statewide, and, for the third consecutive year, 100% of BCCS students scored Advanced or Proficient in English Language Arts (ELA), compared to 91% statewide</a:t>
            </a:r>
            <a:r>
              <a:rPr lang="en-US" sz="1200" b="1" i="1" dirty="0" smtClean="0">
                <a:solidFill>
                  <a:srgbClr val="660066"/>
                </a:solidFill>
                <a:latin typeface="Calibri"/>
                <a:cs typeface="Calibri"/>
              </a:rPr>
              <a:t>.”</a:t>
            </a:r>
            <a:r>
              <a:rPr lang="en-US" sz="1100" i="1" dirty="0">
                <a:solidFill>
                  <a:srgbClr val="660066"/>
                </a:solidFill>
                <a:latin typeface="Calibri"/>
                <a:cs typeface="Calibri"/>
              </a:rPr>
              <a:t>	</a:t>
            </a:r>
            <a:r>
              <a:rPr lang="en-US" sz="1100" dirty="0" smtClean="0">
                <a:solidFill>
                  <a:srgbClr val="660066"/>
                </a:solidFill>
                <a:latin typeface="Calibri"/>
                <a:cs typeface="Calibri"/>
              </a:rPr>
              <a:t>                                            </a:t>
            </a:r>
          </a:p>
          <a:p>
            <a:r>
              <a:rPr lang="en-US" sz="1100" dirty="0">
                <a:solidFill>
                  <a:srgbClr val="660066"/>
                </a:solidFill>
                <a:latin typeface="Calibri"/>
                <a:cs typeface="Calibri"/>
              </a:rPr>
              <a:t> </a:t>
            </a:r>
            <a:r>
              <a:rPr lang="en-US" sz="1100" dirty="0" smtClean="0">
                <a:solidFill>
                  <a:srgbClr val="660066"/>
                </a:solidFill>
                <a:latin typeface="Calibri"/>
                <a:cs typeface="Calibri"/>
              </a:rPr>
              <a:t>                                                                          </a:t>
            </a:r>
            <a:r>
              <a:rPr lang="en-US" sz="1100" dirty="0" smtClean="0">
                <a:solidFill>
                  <a:schemeClr val="accent4">
                    <a:lumMod val="75000"/>
                  </a:schemeClr>
                </a:solidFill>
                <a:latin typeface="Calibri"/>
                <a:cs typeface="Calibri"/>
              </a:rPr>
              <a:t>Boston College Charter School Website</a:t>
            </a:r>
            <a:endParaRPr lang="en-US" sz="1100" i="1" dirty="0">
              <a:solidFill>
                <a:schemeClr val="accent4">
                  <a:lumMod val="75000"/>
                </a:schemeClr>
              </a:solidFill>
              <a:latin typeface="Calibri"/>
              <a:cs typeface="Calibri"/>
            </a:endParaRPr>
          </a:p>
        </p:txBody>
      </p:sp>
      <p:pic>
        <p:nvPicPr>
          <p:cNvPr id="6" name="Picture 5"/>
          <p:cNvPicPr>
            <a:picLocks noChangeAspect="1"/>
          </p:cNvPicPr>
          <p:nvPr/>
        </p:nvPicPr>
        <p:blipFill rotWithShape="1">
          <a:blip r:embed="rId2"/>
          <a:srcRect r="12197"/>
          <a:stretch/>
        </p:blipFill>
        <p:spPr>
          <a:xfrm>
            <a:off x="3995465" y="2134790"/>
            <a:ext cx="4716183"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8889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199" y="379186"/>
            <a:ext cx="8062213" cy="1703287"/>
          </a:xfrm>
        </p:spPr>
        <p:txBody>
          <a:bodyPr/>
          <a:lstStyle/>
          <a:p>
            <a:r>
              <a:rPr lang="en-US" dirty="0" smtClean="0"/>
              <a:t>English Language </a:t>
            </a:r>
            <a:br>
              <a:rPr lang="en-US" dirty="0" smtClean="0"/>
            </a:br>
            <a:r>
              <a:rPr lang="en-US" dirty="0" smtClean="0"/>
              <a:t>Learners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369976470"/>
              </p:ext>
            </p:extLst>
          </p:nvPr>
        </p:nvGraphicFramePr>
        <p:xfrm>
          <a:off x="602570" y="3107592"/>
          <a:ext cx="7850187" cy="2301239"/>
        </p:xfrm>
        <a:graphic>
          <a:graphicData uri="http://schemas.openxmlformats.org/drawingml/2006/table">
            <a:tbl>
              <a:tblPr>
                <a:tableStyleId>{5C22544A-7EE6-4342-B048-85BDC9FD1C3A}</a:tableStyleId>
              </a:tblPr>
              <a:tblGrid>
                <a:gridCol w="7850187"/>
              </a:tblGrid>
              <a:tr h="261257">
                <a:tc>
                  <a:txBody>
                    <a:bodyPr/>
                    <a:lstStyle/>
                    <a:p>
                      <a:r>
                        <a:rPr lang="en-US" sz="1400" b="1" i="1" kern="100" spc="-50" baseline="0" dirty="0" smtClean="0">
                          <a:solidFill>
                            <a:schemeClr val="bg1"/>
                          </a:solidFill>
                          <a:latin typeface="+mn-lt"/>
                        </a:rPr>
                        <a:t>KEY FINDINGS</a:t>
                      </a:r>
                      <a:endParaRPr lang="en-US" sz="1400" b="1" i="1" kern="100" spc="-50" baseline="0" dirty="0">
                        <a:solidFill>
                          <a:schemeClr val="bg1"/>
                        </a:solidFill>
                        <a:latin typeface="+mn-lt"/>
                      </a:endParaRPr>
                    </a:p>
                  </a:txBody>
                  <a:tcPr marL="0" marR="0" marT="91440" marB="91440"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5029">
                <a:tc>
                  <a:txBody>
                    <a:bodyPr/>
                    <a:lstStyle/>
                    <a:p>
                      <a:pPr marL="285750" indent="-285750">
                        <a:spcAft>
                          <a:spcPts val="600"/>
                        </a:spcAft>
                        <a:buClr>
                          <a:schemeClr val="bg1"/>
                        </a:buClr>
                        <a:buFont typeface="Wingdings" charset="2"/>
                        <a:buChar char="Ø"/>
                      </a:pPr>
                      <a:r>
                        <a:rPr lang="en-US" sz="1400" dirty="0" smtClean="0">
                          <a:solidFill>
                            <a:schemeClr val="bg1"/>
                          </a:solidFill>
                        </a:rPr>
                        <a:t>While charter schools are enrolling</a:t>
                      </a:r>
                      <a:r>
                        <a:rPr lang="en-US" sz="1400" baseline="0" dirty="0" smtClean="0">
                          <a:solidFill>
                            <a:schemeClr val="bg1"/>
                          </a:solidFill>
                        </a:rPr>
                        <a:t> more English language learners, they are not doing so in the same percentage as district schools.</a:t>
                      </a:r>
                    </a:p>
                    <a:p>
                      <a:pPr marL="285750" indent="-285750">
                        <a:spcAft>
                          <a:spcPts val="600"/>
                        </a:spcAft>
                        <a:buClr>
                          <a:schemeClr val="bg1"/>
                        </a:buClr>
                        <a:buFont typeface="Wingdings" charset="2"/>
                        <a:buChar char="Ø"/>
                      </a:pPr>
                      <a:r>
                        <a:rPr lang="en-US" sz="1400" baseline="0" dirty="0" smtClean="0">
                          <a:solidFill>
                            <a:schemeClr val="bg1"/>
                          </a:solidFill>
                        </a:rPr>
                        <a:t>Almost 40 percent of the ELL enrollment in the Boston charters is attributable to one school out of the 19 charters in the district.</a:t>
                      </a:r>
                    </a:p>
                    <a:p>
                      <a:pPr marL="285750" indent="-285750">
                        <a:spcAft>
                          <a:spcPts val="600"/>
                        </a:spcAft>
                        <a:buClr>
                          <a:schemeClr val="bg1"/>
                        </a:buClr>
                        <a:buFont typeface="Wingdings" charset="2"/>
                        <a:buChar char="Ø"/>
                      </a:pPr>
                      <a:r>
                        <a:rPr lang="en-US" sz="1400" baseline="0" dirty="0" smtClean="0">
                          <a:solidFill>
                            <a:schemeClr val="bg1"/>
                          </a:solidFill>
                        </a:rPr>
                        <a:t>Non-urban charters enroll less than one-quarter the ELLs of sending districts.</a:t>
                      </a:r>
                    </a:p>
                    <a:p>
                      <a:pPr marL="285750" marR="0" indent="-285750" algn="l" defTabSz="914400" rtl="0" eaLnBrk="1" fontAlgn="auto" latinLnBrk="0" hangingPunct="1">
                        <a:lnSpc>
                          <a:spcPct val="100000"/>
                        </a:lnSpc>
                        <a:spcBef>
                          <a:spcPts val="0"/>
                        </a:spcBef>
                        <a:spcAft>
                          <a:spcPts val="600"/>
                        </a:spcAft>
                        <a:buClr>
                          <a:schemeClr val="bg1"/>
                        </a:buClr>
                        <a:buSzTx/>
                        <a:buFont typeface="Wingdings" charset="2"/>
                        <a:buChar char="Ø"/>
                        <a:tabLst/>
                        <a:defRPr/>
                      </a:pPr>
                      <a:r>
                        <a:rPr lang="en-US" sz="1400" b="0" i="0" dirty="0" smtClean="0">
                          <a:solidFill>
                            <a:srgbClr val="FFFFFF"/>
                          </a:solidFill>
                        </a:rPr>
                        <a:t>Over the five years since the Achievement</a:t>
                      </a:r>
                      <a:r>
                        <a:rPr lang="en-US" sz="1400" b="0" i="0" baseline="0" dirty="0" smtClean="0">
                          <a:solidFill>
                            <a:srgbClr val="FFFFFF"/>
                          </a:solidFill>
                        </a:rPr>
                        <a:t> Gap Act passed, two English language learners have taken the MCAS exams at Sturgis CS and none at Boston Collegiate CS.</a:t>
                      </a:r>
                      <a:endParaRPr lang="en-US" sz="1400" b="0" dirty="0" smtClean="0">
                        <a:solidFill>
                          <a:schemeClr val="bg1"/>
                        </a:solidFill>
                      </a:endParaRPr>
                    </a:p>
                  </a:txBody>
                  <a:tcPr marL="0" marR="0" marT="91440" marB="91440"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64838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English Language Learners</a:t>
            </a:r>
            <a:endParaRPr lang="en-US" sz="2400" dirty="0">
              <a:solidFill>
                <a:srgbClr val="1A1D71"/>
              </a:solidFill>
            </a:endParaRPr>
          </a:p>
        </p:txBody>
      </p:sp>
      <p:sp>
        <p:nvSpPr>
          <p:cNvPr id="4" name="Content Placeholder 3"/>
          <p:cNvSpPr>
            <a:spLocks noGrp="1"/>
          </p:cNvSpPr>
          <p:nvPr>
            <p:ph idx="1"/>
          </p:nvPr>
        </p:nvSpPr>
        <p:spPr>
          <a:xfrm>
            <a:off x="457200" y="1581944"/>
            <a:ext cx="3182052" cy="2803071"/>
          </a:xfrm>
        </p:spPr>
        <p:txBody>
          <a:bodyPr/>
          <a:lstStyle/>
          <a:p>
            <a:pPr lvl="3">
              <a:lnSpc>
                <a:spcPct val="100000"/>
              </a:lnSpc>
            </a:pPr>
            <a:r>
              <a:rPr lang="en-US" sz="1100" dirty="0" smtClean="0">
                <a:solidFill>
                  <a:srgbClr val="0D6A71"/>
                </a:solidFill>
                <a:latin typeface="Calibri"/>
                <a:cs typeface="Calibri"/>
              </a:rPr>
              <a:t>Only four percent of all public school students are English language learners, most ELLs attend urban districts.</a:t>
            </a:r>
          </a:p>
          <a:p>
            <a:pPr lvl="3">
              <a:lnSpc>
                <a:spcPct val="100000"/>
              </a:lnSpc>
            </a:pPr>
            <a:r>
              <a:rPr lang="en-US" sz="1100" dirty="0" smtClean="0">
                <a:solidFill>
                  <a:srgbClr val="0D6A71"/>
                </a:solidFill>
                <a:latin typeface="Calibri"/>
                <a:cs typeface="Calibri"/>
              </a:rPr>
              <a:t>About 11 percent of the students in charter sending districts are ELLs.</a:t>
            </a:r>
          </a:p>
          <a:p>
            <a:pPr lvl="3">
              <a:lnSpc>
                <a:spcPct val="100000"/>
              </a:lnSpc>
            </a:pPr>
            <a:r>
              <a:rPr lang="en-US" sz="1100" dirty="0" smtClean="0">
                <a:solidFill>
                  <a:srgbClr val="0D6A71"/>
                </a:solidFill>
                <a:latin typeface="Calibri"/>
                <a:cs typeface="Calibri"/>
              </a:rPr>
              <a:t>Charter schools have seen steady growth in this population from a low of 3.8 percent in 2010 to 10 percent in 2014.</a:t>
            </a:r>
          </a:p>
          <a:p>
            <a:pPr lvl="3">
              <a:lnSpc>
                <a:spcPct val="100000"/>
              </a:lnSpc>
            </a:pPr>
            <a:endParaRPr lang="en-US" sz="1100" dirty="0">
              <a:solidFill>
                <a:srgbClr val="0D6A71"/>
              </a:solidFill>
              <a:latin typeface="Calibri"/>
              <a:cs typeface="Calibri"/>
            </a:endParaRPr>
          </a:p>
          <a:p>
            <a:pPr lvl="3">
              <a:lnSpc>
                <a:spcPct val="100000"/>
              </a:lnSpc>
            </a:pPr>
            <a:r>
              <a:rPr lang="en-US" sz="1100" b="1" dirty="0" smtClean="0">
                <a:solidFill>
                  <a:srgbClr val="660066"/>
                </a:solidFill>
                <a:latin typeface="Calibri"/>
                <a:cs typeface="Calibri"/>
              </a:rPr>
              <a:t>Much of the growth in ELL enrollment in charters is attributable to two schools: one in Boston and one in Lawrence.</a:t>
            </a:r>
            <a:endParaRPr lang="en-US" sz="1100" b="1" dirty="0">
              <a:solidFill>
                <a:srgbClr val="660066"/>
              </a:solidFill>
              <a:latin typeface="Calibri"/>
              <a:cs typeface="Calibri"/>
            </a:endParaRPr>
          </a:p>
          <a:p>
            <a:pPr lvl="3">
              <a:lnSpc>
                <a:spcPct val="100000"/>
              </a:lnSpc>
            </a:pPr>
            <a:endParaRPr lang="en-US" sz="1100" dirty="0" smtClean="0">
              <a:solidFill>
                <a:srgbClr val="0D6A71"/>
              </a:solidFill>
              <a:latin typeface="Calibri"/>
              <a:cs typeface="Calibri"/>
            </a:endParaRPr>
          </a:p>
          <a:p>
            <a:pPr lvl="3">
              <a:lnSpc>
                <a:spcPct val="100000"/>
              </a:lnSpc>
            </a:pPr>
            <a:endParaRPr lang="en-US" sz="1100" dirty="0" smtClean="0">
              <a:solidFill>
                <a:srgbClr val="0D6A71"/>
              </a:solidFill>
              <a:latin typeface="Calibri"/>
              <a:cs typeface="Calibri"/>
            </a:endParaRPr>
          </a:p>
        </p:txBody>
      </p:sp>
      <p:sp>
        <p:nvSpPr>
          <p:cNvPr id="10" name="Content Placeholder 6"/>
          <p:cNvSpPr>
            <a:spLocks noGrp="1"/>
          </p:cNvSpPr>
          <p:nvPr>
            <p:ph idx="1"/>
          </p:nvPr>
        </p:nvSpPr>
        <p:spPr>
          <a:xfrm>
            <a:off x="3886200" y="704105"/>
            <a:ext cx="4800600" cy="799724"/>
          </a:xfrm>
        </p:spPr>
        <p:txBody>
          <a:bodyPr/>
          <a:lstStyle/>
          <a:p>
            <a:pPr lvl="3">
              <a:lnSpc>
                <a:spcPct val="100000"/>
              </a:lnSpc>
            </a:pPr>
            <a:r>
              <a:rPr lang="en-US" sz="1200" b="1" i="1" dirty="0" smtClean="0">
                <a:solidFill>
                  <a:srgbClr val="660066"/>
                </a:solidFill>
                <a:latin typeface="Calibri"/>
                <a:cs typeface="Calibri"/>
              </a:rPr>
              <a:t>Since 2009-10, Massachusetts has had a small but steady increase in the percentage of English Language Learners enrolled in public and charter schools. </a:t>
            </a:r>
            <a:endParaRPr lang="en-US" sz="1200" b="1" i="1" dirty="0" smtClean="0">
              <a:solidFill>
                <a:srgbClr val="660066"/>
              </a:solidFill>
            </a:endParaRPr>
          </a:p>
        </p:txBody>
      </p:sp>
      <p:pic>
        <p:nvPicPr>
          <p:cNvPr id="9" name="Picture 8"/>
          <p:cNvPicPr>
            <a:picLocks noChangeAspect="1"/>
          </p:cNvPicPr>
          <p:nvPr/>
        </p:nvPicPr>
        <p:blipFill rotWithShape="1">
          <a:blip r:embed="rId2"/>
          <a:srcRect r="10392"/>
          <a:stretch/>
        </p:blipFill>
        <p:spPr>
          <a:xfrm>
            <a:off x="3886200" y="1503829"/>
            <a:ext cx="4813172"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2937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Sending Districts &amp; Charters</a:t>
            </a:r>
            <a:endParaRPr lang="en-US" sz="2400" dirty="0">
              <a:solidFill>
                <a:srgbClr val="1A1D71"/>
              </a:solidFill>
            </a:endParaRPr>
          </a:p>
        </p:txBody>
      </p:sp>
      <p:sp>
        <p:nvSpPr>
          <p:cNvPr id="10" name="Content Placeholder 6"/>
          <p:cNvSpPr>
            <a:spLocks noGrp="1"/>
          </p:cNvSpPr>
          <p:nvPr>
            <p:ph idx="1"/>
          </p:nvPr>
        </p:nvSpPr>
        <p:spPr>
          <a:xfrm>
            <a:off x="3886200" y="696633"/>
            <a:ext cx="4800600" cy="1035049"/>
          </a:xfrm>
        </p:spPr>
        <p:txBody>
          <a:bodyPr/>
          <a:lstStyle/>
          <a:p>
            <a:pPr lvl="3">
              <a:lnSpc>
                <a:spcPct val="100000"/>
              </a:lnSpc>
            </a:pPr>
            <a:r>
              <a:rPr lang="en-US" sz="1200" b="1" i="1" dirty="0" smtClean="0">
                <a:solidFill>
                  <a:srgbClr val="660066"/>
                </a:solidFill>
                <a:latin typeface="Calibri"/>
                <a:cs typeface="Calibri"/>
              </a:rPr>
              <a:t>Only about five percent of Massachusetts’ students are English language learners. The vast majority of these students attend urban public schools or urban charters.</a:t>
            </a:r>
            <a:endParaRPr lang="en-US" sz="1200" b="1" i="1" dirty="0" smtClean="0">
              <a:solidFill>
                <a:srgbClr val="660066"/>
              </a:solidFill>
            </a:endParaRPr>
          </a:p>
        </p:txBody>
      </p:sp>
      <p:sp>
        <p:nvSpPr>
          <p:cNvPr id="9" name="Content Placeholder 3"/>
          <p:cNvSpPr>
            <a:spLocks noGrp="1"/>
          </p:cNvSpPr>
          <p:nvPr>
            <p:ph idx="1"/>
          </p:nvPr>
        </p:nvSpPr>
        <p:spPr>
          <a:xfrm>
            <a:off x="457200" y="1589415"/>
            <a:ext cx="3182052" cy="3657600"/>
          </a:xfrm>
        </p:spPr>
        <p:txBody>
          <a:bodyPr/>
          <a:lstStyle/>
          <a:p>
            <a:pPr lvl="3">
              <a:lnSpc>
                <a:spcPct val="100000"/>
              </a:lnSpc>
            </a:pPr>
            <a:r>
              <a:rPr lang="en-US" sz="1100" b="1" dirty="0" smtClean="0">
                <a:solidFill>
                  <a:srgbClr val="660066"/>
                </a:solidFill>
                <a:latin typeface="Calibri"/>
                <a:cs typeface="Calibri"/>
              </a:rPr>
              <a:t>Urban Districts &amp; Charters</a:t>
            </a:r>
          </a:p>
          <a:p>
            <a:pPr lvl="3">
              <a:lnSpc>
                <a:spcPct val="100000"/>
              </a:lnSpc>
            </a:pPr>
            <a:r>
              <a:rPr lang="en-US" sz="1100" dirty="0" smtClean="0">
                <a:solidFill>
                  <a:schemeClr val="accent4">
                    <a:lumMod val="75000"/>
                  </a:schemeClr>
                </a:solidFill>
                <a:latin typeface="Calibri"/>
                <a:cs typeface="Calibri"/>
              </a:rPr>
              <a:t>Over the five years studied, the percentage of English language learners in urban sending districts and urban charters has steadily risen.</a:t>
            </a:r>
          </a:p>
          <a:p>
            <a:pPr lvl="3">
              <a:lnSpc>
                <a:spcPct val="100000"/>
              </a:lnSpc>
            </a:pPr>
            <a:r>
              <a:rPr lang="en-US" sz="1100" dirty="0" smtClean="0">
                <a:solidFill>
                  <a:schemeClr val="accent4">
                    <a:lumMod val="75000"/>
                  </a:schemeClr>
                </a:solidFill>
                <a:latin typeface="Calibri"/>
                <a:cs typeface="Calibri"/>
              </a:rPr>
              <a:t>However, from 2012 to 2014, about 40 percent of the ELL enrollment in charters is attributable to two out of the 52 urban charters: MATCH Community Day in Boston with an 82 percent ELL population and Community Day Gateway in Lawrence with a 79 percent ELL enrollment.</a:t>
            </a:r>
            <a:endParaRPr lang="en-US" sz="1100" dirty="0">
              <a:solidFill>
                <a:schemeClr val="accent4">
                  <a:lumMod val="75000"/>
                </a:schemeClr>
              </a:solidFill>
            </a:endParaRPr>
          </a:p>
          <a:p>
            <a:pPr lvl="3">
              <a:lnSpc>
                <a:spcPct val="100000"/>
              </a:lnSpc>
            </a:pPr>
            <a:endParaRPr lang="en-US" sz="1100" b="1" dirty="0">
              <a:solidFill>
                <a:srgbClr val="660066"/>
              </a:solidFill>
              <a:latin typeface="Calibri"/>
              <a:cs typeface="Calibri"/>
            </a:endParaRPr>
          </a:p>
          <a:p>
            <a:pPr lvl="3">
              <a:lnSpc>
                <a:spcPct val="100000"/>
              </a:lnSpc>
            </a:pPr>
            <a:r>
              <a:rPr lang="en-US" sz="1100" b="1" dirty="0" smtClean="0">
                <a:solidFill>
                  <a:srgbClr val="660066"/>
                </a:solidFill>
                <a:latin typeface="Calibri"/>
                <a:cs typeface="Calibri"/>
              </a:rPr>
              <a:t>Non-Urban Districts &amp; Charters</a:t>
            </a:r>
            <a:endParaRPr lang="en-US" sz="1100" b="1" dirty="0">
              <a:solidFill>
                <a:srgbClr val="660066"/>
              </a:solidFill>
              <a:latin typeface="Calibri"/>
              <a:cs typeface="Calibri"/>
            </a:endParaRPr>
          </a:p>
          <a:p>
            <a:pPr lvl="3">
              <a:lnSpc>
                <a:spcPct val="100000"/>
              </a:lnSpc>
            </a:pPr>
            <a:r>
              <a:rPr lang="en-US" sz="1100" dirty="0" smtClean="0">
                <a:solidFill>
                  <a:schemeClr val="accent4">
                    <a:lumMod val="75000"/>
                  </a:schemeClr>
                </a:solidFill>
                <a:latin typeface="Calibri"/>
                <a:cs typeface="Calibri"/>
              </a:rPr>
              <a:t>On average English language learners in non-urban sending districts comprise about five percent of all students enrolled.</a:t>
            </a:r>
            <a:endParaRPr lang="en-US" sz="1100" dirty="0">
              <a:solidFill>
                <a:schemeClr val="accent4">
                  <a:lumMod val="75000"/>
                </a:schemeClr>
              </a:solidFill>
              <a:latin typeface="Calibri"/>
              <a:cs typeface="Calibri"/>
            </a:endParaRPr>
          </a:p>
          <a:p>
            <a:pPr lvl="3">
              <a:lnSpc>
                <a:spcPct val="100000"/>
              </a:lnSpc>
            </a:pPr>
            <a:r>
              <a:rPr lang="en-US" sz="1100" dirty="0" smtClean="0">
                <a:solidFill>
                  <a:schemeClr val="accent4">
                    <a:lumMod val="75000"/>
                  </a:schemeClr>
                </a:solidFill>
                <a:latin typeface="Calibri"/>
                <a:cs typeface="Calibri"/>
              </a:rPr>
              <a:t>Non-urban </a:t>
            </a:r>
            <a:r>
              <a:rPr lang="en-US" sz="1100" dirty="0">
                <a:solidFill>
                  <a:schemeClr val="accent4">
                    <a:lumMod val="75000"/>
                  </a:schemeClr>
                </a:solidFill>
                <a:latin typeface="Calibri"/>
                <a:cs typeface="Calibri"/>
              </a:rPr>
              <a:t>charters </a:t>
            </a:r>
            <a:r>
              <a:rPr lang="en-US" sz="1100" dirty="0" smtClean="0">
                <a:solidFill>
                  <a:schemeClr val="accent4">
                    <a:lumMod val="75000"/>
                  </a:schemeClr>
                </a:solidFill>
                <a:latin typeface="Calibri"/>
                <a:cs typeface="Calibri"/>
              </a:rPr>
              <a:t>have seen little growth in their enrollment of ELLs.</a:t>
            </a:r>
            <a:endParaRPr lang="en-US" sz="1200" b="1" dirty="0" smtClean="0">
              <a:solidFill>
                <a:srgbClr val="660066"/>
              </a:solidFill>
              <a:effectLst/>
              <a:latin typeface="Calibri"/>
              <a:cs typeface="Calibri"/>
            </a:endParaRPr>
          </a:p>
          <a:p>
            <a:pPr lvl="3">
              <a:lnSpc>
                <a:spcPct val="100000"/>
              </a:lnSpc>
              <a:buNone/>
            </a:pPr>
            <a:r>
              <a:rPr lang="en-US" sz="1200" b="1" dirty="0" smtClean="0">
                <a:solidFill>
                  <a:srgbClr val="660066"/>
                </a:solidFill>
                <a:effectLst/>
                <a:latin typeface="Calibri"/>
                <a:cs typeface="Calibri"/>
              </a:rPr>
              <a:t>For the most part, English Language Learners attend urban sending and charter schools and non-urban district schools.</a:t>
            </a:r>
            <a:endParaRPr lang="en-US" sz="1200" b="1" dirty="0">
              <a:solidFill>
                <a:srgbClr val="660066"/>
              </a:solidFill>
              <a:effectLst/>
              <a:latin typeface="Calibri"/>
              <a:cs typeface="Calibri"/>
            </a:endParaRPr>
          </a:p>
        </p:txBody>
      </p:sp>
      <p:pic>
        <p:nvPicPr>
          <p:cNvPr id="3" name="Picture 2"/>
          <p:cNvPicPr>
            <a:picLocks noChangeAspect="1"/>
          </p:cNvPicPr>
          <p:nvPr/>
        </p:nvPicPr>
        <p:blipFill rotWithShape="1">
          <a:blip r:embed="rId2"/>
          <a:srcRect r="18190"/>
          <a:stretch/>
        </p:blipFill>
        <p:spPr>
          <a:xfrm>
            <a:off x="3886200" y="1731682"/>
            <a:ext cx="4714896"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0152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Boston’s English Language Learners</a:t>
            </a:r>
            <a:endParaRPr lang="en-US" sz="2400" dirty="0">
              <a:solidFill>
                <a:srgbClr val="1A1D71"/>
              </a:solidFill>
            </a:endParaRPr>
          </a:p>
        </p:txBody>
      </p:sp>
      <p:sp>
        <p:nvSpPr>
          <p:cNvPr id="5" name="TextBox 4"/>
          <p:cNvSpPr txBox="1"/>
          <p:nvPr/>
        </p:nvSpPr>
        <p:spPr>
          <a:xfrm>
            <a:off x="475832" y="5371354"/>
            <a:ext cx="8025698" cy="907941"/>
          </a:xfrm>
          <a:prstGeom prst="rect">
            <a:avLst/>
          </a:prstGeom>
          <a:noFill/>
        </p:spPr>
        <p:txBody>
          <a:bodyPr wrap="square" rtlCol="0">
            <a:spAutoFit/>
          </a:bodyPr>
          <a:lstStyle/>
          <a:p>
            <a:pPr>
              <a:spcAft>
                <a:spcPts val="600"/>
              </a:spcAft>
            </a:pPr>
            <a:r>
              <a:rPr lang="en-US" sz="1200" i="1" dirty="0" smtClean="0">
                <a:solidFill>
                  <a:srgbClr val="660066"/>
                </a:solidFill>
                <a:latin typeface="Calibri"/>
                <a:cs typeface="Calibri"/>
              </a:rPr>
              <a:t>Over the last four years of this study, about 30 percent of the students attending the Boston public schools are English language learners, about 17,000 students per year. </a:t>
            </a:r>
          </a:p>
          <a:p>
            <a:pPr>
              <a:spcAft>
                <a:spcPts val="600"/>
              </a:spcAft>
            </a:pPr>
            <a:r>
              <a:rPr lang="en-US" sz="1200" i="1" dirty="0" smtClean="0">
                <a:solidFill>
                  <a:srgbClr val="660066"/>
                </a:solidFill>
                <a:latin typeface="Calibri"/>
                <a:cs typeface="Calibri"/>
              </a:rPr>
              <a:t>Since 2011-12, 1900 ELLs have attended Boston charter schools. Of these, about 800, or 40 percent, attended MATCH Community Day charter school. The other 60 percent of ELLs attended one of the remaining 18 charter schools in Boston.</a:t>
            </a:r>
            <a:endParaRPr lang="en-US" sz="1200" dirty="0">
              <a:solidFill>
                <a:srgbClr val="0D6A71"/>
              </a:solidFill>
            </a:endParaRPr>
          </a:p>
        </p:txBody>
      </p:sp>
      <p:pic>
        <p:nvPicPr>
          <p:cNvPr id="7" name="Picture 6"/>
          <p:cNvPicPr>
            <a:picLocks noChangeAspect="1"/>
          </p:cNvPicPr>
          <p:nvPr/>
        </p:nvPicPr>
        <p:blipFill rotWithShape="1">
          <a:blip r:embed="rId2"/>
          <a:srcRect r="17343"/>
          <a:stretch/>
        </p:blipFill>
        <p:spPr>
          <a:xfrm>
            <a:off x="475832" y="2150336"/>
            <a:ext cx="3773834" cy="31089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3"/>
          <a:srcRect r="20992"/>
          <a:stretch/>
        </p:blipFill>
        <p:spPr>
          <a:xfrm>
            <a:off x="4518542" y="2150336"/>
            <a:ext cx="3607219" cy="310896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916082" y="685800"/>
            <a:ext cx="4719918" cy="1384995"/>
          </a:xfrm>
          <a:prstGeom prst="rect">
            <a:avLst/>
          </a:prstGeom>
          <a:noFill/>
        </p:spPr>
        <p:txBody>
          <a:bodyPr wrap="square" rtlCol="0">
            <a:spAutoFit/>
          </a:bodyPr>
          <a:lstStyle/>
          <a:p>
            <a:pPr eaLnBrk="0" fontAlgn="base" hangingPunct="0">
              <a:buNone/>
            </a:pPr>
            <a:r>
              <a:rPr lang="en-US" sz="1200" b="1" i="1" dirty="0" smtClean="0">
                <a:solidFill>
                  <a:srgbClr val="660066"/>
                </a:solidFill>
                <a:latin typeface="Calibri"/>
                <a:cs typeface="Calibri"/>
              </a:rPr>
              <a:t>The danger of misinterpreting or representing data through the use of percentages over actual numbers is illustrated by the Boston data. In looking at the percentages for the last two academic years, it would appear that Boston charter schools have about one-third the number of ELLs as the Boston public schools. In fact, when the actual number of students is used, charters have about four percent of the ELLs as the public schools.</a:t>
            </a:r>
            <a:endParaRPr lang="en-US" sz="1200" b="1" i="1" dirty="0">
              <a:solidFill>
                <a:srgbClr val="660066"/>
              </a:solidFill>
              <a:latin typeface="Calibri"/>
              <a:cs typeface="Calibri"/>
            </a:endParaRPr>
          </a:p>
        </p:txBody>
      </p:sp>
    </p:spTree>
    <p:extLst>
      <p:ext uri="{BB962C8B-B14F-4D97-AF65-F5344CB8AC3E}">
        <p14:creationId xmlns:p14="http://schemas.microsoft.com/office/powerpoint/2010/main" val="370566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199" y="379186"/>
            <a:ext cx="8062213" cy="1703287"/>
          </a:xfrm>
        </p:spPr>
        <p:txBody>
          <a:bodyPr/>
          <a:lstStyle/>
          <a:p>
            <a:r>
              <a:rPr lang="en-US" dirty="0" smtClean="0"/>
              <a:t>Students with Disabilities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22200178"/>
              </p:ext>
            </p:extLst>
          </p:nvPr>
        </p:nvGraphicFramePr>
        <p:xfrm>
          <a:off x="602570" y="3107592"/>
          <a:ext cx="7850187" cy="1691640"/>
        </p:xfrm>
        <a:graphic>
          <a:graphicData uri="http://schemas.openxmlformats.org/drawingml/2006/table">
            <a:tbl>
              <a:tblPr>
                <a:tableStyleId>{5C22544A-7EE6-4342-B048-85BDC9FD1C3A}</a:tableStyleId>
              </a:tblPr>
              <a:tblGrid>
                <a:gridCol w="7850187"/>
              </a:tblGrid>
              <a:tr h="261257">
                <a:tc>
                  <a:txBody>
                    <a:bodyPr/>
                    <a:lstStyle/>
                    <a:p>
                      <a:r>
                        <a:rPr lang="en-US" sz="1200" b="1" i="1" kern="100" spc="-50" baseline="0" dirty="0" smtClean="0">
                          <a:solidFill>
                            <a:schemeClr val="bg1"/>
                          </a:solidFill>
                          <a:latin typeface="+mn-lt"/>
                        </a:rPr>
                        <a:t>KEY FINDINGS</a:t>
                      </a:r>
                      <a:endParaRPr lang="en-US" sz="1200" b="1" i="1" kern="100" spc="-50" baseline="0" dirty="0">
                        <a:solidFill>
                          <a:schemeClr val="bg1"/>
                        </a:solidFill>
                        <a:latin typeface="+mn-lt"/>
                      </a:endParaRPr>
                    </a:p>
                  </a:txBody>
                  <a:tcPr marL="0" marR="0" marT="91440" marB="91440"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5029">
                <a:tc>
                  <a:txBody>
                    <a:bodyPr/>
                    <a:lstStyle/>
                    <a:p>
                      <a:pPr marL="285750" indent="-285750">
                        <a:lnSpc>
                          <a:spcPct val="100000"/>
                        </a:lnSpc>
                        <a:spcAft>
                          <a:spcPts val="600"/>
                        </a:spcAft>
                        <a:buFont typeface="Wingdings" charset="2"/>
                        <a:buChar char="Ø"/>
                      </a:pPr>
                      <a:r>
                        <a:rPr lang="en-US" sz="1200" dirty="0" smtClean="0">
                          <a:solidFill>
                            <a:schemeClr val="bg1"/>
                          </a:solidFill>
                        </a:rPr>
                        <a:t>District schools educate students in all 13 categories of disabilities.</a:t>
                      </a:r>
                    </a:p>
                    <a:p>
                      <a:pPr marL="285750" indent="-285750">
                        <a:lnSpc>
                          <a:spcPct val="100000"/>
                        </a:lnSpc>
                        <a:spcAft>
                          <a:spcPts val="600"/>
                        </a:spcAft>
                        <a:buFont typeface="Wingdings" charset="2"/>
                        <a:buChar char="Ø"/>
                      </a:pPr>
                      <a:r>
                        <a:rPr lang="en-US" sz="1200" dirty="0" smtClean="0">
                          <a:solidFill>
                            <a:schemeClr val="bg1"/>
                          </a:solidFill>
                        </a:rPr>
                        <a:t>District</a:t>
                      </a:r>
                      <a:r>
                        <a:rPr lang="en-US" sz="1200" baseline="0" dirty="0" smtClean="0">
                          <a:solidFill>
                            <a:schemeClr val="bg1"/>
                          </a:solidFill>
                        </a:rPr>
                        <a:t> schools provide special education services through full inclusion, partial  inclusion and substantially separate programs as well as out-of-district placements.</a:t>
                      </a:r>
                      <a:endParaRPr lang="en-US" sz="1200" dirty="0" smtClean="0">
                        <a:solidFill>
                          <a:schemeClr val="bg1"/>
                        </a:solidFill>
                      </a:endParaRPr>
                    </a:p>
                    <a:p>
                      <a:pPr marL="285750" indent="-285750">
                        <a:lnSpc>
                          <a:spcPct val="100000"/>
                        </a:lnSpc>
                        <a:spcAft>
                          <a:spcPts val="600"/>
                        </a:spcAft>
                        <a:buFont typeface="Wingdings" charset="2"/>
                        <a:buChar char="Ø"/>
                      </a:pPr>
                      <a:r>
                        <a:rPr lang="en-US" sz="1200" dirty="0" smtClean="0">
                          <a:solidFill>
                            <a:schemeClr val="bg1"/>
                          </a:solidFill>
                        </a:rPr>
                        <a:t>Students with moderate to severe disabilities are under-enrolled  or not</a:t>
                      </a:r>
                      <a:r>
                        <a:rPr lang="en-US" sz="1200" baseline="0" dirty="0" smtClean="0">
                          <a:solidFill>
                            <a:schemeClr val="bg1"/>
                          </a:solidFill>
                        </a:rPr>
                        <a:t> enrolled i</a:t>
                      </a:r>
                      <a:r>
                        <a:rPr lang="en-US" sz="1200" dirty="0" smtClean="0">
                          <a:solidFill>
                            <a:schemeClr val="bg1"/>
                          </a:solidFill>
                        </a:rPr>
                        <a:t>n charter schools.</a:t>
                      </a:r>
                    </a:p>
                    <a:p>
                      <a:endParaRPr lang="en-US" sz="1200" dirty="0">
                        <a:solidFill>
                          <a:schemeClr val="bg1"/>
                        </a:solidFill>
                      </a:endParaRPr>
                    </a:p>
                  </a:txBody>
                  <a:tcPr marL="0" marR="0" marT="91440" marB="91440"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52057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SWD in Urban Districts &amp; Charters</a:t>
            </a:r>
            <a:endParaRPr lang="en-US" sz="2400" dirty="0">
              <a:solidFill>
                <a:srgbClr val="1A1D71"/>
              </a:solidFill>
            </a:endParaRPr>
          </a:p>
        </p:txBody>
      </p:sp>
      <p:sp>
        <p:nvSpPr>
          <p:cNvPr id="4" name="Content Placeholder 3"/>
          <p:cNvSpPr>
            <a:spLocks noGrp="1"/>
          </p:cNvSpPr>
          <p:nvPr>
            <p:ph idx="1"/>
          </p:nvPr>
        </p:nvSpPr>
        <p:spPr>
          <a:xfrm>
            <a:off x="1043458" y="1495072"/>
            <a:ext cx="7057328" cy="1443090"/>
          </a:xfrm>
        </p:spPr>
        <p:txBody>
          <a:bodyPr/>
          <a:lstStyle/>
          <a:p>
            <a:pPr marL="171450" lvl="3" indent="-171450">
              <a:lnSpc>
                <a:spcPct val="100000"/>
              </a:lnSpc>
              <a:spcAft>
                <a:spcPts val="0"/>
              </a:spcAft>
              <a:buClr>
                <a:schemeClr val="accent1"/>
              </a:buClr>
              <a:buFont typeface="Wingdings" charset="2"/>
              <a:buChar char="Ø"/>
            </a:pPr>
            <a:r>
              <a:rPr lang="en-US" sz="1100" dirty="0" smtClean="0">
                <a:solidFill>
                  <a:srgbClr val="0D6A71"/>
                </a:solidFill>
                <a:effectLst/>
                <a:latin typeface="Calibri"/>
                <a:cs typeface="Calibri"/>
              </a:rPr>
              <a:t>Lawrence  and Salem charters have about one-third SWD as the host </a:t>
            </a:r>
            <a:r>
              <a:rPr lang="en-US" sz="1100" dirty="0" smtClean="0">
                <a:solidFill>
                  <a:srgbClr val="0D6A71"/>
                </a:solidFill>
                <a:latin typeface="Calibri"/>
                <a:cs typeface="Calibri"/>
              </a:rPr>
              <a:t>public </a:t>
            </a:r>
            <a:r>
              <a:rPr lang="en-US" sz="1100" dirty="0" smtClean="0">
                <a:solidFill>
                  <a:srgbClr val="0D6A71"/>
                </a:solidFill>
                <a:effectLst/>
                <a:latin typeface="Calibri"/>
                <a:cs typeface="Calibri"/>
              </a:rPr>
              <a:t>school district.</a:t>
            </a:r>
          </a:p>
          <a:p>
            <a:pPr marL="171450" lvl="3" indent="-171450">
              <a:lnSpc>
                <a:spcPct val="100000"/>
              </a:lnSpc>
              <a:spcAft>
                <a:spcPts val="0"/>
              </a:spcAft>
              <a:buClr>
                <a:schemeClr val="accent1"/>
              </a:buClr>
              <a:buFont typeface="Wingdings" charset="2"/>
              <a:buChar char="Ø"/>
            </a:pPr>
            <a:r>
              <a:rPr lang="en-US" sz="1100" dirty="0" smtClean="0">
                <a:solidFill>
                  <a:srgbClr val="0D6A71"/>
                </a:solidFill>
                <a:latin typeface="Calibri"/>
                <a:cs typeface="Calibri"/>
              </a:rPr>
              <a:t>Chicopee, Fall River, Holyoke and Worcester charters have about half the SWD as the host districts respectively.</a:t>
            </a:r>
          </a:p>
          <a:p>
            <a:pPr marL="171450" lvl="3" indent="-171450">
              <a:lnSpc>
                <a:spcPct val="100000"/>
              </a:lnSpc>
              <a:spcAft>
                <a:spcPts val="0"/>
              </a:spcAft>
              <a:buClr>
                <a:schemeClr val="accent1"/>
              </a:buClr>
              <a:buFont typeface="Wingdings" charset="2"/>
              <a:buChar char="Ø"/>
            </a:pPr>
            <a:r>
              <a:rPr lang="en-US" sz="1100" dirty="0" smtClean="0">
                <a:solidFill>
                  <a:srgbClr val="0D6A71"/>
                </a:solidFill>
                <a:effectLst/>
                <a:latin typeface="Calibri"/>
                <a:cs typeface="Calibri"/>
              </a:rPr>
              <a:t>Barnstable, Cambridge, Everett, Somerville and Springfield charters have about two-thirds the SWD as the host districts.</a:t>
            </a:r>
          </a:p>
          <a:p>
            <a:pPr marL="171450" lvl="3" indent="-171450">
              <a:lnSpc>
                <a:spcPct val="100000"/>
              </a:lnSpc>
              <a:spcAft>
                <a:spcPts val="0"/>
              </a:spcAft>
              <a:buClr>
                <a:schemeClr val="accent1"/>
              </a:buClr>
              <a:buFont typeface="Wingdings" charset="2"/>
              <a:buChar char="Ø"/>
            </a:pPr>
            <a:r>
              <a:rPr lang="en-US" sz="1100" dirty="0" smtClean="0">
                <a:solidFill>
                  <a:srgbClr val="0D6A71"/>
                </a:solidFill>
                <a:latin typeface="Calibri"/>
                <a:cs typeface="Calibri"/>
              </a:rPr>
              <a:t>Boston, New Bedford, and Lynn charters have about three-quarters of the host district.</a:t>
            </a:r>
            <a:endParaRPr lang="en-US" sz="1100" dirty="0" smtClean="0">
              <a:solidFill>
                <a:srgbClr val="0D6A71"/>
              </a:solidFill>
              <a:effectLst/>
              <a:latin typeface="Calibri"/>
              <a:cs typeface="Calibri"/>
            </a:endParaRPr>
          </a:p>
          <a:p>
            <a:pPr marL="171450" lvl="3" indent="-171450">
              <a:lnSpc>
                <a:spcPct val="100000"/>
              </a:lnSpc>
              <a:spcAft>
                <a:spcPts val="0"/>
              </a:spcAft>
              <a:buClr>
                <a:schemeClr val="accent1"/>
              </a:buClr>
              <a:buFont typeface="Wingdings" charset="2"/>
              <a:buChar char="Ø"/>
            </a:pPr>
            <a:r>
              <a:rPr lang="en-US" sz="1100" dirty="0">
                <a:solidFill>
                  <a:srgbClr val="0D6A71"/>
                </a:solidFill>
                <a:latin typeface="Calibri"/>
                <a:cs typeface="Calibri"/>
              </a:rPr>
              <a:t>Chelsea, </a:t>
            </a:r>
            <a:r>
              <a:rPr lang="en-US" sz="1100" dirty="0" smtClean="0">
                <a:solidFill>
                  <a:srgbClr val="0D6A71"/>
                </a:solidFill>
                <a:latin typeface="Calibri"/>
                <a:cs typeface="Calibri"/>
              </a:rPr>
              <a:t>Fitchburg, Haverhill, Lowell and Malden have about the same or higher percentages of SWD as the host districts.</a:t>
            </a:r>
            <a:endParaRPr lang="en-US" sz="1100" dirty="0">
              <a:solidFill>
                <a:srgbClr val="0D6A71"/>
              </a:solidFill>
              <a:effectLst/>
              <a:latin typeface="Calibri"/>
              <a:cs typeface="Calibri"/>
            </a:endParaRPr>
          </a:p>
        </p:txBody>
      </p:sp>
      <p:pic>
        <p:nvPicPr>
          <p:cNvPr id="7" name="Picture 6"/>
          <p:cNvPicPr>
            <a:picLocks noChangeAspect="1"/>
          </p:cNvPicPr>
          <p:nvPr/>
        </p:nvPicPr>
        <p:blipFill rotWithShape="1">
          <a:blip r:embed="rId2"/>
          <a:srcRect r="11855"/>
          <a:stretch/>
        </p:blipFill>
        <p:spPr>
          <a:xfrm>
            <a:off x="1043459" y="2444628"/>
            <a:ext cx="6844272" cy="3796272"/>
          </a:xfrm>
          <a:prstGeom prst="rect">
            <a:avLst/>
          </a:prstGeom>
          <a:ln>
            <a:noFill/>
          </a:ln>
          <a:effectLst>
            <a:outerShdw blurRad="292100" dist="139700" dir="2700000" algn="tl" rotWithShape="0">
              <a:srgbClr val="333333">
                <a:alpha val="65000"/>
              </a:srgbClr>
            </a:outerShdw>
          </a:effectLst>
        </p:spPr>
      </p:pic>
      <p:sp>
        <p:nvSpPr>
          <p:cNvPr id="5" name="Content Placeholder 6"/>
          <p:cNvSpPr>
            <a:spLocks noGrp="1"/>
          </p:cNvSpPr>
          <p:nvPr>
            <p:ph idx="1"/>
          </p:nvPr>
        </p:nvSpPr>
        <p:spPr>
          <a:xfrm>
            <a:off x="3827585" y="711201"/>
            <a:ext cx="4859215" cy="501649"/>
          </a:xfrm>
        </p:spPr>
        <p:txBody>
          <a:bodyPr/>
          <a:lstStyle/>
          <a:p>
            <a:pPr lvl="3">
              <a:lnSpc>
                <a:spcPct val="100000"/>
              </a:lnSpc>
            </a:pPr>
            <a:r>
              <a:rPr lang="en-US" sz="1200" b="1" i="1" dirty="0" smtClean="0">
                <a:solidFill>
                  <a:srgbClr val="660066"/>
                </a:solidFill>
                <a:latin typeface="Calibri"/>
                <a:cs typeface="Calibri"/>
              </a:rPr>
              <a:t>Urban charter schools have lower percentages of students with disabilities from their host districts.</a:t>
            </a:r>
            <a:endParaRPr lang="en-US" sz="1200" b="1" i="1" dirty="0" smtClean="0">
              <a:solidFill>
                <a:srgbClr val="660066"/>
              </a:solidFill>
            </a:endParaRPr>
          </a:p>
        </p:txBody>
      </p:sp>
    </p:spTree>
    <p:extLst>
      <p:ext uri="{BB962C8B-B14F-4D97-AF65-F5344CB8AC3E}">
        <p14:creationId xmlns:p14="http://schemas.microsoft.com/office/powerpoint/2010/main" val="34253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Students with Disabilities</a:t>
            </a:r>
            <a:endParaRPr lang="en-US" sz="2400" dirty="0">
              <a:solidFill>
                <a:srgbClr val="1A1D71"/>
              </a:solidFill>
            </a:endParaRPr>
          </a:p>
        </p:txBody>
      </p:sp>
      <p:sp>
        <p:nvSpPr>
          <p:cNvPr id="4" name="Content Placeholder 3"/>
          <p:cNvSpPr>
            <a:spLocks noGrp="1"/>
          </p:cNvSpPr>
          <p:nvPr>
            <p:ph idx="1"/>
          </p:nvPr>
        </p:nvSpPr>
        <p:spPr>
          <a:xfrm>
            <a:off x="4071471" y="1729921"/>
            <a:ext cx="4564528" cy="2803071"/>
          </a:xfrm>
        </p:spPr>
        <p:txBody>
          <a:bodyPr/>
          <a:lstStyle/>
          <a:p>
            <a:pPr lvl="3">
              <a:lnSpc>
                <a:spcPct val="100000"/>
              </a:lnSpc>
            </a:pPr>
            <a:r>
              <a:rPr lang="en-US" sz="1100" dirty="0" smtClean="0">
                <a:solidFill>
                  <a:srgbClr val="0D6A71"/>
                </a:solidFill>
                <a:latin typeface="Calibri"/>
                <a:cs typeface="Calibri"/>
              </a:rPr>
              <a:t>There are thirteen disability categories. Virtually all  those in the blind, deaf, deaf-blind, neurological impairment or physical impairment are educated in public school district programs. About 10 percent of SWD have health issues – from ADD to asthma or a serious illness – and are equally represented in charters and districts.  </a:t>
            </a:r>
          </a:p>
          <a:p>
            <a:pPr lvl="3">
              <a:lnSpc>
                <a:spcPct val="100000"/>
              </a:lnSpc>
            </a:pPr>
            <a:r>
              <a:rPr lang="en-US" sz="1100" dirty="0" smtClean="0">
                <a:solidFill>
                  <a:srgbClr val="0D6A71"/>
                </a:solidFill>
                <a:latin typeface="Calibri"/>
                <a:cs typeface="Calibri"/>
              </a:rPr>
              <a:t>One third of SWD in charter schools have specific learning disabilities, a slightly higher percentage that sending districts, and about 20 percent have a communication impairment, slightly higher than sending districts.</a:t>
            </a:r>
          </a:p>
          <a:p>
            <a:pPr lvl="3">
              <a:lnSpc>
                <a:spcPct val="100000"/>
              </a:lnSpc>
            </a:pPr>
            <a:r>
              <a:rPr lang="en-US" sz="1100" b="1" dirty="0" smtClean="0">
                <a:solidFill>
                  <a:srgbClr val="0D6A71"/>
                </a:solidFill>
                <a:effectLst/>
                <a:latin typeface="Calibri"/>
                <a:cs typeface="Calibri"/>
              </a:rPr>
              <a:t>Districts have twice the percentage of autistic students, developmentally delayed students and students with intellectual disabilities</a:t>
            </a:r>
            <a:r>
              <a:rPr lang="en-US" sz="1100" dirty="0" smtClean="0">
                <a:solidFill>
                  <a:srgbClr val="0D6A71"/>
                </a:solidFill>
                <a:effectLst/>
                <a:latin typeface="Calibri"/>
                <a:cs typeface="Calibri"/>
              </a:rPr>
              <a:t>. </a:t>
            </a:r>
          </a:p>
          <a:p>
            <a:pPr lvl="3">
              <a:lnSpc>
                <a:spcPct val="100000"/>
              </a:lnSpc>
            </a:pPr>
            <a:r>
              <a:rPr lang="en-US" sz="1100" dirty="0" smtClean="0">
                <a:solidFill>
                  <a:srgbClr val="0D6A71"/>
                </a:solidFill>
                <a:latin typeface="Calibri"/>
                <a:cs typeface="Calibri"/>
              </a:rPr>
              <a:t>Charters and districts report about the same percentage of students with emotional disturbances, with a slightly higher percentage in sending districts. </a:t>
            </a:r>
            <a:endParaRPr lang="en-US" sz="1100" dirty="0">
              <a:solidFill>
                <a:srgbClr val="0D6A71"/>
              </a:solidFill>
              <a:effectLst/>
              <a:latin typeface="Calibri"/>
              <a:cs typeface="Calibri"/>
            </a:endParaRPr>
          </a:p>
        </p:txBody>
      </p:sp>
      <p:pic>
        <p:nvPicPr>
          <p:cNvPr id="9" name="Picture 8"/>
          <p:cNvPicPr>
            <a:picLocks noChangeAspect="1"/>
          </p:cNvPicPr>
          <p:nvPr/>
        </p:nvPicPr>
        <p:blipFill rotWithShape="1">
          <a:blip r:embed="rId2"/>
          <a:srcRect r="17947"/>
          <a:stretch/>
        </p:blipFill>
        <p:spPr>
          <a:xfrm>
            <a:off x="457200" y="1729921"/>
            <a:ext cx="3305526" cy="2743200"/>
          </a:xfrm>
          <a:prstGeom prst="rect">
            <a:avLst/>
          </a:prstGeom>
          <a:ln>
            <a:noFill/>
          </a:ln>
          <a:effectLst>
            <a:outerShdw blurRad="292100" dist="139700" dir="2700000" algn="tl" rotWithShape="0">
              <a:srgbClr val="333333">
                <a:alpha val="65000"/>
              </a:srgbClr>
            </a:outerShdw>
          </a:effectLst>
        </p:spPr>
      </p:pic>
      <p:sp>
        <p:nvSpPr>
          <p:cNvPr id="10" name="Content Placeholder 6"/>
          <p:cNvSpPr>
            <a:spLocks noGrp="1"/>
          </p:cNvSpPr>
          <p:nvPr>
            <p:ph idx="1"/>
          </p:nvPr>
        </p:nvSpPr>
        <p:spPr>
          <a:xfrm>
            <a:off x="3886200" y="615951"/>
            <a:ext cx="4800600" cy="1035049"/>
          </a:xfrm>
        </p:spPr>
        <p:txBody>
          <a:bodyPr/>
          <a:lstStyle/>
          <a:p>
            <a:pPr lvl="3">
              <a:lnSpc>
                <a:spcPct val="100000"/>
              </a:lnSpc>
            </a:pPr>
            <a:r>
              <a:rPr lang="en-US" sz="1200" b="1" i="1" dirty="0" smtClean="0">
                <a:solidFill>
                  <a:srgbClr val="660066"/>
                </a:solidFill>
                <a:latin typeface="Calibri"/>
                <a:cs typeface="Calibri"/>
              </a:rPr>
              <a:t>Most SWD in charter schools have either a specific learning disability or a communications impairment. While these may be mild to severe disabilities depending on the students, given that charters provide services though Full Inclusion, an assumption can be made that most of these students have mild disabilities.</a:t>
            </a:r>
            <a:endParaRPr lang="en-US" sz="1200" b="1" i="1" dirty="0" smtClean="0">
              <a:solidFill>
                <a:srgbClr val="660066"/>
              </a:solidFill>
            </a:endParaRPr>
          </a:p>
        </p:txBody>
      </p:sp>
    </p:spTree>
    <p:extLst>
      <p:ext uri="{BB962C8B-B14F-4D97-AF65-F5344CB8AC3E}">
        <p14:creationId xmlns:p14="http://schemas.microsoft.com/office/powerpoint/2010/main" val="825486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Students with Disabilities by Program</a:t>
            </a:r>
            <a:endParaRPr lang="en-US" sz="2400" dirty="0"/>
          </a:p>
        </p:txBody>
      </p:sp>
      <p:sp>
        <p:nvSpPr>
          <p:cNvPr id="4" name="Content Placeholder 3"/>
          <p:cNvSpPr>
            <a:spLocks noGrp="1"/>
          </p:cNvSpPr>
          <p:nvPr>
            <p:ph idx="1"/>
          </p:nvPr>
        </p:nvSpPr>
        <p:spPr>
          <a:xfrm>
            <a:off x="3892550" y="1993900"/>
            <a:ext cx="4716235" cy="2978150"/>
          </a:xfrm>
        </p:spPr>
        <p:txBody>
          <a:bodyPr/>
          <a:lstStyle/>
          <a:p>
            <a:pPr lvl="3"/>
            <a:r>
              <a:rPr lang="en-US" sz="1100" dirty="0" smtClean="0">
                <a:solidFill>
                  <a:srgbClr val="0D6A71"/>
                </a:solidFill>
                <a:effectLst/>
                <a:latin typeface="Calibri"/>
                <a:cs typeface="Calibri"/>
              </a:rPr>
              <a:t>Public school districts provide a wide array of special education services to students with disabilities. </a:t>
            </a:r>
            <a:r>
              <a:rPr lang="en-US" sz="1100" dirty="0" smtClean="0">
                <a:solidFill>
                  <a:srgbClr val="0D6A71"/>
                </a:solidFill>
                <a:latin typeface="Calibri"/>
                <a:cs typeface="Calibri"/>
              </a:rPr>
              <a:t>Over the five years of this study, slightly less than six percent of SWD were educated in out-of-district placements.</a:t>
            </a:r>
          </a:p>
          <a:p>
            <a:pPr lvl="3"/>
            <a:r>
              <a:rPr lang="en-US" sz="1100" dirty="0" smtClean="0">
                <a:solidFill>
                  <a:srgbClr val="0D6A71"/>
                </a:solidFill>
                <a:effectLst/>
                <a:latin typeface="Calibri"/>
                <a:cs typeface="Calibri"/>
              </a:rPr>
              <a:t>Of the 94 percent who were educated in district schools, on average</a:t>
            </a:r>
          </a:p>
          <a:p>
            <a:pPr marL="171450" lvl="3" indent="-171450">
              <a:buClr>
                <a:schemeClr val="accent1">
                  <a:lumMod val="75000"/>
                </a:schemeClr>
              </a:buClr>
              <a:buFont typeface="Wingdings" charset="2"/>
              <a:buChar char="Ø"/>
            </a:pPr>
            <a:r>
              <a:rPr lang="en-US" sz="1100" b="1" dirty="0" smtClean="0">
                <a:solidFill>
                  <a:srgbClr val="0D6A71"/>
                </a:solidFill>
                <a:latin typeface="Calibri"/>
                <a:cs typeface="Calibri"/>
              </a:rPr>
              <a:t>66 percent </a:t>
            </a:r>
            <a:r>
              <a:rPr lang="en-US" sz="1100" dirty="0" smtClean="0">
                <a:solidFill>
                  <a:srgbClr val="0D6A71"/>
                </a:solidFill>
                <a:latin typeface="Calibri"/>
                <a:cs typeface="Calibri"/>
              </a:rPr>
              <a:t>were in </a:t>
            </a:r>
            <a:r>
              <a:rPr lang="en-US" sz="1100" b="1" dirty="0" smtClean="0">
                <a:solidFill>
                  <a:srgbClr val="0D6A71"/>
                </a:solidFill>
                <a:latin typeface="Calibri"/>
                <a:cs typeface="Calibri"/>
              </a:rPr>
              <a:t>Full Inclusion </a:t>
            </a:r>
            <a:r>
              <a:rPr lang="en-US" sz="1100" dirty="0" smtClean="0">
                <a:solidFill>
                  <a:srgbClr val="0D6A71"/>
                </a:solidFill>
                <a:latin typeface="Calibri"/>
                <a:cs typeface="Calibri"/>
              </a:rPr>
              <a:t>programs, meaning that their special education services were provided in the regular education classroom</a:t>
            </a:r>
          </a:p>
          <a:p>
            <a:pPr marL="171450" lvl="3" indent="-171450">
              <a:buClr>
                <a:schemeClr val="accent1">
                  <a:lumMod val="75000"/>
                </a:schemeClr>
              </a:buClr>
              <a:buFont typeface="Wingdings" charset="2"/>
              <a:buChar char="Ø"/>
            </a:pPr>
            <a:r>
              <a:rPr lang="en-US" sz="1100" b="1" dirty="0" smtClean="0">
                <a:solidFill>
                  <a:srgbClr val="0D6A71"/>
                </a:solidFill>
                <a:effectLst/>
                <a:latin typeface="Calibri"/>
                <a:cs typeface="Calibri"/>
              </a:rPr>
              <a:t>19 percent </a:t>
            </a:r>
            <a:r>
              <a:rPr lang="en-US" sz="1100" dirty="0" smtClean="0">
                <a:solidFill>
                  <a:srgbClr val="0D6A71"/>
                </a:solidFill>
                <a:effectLst/>
                <a:latin typeface="Calibri"/>
                <a:cs typeface="Calibri"/>
              </a:rPr>
              <a:t>were in </a:t>
            </a:r>
            <a:r>
              <a:rPr lang="en-US" sz="1100" b="1" dirty="0" smtClean="0">
                <a:solidFill>
                  <a:srgbClr val="0D6A71"/>
                </a:solidFill>
                <a:effectLst/>
                <a:latin typeface="Calibri"/>
                <a:cs typeface="Calibri"/>
              </a:rPr>
              <a:t>Partial </a:t>
            </a:r>
            <a:r>
              <a:rPr lang="en-US" sz="1100" b="1" dirty="0">
                <a:solidFill>
                  <a:srgbClr val="0D6A71"/>
                </a:solidFill>
                <a:latin typeface="Calibri"/>
                <a:cs typeface="Calibri"/>
              </a:rPr>
              <a:t>I</a:t>
            </a:r>
            <a:r>
              <a:rPr lang="en-US" sz="1100" b="1" dirty="0" smtClean="0">
                <a:solidFill>
                  <a:srgbClr val="0D6A71"/>
                </a:solidFill>
                <a:effectLst/>
                <a:latin typeface="Calibri"/>
                <a:cs typeface="Calibri"/>
              </a:rPr>
              <a:t>nclusion </a:t>
            </a:r>
            <a:r>
              <a:rPr lang="en-US" sz="1100" dirty="0" smtClean="0">
                <a:solidFill>
                  <a:srgbClr val="0D6A71"/>
                </a:solidFill>
                <a:effectLst/>
                <a:latin typeface="Calibri"/>
                <a:cs typeface="Calibri"/>
              </a:rPr>
              <a:t>programs, meaning that they leave the regular education classroom for some period of time, usually no more than 40 percent of their school time, to receive special education services.</a:t>
            </a:r>
          </a:p>
          <a:p>
            <a:pPr marL="171450" lvl="3" indent="-171450">
              <a:buClr>
                <a:schemeClr val="accent1">
                  <a:lumMod val="75000"/>
                </a:schemeClr>
              </a:buClr>
              <a:buFont typeface="Wingdings" charset="2"/>
              <a:buChar char="Ø"/>
            </a:pPr>
            <a:r>
              <a:rPr lang="en-US" sz="1100" b="1" dirty="0" smtClean="0">
                <a:solidFill>
                  <a:srgbClr val="0D6A71"/>
                </a:solidFill>
                <a:latin typeface="Calibri"/>
                <a:cs typeface="Calibri"/>
              </a:rPr>
              <a:t>9 percent </a:t>
            </a:r>
            <a:r>
              <a:rPr lang="en-US" sz="1100" dirty="0" smtClean="0">
                <a:solidFill>
                  <a:srgbClr val="0D6A71"/>
                </a:solidFill>
                <a:latin typeface="Calibri"/>
                <a:cs typeface="Calibri"/>
              </a:rPr>
              <a:t>were in </a:t>
            </a:r>
            <a:r>
              <a:rPr lang="en-US" sz="1100" b="1" dirty="0" smtClean="0">
                <a:solidFill>
                  <a:srgbClr val="0D6A71"/>
                </a:solidFill>
                <a:latin typeface="Calibri"/>
                <a:cs typeface="Calibri"/>
              </a:rPr>
              <a:t>Substantially Separate </a:t>
            </a:r>
            <a:r>
              <a:rPr lang="en-US" sz="1100" dirty="0" smtClean="0">
                <a:solidFill>
                  <a:srgbClr val="0D6A71"/>
                </a:solidFill>
                <a:latin typeface="Calibri"/>
                <a:cs typeface="Calibri"/>
              </a:rPr>
              <a:t>programs, meaning that most of their education and special education time was outside of a regular education classroom. Charter schools have no students in Substantially Separate Programs.</a:t>
            </a:r>
          </a:p>
          <a:p>
            <a:pPr marL="171450" lvl="3" indent="-171450">
              <a:buClr>
                <a:schemeClr val="accent1">
                  <a:lumMod val="75000"/>
                </a:schemeClr>
              </a:buClr>
              <a:buFont typeface="Wingdings" charset="2"/>
              <a:buChar char="Ø"/>
            </a:pPr>
            <a:r>
              <a:rPr lang="en-US" sz="1100" b="1" dirty="0" smtClean="0">
                <a:solidFill>
                  <a:srgbClr val="0D6A71"/>
                </a:solidFill>
                <a:effectLst/>
                <a:latin typeface="Calibri"/>
                <a:cs typeface="Calibri"/>
              </a:rPr>
              <a:t>6 percent </a:t>
            </a:r>
            <a:r>
              <a:rPr lang="en-US" sz="1100" dirty="0" smtClean="0">
                <a:solidFill>
                  <a:srgbClr val="0D6A71"/>
                </a:solidFill>
                <a:effectLst/>
                <a:latin typeface="Calibri"/>
                <a:cs typeface="Calibri"/>
              </a:rPr>
              <a:t>of SWD are in </a:t>
            </a:r>
            <a:r>
              <a:rPr lang="en-US" sz="1100" b="1" dirty="0" smtClean="0">
                <a:solidFill>
                  <a:srgbClr val="0D6A71"/>
                </a:solidFill>
                <a:effectLst/>
                <a:latin typeface="Calibri"/>
                <a:cs typeface="Calibri"/>
              </a:rPr>
              <a:t>out-of-district placements </a:t>
            </a:r>
            <a:r>
              <a:rPr lang="en-US" sz="1100" dirty="0" smtClean="0">
                <a:solidFill>
                  <a:srgbClr val="0D6A71"/>
                </a:solidFill>
                <a:effectLst/>
                <a:latin typeface="Calibri"/>
                <a:cs typeface="Calibri"/>
              </a:rPr>
              <a:t>where their special needs can be addressed.</a:t>
            </a:r>
            <a:endParaRPr lang="en-US" sz="1100" dirty="0">
              <a:solidFill>
                <a:srgbClr val="0D6A71"/>
              </a:solidFill>
              <a:effectLst/>
              <a:latin typeface="Calibri"/>
              <a:cs typeface="Calibri"/>
            </a:endParaRPr>
          </a:p>
        </p:txBody>
      </p:sp>
      <p:pic>
        <p:nvPicPr>
          <p:cNvPr id="3" name="Picture 2"/>
          <p:cNvPicPr>
            <a:picLocks noChangeAspect="1"/>
          </p:cNvPicPr>
          <p:nvPr/>
        </p:nvPicPr>
        <p:blipFill rotWithShape="1">
          <a:blip r:embed="rId2"/>
          <a:srcRect r="19202"/>
          <a:stretch/>
        </p:blipFill>
        <p:spPr>
          <a:xfrm>
            <a:off x="384305" y="1993900"/>
            <a:ext cx="3254947" cy="2743200"/>
          </a:xfrm>
          <a:prstGeom prst="rect">
            <a:avLst/>
          </a:prstGeom>
          <a:ln>
            <a:noFill/>
          </a:ln>
          <a:effectLst>
            <a:outerShdw blurRad="292100" dist="139700" dir="2700000" algn="tl" rotWithShape="0">
              <a:srgbClr val="333333">
                <a:alpha val="65000"/>
              </a:srgbClr>
            </a:outerShdw>
          </a:effectLst>
        </p:spPr>
      </p:pic>
      <p:sp>
        <p:nvSpPr>
          <p:cNvPr id="6" name="Content Placeholder 6"/>
          <p:cNvSpPr>
            <a:spLocks noGrp="1"/>
          </p:cNvSpPr>
          <p:nvPr>
            <p:ph idx="1"/>
          </p:nvPr>
        </p:nvSpPr>
        <p:spPr>
          <a:xfrm>
            <a:off x="3827585" y="685800"/>
            <a:ext cx="4859215" cy="1035049"/>
          </a:xfrm>
        </p:spPr>
        <p:txBody>
          <a:bodyPr/>
          <a:lstStyle/>
          <a:p>
            <a:pPr lvl="3">
              <a:lnSpc>
                <a:spcPct val="100000"/>
              </a:lnSpc>
            </a:pPr>
            <a:r>
              <a:rPr lang="en-US" sz="1100" b="1" i="1" dirty="0">
                <a:solidFill>
                  <a:srgbClr val="660066"/>
                </a:solidFill>
                <a:latin typeface="Calibri"/>
                <a:cs typeface="Calibri"/>
              </a:rPr>
              <a:t>164,336 students with disabilities (SWD) enrolled in all publically funded schools in 2013-14.</a:t>
            </a:r>
          </a:p>
          <a:p>
            <a:pPr>
              <a:lnSpc>
                <a:spcPct val="100000"/>
              </a:lnSpc>
            </a:pPr>
            <a:r>
              <a:rPr lang="en-US" sz="1100" b="1" dirty="0">
                <a:solidFill>
                  <a:srgbClr val="660066"/>
                </a:solidFill>
                <a:latin typeface="Calibri"/>
                <a:cs typeface="Calibri"/>
              </a:rPr>
              <a:t>SWD were 17 percent of the students educated in public school districts. In charter sending districts they were 19 percent of the total student population. SWD made up 13 percent of the total student population in charters</a:t>
            </a:r>
            <a:endParaRPr lang="en-US" b="1" dirty="0" smtClean="0">
              <a:solidFill>
                <a:srgbClr val="660066"/>
              </a:solidFill>
            </a:endParaRPr>
          </a:p>
        </p:txBody>
      </p:sp>
    </p:spTree>
    <p:extLst>
      <p:ext uri="{BB962C8B-B14F-4D97-AF65-F5344CB8AC3E}">
        <p14:creationId xmlns:p14="http://schemas.microsoft.com/office/powerpoint/2010/main" val="3752976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251372" cy="500850"/>
          </a:xfrm>
        </p:spPr>
        <p:txBody>
          <a:bodyPr/>
          <a:lstStyle/>
          <a:p>
            <a:r>
              <a:rPr lang="en-US" dirty="0" smtClean="0"/>
              <a:t>Recommendations</a:t>
            </a:r>
            <a:endParaRPr lang="en-US" sz="1200" b="0" spc="0" dirty="0">
              <a:latin typeface="Calibri"/>
              <a:cs typeface="Calibri"/>
            </a:endParaRPr>
          </a:p>
        </p:txBody>
      </p:sp>
      <p:sp>
        <p:nvSpPr>
          <p:cNvPr id="8" name="Content Placeholder 7"/>
          <p:cNvSpPr>
            <a:spLocks noGrp="1"/>
          </p:cNvSpPr>
          <p:nvPr>
            <p:ph idx="1"/>
          </p:nvPr>
        </p:nvSpPr>
        <p:spPr>
          <a:xfrm>
            <a:off x="457200" y="1186650"/>
            <a:ext cx="8251371" cy="4865569"/>
          </a:xfrm>
        </p:spPr>
        <p:txBody>
          <a:bodyPr/>
          <a:lstStyle/>
          <a:p>
            <a:pPr>
              <a:spcBef>
                <a:spcPts val="0"/>
              </a:spcBef>
              <a:spcAft>
                <a:spcPts val="600"/>
              </a:spcAft>
            </a:pPr>
            <a:r>
              <a:rPr lang="en-US" sz="1100" dirty="0">
                <a:solidFill>
                  <a:schemeClr val="accent3">
                    <a:lumMod val="50000"/>
                  </a:schemeClr>
                </a:solidFill>
              </a:rPr>
              <a:t>The Massachusetts Association of School Committees is committed to the education of all students, ages 3 through 21, in publicly-funded schools. MASC finds that false comparisons between the efficacy of charters over district schools raises serious questions about the data being used to advance a pro-charter agenda over a pro-public school agenda.</a:t>
            </a:r>
          </a:p>
          <a:p>
            <a:pPr>
              <a:spcBef>
                <a:spcPts val="0"/>
              </a:spcBef>
              <a:spcAft>
                <a:spcPts val="600"/>
              </a:spcAft>
            </a:pPr>
            <a:r>
              <a:rPr lang="en-US" sz="1100" dirty="0">
                <a:solidFill>
                  <a:schemeClr val="accent3">
                    <a:lumMod val="50000"/>
                  </a:schemeClr>
                </a:solidFill>
              </a:rPr>
              <a:t>Based on the findings of this study, the MASC recommends the following legislative and regulatory changes.</a:t>
            </a:r>
          </a:p>
          <a:p>
            <a:pPr marL="171450" indent="-171450">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Outcomes.  </a:t>
            </a:r>
            <a:r>
              <a:rPr lang="en-US" sz="1100" dirty="0">
                <a:solidFill>
                  <a:schemeClr val="accent3">
                    <a:lumMod val="50000"/>
                  </a:schemeClr>
                </a:solidFill>
              </a:rPr>
              <a:t>Charter schools must be held to the same enrollment and outcomes standards as district schools.</a:t>
            </a:r>
          </a:p>
          <a:p>
            <a:pPr marL="171450" indent="-171450">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Hold Harmless</a:t>
            </a:r>
            <a:r>
              <a:rPr lang="en-US" sz="1200" cap="small" dirty="0">
                <a:solidFill>
                  <a:schemeClr val="accent1">
                    <a:lumMod val="75000"/>
                  </a:schemeClr>
                </a:solidFill>
              </a:rPr>
              <a:t>. </a:t>
            </a:r>
            <a:r>
              <a:rPr lang="en-US" sz="1100" dirty="0">
                <a:solidFill>
                  <a:schemeClr val="accent3">
                    <a:lumMod val="50000"/>
                  </a:schemeClr>
                </a:solidFill>
              </a:rPr>
              <a:t>District schools must be held harmless with regard to district, school and educator accountability when parents choose to withdraw their child from a charter school and enroll in a district school during or between academic years.</a:t>
            </a:r>
          </a:p>
          <a:p>
            <a:pPr marL="171450" indent="-171450">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Charter Enrollment. </a:t>
            </a:r>
            <a:r>
              <a:rPr lang="en-US" sz="1100" dirty="0">
                <a:solidFill>
                  <a:schemeClr val="accent3">
                    <a:lumMod val="50000"/>
                  </a:schemeClr>
                </a:solidFill>
              </a:rPr>
              <a:t>Charter schools must make clear when reporting outcomes on state assessments the enrollment loss or gain within the grade level cohort of students tested. </a:t>
            </a:r>
          </a:p>
          <a:p>
            <a:pPr marL="171450" indent="-171450">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English Language Learners</a:t>
            </a:r>
            <a:r>
              <a:rPr lang="en-US" sz="1100" b="1" cap="small" dirty="0">
                <a:solidFill>
                  <a:schemeClr val="accent1">
                    <a:lumMod val="75000"/>
                  </a:schemeClr>
                </a:solidFill>
              </a:rPr>
              <a:t>. </a:t>
            </a:r>
            <a:r>
              <a:rPr lang="en-US" sz="1100" dirty="0">
                <a:solidFill>
                  <a:schemeClr val="accent3">
                    <a:lumMod val="50000"/>
                  </a:schemeClr>
                </a:solidFill>
              </a:rPr>
              <a:t>Charter schools that do not successfully serve the same percentage of English language learners as the sending district(s) may not be designated as a “proven provider.”</a:t>
            </a:r>
          </a:p>
          <a:p>
            <a:pPr marL="171450" indent="-171450">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Students with Disabilities</a:t>
            </a:r>
            <a:r>
              <a:rPr lang="en-US" sz="1100" b="1" cap="small" dirty="0">
                <a:solidFill>
                  <a:schemeClr val="accent1">
                    <a:lumMod val="75000"/>
                  </a:schemeClr>
                </a:solidFill>
              </a:rPr>
              <a:t>. </a:t>
            </a:r>
            <a:r>
              <a:rPr lang="en-US" sz="1100" dirty="0">
                <a:solidFill>
                  <a:schemeClr val="accent3">
                    <a:lumMod val="50000"/>
                  </a:schemeClr>
                </a:solidFill>
              </a:rPr>
              <a:t>Charter schools that do not successfully serve the same percentage of SWD in the categories of Specific Learning Disability, Communications Impairment and Autism as the sending district(s) may not be designated as a “proven provider.”</a:t>
            </a:r>
          </a:p>
          <a:p>
            <a:pPr marL="171450" indent="-171450">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Students Living in Poverty. </a:t>
            </a:r>
            <a:r>
              <a:rPr lang="en-US" sz="1100" dirty="0">
                <a:solidFill>
                  <a:schemeClr val="accent3">
                    <a:lumMod val="50000"/>
                  </a:schemeClr>
                </a:solidFill>
              </a:rPr>
              <a:t>Charter schools that do not successfully serve the same percentage of low-income students as the sending district(s) may not be designated as a “proven provider.”</a:t>
            </a:r>
          </a:p>
          <a:p>
            <a:pPr marL="171450" indent="-171450">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Proven Providers. </a:t>
            </a:r>
            <a:r>
              <a:rPr lang="en-US" sz="1100" dirty="0">
                <a:solidFill>
                  <a:schemeClr val="accent3">
                    <a:lumMod val="50000"/>
                  </a:schemeClr>
                </a:solidFill>
              </a:rPr>
              <a:t>The Commonwealth must develop a list of “proven providers” that meet all of the regulatory requirements. Providers that have not addressed each requirement may not be so designated.</a:t>
            </a:r>
          </a:p>
          <a:p>
            <a:pPr marL="171450" indent="-171450">
              <a:spcBef>
                <a:spcPts val="0"/>
              </a:spcBef>
              <a:spcAft>
                <a:spcPts val="600"/>
              </a:spcAft>
              <a:buClr>
                <a:schemeClr val="accent1">
                  <a:lumMod val="75000"/>
                </a:schemeClr>
              </a:buClr>
              <a:buFont typeface="Wingdings" charset="2"/>
              <a:buChar char="Ø"/>
            </a:pPr>
            <a:r>
              <a:rPr lang="en-US" sz="1200" b="1" cap="small" dirty="0">
                <a:solidFill>
                  <a:schemeClr val="accent1">
                    <a:lumMod val="75000"/>
                  </a:schemeClr>
                </a:solidFill>
              </a:rPr>
              <a:t>District Enrollment. </a:t>
            </a:r>
            <a:r>
              <a:rPr lang="en-US" sz="1100" dirty="0">
                <a:solidFill>
                  <a:schemeClr val="accent3">
                    <a:lumMod val="50000"/>
                  </a:schemeClr>
                </a:solidFill>
              </a:rPr>
              <a:t>Superintendents must report annually to the Department the number of students enrolling in the district from charters, including: gender, disability status, ELL status, poverty status, and any learning gaps identified by district staff. </a:t>
            </a:r>
          </a:p>
        </p:txBody>
      </p:sp>
    </p:spTree>
    <p:extLst>
      <p:ext uri="{BB962C8B-B14F-4D97-AF65-F5344CB8AC3E}">
        <p14:creationId xmlns:p14="http://schemas.microsoft.com/office/powerpoint/2010/main" val="2763985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Full Inclusion Sending Districts &amp; Charters</a:t>
            </a:r>
            <a:endParaRPr lang="en-US" sz="2400" dirty="0">
              <a:solidFill>
                <a:srgbClr val="1A1D71"/>
              </a:solidFill>
            </a:endParaRPr>
          </a:p>
        </p:txBody>
      </p:sp>
      <p:sp>
        <p:nvSpPr>
          <p:cNvPr id="4" name="Content Placeholder 3"/>
          <p:cNvSpPr>
            <a:spLocks noGrp="1"/>
          </p:cNvSpPr>
          <p:nvPr>
            <p:ph idx="1"/>
          </p:nvPr>
        </p:nvSpPr>
        <p:spPr>
          <a:xfrm>
            <a:off x="517071" y="1758264"/>
            <a:ext cx="3011714" cy="3778250"/>
          </a:xfrm>
        </p:spPr>
        <p:txBody>
          <a:bodyPr/>
          <a:lstStyle/>
          <a:p>
            <a:pPr lvl="3"/>
            <a:r>
              <a:rPr lang="en-US" sz="1100" dirty="0" smtClean="0">
                <a:solidFill>
                  <a:srgbClr val="0D6A71"/>
                </a:solidFill>
                <a:latin typeface="Calibri"/>
                <a:cs typeface="Calibri"/>
              </a:rPr>
              <a:t>Full inclusion programs are the primary special education services in charter schools. Charter students appear to receive most, if not all, of their special education services in the regular education classroom.</a:t>
            </a:r>
          </a:p>
          <a:p>
            <a:pPr lvl="3"/>
            <a:r>
              <a:rPr lang="en-US" sz="1100" dirty="0" smtClean="0">
                <a:solidFill>
                  <a:srgbClr val="0D6A71"/>
                </a:solidFill>
                <a:latin typeface="Calibri"/>
                <a:cs typeface="Calibri"/>
              </a:rPr>
              <a:t>On average</a:t>
            </a:r>
          </a:p>
          <a:p>
            <a:pPr marL="171450" lvl="3" indent="-171450">
              <a:buClr>
                <a:schemeClr val="accent1"/>
              </a:buClr>
              <a:buFont typeface="Wingdings" charset="2"/>
              <a:buChar char="Ø"/>
            </a:pPr>
            <a:r>
              <a:rPr lang="en-US" sz="1100" dirty="0" smtClean="0">
                <a:solidFill>
                  <a:srgbClr val="0D6A71"/>
                </a:solidFill>
                <a:latin typeface="Calibri"/>
                <a:cs typeface="Calibri"/>
              </a:rPr>
              <a:t>86 percent of SWD in urban charters, compared with 52 percent of SWD in urban sending districts, are enrolled in full inclusion program. </a:t>
            </a:r>
          </a:p>
          <a:p>
            <a:pPr marL="457200" lvl="3" indent="-171450">
              <a:buClr>
                <a:schemeClr val="accent1"/>
              </a:buClr>
              <a:buFont typeface="Wingdings" charset="2"/>
              <a:buChar char="Ø"/>
            </a:pPr>
            <a:r>
              <a:rPr lang="en-US" sz="1100" dirty="0" smtClean="0">
                <a:solidFill>
                  <a:srgbClr val="0D6A71"/>
                </a:solidFill>
                <a:latin typeface="Calibri"/>
                <a:cs typeface="Calibri"/>
              </a:rPr>
              <a:t>14 percent of SWD in urban charters are in Partial Inclusion programs.</a:t>
            </a:r>
          </a:p>
          <a:p>
            <a:pPr marL="171450" lvl="3" indent="-171450">
              <a:buClr>
                <a:schemeClr val="accent1"/>
              </a:buClr>
              <a:buFont typeface="Wingdings" charset="2"/>
              <a:buChar char="Ø"/>
            </a:pPr>
            <a:r>
              <a:rPr lang="en-US" sz="1100" dirty="0" smtClean="0">
                <a:solidFill>
                  <a:srgbClr val="0D6A71"/>
                </a:solidFill>
                <a:latin typeface="Calibri"/>
                <a:cs typeface="Calibri"/>
              </a:rPr>
              <a:t>90</a:t>
            </a:r>
            <a:r>
              <a:rPr lang="en-US" sz="1100" dirty="0" smtClean="0">
                <a:solidFill>
                  <a:srgbClr val="0D6A71"/>
                </a:solidFill>
                <a:effectLst/>
                <a:latin typeface="Calibri"/>
                <a:cs typeface="Calibri"/>
              </a:rPr>
              <a:t> percent of SWD in non-urban charters, compared with 61 percent of SWD in non-urban sending districts, are enrolled in such programs.</a:t>
            </a:r>
          </a:p>
          <a:p>
            <a:pPr marL="457200" lvl="3" indent="-171450">
              <a:buClr>
                <a:schemeClr val="accent1"/>
              </a:buClr>
              <a:buFont typeface="Wingdings" charset="2"/>
              <a:buChar char="Ø"/>
            </a:pPr>
            <a:r>
              <a:rPr lang="en-US" sz="1100" dirty="0" smtClean="0">
                <a:solidFill>
                  <a:srgbClr val="0D6A71"/>
                </a:solidFill>
                <a:effectLst/>
                <a:latin typeface="Calibri"/>
                <a:cs typeface="Calibri"/>
              </a:rPr>
              <a:t>10 percent of SWD in non-urban charters are in Partial Inclusion programs.</a:t>
            </a:r>
            <a:endParaRPr lang="en-US" sz="1100" dirty="0">
              <a:solidFill>
                <a:srgbClr val="0D6A71"/>
              </a:solidFill>
              <a:effectLst/>
              <a:latin typeface="Calibri"/>
              <a:cs typeface="Calibri"/>
            </a:endParaRPr>
          </a:p>
        </p:txBody>
      </p:sp>
      <p:sp>
        <p:nvSpPr>
          <p:cNvPr id="5" name="Content Placeholder 6"/>
          <p:cNvSpPr>
            <a:spLocks noGrp="1"/>
          </p:cNvSpPr>
          <p:nvPr>
            <p:ph idx="1"/>
          </p:nvPr>
        </p:nvSpPr>
        <p:spPr>
          <a:xfrm>
            <a:off x="3827585" y="736601"/>
            <a:ext cx="4859215" cy="825499"/>
          </a:xfrm>
        </p:spPr>
        <p:txBody>
          <a:bodyPr/>
          <a:lstStyle/>
          <a:p>
            <a:pPr lvl="3">
              <a:lnSpc>
                <a:spcPct val="100000"/>
              </a:lnSpc>
            </a:pPr>
            <a:r>
              <a:rPr lang="en-US" sz="1400" b="1" i="1" dirty="0" smtClean="0">
                <a:solidFill>
                  <a:srgbClr val="660066"/>
                </a:solidFill>
                <a:latin typeface="Calibri"/>
                <a:cs typeface="Calibri"/>
              </a:rPr>
              <a:t>Charter schools </a:t>
            </a:r>
            <a:r>
              <a:rPr lang="en-US" sz="1400" b="1" i="1" u="sng" dirty="0" smtClean="0">
                <a:solidFill>
                  <a:srgbClr val="660066"/>
                </a:solidFill>
                <a:latin typeface="Calibri"/>
                <a:cs typeface="Calibri"/>
              </a:rPr>
              <a:t>do not educate </a:t>
            </a:r>
            <a:r>
              <a:rPr lang="en-US" sz="1400" b="1" i="1" dirty="0" smtClean="0">
                <a:solidFill>
                  <a:srgbClr val="660066"/>
                </a:solidFill>
                <a:latin typeface="Calibri"/>
                <a:cs typeface="Calibri"/>
              </a:rPr>
              <a:t>the same population of Students with Disabilities as public school districts. Public school districts are educating students in all disability categories, and virtually all students with the severest special needs. </a:t>
            </a:r>
            <a:endParaRPr lang="en-US" sz="1400" b="1" i="1" dirty="0" smtClean="0">
              <a:solidFill>
                <a:srgbClr val="660066"/>
              </a:solidFill>
            </a:endParaRPr>
          </a:p>
        </p:txBody>
      </p:sp>
      <p:sp>
        <p:nvSpPr>
          <p:cNvPr id="6" name="Content Placeholder 6"/>
          <p:cNvSpPr>
            <a:spLocks noGrp="1"/>
          </p:cNvSpPr>
          <p:nvPr>
            <p:ph idx="1"/>
          </p:nvPr>
        </p:nvSpPr>
        <p:spPr>
          <a:xfrm>
            <a:off x="517071" y="5536514"/>
            <a:ext cx="8248733" cy="825499"/>
          </a:xfrm>
        </p:spPr>
        <p:txBody>
          <a:bodyPr/>
          <a:lstStyle/>
          <a:p>
            <a:pPr lvl="3">
              <a:lnSpc>
                <a:spcPct val="100000"/>
              </a:lnSpc>
            </a:pPr>
            <a:r>
              <a:rPr lang="en-US" sz="1100" b="1" i="1" dirty="0" smtClean="0">
                <a:solidFill>
                  <a:srgbClr val="660066"/>
                </a:solidFill>
                <a:latin typeface="Calibri"/>
                <a:cs typeface="Calibri"/>
              </a:rPr>
              <a:t>Given that charter schools provide more than 85 percent of their SWD with special education services in the regular education classroom through Full Inclusion programs, an assumption can be made that charters have few SWD with moderate to severe special needs or SWD who must have services provided through Partial Inclusion or Substantially Separate services.</a:t>
            </a:r>
            <a:endParaRPr lang="en-US" b="1" i="1" dirty="0" smtClean="0">
              <a:solidFill>
                <a:srgbClr val="660066"/>
              </a:solidFill>
            </a:endParaRPr>
          </a:p>
        </p:txBody>
      </p:sp>
      <p:pic>
        <p:nvPicPr>
          <p:cNvPr id="7" name="Picture 6"/>
          <p:cNvPicPr>
            <a:picLocks noChangeAspect="1"/>
          </p:cNvPicPr>
          <p:nvPr/>
        </p:nvPicPr>
        <p:blipFill rotWithShape="1">
          <a:blip r:embed="rId2"/>
          <a:srcRect r="15913"/>
          <a:stretch/>
        </p:blipFill>
        <p:spPr>
          <a:xfrm>
            <a:off x="4097295" y="1768046"/>
            <a:ext cx="4516622"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9328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SWD in Urban Districts with Multiple Charters</a:t>
            </a:r>
            <a:br>
              <a:rPr lang="en-US" sz="2400" dirty="0" smtClean="0">
                <a:solidFill>
                  <a:srgbClr val="1A1D71"/>
                </a:solidFill>
              </a:rPr>
            </a:br>
            <a:endParaRPr lang="en-US" sz="2400" dirty="0">
              <a:solidFill>
                <a:srgbClr val="1A1D71"/>
              </a:solidFill>
            </a:endParaRPr>
          </a:p>
        </p:txBody>
      </p:sp>
      <p:sp>
        <p:nvSpPr>
          <p:cNvPr id="4" name="Content Placeholder 3"/>
          <p:cNvSpPr>
            <a:spLocks noGrp="1"/>
          </p:cNvSpPr>
          <p:nvPr>
            <p:ph idx="1"/>
          </p:nvPr>
        </p:nvSpPr>
        <p:spPr>
          <a:xfrm>
            <a:off x="457200" y="2140614"/>
            <a:ext cx="3182052" cy="2240886"/>
          </a:xfrm>
        </p:spPr>
        <p:txBody>
          <a:bodyPr/>
          <a:lstStyle/>
          <a:p>
            <a:pPr lvl="3"/>
            <a:r>
              <a:rPr lang="en-US" sz="1100" dirty="0" smtClean="0">
                <a:solidFill>
                  <a:srgbClr val="0D6A71"/>
                </a:solidFill>
                <a:latin typeface="Calibri"/>
                <a:cs typeface="Calibri"/>
              </a:rPr>
              <a:t>Boston, Cambridge, Fall River, Holyoke, Lawrence, Lowell, New Bedford, Springfield and Worcester have more than one charter school.</a:t>
            </a:r>
          </a:p>
          <a:p>
            <a:pPr lvl="3"/>
            <a:r>
              <a:rPr lang="en-US" sz="1100" dirty="0" smtClean="0">
                <a:solidFill>
                  <a:srgbClr val="0D6A71"/>
                </a:solidFill>
                <a:effectLst/>
                <a:latin typeface="Calibri"/>
                <a:cs typeface="Calibri"/>
              </a:rPr>
              <a:t>The host districts educate 29,408 SWD and charters in these districts educate 2,290. </a:t>
            </a:r>
            <a:endParaRPr lang="en-US" sz="1100" dirty="0">
              <a:solidFill>
                <a:srgbClr val="0D6A71"/>
              </a:solidFill>
              <a:latin typeface="Calibri"/>
              <a:cs typeface="Calibri"/>
            </a:endParaRPr>
          </a:p>
          <a:p>
            <a:pPr lvl="3"/>
            <a:r>
              <a:rPr lang="en-US" sz="1100" dirty="0" smtClean="0">
                <a:solidFill>
                  <a:srgbClr val="0D6A71"/>
                </a:solidFill>
                <a:effectLst/>
                <a:latin typeface="Calibri"/>
                <a:cs typeface="Calibri"/>
              </a:rPr>
              <a:t>For both host districts and charters, students with specific learning disabilities followed by students with communication impairments are the largest groups.</a:t>
            </a:r>
          </a:p>
          <a:p>
            <a:pPr lvl="3"/>
            <a:r>
              <a:rPr lang="en-US" sz="1100" dirty="0" smtClean="0">
                <a:solidFill>
                  <a:srgbClr val="0D6A71"/>
                </a:solidFill>
                <a:latin typeface="Calibri"/>
                <a:cs typeface="Calibri"/>
              </a:rPr>
              <a:t>District schools educate most students who are developmentally delayed, autistic or have emotional disturbances or intellectual disabilities.</a:t>
            </a:r>
          </a:p>
          <a:p>
            <a:pPr lvl="3"/>
            <a:endParaRPr lang="en-US" sz="1100" dirty="0">
              <a:solidFill>
                <a:srgbClr val="0D6A71"/>
              </a:solidFill>
              <a:effectLst/>
              <a:latin typeface="Calibri"/>
              <a:cs typeface="Calibri"/>
            </a:endParaRPr>
          </a:p>
        </p:txBody>
      </p:sp>
      <p:sp>
        <p:nvSpPr>
          <p:cNvPr id="6" name="TextBox 5"/>
          <p:cNvSpPr txBox="1"/>
          <p:nvPr/>
        </p:nvSpPr>
        <p:spPr>
          <a:xfrm>
            <a:off x="3893251" y="685800"/>
            <a:ext cx="4751820" cy="1107996"/>
          </a:xfrm>
          <a:prstGeom prst="rect">
            <a:avLst/>
          </a:prstGeom>
          <a:noFill/>
        </p:spPr>
        <p:txBody>
          <a:bodyPr wrap="square" rtlCol="0">
            <a:spAutoFit/>
          </a:bodyPr>
          <a:lstStyle/>
          <a:p>
            <a:r>
              <a:rPr lang="en-US" sz="1100" b="1" i="1" dirty="0" smtClean="0">
                <a:solidFill>
                  <a:srgbClr val="660066"/>
                </a:solidFill>
                <a:latin typeface="Calibri"/>
                <a:cs typeface="Calibri"/>
              </a:rPr>
              <a:t>Ninety-three percent </a:t>
            </a:r>
            <a:r>
              <a:rPr lang="en-US" sz="1100" b="1" i="1" dirty="0">
                <a:solidFill>
                  <a:srgbClr val="660066"/>
                </a:solidFill>
                <a:latin typeface="Calibri"/>
                <a:cs typeface="Calibri"/>
              </a:rPr>
              <a:t>of SWD attend district schools or are sent to out-of-district placements at district expense.</a:t>
            </a:r>
          </a:p>
          <a:p>
            <a:endParaRPr lang="en-US" sz="1100" b="1" i="1" dirty="0" smtClean="0">
              <a:solidFill>
                <a:srgbClr val="660066"/>
              </a:solidFill>
              <a:latin typeface="Calibri"/>
              <a:cs typeface="Calibri"/>
            </a:endParaRPr>
          </a:p>
          <a:p>
            <a:r>
              <a:rPr lang="en-US" sz="1100" b="1" i="1" dirty="0" smtClean="0">
                <a:solidFill>
                  <a:srgbClr val="660066"/>
                </a:solidFill>
                <a:latin typeface="Calibri"/>
                <a:cs typeface="Calibri"/>
              </a:rPr>
              <a:t>Nine districts host more than one Commonwealth charter school. These districts educate 29,408 students with disabilities while the charters in these districts educate 2,290. </a:t>
            </a:r>
            <a:endParaRPr lang="en-US" sz="1100" b="1" i="1" dirty="0">
              <a:solidFill>
                <a:srgbClr val="660066"/>
              </a:solidFill>
              <a:latin typeface="Calibri"/>
              <a:cs typeface="Calibri"/>
            </a:endParaRPr>
          </a:p>
        </p:txBody>
      </p:sp>
      <p:pic>
        <p:nvPicPr>
          <p:cNvPr id="3" name="Picture 2"/>
          <p:cNvPicPr>
            <a:picLocks noChangeAspect="1"/>
          </p:cNvPicPr>
          <p:nvPr/>
        </p:nvPicPr>
        <p:blipFill rotWithShape="1">
          <a:blip r:embed="rId2"/>
          <a:srcRect r="15432"/>
          <a:stretch/>
        </p:blipFill>
        <p:spPr>
          <a:xfrm>
            <a:off x="4027884" y="2011830"/>
            <a:ext cx="4542481" cy="36576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51755" y="4758308"/>
            <a:ext cx="3051629" cy="600164"/>
          </a:xfrm>
          <a:prstGeom prst="rect">
            <a:avLst/>
          </a:prstGeom>
        </p:spPr>
        <p:txBody>
          <a:bodyPr wrap="square">
            <a:spAutoFit/>
          </a:bodyPr>
          <a:lstStyle/>
          <a:p>
            <a:pPr marL="1588" lvl="3">
              <a:lnSpc>
                <a:spcPct val="100000"/>
              </a:lnSpc>
            </a:pPr>
            <a:r>
              <a:rPr lang="en-US" sz="1100" b="1" i="1" dirty="0" smtClean="0">
                <a:solidFill>
                  <a:srgbClr val="660066"/>
                </a:solidFill>
                <a:latin typeface="Calibri"/>
                <a:cs typeface="Calibri"/>
              </a:rPr>
              <a:t>Urban charters are not educating the same categories of students with disabilities as their sending districts.</a:t>
            </a:r>
            <a:endParaRPr lang="en-US" b="1" i="1" dirty="0">
              <a:solidFill>
                <a:srgbClr val="660066"/>
              </a:solidFill>
            </a:endParaRPr>
          </a:p>
        </p:txBody>
      </p:sp>
    </p:spTree>
    <p:extLst>
      <p:ext uri="{BB962C8B-B14F-4D97-AF65-F5344CB8AC3E}">
        <p14:creationId xmlns:p14="http://schemas.microsoft.com/office/powerpoint/2010/main" val="1445627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Urban Districts Educate Students with Disabilities</a:t>
            </a:r>
            <a:endParaRPr lang="en-US" dirty="0">
              <a:solidFill>
                <a:schemeClr val="accent4">
                  <a:lumMod val="75000"/>
                </a:schemeClr>
              </a:solidFill>
            </a:endParaRPr>
          </a:p>
        </p:txBody>
      </p:sp>
      <p:sp>
        <p:nvSpPr>
          <p:cNvPr id="7" name="Content Placeholder 6"/>
          <p:cNvSpPr>
            <a:spLocks noGrp="1"/>
          </p:cNvSpPr>
          <p:nvPr>
            <p:ph idx="1"/>
          </p:nvPr>
        </p:nvSpPr>
        <p:spPr>
          <a:xfrm>
            <a:off x="3827585" y="685800"/>
            <a:ext cx="4859215" cy="956129"/>
          </a:xfrm>
        </p:spPr>
        <p:txBody>
          <a:bodyPr/>
          <a:lstStyle/>
          <a:p>
            <a:pPr lvl="3"/>
            <a:r>
              <a:rPr lang="en-US" sz="1600" b="1" i="1" dirty="0" smtClean="0">
                <a:solidFill>
                  <a:srgbClr val="660066"/>
                </a:solidFill>
                <a:latin typeface="Calibri"/>
                <a:cs typeface="Calibri"/>
              </a:rPr>
              <a:t>Over 90 percent all SWD are educated by urban district schools, not by urban charter schools. </a:t>
            </a:r>
          </a:p>
        </p:txBody>
      </p:sp>
      <p:graphicFrame>
        <p:nvGraphicFramePr>
          <p:cNvPr id="10" name="Table 9"/>
          <p:cNvGraphicFramePr>
            <a:graphicFrameLocks noGrp="1"/>
          </p:cNvGraphicFramePr>
          <p:nvPr>
            <p:extLst>
              <p:ext uri="{D42A27DB-BD31-4B8C-83A1-F6EECF244321}">
                <p14:modId xmlns:p14="http://schemas.microsoft.com/office/powerpoint/2010/main" val="1933125312"/>
              </p:ext>
            </p:extLst>
          </p:nvPr>
        </p:nvGraphicFramePr>
        <p:xfrm>
          <a:off x="457200" y="2182896"/>
          <a:ext cx="2846445" cy="883920"/>
        </p:xfrm>
        <a:graphic>
          <a:graphicData uri="http://schemas.openxmlformats.org/drawingml/2006/table">
            <a:tbl>
              <a:tblPr>
                <a:tableStyleId>{5C22544A-7EE6-4342-B048-85BDC9FD1C3A}</a:tableStyleId>
              </a:tblPr>
              <a:tblGrid>
                <a:gridCol w="2846445"/>
              </a:tblGrid>
              <a:tr h="0">
                <a:tc>
                  <a:txBody>
                    <a:bodyPr/>
                    <a:lstStyle/>
                    <a:p>
                      <a:r>
                        <a:rPr lang="en-US" sz="1300" b="1" i="1" kern="100" spc="-50" baseline="0" dirty="0" smtClean="0">
                          <a:solidFill>
                            <a:schemeClr val="accent1"/>
                          </a:solidFill>
                          <a:latin typeface="Corbel" panose="020B0503020204020204" pitchFamily="34" charset="0"/>
                        </a:rPr>
                        <a:t>92 percent of the </a:t>
                      </a:r>
                      <a:r>
                        <a:rPr lang="en-US" sz="2000" b="1" i="1" kern="100" spc="-50" baseline="0" dirty="0" smtClean="0">
                          <a:solidFill>
                            <a:schemeClr val="accent4">
                              <a:lumMod val="75000"/>
                            </a:schemeClr>
                          </a:solidFill>
                          <a:latin typeface="Corbel" panose="020B0503020204020204" pitchFamily="34" charset="0"/>
                        </a:rPr>
                        <a:t>9,308</a:t>
                      </a:r>
                      <a:r>
                        <a:rPr lang="en-US" sz="1600" b="1" i="1" kern="100" spc="-50" baseline="0" dirty="0" smtClean="0">
                          <a:solidFill>
                            <a:schemeClr val="accent1"/>
                          </a:solidFill>
                          <a:latin typeface="Corbel" panose="020B0503020204020204" pitchFamily="34" charset="0"/>
                        </a:rPr>
                        <a:t> </a:t>
                      </a:r>
                      <a:r>
                        <a:rPr lang="en-US" sz="1300" b="1" i="1" kern="100" spc="-50" baseline="0" dirty="0" smtClean="0">
                          <a:solidFill>
                            <a:schemeClr val="accent1"/>
                          </a:solidFill>
                          <a:latin typeface="Corbel" panose="020B0503020204020204" pitchFamily="34" charset="0"/>
                        </a:rPr>
                        <a:t>students with specific learning disabilities are  enrolled in District Schools</a:t>
                      </a:r>
                    </a:p>
                  </a:txBody>
                  <a:tcPr marL="45720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10836474"/>
              </p:ext>
            </p:extLst>
          </p:nvPr>
        </p:nvGraphicFramePr>
        <p:xfrm>
          <a:off x="3484243" y="2182896"/>
          <a:ext cx="2729685" cy="883920"/>
        </p:xfrm>
        <a:graphic>
          <a:graphicData uri="http://schemas.openxmlformats.org/drawingml/2006/table">
            <a:tbl>
              <a:tblPr>
                <a:tableStyleId>{5C22544A-7EE6-4342-B048-85BDC9FD1C3A}</a:tableStyleId>
              </a:tblPr>
              <a:tblGrid>
                <a:gridCol w="2729685"/>
              </a:tblGrid>
              <a:tr h="0">
                <a:tc>
                  <a:txBody>
                    <a:bodyPr/>
                    <a:lstStyle/>
                    <a:p>
                      <a:r>
                        <a:rPr lang="en-US" sz="1300" b="1" i="1" kern="100" spc="-50" baseline="0" dirty="0" smtClean="0">
                          <a:solidFill>
                            <a:schemeClr val="accent1"/>
                          </a:solidFill>
                          <a:latin typeface="Corbel" panose="020B0503020204020204" pitchFamily="34" charset="0"/>
                        </a:rPr>
                        <a:t>96.5 percent of the</a:t>
                      </a:r>
                      <a:r>
                        <a:rPr lang="en-US" sz="2000" b="1" i="1" kern="100" spc="-50" baseline="0" dirty="0" smtClean="0">
                          <a:solidFill>
                            <a:schemeClr val="accent1"/>
                          </a:solidFill>
                          <a:latin typeface="Corbel" panose="020B0503020204020204" pitchFamily="34" charset="0"/>
                        </a:rPr>
                        <a:t> </a:t>
                      </a:r>
                      <a:r>
                        <a:rPr lang="en-US" sz="2000" b="1" i="1" kern="100" spc="-50" baseline="0" dirty="0" smtClean="0">
                          <a:solidFill>
                            <a:schemeClr val="accent4">
                              <a:lumMod val="75000"/>
                            </a:schemeClr>
                          </a:solidFill>
                          <a:latin typeface="Corbel" panose="020B0503020204020204" pitchFamily="34" charset="0"/>
                        </a:rPr>
                        <a:t>4,437 </a:t>
                      </a:r>
                      <a:r>
                        <a:rPr lang="en-US" sz="1300" b="1" i="1" kern="100" spc="-50" baseline="0" dirty="0" smtClean="0">
                          <a:solidFill>
                            <a:schemeClr val="accent1"/>
                          </a:solidFill>
                          <a:latin typeface="Corbel" panose="020B0503020204020204" pitchFamily="34" charset="0"/>
                        </a:rPr>
                        <a:t>developmentally delayed  students are  enrolled in District Schools</a:t>
                      </a:r>
                    </a:p>
                  </a:txBody>
                  <a:tcPr marL="45720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 name="Picture 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8563066">
            <a:off x="3484244" y="1977735"/>
            <a:ext cx="396207" cy="694887"/>
          </a:xfrm>
          <a:prstGeom prst="rect">
            <a:avLst/>
          </a:prstGeom>
        </p:spPr>
      </p:pic>
      <p:pic>
        <p:nvPicPr>
          <p:cNvPr id="12" name="Picture 11"/>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8471877">
            <a:off x="457200" y="1973815"/>
            <a:ext cx="396207" cy="694887"/>
          </a:xfrm>
          <a:prstGeom prst="rect">
            <a:avLst/>
          </a:prstGeom>
        </p:spPr>
      </p:pic>
      <p:sp>
        <p:nvSpPr>
          <p:cNvPr id="16" name="Title 2"/>
          <p:cNvSpPr txBox="1">
            <a:spLocks/>
          </p:cNvSpPr>
          <p:nvPr/>
        </p:nvSpPr>
        <p:spPr>
          <a:xfrm>
            <a:off x="4218669" y="3437682"/>
            <a:ext cx="1591026" cy="204671"/>
          </a:xfrm>
          <a:prstGeom prst="rect">
            <a:avLst/>
          </a:prstGeom>
        </p:spPr>
        <p:txBody>
          <a:bodyPr vert="horz" wrap="square" lIns="0" tIns="0" rIns="0" bIns="0" rtlCol="0" anchor="t">
            <a:sp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ctr"/>
            <a:r>
              <a:rPr lang="en-US" sz="1400" dirty="0" smtClean="0">
                <a:solidFill>
                  <a:schemeClr val="bg1"/>
                </a:solidFill>
              </a:rPr>
              <a:t>North Carolina</a:t>
            </a:r>
            <a:endParaRPr lang="en-US" sz="1400" i="1" spc="0" dirty="0" smtClean="0">
              <a:solidFill>
                <a:schemeClr val="bg1"/>
              </a:solidFill>
              <a:latin typeface="Corbel" panose="020B0503020204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3504135023"/>
              </p:ext>
            </p:extLst>
          </p:nvPr>
        </p:nvGraphicFramePr>
        <p:xfrm>
          <a:off x="6287433" y="2182896"/>
          <a:ext cx="2498101" cy="883920"/>
        </p:xfrm>
        <a:graphic>
          <a:graphicData uri="http://schemas.openxmlformats.org/drawingml/2006/table">
            <a:tbl>
              <a:tblPr>
                <a:tableStyleId>{5C22544A-7EE6-4342-B048-85BDC9FD1C3A}</a:tableStyleId>
              </a:tblPr>
              <a:tblGrid>
                <a:gridCol w="2498101"/>
              </a:tblGrid>
              <a:tr h="0">
                <a:tc>
                  <a:txBody>
                    <a:bodyPr/>
                    <a:lstStyle/>
                    <a:p>
                      <a:r>
                        <a:rPr lang="en-US" sz="1300" b="1" i="1" kern="100" spc="-50" baseline="0" dirty="0" smtClean="0">
                          <a:solidFill>
                            <a:schemeClr val="accent1"/>
                          </a:solidFill>
                          <a:latin typeface="Corbel" panose="020B0503020204020204" pitchFamily="34" charset="0"/>
                        </a:rPr>
                        <a:t>96 percent of the</a:t>
                      </a:r>
                      <a:r>
                        <a:rPr lang="en-US" sz="2000" b="1" i="1" kern="100" spc="-50" baseline="0" dirty="0" smtClean="0">
                          <a:solidFill>
                            <a:schemeClr val="accent1"/>
                          </a:solidFill>
                          <a:latin typeface="Corbel" panose="020B0503020204020204" pitchFamily="34" charset="0"/>
                        </a:rPr>
                        <a:t> </a:t>
                      </a:r>
                      <a:r>
                        <a:rPr lang="en-US" sz="2000" b="1" i="1" kern="100" spc="-50" baseline="0" dirty="0" smtClean="0">
                          <a:solidFill>
                            <a:schemeClr val="accent4">
                              <a:lumMod val="75000"/>
                            </a:schemeClr>
                          </a:solidFill>
                          <a:latin typeface="Corbel" panose="020B0503020204020204" pitchFamily="34" charset="0"/>
                        </a:rPr>
                        <a:t>4,221 </a:t>
                      </a:r>
                      <a:r>
                        <a:rPr lang="en-US" sz="1300" b="1" i="1" kern="100" spc="-50" baseline="0" dirty="0" smtClean="0">
                          <a:solidFill>
                            <a:schemeClr val="accent1"/>
                          </a:solidFill>
                          <a:latin typeface="Corbel" panose="020B0503020204020204" pitchFamily="34" charset="0"/>
                        </a:rPr>
                        <a:t>emotionally impaired students are enrolled in District Schools</a:t>
                      </a:r>
                    </a:p>
                  </a:txBody>
                  <a:tcPr marL="45720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1" name="Picture 20"/>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8539065">
            <a:off x="6287433" y="1976729"/>
            <a:ext cx="396207" cy="694887"/>
          </a:xfrm>
          <a:prstGeom prst="rect">
            <a:avLst/>
          </a:prstGeom>
        </p:spPr>
      </p:pic>
      <p:sp>
        <p:nvSpPr>
          <p:cNvPr id="2" name="Content Placeholder 1"/>
          <p:cNvSpPr>
            <a:spLocks noGrp="1"/>
          </p:cNvSpPr>
          <p:nvPr>
            <p:ph idx="10"/>
          </p:nvPr>
        </p:nvSpPr>
        <p:spPr>
          <a:xfrm>
            <a:off x="457200" y="3059922"/>
            <a:ext cx="2754086" cy="3089137"/>
          </a:xfrm>
        </p:spPr>
        <p:txBody>
          <a:bodyPr/>
          <a:lstStyle/>
          <a:p>
            <a:r>
              <a:rPr lang="en-US" b="1" dirty="0" smtClean="0">
                <a:solidFill>
                  <a:srgbClr val="660066"/>
                </a:solidFill>
                <a:latin typeface="Calibri"/>
                <a:cs typeface="Calibri"/>
              </a:rPr>
              <a:t>Specific Learning Disability </a:t>
            </a:r>
            <a:r>
              <a:rPr lang="en-US" dirty="0" smtClean="0">
                <a:solidFill>
                  <a:srgbClr val="0D6A71"/>
                </a:solidFill>
                <a:latin typeface="Calibri"/>
                <a:cs typeface="Calibri"/>
              </a:rPr>
              <a:t>is defined as</a:t>
            </a:r>
          </a:p>
          <a:p>
            <a:r>
              <a:rPr lang="en-US" dirty="0" smtClean="0">
                <a:solidFill>
                  <a:srgbClr val="0D6A71"/>
                </a:solidFill>
                <a:latin typeface="Calibri"/>
                <a:cs typeface="Calibri"/>
              </a:rPr>
              <a:t>A disorder </a:t>
            </a:r>
            <a:r>
              <a:rPr lang="en-US" dirty="0">
                <a:solidFill>
                  <a:srgbClr val="0D6A71"/>
                </a:solidFill>
                <a:latin typeface="Calibri"/>
                <a:cs typeface="Calibri"/>
              </a:rPr>
              <a:t>in one or more of the basic psychological processes involved in understanding or in using language, spoken or written, that may manifest itself in an imperfect ability to listen, think, speak, read, write, spell, or to do mathematical calculations, including conditions such as perceptual disabilities, brain injury, minimal brain dysfunction, dyslexia, and developmental </a:t>
            </a:r>
            <a:r>
              <a:rPr lang="en-US" dirty="0" smtClean="0">
                <a:solidFill>
                  <a:srgbClr val="0D6A71"/>
                </a:solidFill>
                <a:latin typeface="Calibri"/>
                <a:cs typeface="Calibri"/>
              </a:rPr>
              <a:t>aphasia. Disorders </a:t>
            </a:r>
            <a:r>
              <a:rPr lang="en-US" dirty="0">
                <a:solidFill>
                  <a:srgbClr val="0D6A71"/>
                </a:solidFill>
                <a:latin typeface="Calibri"/>
                <a:cs typeface="Calibri"/>
              </a:rPr>
              <a:t>not included. The term does not include learning problems that are primarily the result of visual, hearing, or motor disabilities, of mental retardation, of emotional disturbance, or of environmental, cultural, or economic disadvantage</a:t>
            </a:r>
            <a:r>
              <a:rPr lang="en-US" dirty="0" smtClean="0">
                <a:solidFill>
                  <a:srgbClr val="0D6A71"/>
                </a:solidFill>
                <a:latin typeface="Calibri"/>
                <a:cs typeface="Calibri"/>
              </a:rPr>
              <a:t>.</a:t>
            </a:r>
            <a:endParaRPr lang="en-US" dirty="0">
              <a:solidFill>
                <a:srgbClr val="0D6A71"/>
              </a:solidFill>
              <a:latin typeface="Calibri"/>
              <a:cs typeface="Calibri"/>
            </a:endParaRPr>
          </a:p>
        </p:txBody>
      </p:sp>
      <p:sp>
        <p:nvSpPr>
          <p:cNvPr id="18" name="Content Placeholder 1"/>
          <p:cNvSpPr txBox="1">
            <a:spLocks/>
          </p:cNvSpPr>
          <p:nvPr/>
        </p:nvSpPr>
        <p:spPr>
          <a:xfrm>
            <a:off x="3484243" y="3062676"/>
            <a:ext cx="2566399" cy="308913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600"/>
              </a:spcAft>
              <a:buFont typeface="Arial" panose="020B0604020202020204" pitchFamily="34" charset="0"/>
              <a:buChar char="​"/>
              <a:defRPr sz="1050" b="0" i="1" kern="1200">
                <a:solidFill>
                  <a:schemeClr val="tx1"/>
                </a:solidFill>
                <a:latin typeface="+mn-lt"/>
                <a:ea typeface="+mn-ea"/>
                <a:cs typeface="+mn-cs"/>
              </a:defRPr>
            </a:lvl1pPr>
            <a:lvl2pPr marL="0" indent="0" algn="l" defTabSz="914400" rtl="0" eaLnBrk="1" latinLnBrk="0" hangingPunct="1">
              <a:lnSpc>
                <a:spcPct val="120000"/>
              </a:lnSpc>
              <a:spcBef>
                <a:spcPts val="0"/>
              </a:spcBef>
              <a:spcAft>
                <a:spcPts val="600"/>
              </a:spcAft>
              <a:buFont typeface="Arial" panose="020B0604020202020204" pitchFamily="34" charset="0"/>
              <a:buChar char="​"/>
              <a:defRPr sz="1050" i="1" kern="1200">
                <a:solidFill>
                  <a:schemeClr val="tx1"/>
                </a:solidFill>
                <a:latin typeface="+mn-lt"/>
                <a:ea typeface="+mn-ea"/>
                <a:cs typeface="+mn-cs"/>
              </a:defRPr>
            </a:lvl2pPr>
            <a:lvl3pPr marL="0" indent="0" algn="l" defTabSz="914400" rtl="0" eaLnBrk="1" latinLnBrk="0" hangingPunct="1">
              <a:lnSpc>
                <a:spcPct val="120000"/>
              </a:lnSpc>
              <a:spcBef>
                <a:spcPts val="0"/>
              </a:spcBef>
              <a:spcAft>
                <a:spcPts val="600"/>
              </a:spcAft>
              <a:buFont typeface="Arial" panose="020B0604020202020204" pitchFamily="34" charset="0"/>
              <a:buChar char="​"/>
              <a:defRPr sz="1050" b="1" kern="1200">
                <a:solidFill>
                  <a:schemeClr val="tx1"/>
                </a:solidFill>
                <a:latin typeface="+mn-lt"/>
                <a:ea typeface="+mn-ea"/>
                <a:cs typeface="Microsoft New Tai Lue" panose="020B0502040204020203" pitchFamily="34" charset="0"/>
              </a:defRPr>
            </a:lvl3pPr>
            <a:lvl4pPr marL="0" indent="0" algn="l" defTabSz="914400" rtl="0" eaLnBrk="1" latinLnBrk="0" hangingPunct="1">
              <a:lnSpc>
                <a:spcPct val="120000"/>
              </a:lnSpc>
              <a:spcBef>
                <a:spcPts val="0"/>
              </a:spcBef>
              <a:spcAft>
                <a:spcPts val="600"/>
              </a:spcAft>
              <a:buFont typeface="Arial" panose="020B0604020202020204" pitchFamily="34" charset="0"/>
              <a:buChar char="​"/>
              <a:defRPr sz="1050" kern="1200">
                <a:solidFill>
                  <a:schemeClr val="tx1"/>
                </a:solidFill>
                <a:latin typeface="+mn-lt"/>
                <a:ea typeface="+mn-ea"/>
                <a:cs typeface="Microsoft New Tai Lue" panose="020B0502040204020203" pitchFamily="34" charset="0"/>
              </a:defRPr>
            </a:lvl4pPr>
            <a:lvl5pPr marL="171450" indent="-171450" algn="l" defTabSz="914400" rtl="0" eaLnBrk="1" latinLnBrk="0" hangingPunct="1">
              <a:lnSpc>
                <a:spcPct val="120000"/>
              </a:lnSpc>
              <a:spcBef>
                <a:spcPts val="0"/>
              </a:spcBef>
              <a:spcAft>
                <a:spcPts val="600"/>
              </a:spcAft>
              <a:buFont typeface="Arial" panose="020B0604020202020204" pitchFamily="34" charset="0"/>
              <a:buChar char="•"/>
              <a:defRPr sz="1050" kern="1200">
                <a:solidFill>
                  <a:schemeClr val="tx1"/>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accent6">
                    <a:lumMod val="75000"/>
                  </a:schemeClr>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accent6">
                    <a:lumMod val="75000"/>
                  </a:schemeClr>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accent6">
                    <a:lumMod val="75000"/>
                  </a:schemeClr>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accent6">
                    <a:lumMod val="75000"/>
                  </a:schemeClr>
                </a:solidFill>
                <a:latin typeface="Corbel" panose="020B0503020204020204" pitchFamily="34" charset="0"/>
                <a:ea typeface="+mn-ea"/>
                <a:cs typeface="+mn-cs"/>
              </a:defRPr>
            </a:lvl9pPr>
          </a:lstStyle>
          <a:p>
            <a:r>
              <a:rPr lang="en-US" b="1" dirty="0">
                <a:solidFill>
                  <a:srgbClr val="660066"/>
                </a:solidFill>
                <a:latin typeface="Calibri"/>
                <a:cs typeface="Calibri"/>
              </a:rPr>
              <a:t>Developmentally Delayed </a:t>
            </a:r>
            <a:r>
              <a:rPr lang="en-US" dirty="0">
                <a:solidFill>
                  <a:srgbClr val="0D6A71"/>
                </a:solidFill>
                <a:latin typeface="Calibri"/>
                <a:cs typeface="Calibri"/>
              </a:rPr>
              <a:t>is defined as</a:t>
            </a:r>
          </a:p>
          <a:p>
            <a:pPr marL="171450" indent="-171450">
              <a:buFont typeface="Wingdings" charset="2"/>
              <a:buChar char="Ø"/>
            </a:pPr>
            <a:r>
              <a:rPr lang="en-US" dirty="0">
                <a:solidFill>
                  <a:srgbClr val="0D6A71"/>
                </a:solidFill>
                <a:latin typeface="Calibri"/>
                <a:cs typeface="Calibri"/>
              </a:rPr>
              <a:t>The learning capacity of a young child (3-9 years old) is significantly limited, impaired, or delayed and is exhibited by difficulties in one or more of the following areas: receptive and/or expressive language; cognitive abilities; physical functioning; social, emotional, or adaptive functioning; and/or self-help skills.</a:t>
            </a:r>
          </a:p>
        </p:txBody>
      </p:sp>
      <p:sp>
        <p:nvSpPr>
          <p:cNvPr id="19" name="Content Placeholder 1"/>
          <p:cNvSpPr txBox="1">
            <a:spLocks/>
          </p:cNvSpPr>
          <p:nvPr/>
        </p:nvSpPr>
        <p:spPr>
          <a:xfrm>
            <a:off x="6287433" y="3054974"/>
            <a:ext cx="2498101" cy="3089137"/>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600"/>
              </a:spcAft>
              <a:buFont typeface="Arial" panose="020B0604020202020204" pitchFamily="34" charset="0"/>
              <a:buChar char="​"/>
              <a:defRPr sz="1050" b="0" i="1" kern="1200">
                <a:solidFill>
                  <a:schemeClr val="tx1"/>
                </a:solidFill>
                <a:latin typeface="+mn-lt"/>
                <a:ea typeface="+mn-ea"/>
                <a:cs typeface="+mn-cs"/>
              </a:defRPr>
            </a:lvl1pPr>
            <a:lvl2pPr marL="0" indent="0" algn="l" defTabSz="914400" rtl="0" eaLnBrk="1" latinLnBrk="0" hangingPunct="1">
              <a:lnSpc>
                <a:spcPct val="120000"/>
              </a:lnSpc>
              <a:spcBef>
                <a:spcPts val="0"/>
              </a:spcBef>
              <a:spcAft>
                <a:spcPts val="600"/>
              </a:spcAft>
              <a:buFont typeface="Arial" panose="020B0604020202020204" pitchFamily="34" charset="0"/>
              <a:buChar char="​"/>
              <a:defRPr sz="1050" i="1" kern="1200">
                <a:solidFill>
                  <a:schemeClr val="tx1"/>
                </a:solidFill>
                <a:latin typeface="+mn-lt"/>
                <a:ea typeface="+mn-ea"/>
                <a:cs typeface="+mn-cs"/>
              </a:defRPr>
            </a:lvl2pPr>
            <a:lvl3pPr marL="0" indent="0" algn="l" defTabSz="914400" rtl="0" eaLnBrk="1" latinLnBrk="0" hangingPunct="1">
              <a:lnSpc>
                <a:spcPct val="120000"/>
              </a:lnSpc>
              <a:spcBef>
                <a:spcPts val="0"/>
              </a:spcBef>
              <a:spcAft>
                <a:spcPts val="600"/>
              </a:spcAft>
              <a:buFont typeface="Arial" panose="020B0604020202020204" pitchFamily="34" charset="0"/>
              <a:buChar char="​"/>
              <a:defRPr sz="1050" b="1" kern="1200">
                <a:solidFill>
                  <a:schemeClr val="tx1"/>
                </a:solidFill>
                <a:latin typeface="+mn-lt"/>
                <a:ea typeface="+mn-ea"/>
                <a:cs typeface="Microsoft New Tai Lue" panose="020B0502040204020203" pitchFamily="34" charset="0"/>
              </a:defRPr>
            </a:lvl3pPr>
            <a:lvl4pPr marL="0" indent="0" algn="l" defTabSz="914400" rtl="0" eaLnBrk="1" latinLnBrk="0" hangingPunct="1">
              <a:lnSpc>
                <a:spcPct val="120000"/>
              </a:lnSpc>
              <a:spcBef>
                <a:spcPts val="0"/>
              </a:spcBef>
              <a:spcAft>
                <a:spcPts val="600"/>
              </a:spcAft>
              <a:buFont typeface="Arial" panose="020B0604020202020204" pitchFamily="34" charset="0"/>
              <a:buChar char="​"/>
              <a:defRPr sz="1050" kern="1200">
                <a:solidFill>
                  <a:schemeClr val="tx1"/>
                </a:solidFill>
                <a:latin typeface="+mn-lt"/>
                <a:ea typeface="+mn-ea"/>
                <a:cs typeface="Microsoft New Tai Lue" panose="020B0502040204020203" pitchFamily="34" charset="0"/>
              </a:defRPr>
            </a:lvl4pPr>
            <a:lvl5pPr marL="171450" indent="-171450" algn="l" defTabSz="914400" rtl="0" eaLnBrk="1" latinLnBrk="0" hangingPunct="1">
              <a:lnSpc>
                <a:spcPct val="120000"/>
              </a:lnSpc>
              <a:spcBef>
                <a:spcPts val="0"/>
              </a:spcBef>
              <a:spcAft>
                <a:spcPts val="600"/>
              </a:spcAft>
              <a:buFont typeface="Arial" panose="020B0604020202020204" pitchFamily="34" charset="0"/>
              <a:buChar char="•"/>
              <a:defRPr sz="1050" kern="1200">
                <a:solidFill>
                  <a:schemeClr val="tx1"/>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accent6">
                    <a:lumMod val="75000"/>
                  </a:schemeClr>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accent6">
                    <a:lumMod val="75000"/>
                  </a:schemeClr>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accent6">
                    <a:lumMod val="75000"/>
                  </a:schemeClr>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accent6">
                    <a:lumMod val="75000"/>
                  </a:schemeClr>
                </a:solidFill>
                <a:latin typeface="Corbel" panose="020B0503020204020204" pitchFamily="34" charset="0"/>
                <a:ea typeface="+mn-ea"/>
                <a:cs typeface="+mn-cs"/>
              </a:defRPr>
            </a:lvl9pPr>
          </a:lstStyle>
          <a:p>
            <a:r>
              <a:rPr lang="en-US" b="1" dirty="0">
                <a:solidFill>
                  <a:srgbClr val="660066"/>
                </a:solidFill>
                <a:latin typeface="Calibri"/>
                <a:cs typeface="Calibri"/>
              </a:rPr>
              <a:t>Emotional  Impairment </a:t>
            </a:r>
            <a:r>
              <a:rPr lang="en-US" dirty="0">
                <a:solidFill>
                  <a:srgbClr val="0D6A71"/>
                </a:solidFill>
                <a:latin typeface="Calibri"/>
                <a:cs typeface="Calibri"/>
              </a:rPr>
              <a:t>is defined as</a:t>
            </a:r>
          </a:p>
          <a:p>
            <a:pPr marL="171450" indent="-171450">
              <a:buFont typeface="Wingdings" charset="2"/>
              <a:buChar char="Ø"/>
            </a:pPr>
            <a:r>
              <a:rPr lang="en-US" dirty="0">
                <a:solidFill>
                  <a:srgbClr val="0D6A71"/>
                </a:solidFill>
                <a:latin typeface="Calibri"/>
                <a:cs typeface="Calibri"/>
              </a:rPr>
              <a:t>The student exhibits one or more of the following characteristics over a long period of time and to a marked degree that adversely affects educational performance: an inability to learn that cannot be explained by intellectual, sensory, or health factors; an inability to build or maintain satisfactory interpersonal relationships with peers and teachers; inappropriate types of behavior or feelings under normal circumstances; a general pervasive mood of unhappiness or depression; or a tendency to develop physical symptoms or fears associated with personal or school problems</a:t>
            </a:r>
          </a:p>
        </p:txBody>
      </p:sp>
    </p:spTree>
    <p:extLst>
      <p:ext uri="{BB962C8B-B14F-4D97-AF65-F5344CB8AC3E}">
        <p14:creationId xmlns:p14="http://schemas.microsoft.com/office/powerpoint/2010/main" val="1999973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199" y="379186"/>
            <a:ext cx="8062213" cy="1703287"/>
          </a:xfrm>
        </p:spPr>
        <p:txBody>
          <a:bodyPr/>
          <a:lstStyle/>
          <a:p>
            <a:r>
              <a:rPr lang="en-US" dirty="0" smtClean="0"/>
              <a:t>Gender Enrollment &amp; Parental Choice</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339555733"/>
              </p:ext>
            </p:extLst>
          </p:nvPr>
        </p:nvGraphicFramePr>
        <p:xfrm>
          <a:off x="602570" y="3107592"/>
          <a:ext cx="7850187" cy="2606039"/>
        </p:xfrm>
        <a:graphic>
          <a:graphicData uri="http://schemas.openxmlformats.org/drawingml/2006/table">
            <a:tbl>
              <a:tblPr>
                <a:tableStyleId>{5C22544A-7EE6-4342-B048-85BDC9FD1C3A}</a:tableStyleId>
              </a:tblPr>
              <a:tblGrid>
                <a:gridCol w="7850187"/>
              </a:tblGrid>
              <a:tr h="261257">
                <a:tc>
                  <a:txBody>
                    <a:bodyPr/>
                    <a:lstStyle/>
                    <a:p>
                      <a:r>
                        <a:rPr lang="en-US" sz="1400" b="1" i="1" kern="100" spc="-50" baseline="0" dirty="0" smtClean="0">
                          <a:solidFill>
                            <a:schemeClr val="bg1"/>
                          </a:solidFill>
                          <a:latin typeface="+mn-lt"/>
                        </a:rPr>
                        <a:t>KEY FINDINGS</a:t>
                      </a:r>
                      <a:endParaRPr lang="en-US" sz="1400" b="1" i="1" kern="100" spc="-50" baseline="0" dirty="0">
                        <a:solidFill>
                          <a:schemeClr val="bg1"/>
                        </a:solidFill>
                        <a:latin typeface="+mn-lt"/>
                      </a:endParaRPr>
                    </a:p>
                  </a:txBody>
                  <a:tcPr marL="0" marR="0" marT="91440" marB="91440"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5029">
                <a:tc>
                  <a:txBody>
                    <a:bodyPr/>
                    <a:lstStyle/>
                    <a:p>
                      <a:pPr marL="285750" indent="-285750">
                        <a:lnSpc>
                          <a:spcPct val="100000"/>
                        </a:lnSpc>
                        <a:spcAft>
                          <a:spcPts val="600"/>
                        </a:spcAft>
                        <a:buFont typeface="Wingdings" charset="2"/>
                        <a:buChar char="Ø"/>
                      </a:pPr>
                      <a:r>
                        <a:rPr lang="en-US" sz="1100" dirty="0" smtClean="0">
                          <a:solidFill>
                            <a:schemeClr val="bg1"/>
                          </a:solidFill>
                        </a:rPr>
                        <a:t>All urban charters and non-urban elementary and high school charters have enrollment losses in both the number and percentage of students from the initial enrollment year through the final year of the academic program. This is a more significant problem in urban charters, especially at the high school level.</a:t>
                      </a:r>
                    </a:p>
                    <a:p>
                      <a:pPr marL="285750" indent="-285750">
                        <a:lnSpc>
                          <a:spcPct val="100000"/>
                        </a:lnSpc>
                        <a:spcAft>
                          <a:spcPts val="600"/>
                        </a:spcAft>
                        <a:buFont typeface="Wingdings" charset="2"/>
                        <a:buChar char="Ø"/>
                      </a:pPr>
                      <a:r>
                        <a:rPr lang="en-US" sz="1100" dirty="0" smtClean="0">
                          <a:solidFill>
                            <a:schemeClr val="bg1"/>
                          </a:solidFill>
                        </a:rPr>
                        <a:t>Compared with district schools, Commonwealth charter schools serve a disproportionately higher percentage of female students at all grades spans, with urban charters most likely to enroll and </a:t>
                      </a:r>
                      <a:r>
                        <a:rPr lang="en-US" sz="1100" dirty="0" smtClean="0">
                          <a:solidFill>
                            <a:srgbClr val="FFFFFF"/>
                          </a:solidFill>
                        </a:rPr>
                        <a:t>retain a  higher</a:t>
                      </a:r>
                      <a:r>
                        <a:rPr lang="en-US" sz="1100" baseline="0" dirty="0" smtClean="0">
                          <a:solidFill>
                            <a:srgbClr val="FFFFFF"/>
                          </a:solidFill>
                        </a:rPr>
                        <a:t> percent</a:t>
                      </a:r>
                      <a:r>
                        <a:rPr lang="en-US" sz="1100" dirty="0" smtClean="0">
                          <a:solidFill>
                            <a:srgbClr val="FFFFFF"/>
                          </a:solidFill>
                        </a:rPr>
                        <a:t>age of female students.</a:t>
                      </a:r>
                    </a:p>
                    <a:p>
                      <a:pPr marL="285750" marR="0" indent="-285750" algn="l" defTabSz="914400" rtl="0" eaLnBrk="1" fontAlgn="auto" latinLnBrk="0" hangingPunct="1">
                        <a:lnSpc>
                          <a:spcPct val="100000"/>
                        </a:lnSpc>
                        <a:spcBef>
                          <a:spcPts val="0"/>
                        </a:spcBef>
                        <a:spcAft>
                          <a:spcPts val="600"/>
                        </a:spcAft>
                        <a:buClrTx/>
                        <a:buSzTx/>
                        <a:buFont typeface="Wingdings" charset="2"/>
                        <a:buChar char="Ø"/>
                        <a:tabLst/>
                        <a:defRPr/>
                      </a:pPr>
                      <a:r>
                        <a:rPr lang="en-US" sz="1100" dirty="0" smtClean="0">
                          <a:solidFill>
                            <a:srgbClr val="FFFFFF"/>
                          </a:solidFill>
                        </a:rPr>
                        <a:t>Parents exercise their choice in accepting an offer to enroll their child in a charter school. Subsequently,</a:t>
                      </a:r>
                      <a:r>
                        <a:rPr lang="en-US" sz="1100" baseline="0" dirty="0" smtClean="0">
                          <a:solidFill>
                            <a:srgbClr val="FFFFFF"/>
                          </a:solidFill>
                        </a:rPr>
                        <a:t> p</a:t>
                      </a:r>
                      <a:r>
                        <a:rPr lang="en-US" sz="1100" dirty="0" smtClean="0">
                          <a:solidFill>
                            <a:srgbClr val="FFFFFF"/>
                          </a:solidFill>
                        </a:rPr>
                        <a:t>arents exercise their choice by taking their child out of the charter school prior to the completion of the school’s academic program. Even students who have successfully taken and passed Grade 10 MCAS do not stay in the school through to graduation.  </a:t>
                      </a:r>
                    </a:p>
                    <a:p>
                      <a:pPr marL="285750" marR="0" indent="-285750" algn="l" defTabSz="914400" rtl="0" eaLnBrk="1" fontAlgn="auto" latinLnBrk="0" hangingPunct="1">
                        <a:lnSpc>
                          <a:spcPct val="100000"/>
                        </a:lnSpc>
                        <a:spcBef>
                          <a:spcPts val="0"/>
                        </a:spcBef>
                        <a:spcAft>
                          <a:spcPts val="600"/>
                        </a:spcAft>
                        <a:buClrTx/>
                        <a:buSzTx/>
                        <a:buFont typeface="Wingdings" charset="2"/>
                        <a:buChar char="Ø"/>
                        <a:tabLst/>
                        <a:defRPr/>
                      </a:pPr>
                      <a:r>
                        <a:rPr lang="en-US" sz="1100" dirty="0" smtClean="0">
                          <a:solidFill>
                            <a:srgbClr val="FFFFFF"/>
                          </a:solidFill>
                        </a:rPr>
                        <a:t>Male students are more likely</a:t>
                      </a:r>
                      <a:r>
                        <a:rPr lang="en-US" sz="1100" baseline="0" dirty="0" smtClean="0">
                          <a:solidFill>
                            <a:srgbClr val="FFFFFF"/>
                          </a:solidFill>
                        </a:rPr>
                        <a:t> to leave charter schools than female students.</a:t>
                      </a:r>
                      <a:endParaRPr lang="en-US" sz="1100" dirty="0" smtClean="0">
                        <a:solidFill>
                          <a:srgbClr val="FFFFFF"/>
                        </a:solidFill>
                      </a:endParaRPr>
                    </a:p>
                    <a:p>
                      <a:endParaRPr lang="en-US" sz="1400" dirty="0">
                        <a:solidFill>
                          <a:schemeClr val="bg1"/>
                        </a:solidFill>
                      </a:endParaRPr>
                    </a:p>
                  </a:txBody>
                  <a:tcPr marL="0" marR="0" marT="91440" marB="91440"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231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Academic Performance by Gender</a:t>
            </a:r>
            <a:endParaRPr lang="en-US" sz="2400" dirty="0">
              <a:solidFill>
                <a:srgbClr val="1A1D71"/>
              </a:solidFill>
            </a:endParaRPr>
          </a:p>
        </p:txBody>
      </p:sp>
      <p:sp>
        <p:nvSpPr>
          <p:cNvPr id="4" name="Content Placeholder 3"/>
          <p:cNvSpPr>
            <a:spLocks noGrp="1"/>
          </p:cNvSpPr>
          <p:nvPr>
            <p:ph idx="1"/>
          </p:nvPr>
        </p:nvSpPr>
        <p:spPr>
          <a:xfrm>
            <a:off x="3839258" y="563955"/>
            <a:ext cx="5020984" cy="2099129"/>
          </a:xfrm>
        </p:spPr>
        <p:txBody>
          <a:bodyPr/>
          <a:lstStyle/>
          <a:p>
            <a:r>
              <a:rPr lang="en-US" sz="1100" dirty="0" smtClean="0"/>
              <a:t>Female students outperform their male peers. In a meta-analysis looking at 369 samples from 308 studies conducted between 1914 and 2011, an American Psychological Association reports that, “Despite the stereotype that boys do better in math and science, girls have made higher grades than boys throughout their school years for nearly a century.”</a:t>
            </a:r>
            <a:endParaRPr lang="en-US" sz="1100" dirty="0"/>
          </a:p>
          <a:p>
            <a:pPr>
              <a:buNone/>
            </a:pPr>
            <a:r>
              <a:rPr lang="en-US" sz="1100" dirty="0" smtClean="0"/>
              <a:t>The authors found that while boys “typically score higher on math and science tests, females have the advantage on school grades regardless of the material.”</a:t>
            </a:r>
          </a:p>
          <a:p>
            <a:pPr>
              <a:buNone/>
            </a:pPr>
            <a:r>
              <a:rPr lang="en-US" sz="1100" b="1" dirty="0" smtClean="0">
                <a:solidFill>
                  <a:srgbClr val="0D6A71"/>
                </a:solidFill>
              </a:rPr>
              <a:t>Therefore, schools that enroll higher percentages of female students should, on average, have better results than those with higher percentages of male students.</a:t>
            </a:r>
            <a:endParaRPr lang="en-US" sz="1100" b="1" dirty="0">
              <a:solidFill>
                <a:srgbClr val="0D6A71"/>
              </a:solidFill>
            </a:endParaRPr>
          </a:p>
          <a:p>
            <a:pPr eaLnBrk="0" fontAlgn="base" hangingPunct="0"/>
            <a:r>
              <a:rPr lang="en-US" sz="1100" b="1" dirty="0" smtClean="0">
                <a:solidFill>
                  <a:srgbClr val="30541D"/>
                </a:solidFill>
                <a:latin typeface="+mn-lt"/>
              </a:rPr>
              <a:t> </a:t>
            </a:r>
            <a:endParaRPr lang="en-US" sz="1100" dirty="0">
              <a:solidFill>
                <a:srgbClr val="30541D"/>
              </a:solidFill>
              <a:effectLst/>
              <a:latin typeface="+mn-lt"/>
            </a:endParaRPr>
          </a:p>
        </p:txBody>
      </p:sp>
      <p:sp>
        <p:nvSpPr>
          <p:cNvPr id="3" name="TextBox 2"/>
          <p:cNvSpPr txBox="1"/>
          <p:nvPr/>
        </p:nvSpPr>
        <p:spPr>
          <a:xfrm>
            <a:off x="457200" y="5720417"/>
            <a:ext cx="7843027" cy="553998"/>
          </a:xfrm>
          <a:prstGeom prst="rect">
            <a:avLst/>
          </a:prstGeom>
          <a:noFill/>
        </p:spPr>
        <p:txBody>
          <a:bodyPr wrap="square" rtlCol="0">
            <a:spAutoFit/>
          </a:bodyPr>
          <a:lstStyle/>
          <a:p>
            <a:r>
              <a:rPr lang="en-US" sz="1000" dirty="0">
                <a:solidFill>
                  <a:schemeClr val="accent4">
                    <a:lumMod val="75000"/>
                  </a:schemeClr>
                </a:solidFill>
                <a:latin typeface="Calibri"/>
                <a:cs typeface="Calibri"/>
              </a:rPr>
              <a:t>Voyer</a:t>
            </a:r>
            <a:r>
              <a:rPr lang="en-US" sz="1000" dirty="0" smtClean="0">
                <a:solidFill>
                  <a:schemeClr val="accent4">
                    <a:lumMod val="75000"/>
                  </a:schemeClr>
                </a:solidFill>
                <a:latin typeface="Calibri"/>
                <a:cs typeface="Calibri"/>
              </a:rPr>
              <a:t>, D. and Voyer, S.D. (</a:t>
            </a:r>
            <a:r>
              <a:rPr lang="en-US" sz="1000" dirty="0">
                <a:solidFill>
                  <a:schemeClr val="accent4">
                    <a:lumMod val="75000"/>
                  </a:schemeClr>
                </a:solidFill>
                <a:latin typeface="Calibri"/>
                <a:cs typeface="Calibri"/>
              </a:rPr>
              <a:t>2014).!</a:t>
            </a:r>
            <a:r>
              <a:rPr lang="en-US" sz="1000" dirty="0" smtClean="0">
                <a:solidFill>
                  <a:schemeClr val="accent4">
                    <a:lumMod val="75000"/>
                  </a:schemeClr>
                </a:solidFill>
                <a:latin typeface="Calibri"/>
                <a:cs typeface="Calibri"/>
              </a:rPr>
              <a:t>Gender differences in scholastic achievement: A meta-analysis. American</a:t>
            </a:r>
            <a:r>
              <a:rPr lang="en-US" sz="1000" dirty="0">
                <a:solidFill>
                  <a:schemeClr val="accent4">
                    <a:lumMod val="75000"/>
                  </a:schemeClr>
                </a:solidFill>
                <a:latin typeface="Calibri"/>
                <a:cs typeface="Calibri"/>
              </a:rPr>
              <a:t> </a:t>
            </a:r>
            <a:r>
              <a:rPr lang="en-US" sz="1000" dirty="0" smtClean="0">
                <a:solidFill>
                  <a:schemeClr val="accent4">
                    <a:lumMod val="75000"/>
                  </a:schemeClr>
                </a:solidFill>
                <a:latin typeface="Calibri"/>
                <a:cs typeface="Calibri"/>
              </a:rPr>
              <a:t>Psychological</a:t>
            </a:r>
            <a:r>
              <a:rPr lang="en-US" sz="1000" dirty="0">
                <a:solidFill>
                  <a:schemeClr val="accent4">
                    <a:lumMod val="75000"/>
                  </a:schemeClr>
                </a:solidFill>
                <a:latin typeface="Calibri"/>
                <a:cs typeface="Calibri"/>
              </a:rPr>
              <a:t> </a:t>
            </a:r>
            <a:r>
              <a:rPr lang="en-US" sz="1000" dirty="0" smtClean="0">
                <a:solidFill>
                  <a:schemeClr val="accent4">
                    <a:lumMod val="75000"/>
                  </a:schemeClr>
                </a:solidFill>
                <a:latin typeface="Calibri"/>
                <a:cs typeface="Calibri"/>
              </a:rPr>
              <a:t>Association, </a:t>
            </a:r>
            <a:r>
              <a:rPr lang="en-US" sz="1000" i="1" dirty="0" smtClean="0">
                <a:solidFill>
                  <a:schemeClr val="accent4">
                    <a:lumMod val="75000"/>
                  </a:schemeClr>
                </a:solidFill>
                <a:latin typeface="Calibri"/>
                <a:cs typeface="Calibri"/>
              </a:rPr>
              <a:t>Psychological Bulletin. </a:t>
            </a:r>
            <a:r>
              <a:rPr lang="en-US" sz="1000" dirty="0" smtClean="0">
                <a:solidFill>
                  <a:schemeClr val="accent4">
                    <a:lumMod val="75000"/>
                  </a:schemeClr>
                </a:solidFill>
                <a:latin typeface="Calibri"/>
                <a:cs typeface="Calibri"/>
              </a:rPr>
              <a:t>2014, 140</a:t>
            </a:r>
            <a:r>
              <a:rPr lang="en-US" sz="1000" dirty="0">
                <a:solidFill>
                  <a:schemeClr val="accent4">
                    <a:lumMod val="75000"/>
                  </a:schemeClr>
                </a:solidFill>
                <a:latin typeface="Calibri"/>
                <a:cs typeface="Calibri"/>
              </a:rPr>
              <a:t>(4)</a:t>
            </a:r>
            <a:r>
              <a:rPr lang="en-US" sz="1000" dirty="0" smtClean="0">
                <a:solidFill>
                  <a:schemeClr val="accent4">
                    <a:lumMod val="75000"/>
                  </a:schemeClr>
                </a:solidFill>
                <a:latin typeface="Calibri"/>
                <a:cs typeface="Calibri"/>
              </a:rPr>
              <a:t>, 1748-1204.Retrieved</a:t>
            </a:r>
            <a:r>
              <a:rPr lang="en-US" sz="1000" dirty="0">
                <a:solidFill>
                  <a:schemeClr val="accent4">
                    <a:lumMod val="75000"/>
                  </a:schemeClr>
                </a:solidFill>
                <a:latin typeface="Calibri"/>
                <a:cs typeface="Calibri"/>
              </a:rPr>
              <a:t> </a:t>
            </a:r>
            <a:r>
              <a:rPr lang="en-US" sz="1000" dirty="0" smtClean="0">
                <a:solidFill>
                  <a:schemeClr val="accent4">
                    <a:lumMod val="75000"/>
                  </a:schemeClr>
                </a:solidFill>
                <a:latin typeface="Calibri"/>
                <a:cs typeface="Calibri"/>
              </a:rPr>
              <a:t>on May 11, 2015</a:t>
            </a:r>
            <a:r>
              <a:rPr lang="en-US" sz="1000" dirty="0">
                <a:solidFill>
                  <a:schemeClr val="accent4">
                    <a:lumMod val="75000"/>
                  </a:schemeClr>
                </a:solidFill>
                <a:latin typeface="Calibri"/>
                <a:cs typeface="Calibri"/>
              </a:rPr>
              <a:t> </a:t>
            </a:r>
            <a:r>
              <a:rPr lang="en-US" sz="1000" dirty="0" smtClean="0">
                <a:solidFill>
                  <a:schemeClr val="accent4">
                    <a:lumMod val="75000"/>
                  </a:schemeClr>
                </a:solidFill>
                <a:latin typeface="Calibri"/>
                <a:cs typeface="Calibri"/>
              </a:rPr>
              <a:t>at</a:t>
            </a:r>
            <a:r>
              <a:rPr lang="en-US" sz="1000" dirty="0">
                <a:solidFill>
                  <a:schemeClr val="accent4">
                    <a:lumMod val="75000"/>
                  </a:schemeClr>
                </a:solidFill>
                <a:latin typeface="Calibri"/>
                <a:cs typeface="Calibri"/>
              </a:rPr>
              <a:t> </a:t>
            </a:r>
            <a:r>
              <a:rPr lang="en-US" sz="1000" dirty="0" smtClean="0">
                <a:solidFill>
                  <a:schemeClr val="accent4">
                    <a:lumMod val="75000"/>
                  </a:schemeClr>
                </a:solidFill>
                <a:latin typeface="Calibri"/>
                <a:cs typeface="Calibri"/>
              </a:rPr>
              <a:t>http</a:t>
            </a:r>
            <a:r>
              <a:rPr lang="en-US" sz="1000" dirty="0">
                <a:solidFill>
                  <a:schemeClr val="accent4">
                    <a:lumMod val="75000"/>
                  </a:schemeClr>
                </a:solidFill>
                <a:latin typeface="Calibri"/>
                <a:cs typeface="Calibri"/>
              </a:rPr>
              <a:t>://www.apa.org/pubs/journals/releases/bul8a0036620.pdf</a:t>
            </a:r>
            <a:r>
              <a:rPr lang="en-US" sz="1000" dirty="0" smtClean="0">
                <a:solidFill>
                  <a:schemeClr val="accent4">
                    <a:lumMod val="75000"/>
                  </a:schemeClr>
                </a:solidFill>
                <a:latin typeface="Calibri"/>
                <a:cs typeface="Calibri"/>
              </a:rPr>
              <a:t>.</a:t>
            </a:r>
            <a:endParaRPr lang="en-US" sz="1000" dirty="0">
              <a:solidFill>
                <a:schemeClr val="accent4">
                  <a:lumMod val="75000"/>
                </a:schemeClr>
              </a:solidFill>
              <a:latin typeface="Calibri"/>
              <a:cs typeface="Calibri"/>
            </a:endParaRPr>
          </a:p>
          <a:p>
            <a:endParaRPr lang="en-US" sz="1000" dirty="0">
              <a:solidFill>
                <a:schemeClr val="accent4">
                  <a:lumMod val="75000"/>
                </a:schemeClr>
              </a:solidFill>
              <a:latin typeface="Calibri"/>
              <a:cs typeface="Calibri"/>
            </a:endParaRPr>
          </a:p>
        </p:txBody>
      </p:sp>
    </p:spTree>
    <p:extLst>
      <p:ext uri="{BB962C8B-B14F-4D97-AF65-F5344CB8AC3E}">
        <p14:creationId xmlns:p14="http://schemas.microsoft.com/office/powerpoint/2010/main" val="2326959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Students with Academic Challenges</a:t>
            </a:r>
            <a:endParaRPr lang="en-US" sz="2400" dirty="0">
              <a:solidFill>
                <a:srgbClr val="1A1D71"/>
              </a:solidFill>
            </a:endParaRPr>
          </a:p>
        </p:txBody>
      </p:sp>
      <p:sp>
        <p:nvSpPr>
          <p:cNvPr id="4" name="Content Placeholder 3"/>
          <p:cNvSpPr>
            <a:spLocks noGrp="1"/>
          </p:cNvSpPr>
          <p:nvPr>
            <p:ph idx="1"/>
          </p:nvPr>
        </p:nvSpPr>
        <p:spPr>
          <a:xfrm>
            <a:off x="3839257" y="591172"/>
            <a:ext cx="5020984" cy="1785542"/>
          </a:xfrm>
        </p:spPr>
        <p:txBody>
          <a:bodyPr/>
          <a:lstStyle/>
          <a:p>
            <a:r>
              <a:rPr lang="en-US" sz="1100" b="1" dirty="0" smtClean="0">
                <a:solidFill>
                  <a:srgbClr val="0D6A71"/>
                </a:solidFill>
              </a:rPr>
              <a:t>On average, male students require more academic support than females. Two metrics that illustrate this are the percentage of students with disabilities and those suspended from school.</a:t>
            </a:r>
          </a:p>
          <a:p>
            <a:pPr marL="171450" indent="-171450">
              <a:buClr>
                <a:srgbClr val="FF0000"/>
              </a:buClr>
              <a:buFont typeface="Wingdings" charset="2"/>
              <a:buChar char="Ø"/>
            </a:pPr>
            <a:r>
              <a:rPr lang="en-US" sz="1100" b="1" dirty="0" smtClean="0">
                <a:solidFill>
                  <a:srgbClr val="0D6A71"/>
                </a:solidFill>
              </a:rPr>
              <a:t>Approximately two-thirds of all SWD are male; the percentage of male SWD is slightly lower in charter schools.</a:t>
            </a:r>
          </a:p>
          <a:p>
            <a:pPr marL="171450" indent="-171450">
              <a:buClr>
                <a:srgbClr val="FF0000"/>
              </a:buClr>
              <a:buFont typeface="Wingdings" charset="2"/>
              <a:buChar char="Ø"/>
            </a:pPr>
            <a:r>
              <a:rPr lang="en-US" sz="1100" b="1" dirty="0" smtClean="0">
                <a:solidFill>
                  <a:srgbClr val="0D6A71"/>
                </a:solidFill>
              </a:rPr>
              <a:t>Approximately twice the percentage of males are suspended from school as females. Charter schools suspend twice the percentage of males as do all district schools. </a:t>
            </a:r>
          </a:p>
          <a:p>
            <a:endParaRPr lang="en-US" sz="1100" b="1" dirty="0">
              <a:solidFill>
                <a:srgbClr val="0D6A71"/>
              </a:solidFill>
            </a:endParaRPr>
          </a:p>
          <a:p>
            <a:pPr eaLnBrk="0" fontAlgn="base" hangingPunct="0"/>
            <a:r>
              <a:rPr lang="en-US" sz="1100" b="1" dirty="0" smtClean="0">
                <a:solidFill>
                  <a:srgbClr val="30541D"/>
                </a:solidFill>
                <a:latin typeface="+mn-lt"/>
              </a:rPr>
              <a:t> </a:t>
            </a:r>
            <a:endParaRPr lang="en-US" sz="1100" dirty="0">
              <a:solidFill>
                <a:srgbClr val="30541D"/>
              </a:solidFill>
              <a:effectLst/>
              <a:latin typeface="+mn-lt"/>
            </a:endParaRPr>
          </a:p>
        </p:txBody>
      </p:sp>
      <p:grpSp>
        <p:nvGrpSpPr>
          <p:cNvPr id="3" name="Group 2"/>
          <p:cNvGrpSpPr/>
          <p:nvPr/>
        </p:nvGrpSpPr>
        <p:grpSpPr>
          <a:xfrm>
            <a:off x="246740" y="2519135"/>
            <a:ext cx="8613501" cy="3657600"/>
            <a:chOff x="246740" y="1711778"/>
            <a:chExt cx="8613501" cy="3657600"/>
          </a:xfrm>
        </p:grpSpPr>
        <p:pic>
          <p:nvPicPr>
            <p:cNvPr id="5" name="Picture 4"/>
            <p:cNvPicPr>
              <a:picLocks noChangeAspect="1"/>
            </p:cNvPicPr>
            <p:nvPr/>
          </p:nvPicPr>
          <p:blipFill>
            <a:blip r:embed="rId2"/>
            <a:stretch>
              <a:fillRect/>
            </a:stretch>
          </p:blipFill>
          <p:spPr>
            <a:xfrm>
              <a:off x="246740" y="1711778"/>
              <a:ext cx="4345447" cy="3657600"/>
            </a:xfrm>
            <a:prstGeom prst="rect">
              <a:avLst/>
            </a:prstGeom>
          </p:spPr>
        </p:pic>
        <p:pic>
          <p:nvPicPr>
            <p:cNvPr id="8" name="Picture 7"/>
            <p:cNvPicPr>
              <a:picLocks noChangeAspect="1"/>
            </p:cNvPicPr>
            <p:nvPr/>
          </p:nvPicPr>
          <p:blipFill rotWithShape="1">
            <a:blip r:embed="rId3"/>
            <a:srcRect r="12117"/>
            <a:stretch/>
          </p:blipFill>
          <p:spPr>
            <a:xfrm>
              <a:off x="4720770" y="1913828"/>
              <a:ext cx="4139471" cy="312353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530039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MCAS English Language Arts Performance</a:t>
            </a:r>
            <a:endParaRPr lang="en-US" sz="2400" dirty="0">
              <a:solidFill>
                <a:srgbClr val="1A1D71"/>
              </a:solidFill>
            </a:endParaRPr>
          </a:p>
        </p:txBody>
      </p:sp>
      <p:sp>
        <p:nvSpPr>
          <p:cNvPr id="4" name="Content Placeholder 3"/>
          <p:cNvSpPr>
            <a:spLocks noGrp="1"/>
          </p:cNvSpPr>
          <p:nvPr>
            <p:ph idx="1"/>
          </p:nvPr>
        </p:nvSpPr>
        <p:spPr>
          <a:xfrm>
            <a:off x="457200" y="1913828"/>
            <a:ext cx="5020984" cy="1197672"/>
          </a:xfrm>
        </p:spPr>
        <p:txBody>
          <a:bodyPr/>
          <a:lstStyle/>
          <a:p>
            <a:pPr>
              <a:lnSpc>
                <a:spcPct val="100000"/>
              </a:lnSpc>
              <a:buNone/>
            </a:pPr>
            <a:r>
              <a:rPr lang="en-US" sz="1100" b="1" dirty="0" smtClean="0">
                <a:solidFill>
                  <a:srgbClr val="0D6A71"/>
                </a:solidFill>
              </a:rPr>
              <a:t>Over the past five administrations of MCAS, females consistently outperform males in every grade in ELA, often outscoring males by 10 percentage points or more. Over 80 percent of females score in the top two MCAS categories beginning in Grade 7. Over 80 percent of males score Advanced or Proficient only in Grade 10 and only from 2011 to 2014, while over 90 percent of females score about 240 from 2012 to 2014.</a:t>
            </a:r>
            <a:endParaRPr lang="en-US" sz="1100" b="1" dirty="0" smtClean="0">
              <a:solidFill>
                <a:srgbClr val="30541D"/>
              </a:solidFill>
              <a:latin typeface="+mn-lt"/>
            </a:endParaRPr>
          </a:p>
          <a:p>
            <a:pPr>
              <a:buNone/>
            </a:pPr>
            <a:endParaRPr lang="en-US" sz="1100" b="1" dirty="0">
              <a:solidFill>
                <a:srgbClr val="30541D"/>
              </a:solidFill>
              <a:effectLst/>
            </a:endParaRPr>
          </a:p>
          <a:p>
            <a:pPr>
              <a:buNone/>
            </a:pPr>
            <a:endParaRPr lang="en-US" sz="1100" dirty="0">
              <a:solidFill>
                <a:srgbClr val="30541D"/>
              </a:solidFill>
              <a:effectLst/>
              <a:latin typeface="+mn-lt"/>
            </a:endParaRPr>
          </a:p>
        </p:txBody>
      </p:sp>
      <p:pic>
        <p:nvPicPr>
          <p:cNvPr id="11" name="Picture 10"/>
          <p:cNvPicPr>
            <a:picLocks noChangeAspect="1"/>
          </p:cNvPicPr>
          <p:nvPr/>
        </p:nvPicPr>
        <p:blipFill rotWithShape="1">
          <a:blip r:embed="rId2"/>
          <a:srcRect r="13442"/>
          <a:stretch/>
        </p:blipFill>
        <p:spPr>
          <a:xfrm>
            <a:off x="209551" y="3168650"/>
            <a:ext cx="4068187" cy="32004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3"/>
          <a:srcRect r="13864"/>
          <a:stretch/>
        </p:blipFill>
        <p:spPr>
          <a:xfrm>
            <a:off x="4438651" y="3168650"/>
            <a:ext cx="4054303" cy="320040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4"/>
          <a:srcRect r="14381"/>
          <a:stretch/>
        </p:blipFill>
        <p:spPr>
          <a:xfrm>
            <a:off x="5614379" y="641350"/>
            <a:ext cx="2878575" cy="2286000"/>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416011" y="3665838"/>
            <a:ext cx="3950473" cy="475566"/>
            <a:chOff x="416011" y="3665838"/>
            <a:chExt cx="3950473" cy="475566"/>
          </a:xfrm>
        </p:grpSpPr>
        <p:sp>
          <p:nvSpPr>
            <p:cNvPr id="3" name="TextBox 2"/>
            <p:cNvSpPr txBox="1"/>
            <p:nvPr/>
          </p:nvSpPr>
          <p:spPr>
            <a:xfrm>
              <a:off x="416011" y="3665838"/>
              <a:ext cx="908908" cy="215444"/>
            </a:xfrm>
            <a:prstGeom prst="rect">
              <a:avLst/>
            </a:prstGeom>
            <a:noFill/>
          </p:spPr>
          <p:txBody>
            <a:bodyPr wrap="square" rtlCol="0">
              <a:spAutoFit/>
            </a:bodyPr>
            <a:lstStyle/>
            <a:p>
              <a:r>
                <a:rPr lang="en-US" sz="800" dirty="0" smtClean="0"/>
                <a:t>Gr.3 Gr. 4 Gr. 5</a:t>
              </a:r>
              <a:endParaRPr lang="en-US" sz="800" dirty="0"/>
            </a:p>
          </p:txBody>
        </p:sp>
        <p:sp>
          <p:nvSpPr>
            <p:cNvPr id="8" name="TextBox 7"/>
            <p:cNvSpPr txBox="1"/>
            <p:nvPr/>
          </p:nvSpPr>
          <p:spPr>
            <a:xfrm>
              <a:off x="1179383" y="3925960"/>
              <a:ext cx="908908" cy="215444"/>
            </a:xfrm>
            <a:prstGeom prst="rect">
              <a:avLst/>
            </a:prstGeom>
            <a:noFill/>
          </p:spPr>
          <p:txBody>
            <a:bodyPr wrap="square" rtlCol="0">
              <a:spAutoFit/>
            </a:bodyPr>
            <a:lstStyle/>
            <a:p>
              <a:r>
                <a:rPr lang="en-US" sz="800" dirty="0" smtClean="0"/>
                <a:t>Gr.3 Gr. 4 Gr. 5</a:t>
              </a:r>
              <a:endParaRPr lang="en-US" sz="800" dirty="0"/>
            </a:p>
          </p:txBody>
        </p:sp>
        <p:sp>
          <p:nvSpPr>
            <p:cNvPr id="15" name="TextBox 14"/>
            <p:cNvSpPr txBox="1"/>
            <p:nvPr/>
          </p:nvSpPr>
          <p:spPr>
            <a:xfrm>
              <a:off x="1946377" y="3665838"/>
              <a:ext cx="908908" cy="215444"/>
            </a:xfrm>
            <a:prstGeom prst="rect">
              <a:avLst/>
            </a:prstGeom>
            <a:noFill/>
          </p:spPr>
          <p:txBody>
            <a:bodyPr wrap="square" rtlCol="0">
              <a:spAutoFit/>
            </a:bodyPr>
            <a:lstStyle/>
            <a:p>
              <a:r>
                <a:rPr lang="en-US" sz="800" dirty="0" smtClean="0"/>
                <a:t>Gr.3 Gr. 4 Gr. 5</a:t>
              </a:r>
              <a:endParaRPr lang="en-US" sz="800" dirty="0"/>
            </a:p>
          </p:txBody>
        </p:sp>
        <p:sp>
          <p:nvSpPr>
            <p:cNvPr id="16" name="TextBox 15"/>
            <p:cNvSpPr txBox="1"/>
            <p:nvPr/>
          </p:nvSpPr>
          <p:spPr>
            <a:xfrm>
              <a:off x="2709749" y="3925960"/>
              <a:ext cx="908908" cy="215444"/>
            </a:xfrm>
            <a:prstGeom prst="rect">
              <a:avLst/>
            </a:prstGeom>
            <a:noFill/>
          </p:spPr>
          <p:txBody>
            <a:bodyPr wrap="square" rtlCol="0">
              <a:spAutoFit/>
            </a:bodyPr>
            <a:lstStyle/>
            <a:p>
              <a:r>
                <a:rPr lang="en-US" sz="800" dirty="0" smtClean="0"/>
                <a:t>Gr.3 Gr. 4 Gr. 5</a:t>
              </a:r>
              <a:endParaRPr lang="en-US" sz="800" dirty="0"/>
            </a:p>
          </p:txBody>
        </p:sp>
        <p:sp>
          <p:nvSpPr>
            <p:cNvPr id="17" name="TextBox 16"/>
            <p:cNvSpPr txBox="1"/>
            <p:nvPr/>
          </p:nvSpPr>
          <p:spPr>
            <a:xfrm>
              <a:off x="3457576" y="3665838"/>
              <a:ext cx="908908" cy="215444"/>
            </a:xfrm>
            <a:prstGeom prst="rect">
              <a:avLst/>
            </a:prstGeom>
            <a:noFill/>
          </p:spPr>
          <p:txBody>
            <a:bodyPr wrap="square" rtlCol="0">
              <a:spAutoFit/>
            </a:bodyPr>
            <a:lstStyle/>
            <a:p>
              <a:r>
                <a:rPr lang="en-US" sz="800" dirty="0" smtClean="0"/>
                <a:t>Gr.3 Gr. 4 Gr. 5</a:t>
              </a:r>
              <a:endParaRPr lang="en-US" sz="800" dirty="0"/>
            </a:p>
          </p:txBody>
        </p:sp>
      </p:grpSp>
      <p:grpSp>
        <p:nvGrpSpPr>
          <p:cNvPr id="18" name="Group 17"/>
          <p:cNvGrpSpPr/>
          <p:nvPr/>
        </p:nvGrpSpPr>
        <p:grpSpPr>
          <a:xfrm>
            <a:off x="4653006" y="3450394"/>
            <a:ext cx="3950473" cy="475566"/>
            <a:chOff x="416011" y="3665838"/>
            <a:chExt cx="3950473" cy="475566"/>
          </a:xfrm>
        </p:grpSpPr>
        <p:sp>
          <p:nvSpPr>
            <p:cNvPr id="19" name="TextBox 18"/>
            <p:cNvSpPr txBox="1"/>
            <p:nvPr/>
          </p:nvSpPr>
          <p:spPr>
            <a:xfrm>
              <a:off x="416011" y="3665838"/>
              <a:ext cx="908908" cy="215444"/>
            </a:xfrm>
            <a:prstGeom prst="rect">
              <a:avLst/>
            </a:prstGeom>
            <a:noFill/>
          </p:spPr>
          <p:txBody>
            <a:bodyPr wrap="square" rtlCol="0">
              <a:spAutoFit/>
            </a:bodyPr>
            <a:lstStyle/>
            <a:p>
              <a:r>
                <a:rPr lang="en-US" sz="800" dirty="0" smtClean="0"/>
                <a:t>Gr.6 Gr.7 Gr.8</a:t>
              </a:r>
              <a:endParaRPr lang="en-US" sz="800" dirty="0"/>
            </a:p>
          </p:txBody>
        </p:sp>
        <p:sp>
          <p:nvSpPr>
            <p:cNvPr id="20" name="TextBox 19"/>
            <p:cNvSpPr txBox="1"/>
            <p:nvPr/>
          </p:nvSpPr>
          <p:spPr>
            <a:xfrm>
              <a:off x="1179383" y="3925960"/>
              <a:ext cx="908908" cy="215444"/>
            </a:xfrm>
            <a:prstGeom prst="rect">
              <a:avLst/>
            </a:prstGeom>
            <a:noFill/>
          </p:spPr>
          <p:txBody>
            <a:bodyPr wrap="square" rtlCol="0">
              <a:spAutoFit/>
            </a:bodyPr>
            <a:lstStyle/>
            <a:p>
              <a:r>
                <a:rPr lang="en-US" sz="800" dirty="0" smtClean="0"/>
                <a:t>Gr.6 Gr.7 Gr.8</a:t>
              </a:r>
              <a:endParaRPr lang="en-US" sz="800" dirty="0"/>
            </a:p>
          </p:txBody>
        </p:sp>
        <p:sp>
          <p:nvSpPr>
            <p:cNvPr id="21" name="TextBox 20"/>
            <p:cNvSpPr txBox="1"/>
            <p:nvPr/>
          </p:nvSpPr>
          <p:spPr>
            <a:xfrm>
              <a:off x="1946377" y="3665838"/>
              <a:ext cx="908908" cy="215444"/>
            </a:xfrm>
            <a:prstGeom prst="rect">
              <a:avLst/>
            </a:prstGeom>
            <a:noFill/>
          </p:spPr>
          <p:txBody>
            <a:bodyPr wrap="square" rtlCol="0">
              <a:spAutoFit/>
            </a:bodyPr>
            <a:lstStyle/>
            <a:p>
              <a:r>
                <a:rPr lang="en-US" sz="800" dirty="0" smtClean="0"/>
                <a:t>Gr.6 Gr. 47Gr. 8</a:t>
              </a:r>
              <a:endParaRPr lang="en-US" sz="800" dirty="0"/>
            </a:p>
          </p:txBody>
        </p:sp>
        <p:sp>
          <p:nvSpPr>
            <p:cNvPr id="22" name="TextBox 21"/>
            <p:cNvSpPr txBox="1"/>
            <p:nvPr/>
          </p:nvSpPr>
          <p:spPr>
            <a:xfrm>
              <a:off x="2709749" y="3925960"/>
              <a:ext cx="908908" cy="215444"/>
            </a:xfrm>
            <a:prstGeom prst="rect">
              <a:avLst/>
            </a:prstGeom>
            <a:noFill/>
          </p:spPr>
          <p:txBody>
            <a:bodyPr wrap="square" rtlCol="0">
              <a:spAutoFit/>
            </a:bodyPr>
            <a:lstStyle/>
            <a:p>
              <a:r>
                <a:rPr lang="en-US" sz="800" dirty="0" smtClean="0"/>
                <a:t>Gr.6 Gr. 7 Gr. 8</a:t>
              </a:r>
              <a:endParaRPr lang="en-US" sz="800" dirty="0"/>
            </a:p>
          </p:txBody>
        </p:sp>
        <p:sp>
          <p:nvSpPr>
            <p:cNvPr id="23" name="TextBox 22"/>
            <p:cNvSpPr txBox="1"/>
            <p:nvPr/>
          </p:nvSpPr>
          <p:spPr>
            <a:xfrm>
              <a:off x="3457576" y="3665838"/>
              <a:ext cx="908908" cy="215444"/>
            </a:xfrm>
            <a:prstGeom prst="rect">
              <a:avLst/>
            </a:prstGeom>
            <a:noFill/>
          </p:spPr>
          <p:txBody>
            <a:bodyPr wrap="square" rtlCol="0">
              <a:spAutoFit/>
            </a:bodyPr>
            <a:lstStyle/>
            <a:p>
              <a:r>
                <a:rPr lang="en-US" sz="800" dirty="0" smtClean="0"/>
                <a:t>Gr.6 Gr. 7 Gr. 8</a:t>
              </a:r>
              <a:endParaRPr lang="en-US" sz="800" dirty="0"/>
            </a:p>
          </p:txBody>
        </p:sp>
      </p:grpSp>
    </p:spTree>
    <p:extLst>
      <p:ext uri="{BB962C8B-B14F-4D97-AF65-F5344CB8AC3E}">
        <p14:creationId xmlns:p14="http://schemas.microsoft.com/office/powerpoint/2010/main" val="183967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MCAS Mathematics</a:t>
            </a:r>
            <a:br>
              <a:rPr lang="en-US" sz="2400" dirty="0" smtClean="0">
                <a:solidFill>
                  <a:srgbClr val="1A1D71"/>
                </a:solidFill>
              </a:rPr>
            </a:br>
            <a:r>
              <a:rPr lang="en-US" sz="2400" dirty="0" smtClean="0">
                <a:solidFill>
                  <a:srgbClr val="1A1D71"/>
                </a:solidFill>
              </a:rPr>
              <a:t>Performance</a:t>
            </a:r>
            <a:endParaRPr lang="en-US" sz="2400" dirty="0">
              <a:solidFill>
                <a:srgbClr val="1A1D71"/>
              </a:solidFill>
            </a:endParaRPr>
          </a:p>
        </p:txBody>
      </p:sp>
      <p:sp>
        <p:nvSpPr>
          <p:cNvPr id="4" name="Content Placeholder 3"/>
          <p:cNvSpPr>
            <a:spLocks noGrp="1"/>
          </p:cNvSpPr>
          <p:nvPr>
            <p:ph idx="1"/>
          </p:nvPr>
        </p:nvSpPr>
        <p:spPr>
          <a:xfrm>
            <a:off x="457200" y="1770256"/>
            <a:ext cx="5020984" cy="1197672"/>
          </a:xfrm>
        </p:spPr>
        <p:txBody>
          <a:bodyPr/>
          <a:lstStyle/>
          <a:p>
            <a:pPr>
              <a:lnSpc>
                <a:spcPct val="100000"/>
              </a:lnSpc>
              <a:buNone/>
            </a:pPr>
            <a:r>
              <a:rPr lang="en-US" sz="1100" b="1" dirty="0" smtClean="0">
                <a:solidFill>
                  <a:srgbClr val="0D6A71"/>
                </a:solidFill>
              </a:rPr>
              <a:t>On the 2010 to 2014 MCAS administrations, females outperformed males in every grade, with five exceptions out of 35 test administrations: Grade 3 in 2010, 2011 and 2014 and Grade 5 in 2010 and 2011. Third and sixth graders have consistently performed better than the other elementary and middle grades. </a:t>
            </a:r>
            <a:endParaRPr lang="en-US" sz="1100" dirty="0">
              <a:solidFill>
                <a:srgbClr val="30541D"/>
              </a:solidFill>
              <a:effectLst/>
              <a:latin typeface="+mn-lt"/>
            </a:endParaRPr>
          </a:p>
        </p:txBody>
      </p:sp>
      <p:pic>
        <p:nvPicPr>
          <p:cNvPr id="3" name="Picture 2"/>
          <p:cNvPicPr>
            <a:picLocks noChangeAspect="1"/>
          </p:cNvPicPr>
          <p:nvPr/>
        </p:nvPicPr>
        <p:blipFill rotWithShape="1">
          <a:blip r:embed="rId2"/>
          <a:srcRect r="13589"/>
          <a:stretch/>
        </p:blipFill>
        <p:spPr>
          <a:xfrm>
            <a:off x="209551" y="3175000"/>
            <a:ext cx="4061245" cy="32004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r="14845"/>
          <a:stretch/>
        </p:blipFill>
        <p:spPr>
          <a:xfrm>
            <a:off x="4470400" y="3175000"/>
            <a:ext cx="4002236" cy="32004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a:srcRect r="14401"/>
          <a:stretch/>
        </p:blipFill>
        <p:spPr>
          <a:xfrm>
            <a:off x="5599020" y="685800"/>
            <a:ext cx="2873616" cy="2286000"/>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416011" y="3665838"/>
            <a:ext cx="3950473" cy="475566"/>
            <a:chOff x="416011" y="3665838"/>
            <a:chExt cx="3950473" cy="475566"/>
          </a:xfrm>
        </p:grpSpPr>
        <p:sp>
          <p:nvSpPr>
            <p:cNvPr id="9" name="TextBox 8"/>
            <p:cNvSpPr txBox="1"/>
            <p:nvPr/>
          </p:nvSpPr>
          <p:spPr>
            <a:xfrm>
              <a:off x="416011" y="3665838"/>
              <a:ext cx="908908" cy="215444"/>
            </a:xfrm>
            <a:prstGeom prst="rect">
              <a:avLst/>
            </a:prstGeom>
            <a:noFill/>
          </p:spPr>
          <p:txBody>
            <a:bodyPr wrap="square" rtlCol="0">
              <a:spAutoFit/>
            </a:bodyPr>
            <a:lstStyle/>
            <a:p>
              <a:r>
                <a:rPr lang="en-US" sz="800" dirty="0" smtClean="0"/>
                <a:t>Gr.3 Gr. 4 Gr. 5</a:t>
              </a:r>
              <a:endParaRPr lang="en-US" sz="800" dirty="0"/>
            </a:p>
          </p:txBody>
        </p:sp>
        <p:sp>
          <p:nvSpPr>
            <p:cNvPr id="10" name="TextBox 9"/>
            <p:cNvSpPr txBox="1"/>
            <p:nvPr/>
          </p:nvSpPr>
          <p:spPr>
            <a:xfrm>
              <a:off x="1179383" y="3925960"/>
              <a:ext cx="908908" cy="215444"/>
            </a:xfrm>
            <a:prstGeom prst="rect">
              <a:avLst/>
            </a:prstGeom>
            <a:noFill/>
          </p:spPr>
          <p:txBody>
            <a:bodyPr wrap="square" rtlCol="0">
              <a:spAutoFit/>
            </a:bodyPr>
            <a:lstStyle/>
            <a:p>
              <a:r>
                <a:rPr lang="en-US" sz="800" dirty="0" smtClean="0"/>
                <a:t>Gr.3 Gr. 4 Gr. 5</a:t>
              </a:r>
              <a:endParaRPr lang="en-US" sz="800" dirty="0"/>
            </a:p>
          </p:txBody>
        </p:sp>
        <p:sp>
          <p:nvSpPr>
            <p:cNvPr id="11" name="TextBox 10"/>
            <p:cNvSpPr txBox="1"/>
            <p:nvPr/>
          </p:nvSpPr>
          <p:spPr>
            <a:xfrm>
              <a:off x="1946377" y="3665838"/>
              <a:ext cx="908908" cy="215444"/>
            </a:xfrm>
            <a:prstGeom prst="rect">
              <a:avLst/>
            </a:prstGeom>
            <a:noFill/>
          </p:spPr>
          <p:txBody>
            <a:bodyPr wrap="square" rtlCol="0">
              <a:spAutoFit/>
            </a:bodyPr>
            <a:lstStyle/>
            <a:p>
              <a:r>
                <a:rPr lang="en-US" sz="800" dirty="0" smtClean="0"/>
                <a:t>Gr.3 Gr. 4 Gr. 5</a:t>
              </a:r>
              <a:endParaRPr lang="en-US" sz="800" dirty="0"/>
            </a:p>
          </p:txBody>
        </p:sp>
        <p:sp>
          <p:nvSpPr>
            <p:cNvPr id="12" name="TextBox 11"/>
            <p:cNvSpPr txBox="1"/>
            <p:nvPr/>
          </p:nvSpPr>
          <p:spPr>
            <a:xfrm>
              <a:off x="2709749" y="3925960"/>
              <a:ext cx="908908" cy="215444"/>
            </a:xfrm>
            <a:prstGeom prst="rect">
              <a:avLst/>
            </a:prstGeom>
            <a:noFill/>
          </p:spPr>
          <p:txBody>
            <a:bodyPr wrap="square" rtlCol="0">
              <a:spAutoFit/>
            </a:bodyPr>
            <a:lstStyle/>
            <a:p>
              <a:r>
                <a:rPr lang="en-US" sz="800" dirty="0" smtClean="0"/>
                <a:t>Gr.3 Gr. 4 Gr. 5</a:t>
              </a:r>
              <a:endParaRPr lang="en-US" sz="800" dirty="0"/>
            </a:p>
          </p:txBody>
        </p:sp>
        <p:sp>
          <p:nvSpPr>
            <p:cNvPr id="13" name="TextBox 12"/>
            <p:cNvSpPr txBox="1"/>
            <p:nvPr/>
          </p:nvSpPr>
          <p:spPr>
            <a:xfrm>
              <a:off x="3457576" y="3665838"/>
              <a:ext cx="908908" cy="215444"/>
            </a:xfrm>
            <a:prstGeom prst="rect">
              <a:avLst/>
            </a:prstGeom>
            <a:noFill/>
          </p:spPr>
          <p:txBody>
            <a:bodyPr wrap="square" rtlCol="0">
              <a:spAutoFit/>
            </a:bodyPr>
            <a:lstStyle/>
            <a:p>
              <a:r>
                <a:rPr lang="en-US" sz="800" dirty="0" smtClean="0"/>
                <a:t>Gr.3 Gr. 4 Gr. 5</a:t>
              </a:r>
              <a:endParaRPr lang="en-US" sz="800" dirty="0"/>
            </a:p>
          </p:txBody>
        </p:sp>
      </p:grpSp>
      <p:grpSp>
        <p:nvGrpSpPr>
          <p:cNvPr id="14" name="Group 13"/>
          <p:cNvGrpSpPr/>
          <p:nvPr/>
        </p:nvGrpSpPr>
        <p:grpSpPr>
          <a:xfrm>
            <a:off x="4680465" y="3766178"/>
            <a:ext cx="3950473" cy="475566"/>
            <a:chOff x="416011" y="3665838"/>
            <a:chExt cx="3950473" cy="475566"/>
          </a:xfrm>
        </p:grpSpPr>
        <p:sp>
          <p:nvSpPr>
            <p:cNvPr id="15" name="TextBox 14"/>
            <p:cNvSpPr txBox="1"/>
            <p:nvPr/>
          </p:nvSpPr>
          <p:spPr>
            <a:xfrm>
              <a:off x="416011" y="3665838"/>
              <a:ext cx="908908" cy="215444"/>
            </a:xfrm>
            <a:prstGeom prst="rect">
              <a:avLst/>
            </a:prstGeom>
            <a:noFill/>
          </p:spPr>
          <p:txBody>
            <a:bodyPr wrap="square" rtlCol="0">
              <a:spAutoFit/>
            </a:bodyPr>
            <a:lstStyle/>
            <a:p>
              <a:r>
                <a:rPr lang="en-US" sz="800" dirty="0" smtClean="0"/>
                <a:t>Gr.6 Gr.7 Gr.8</a:t>
              </a:r>
              <a:endParaRPr lang="en-US" sz="800" dirty="0"/>
            </a:p>
          </p:txBody>
        </p:sp>
        <p:sp>
          <p:nvSpPr>
            <p:cNvPr id="16" name="TextBox 15"/>
            <p:cNvSpPr txBox="1"/>
            <p:nvPr/>
          </p:nvSpPr>
          <p:spPr>
            <a:xfrm>
              <a:off x="1179383" y="3925960"/>
              <a:ext cx="908908" cy="215444"/>
            </a:xfrm>
            <a:prstGeom prst="rect">
              <a:avLst/>
            </a:prstGeom>
            <a:noFill/>
          </p:spPr>
          <p:txBody>
            <a:bodyPr wrap="square" rtlCol="0">
              <a:spAutoFit/>
            </a:bodyPr>
            <a:lstStyle/>
            <a:p>
              <a:r>
                <a:rPr lang="en-US" sz="800" dirty="0" smtClean="0"/>
                <a:t>Gr.6 Gr.7 Gr.8</a:t>
              </a:r>
              <a:endParaRPr lang="en-US" sz="800" dirty="0"/>
            </a:p>
          </p:txBody>
        </p:sp>
        <p:sp>
          <p:nvSpPr>
            <p:cNvPr id="17" name="TextBox 16"/>
            <p:cNvSpPr txBox="1"/>
            <p:nvPr/>
          </p:nvSpPr>
          <p:spPr>
            <a:xfrm>
              <a:off x="1946377" y="3665838"/>
              <a:ext cx="908908" cy="215444"/>
            </a:xfrm>
            <a:prstGeom prst="rect">
              <a:avLst/>
            </a:prstGeom>
            <a:noFill/>
          </p:spPr>
          <p:txBody>
            <a:bodyPr wrap="square" rtlCol="0">
              <a:spAutoFit/>
            </a:bodyPr>
            <a:lstStyle/>
            <a:p>
              <a:r>
                <a:rPr lang="en-US" sz="800" dirty="0" smtClean="0"/>
                <a:t>Gr.6 Gr.7Gr.8</a:t>
              </a:r>
              <a:endParaRPr lang="en-US" sz="800" dirty="0"/>
            </a:p>
          </p:txBody>
        </p:sp>
        <p:sp>
          <p:nvSpPr>
            <p:cNvPr id="18" name="TextBox 17"/>
            <p:cNvSpPr txBox="1"/>
            <p:nvPr/>
          </p:nvSpPr>
          <p:spPr>
            <a:xfrm>
              <a:off x="2709749" y="3925960"/>
              <a:ext cx="908908" cy="215444"/>
            </a:xfrm>
            <a:prstGeom prst="rect">
              <a:avLst/>
            </a:prstGeom>
            <a:noFill/>
          </p:spPr>
          <p:txBody>
            <a:bodyPr wrap="square" rtlCol="0">
              <a:spAutoFit/>
            </a:bodyPr>
            <a:lstStyle/>
            <a:p>
              <a:r>
                <a:rPr lang="en-US" sz="800" dirty="0" smtClean="0"/>
                <a:t>Gr.6 Gr.7 Gr.8</a:t>
              </a:r>
              <a:endParaRPr lang="en-US" sz="800" dirty="0"/>
            </a:p>
          </p:txBody>
        </p:sp>
        <p:sp>
          <p:nvSpPr>
            <p:cNvPr id="19" name="TextBox 18"/>
            <p:cNvSpPr txBox="1"/>
            <p:nvPr/>
          </p:nvSpPr>
          <p:spPr>
            <a:xfrm>
              <a:off x="3457576" y="3665838"/>
              <a:ext cx="908908" cy="215444"/>
            </a:xfrm>
            <a:prstGeom prst="rect">
              <a:avLst/>
            </a:prstGeom>
            <a:noFill/>
          </p:spPr>
          <p:txBody>
            <a:bodyPr wrap="square" rtlCol="0">
              <a:spAutoFit/>
            </a:bodyPr>
            <a:lstStyle/>
            <a:p>
              <a:r>
                <a:rPr lang="en-US" sz="800" dirty="0" smtClean="0"/>
                <a:t>Gr.6 Gr.7 Gr.8</a:t>
              </a:r>
              <a:endParaRPr lang="en-US" sz="800" dirty="0"/>
            </a:p>
          </p:txBody>
        </p:sp>
      </p:grpSp>
    </p:spTree>
    <p:extLst>
      <p:ext uri="{BB962C8B-B14F-4D97-AF65-F5344CB8AC3E}">
        <p14:creationId xmlns:p14="http://schemas.microsoft.com/office/powerpoint/2010/main" val="350912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37" y="685800"/>
            <a:ext cx="3182052" cy="1228028"/>
          </a:xfrm>
        </p:spPr>
        <p:txBody>
          <a:bodyPr/>
          <a:lstStyle/>
          <a:p>
            <a:r>
              <a:rPr lang="en-US" sz="2400" dirty="0" smtClean="0">
                <a:solidFill>
                  <a:srgbClr val="1A1D71"/>
                </a:solidFill>
              </a:rPr>
              <a:t>Enrollment by Gender:</a:t>
            </a:r>
            <a:br>
              <a:rPr lang="en-US" sz="2400" dirty="0" smtClean="0">
                <a:solidFill>
                  <a:srgbClr val="1A1D71"/>
                </a:solidFill>
              </a:rPr>
            </a:br>
            <a:r>
              <a:rPr lang="en-US" sz="2400" dirty="0" smtClean="0">
                <a:solidFill>
                  <a:srgbClr val="1A1D71"/>
                </a:solidFill>
              </a:rPr>
              <a:t>Elementary Schools</a:t>
            </a:r>
            <a:endParaRPr lang="en-US" sz="2400" dirty="0">
              <a:solidFill>
                <a:srgbClr val="1A1D71"/>
              </a:solidFill>
            </a:endParaRPr>
          </a:p>
        </p:txBody>
      </p:sp>
      <p:sp>
        <p:nvSpPr>
          <p:cNvPr id="4" name="Content Placeholder 3"/>
          <p:cNvSpPr>
            <a:spLocks noGrp="1"/>
          </p:cNvSpPr>
          <p:nvPr>
            <p:ph idx="1"/>
          </p:nvPr>
        </p:nvSpPr>
        <p:spPr>
          <a:xfrm>
            <a:off x="3826828" y="622300"/>
            <a:ext cx="4909222" cy="2099129"/>
          </a:xfrm>
        </p:spPr>
        <p:txBody>
          <a:bodyPr/>
          <a:lstStyle/>
          <a:p>
            <a:r>
              <a:rPr lang="en-US" sz="1100" dirty="0">
                <a:solidFill>
                  <a:srgbClr val="30541D"/>
                </a:solidFill>
              </a:rPr>
              <a:t>In 2013-14, 352,649 students </a:t>
            </a:r>
            <a:r>
              <a:rPr lang="en-US" sz="1100" dirty="0" smtClean="0">
                <a:solidFill>
                  <a:srgbClr val="30541D"/>
                </a:solidFill>
              </a:rPr>
              <a:t>enrolled </a:t>
            </a:r>
            <a:r>
              <a:rPr lang="en-US" sz="1100" dirty="0">
                <a:solidFill>
                  <a:srgbClr val="30541D"/>
                </a:solidFill>
              </a:rPr>
              <a:t>in </a:t>
            </a:r>
            <a:r>
              <a:rPr lang="en-US" sz="1100" dirty="0" smtClean="0">
                <a:solidFill>
                  <a:srgbClr val="30541D"/>
                </a:solidFill>
              </a:rPr>
              <a:t>all public school kindergarten </a:t>
            </a:r>
            <a:r>
              <a:rPr lang="en-US" sz="1100" dirty="0">
                <a:solidFill>
                  <a:srgbClr val="30541D"/>
                </a:solidFill>
              </a:rPr>
              <a:t>through Grade 4: 181,165 males and 171,484 females. Of these, 10,050 – </a:t>
            </a:r>
            <a:r>
              <a:rPr lang="en-US" sz="1100" dirty="0" smtClean="0">
                <a:solidFill>
                  <a:srgbClr val="30541D"/>
                </a:solidFill>
              </a:rPr>
              <a:t>2.85 percent </a:t>
            </a:r>
            <a:r>
              <a:rPr lang="en-US" sz="1100" dirty="0">
                <a:solidFill>
                  <a:srgbClr val="30541D"/>
                </a:solidFill>
              </a:rPr>
              <a:t>– were enrolled in a Commonwealth charter school; of those</a:t>
            </a:r>
            <a:r>
              <a:rPr lang="en-US" sz="1100" dirty="0" smtClean="0">
                <a:solidFill>
                  <a:srgbClr val="30541D"/>
                </a:solidFill>
              </a:rPr>
              <a:t>, 56.7 percent were </a:t>
            </a:r>
            <a:r>
              <a:rPr lang="en-US" sz="1100" dirty="0">
                <a:solidFill>
                  <a:srgbClr val="30541D"/>
                </a:solidFill>
              </a:rPr>
              <a:t>enrolled in </a:t>
            </a:r>
            <a:r>
              <a:rPr lang="en-US" sz="1100" dirty="0" smtClean="0">
                <a:solidFill>
                  <a:srgbClr val="30541D"/>
                </a:solidFill>
              </a:rPr>
              <a:t>urban charters and 43.3 percent in non-urban charters. </a:t>
            </a:r>
            <a:endParaRPr lang="en-US" sz="1100" dirty="0">
              <a:solidFill>
                <a:srgbClr val="30541D"/>
              </a:solidFill>
            </a:endParaRPr>
          </a:p>
          <a:p>
            <a:pPr marL="171450" indent="-171450">
              <a:buClr>
                <a:schemeClr val="accent1"/>
              </a:buClr>
              <a:buFont typeface="Wingdings" charset="2"/>
              <a:buChar char="Ø"/>
            </a:pPr>
            <a:r>
              <a:rPr lang="en-US" sz="1100" dirty="0" smtClean="0">
                <a:solidFill>
                  <a:srgbClr val="30541D"/>
                </a:solidFill>
              </a:rPr>
              <a:t>District K-4 enrollment by gender was relatively consistent with 51.5 percent of students male and 48.5 percent of students female. </a:t>
            </a:r>
          </a:p>
          <a:p>
            <a:pPr marL="171450" indent="-171450">
              <a:buClr>
                <a:schemeClr val="accent1"/>
              </a:buClr>
              <a:buFont typeface="Wingdings" charset="2"/>
              <a:buChar char="Ø"/>
            </a:pPr>
            <a:r>
              <a:rPr lang="en-US" sz="1100" dirty="0">
                <a:solidFill>
                  <a:srgbClr val="30541D"/>
                </a:solidFill>
              </a:rPr>
              <a:t>Urban charters </a:t>
            </a:r>
            <a:r>
              <a:rPr lang="en-US" sz="1100" dirty="0" smtClean="0">
                <a:solidFill>
                  <a:srgbClr val="30541D"/>
                </a:solidFill>
              </a:rPr>
              <a:t>enrolled higher percentages of females than males in this grade span. With slightly more males in kindergarten </a:t>
            </a:r>
            <a:r>
              <a:rPr lang="en-US" sz="1100" dirty="0">
                <a:solidFill>
                  <a:srgbClr val="30541D"/>
                </a:solidFill>
              </a:rPr>
              <a:t>and grade 3; slightly </a:t>
            </a:r>
            <a:r>
              <a:rPr lang="en-US" sz="1100" dirty="0" smtClean="0">
                <a:solidFill>
                  <a:srgbClr val="30541D"/>
                </a:solidFill>
              </a:rPr>
              <a:t>fewer </a:t>
            </a:r>
            <a:r>
              <a:rPr lang="en-US" sz="1100" dirty="0">
                <a:solidFill>
                  <a:srgbClr val="30541D"/>
                </a:solidFill>
              </a:rPr>
              <a:t>in grades 1 and 2; and </a:t>
            </a:r>
            <a:r>
              <a:rPr lang="en-US" sz="1100" dirty="0" smtClean="0">
                <a:solidFill>
                  <a:srgbClr val="30541D"/>
                </a:solidFill>
              </a:rPr>
              <a:t>4.6 percent </a:t>
            </a:r>
            <a:r>
              <a:rPr lang="en-US" sz="1100" dirty="0">
                <a:solidFill>
                  <a:srgbClr val="30541D"/>
                </a:solidFill>
              </a:rPr>
              <a:t>more females than males in grade 4. </a:t>
            </a:r>
          </a:p>
          <a:p>
            <a:pPr marL="171450" indent="-171450">
              <a:buClr>
                <a:schemeClr val="accent1"/>
              </a:buClr>
              <a:buFont typeface="Wingdings" charset="2"/>
              <a:buChar char="Ø"/>
            </a:pPr>
            <a:r>
              <a:rPr lang="en-US" sz="1100" dirty="0" smtClean="0">
                <a:solidFill>
                  <a:srgbClr val="30541D"/>
                </a:solidFill>
              </a:rPr>
              <a:t>Non-urban charter schools enrolled more females in all grades: less than half a percentage point in grade 3; 13 percent in grade 2, and between 3 and 5 percent in K and grades 1 and 4. </a:t>
            </a:r>
          </a:p>
          <a:p>
            <a:pPr marL="171450" indent="-171450">
              <a:buClr>
                <a:schemeClr val="accent1"/>
              </a:buClr>
              <a:buFont typeface="Wingdings" charset="2"/>
              <a:buChar char="Ø"/>
            </a:pPr>
            <a:endParaRPr lang="en-US" sz="1100" dirty="0" smtClean="0">
              <a:solidFill>
                <a:srgbClr val="30541D"/>
              </a:solidFill>
            </a:endParaRPr>
          </a:p>
          <a:p>
            <a:pPr eaLnBrk="0" fontAlgn="base" hangingPunct="0"/>
            <a:r>
              <a:rPr lang="en-US" sz="1100" b="1" dirty="0" smtClean="0">
                <a:solidFill>
                  <a:srgbClr val="30541D"/>
                </a:solidFill>
                <a:latin typeface="+mn-lt"/>
              </a:rPr>
              <a:t> </a:t>
            </a:r>
            <a:endParaRPr lang="en-US" sz="1100" dirty="0">
              <a:solidFill>
                <a:srgbClr val="30541D"/>
              </a:solidFill>
              <a:effectLst/>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088373997"/>
              </p:ext>
            </p:extLst>
          </p:nvPr>
        </p:nvGraphicFramePr>
        <p:xfrm>
          <a:off x="3283859" y="4229781"/>
          <a:ext cx="2685144" cy="2041791"/>
        </p:xfrm>
        <a:graphic>
          <a:graphicData uri="http://schemas.openxmlformats.org/drawingml/2006/table">
            <a:tbl>
              <a:tblPr firstRow="1" bandRow="1">
                <a:tableStyleId>{6E25E649-3F16-4E02-A733-19D2CDBF48F0}</a:tableStyleId>
              </a:tblPr>
              <a:tblGrid>
                <a:gridCol w="671286"/>
                <a:gridCol w="671286"/>
                <a:gridCol w="671286"/>
                <a:gridCol w="671286"/>
              </a:tblGrid>
              <a:tr h="256816">
                <a:tc gridSpan="4">
                  <a:txBody>
                    <a:bodyPr/>
                    <a:lstStyle/>
                    <a:p>
                      <a:pPr marL="0" marR="0" algn="ctr">
                        <a:spcBef>
                          <a:spcPts val="0"/>
                        </a:spcBef>
                        <a:spcAft>
                          <a:spcPts val="0"/>
                        </a:spcAft>
                      </a:pPr>
                      <a:r>
                        <a:rPr lang="en-US" sz="1100" b="1" dirty="0">
                          <a:solidFill>
                            <a:srgbClr val="FFFFFF"/>
                          </a:solidFill>
                          <a:effectLst/>
                          <a:latin typeface="Calibri"/>
                          <a:ea typeface="Times New Roman"/>
                          <a:cs typeface="Times New Roman"/>
                        </a:rPr>
                        <a:t>Percentage of Female Enrollment</a:t>
                      </a:r>
                      <a:r>
                        <a:rPr lang="en-US" sz="1100" dirty="0">
                          <a:solidFill>
                            <a:srgbClr val="FFFFFF"/>
                          </a:solidFill>
                          <a:effectLst/>
                          <a:latin typeface="Calibri"/>
                          <a:ea typeface="Times New Roman"/>
                          <a:cs typeface="Times New Roman"/>
                        </a:rPr>
                        <a:t>: 2013-</a:t>
                      </a:r>
                      <a:r>
                        <a:rPr lang="en-US" sz="1100" dirty="0" smtClean="0">
                          <a:solidFill>
                            <a:srgbClr val="FFFFFF"/>
                          </a:solidFill>
                          <a:effectLst/>
                          <a:latin typeface="Calibri"/>
                          <a:ea typeface="Times New Roman"/>
                          <a:cs typeface="Times New Roman"/>
                        </a:rPr>
                        <a:t>14</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63417">
                <a:tc>
                  <a:txBody>
                    <a:bodyPr/>
                    <a:lstStyle/>
                    <a:p>
                      <a:endParaRPr lang="en-US" sz="1200" dirty="0">
                        <a:effectLst/>
                        <a:latin typeface="Cambria"/>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District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Schools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Non-Urban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r>
              <a:tr h="256411">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K</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47.9</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49.7</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51.4</a:t>
                      </a:r>
                      <a:endParaRPr lang="en-US" sz="1200" dirty="0">
                        <a:effectLst/>
                        <a:latin typeface="Cambria"/>
                        <a:ea typeface="ＭＳ 明朝"/>
                        <a:cs typeface="Times New Roman"/>
                      </a:endParaRPr>
                    </a:p>
                  </a:txBody>
                  <a:tcPr marL="68580" marR="68580" marT="0" marB="0"/>
                </a:tc>
              </a:tr>
              <a:tr h="256411">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Gr.1</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48.6</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50.2</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51.9</a:t>
                      </a:r>
                      <a:endParaRPr lang="en-US" sz="1200" dirty="0">
                        <a:effectLst/>
                        <a:latin typeface="Cambria"/>
                        <a:ea typeface="ＭＳ 明朝"/>
                        <a:cs typeface="Times New Roman"/>
                      </a:endParaRPr>
                    </a:p>
                  </a:txBody>
                  <a:tcPr marL="68580" marR="68580" marT="0" marB="0"/>
                </a:tc>
              </a:tr>
              <a:tr h="256411">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Gr.2</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48.6</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50.3</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56.5</a:t>
                      </a:r>
                      <a:endParaRPr lang="en-US" sz="1200" dirty="0">
                        <a:effectLst/>
                        <a:latin typeface="Cambria"/>
                        <a:ea typeface="ＭＳ 明朝"/>
                        <a:cs typeface="Times New Roman"/>
                      </a:endParaRPr>
                    </a:p>
                  </a:txBody>
                  <a:tcPr marL="68580" marR="68580" marT="0" marB="0"/>
                </a:tc>
              </a:tr>
              <a:tr h="256411">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Gr.3</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48.7</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49.6</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50.2</a:t>
                      </a:r>
                      <a:endParaRPr lang="en-US" sz="1200" dirty="0">
                        <a:effectLst/>
                        <a:latin typeface="Cambria"/>
                        <a:ea typeface="ＭＳ 明朝"/>
                        <a:cs typeface="Times New Roman"/>
                      </a:endParaRPr>
                    </a:p>
                  </a:txBody>
                  <a:tcPr marL="68580" marR="68580" marT="0" marB="0"/>
                </a:tc>
              </a:tr>
              <a:tr h="256411">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Gr.4</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48.9</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52.3</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52.4</a:t>
                      </a:r>
                      <a:endParaRPr lang="en-US" sz="1200" dirty="0">
                        <a:effectLst/>
                        <a:latin typeface="Cambria"/>
                        <a:ea typeface="ＭＳ 明朝"/>
                        <a:cs typeface="Times New Roman"/>
                      </a:endParaRPr>
                    </a:p>
                  </a:txBody>
                  <a:tcPr marL="68580" marR="68580"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52997344"/>
              </p:ext>
            </p:extLst>
          </p:nvPr>
        </p:nvGraphicFramePr>
        <p:xfrm>
          <a:off x="6105335" y="4229781"/>
          <a:ext cx="2639788" cy="2050170"/>
        </p:xfrm>
        <a:graphic>
          <a:graphicData uri="http://schemas.openxmlformats.org/drawingml/2006/table">
            <a:tbl>
              <a:tblPr firstRow="1" bandRow="1">
                <a:tableStyleId>{EB9631B5-78F2-41C9-869B-9F39066F8104}</a:tableStyleId>
              </a:tblPr>
              <a:tblGrid>
                <a:gridCol w="659947"/>
                <a:gridCol w="659947"/>
                <a:gridCol w="659947"/>
                <a:gridCol w="659947"/>
              </a:tblGrid>
              <a:tr h="257875">
                <a:tc gridSpan="4">
                  <a:txBody>
                    <a:bodyPr/>
                    <a:lstStyle/>
                    <a:p>
                      <a:pPr marL="0" marR="0" algn="ctr">
                        <a:spcBef>
                          <a:spcPts val="0"/>
                        </a:spcBef>
                        <a:spcAft>
                          <a:spcPts val="0"/>
                        </a:spcAft>
                      </a:pPr>
                      <a:r>
                        <a:rPr lang="en-US" sz="1100" b="1" dirty="0">
                          <a:solidFill>
                            <a:srgbClr val="FFFFFF"/>
                          </a:solidFill>
                          <a:effectLst/>
                          <a:latin typeface="Calibri"/>
                          <a:ea typeface="Times New Roman"/>
                          <a:cs typeface="Times New Roman"/>
                        </a:rPr>
                        <a:t>Percentage of Male Enrollment</a:t>
                      </a:r>
                      <a:r>
                        <a:rPr lang="en-US" sz="1100" dirty="0">
                          <a:solidFill>
                            <a:srgbClr val="FFFFFF"/>
                          </a:solidFill>
                          <a:effectLst/>
                          <a:latin typeface="Calibri"/>
                          <a:ea typeface="Times New Roman"/>
                          <a:cs typeface="Times New Roman"/>
                        </a:rPr>
                        <a:t>: 2013-14</a:t>
                      </a:r>
                      <a:endParaRPr lang="en-US" sz="1200" dirty="0">
                        <a:effectLst/>
                        <a:latin typeface="Cambria"/>
                        <a:ea typeface="ＭＳ 明朝"/>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94543">
                <a:tc>
                  <a:txBody>
                    <a:bodyPr/>
                    <a:lstStyle/>
                    <a:p>
                      <a:endParaRPr lang="en-US" sz="1200" dirty="0">
                        <a:effectLst/>
                        <a:latin typeface="Cambria"/>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District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Schools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Non-Urban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r>
              <a:tr h="257875">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K</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52.1</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50.3</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48.6</a:t>
                      </a:r>
                      <a:endParaRPr lang="en-US" sz="1200" dirty="0">
                        <a:effectLst/>
                        <a:latin typeface="Cambria"/>
                        <a:ea typeface="ＭＳ 明朝"/>
                        <a:cs typeface="Times New Roman"/>
                      </a:endParaRPr>
                    </a:p>
                  </a:txBody>
                  <a:tcPr marL="68580" marR="68580" marT="0" marB="0"/>
                </a:tc>
              </a:tr>
              <a:tr h="257875">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Gr.1</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51.4</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49.8</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48.1</a:t>
                      </a:r>
                      <a:endParaRPr lang="en-US" sz="1200" dirty="0">
                        <a:effectLst/>
                        <a:latin typeface="Cambria"/>
                        <a:ea typeface="ＭＳ 明朝"/>
                        <a:cs typeface="Times New Roman"/>
                      </a:endParaRPr>
                    </a:p>
                  </a:txBody>
                  <a:tcPr marL="68580" marR="68580" marT="0" marB="0"/>
                </a:tc>
              </a:tr>
              <a:tr h="257875">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Gr.2</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51.4</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49.7</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43.5</a:t>
                      </a:r>
                      <a:endParaRPr lang="en-US" sz="1200" dirty="0">
                        <a:effectLst/>
                        <a:latin typeface="Cambria"/>
                        <a:ea typeface="ＭＳ 明朝"/>
                        <a:cs typeface="Times New Roman"/>
                      </a:endParaRPr>
                    </a:p>
                  </a:txBody>
                  <a:tcPr marL="68580" marR="68580" marT="0" marB="0"/>
                </a:tc>
              </a:tr>
              <a:tr h="257875">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Gr.3</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51.3</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50.4</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49.8</a:t>
                      </a:r>
                      <a:endParaRPr lang="en-US" sz="1200" dirty="0">
                        <a:effectLst/>
                        <a:latin typeface="Cambria"/>
                        <a:ea typeface="ＭＳ 明朝"/>
                        <a:cs typeface="Times New Roman"/>
                      </a:endParaRPr>
                    </a:p>
                  </a:txBody>
                  <a:tcPr marL="68580" marR="68580" marT="0" marB="0"/>
                </a:tc>
              </a:tr>
              <a:tr h="257875">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Gr.4</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51.2</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47.7</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47.6</a:t>
                      </a:r>
                      <a:endParaRPr lang="en-US" sz="1200" dirty="0">
                        <a:effectLst/>
                        <a:latin typeface="Cambria"/>
                        <a:ea typeface="ＭＳ 明朝"/>
                        <a:cs typeface="Times New Roman"/>
                      </a:endParaRPr>
                    </a:p>
                  </a:txBody>
                  <a:tcPr marL="68580" marR="68580" marT="0" marB="0"/>
                </a:tc>
              </a:tr>
            </a:tbl>
          </a:graphicData>
        </a:graphic>
      </p:graphicFrame>
      <p:grpSp>
        <p:nvGrpSpPr>
          <p:cNvPr id="7" name="Group 6"/>
          <p:cNvGrpSpPr/>
          <p:nvPr/>
        </p:nvGrpSpPr>
        <p:grpSpPr>
          <a:xfrm>
            <a:off x="519874" y="1913828"/>
            <a:ext cx="2489200" cy="1013002"/>
            <a:chOff x="635000" y="2929466"/>
            <a:chExt cx="2489200" cy="1013002"/>
          </a:xfrm>
        </p:grpSpPr>
        <p:sp>
          <p:nvSpPr>
            <p:cNvPr id="8" name="TextBox 7"/>
            <p:cNvSpPr txBox="1"/>
            <p:nvPr/>
          </p:nvSpPr>
          <p:spPr>
            <a:xfrm>
              <a:off x="635000" y="2929466"/>
              <a:ext cx="2489200" cy="954107"/>
            </a:xfrm>
            <a:prstGeom prst="rect">
              <a:avLst/>
            </a:prstGeom>
            <a:noFill/>
            <a:scene3d>
              <a:camera prst="orthographicFront"/>
              <a:lightRig rig="threePt" dir="t"/>
            </a:scene3d>
            <a:sp3d>
              <a:bevelT/>
            </a:sp3d>
          </p:spPr>
          <p:txBody>
            <a:bodyPr wrap="square" rtlCol="0">
              <a:spAutoFit/>
            </a:bodyPr>
            <a:lstStyle/>
            <a:p>
              <a:pPr>
                <a:buClr>
                  <a:schemeClr val="accent1"/>
                </a:buClr>
                <a:buNone/>
                <a:tabLst>
                  <a:tab pos="3429000" algn="l"/>
                </a:tabLst>
              </a:pPr>
              <a:r>
                <a:rPr lang="en-US" sz="1400" b="1" dirty="0">
                  <a:solidFill>
                    <a:srgbClr val="C00000"/>
                  </a:solidFill>
                  <a:latin typeface="Corbel" pitchFamily="34" charset="0"/>
                </a:rPr>
                <a:t>Elementary Charters </a:t>
              </a:r>
              <a:r>
                <a:rPr lang="en-US" sz="1400" dirty="0">
                  <a:solidFill>
                    <a:srgbClr val="C00000"/>
                  </a:solidFill>
                  <a:latin typeface="Corbel" pitchFamily="34" charset="0"/>
                </a:rPr>
                <a:t>enroll a higher percentage of female students than district schools in all grades K-4. </a:t>
              </a:r>
              <a:endParaRPr lang="en-US" sz="1400" b="1" dirty="0">
                <a:solidFill>
                  <a:srgbClr val="C00000"/>
                </a:solidFill>
                <a:latin typeface="Corbel" pitchFamily="34" charset="0"/>
              </a:endParaRPr>
            </a:p>
          </p:txBody>
        </p:sp>
        <p:cxnSp>
          <p:nvCxnSpPr>
            <p:cNvPr id="11" name="Straight Connector 10"/>
            <p:cNvCxnSpPr/>
            <p:nvPr/>
          </p:nvCxnSpPr>
          <p:spPr>
            <a:xfrm>
              <a:off x="635000" y="2929466"/>
              <a:ext cx="2319867" cy="0"/>
            </a:xfrm>
            <a:prstGeom prst="line">
              <a:avLst/>
            </a:prstGeom>
            <a:ln>
              <a:solidFill>
                <a:srgbClr val="83C85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66337" y="3942468"/>
              <a:ext cx="2319867" cy="0"/>
            </a:xfrm>
            <a:prstGeom prst="line">
              <a:avLst/>
            </a:prstGeom>
            <a:ln>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33101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Enrollment Loss:</a:t>
            </a:r>
            <a:br>
              <a:rPr lang="en-US" sz="2400" dirty="0" smtClean="0">
                <a:solidFill>
                  <a:srgbClr val="1A1D71"/>
                </a:solidFill>
              </a:rPr>
            </a:br>
            <a:r>
              <a:rPr lang="en-US" sz="2400" dirty="0" smtClean="0">
                <a:solidFill>
                  <a:srgbClr val="1A1D71"/>
                </a:solidFill>
              </a:rPr>
              <a:t>Elementary Schools</a:t>
            </a:r>
            <a:endParaRPr lang="en-US" sz="2400" dirty="0">
              <a:solidFill>
                <a:srgbClr val="1A1D71"/>
              </a:solidFill>
            </a:endParaRPr>
          </a:p>
        </p:txBody>
      </p:sp>
      <p:sp>
        <p:nvSpPr>
          <p:cNvPr id="4" name="Content Placeholder 3"/>
          <p:cNvSpPr>
            <a:spLocks noGrp="1"/>
          </p:cNvSpPr>
          <p:nvPr>
            <p:ph idx="1"/>
          </p:nvPr>
        </p:nvSpPr>
        <p:spPr>
          <a:xfrm>
            <a:off x="3880105" y="685800"/>
            <a:ext cx="5131049" cy="2823936"/>
          </a:xfrm>
        </p:spPr>
        <p:txBody>
          <a:bodyPr/>
          <a:lstStyle/>
          <a:p>
            <a:r>
              <a:rPr lang="en-US" sz="1100" dirty="0">
                <a:solidFill>
                  <a:srgbClr val="30541D"/>
                </a:solidFill>
              </a:rPr>
              <a:t>Urban </a:t>
            </a:r>
            <a:r>
              <a:rPr lang="en-US" sz="1100" dirty="0" smtClean="0">
                <a:solidFill>
                  <a:srgbClr val="30541D"/>
                </a:solidFill>
              </a:rPr>
              <a:t>elementary charters </a:t>
            </a:r>
            <a:r>
              <a:rPr lang="en-US" sz="1100" dirty="0">
                <a:solidFill>
                  <a:srgbClr val="30541D"/>
                </a:solidFill>
              </a:rPr>
              <a:t>enroll more students than non</a:t>
            </a:r>
            <a:r>
              <a:rPr lang="en-US" sz="1100" dirty="0" smtClean="0">
                <a:solidFill>
                  <a:srgbClr val="30541D"/>
                </a:solidFill>
              </a:rPr>
              <a:t>-urban </a:t>
            </a:r>
            <a:r>
              <a:rPr lang="en-US" sz="1100" dirty="0">
                <a:solidFill>
                  <a:srgbClr val="30541D"/>
                </a:solidFill>
              </a:rPr>
              <a:t>charters. Of the 2,240 </a:t>
            </a:r>
            <a:r>
              <a:rPr lang="en-US" sz="1100" dirty="0" smtClean="0">
                <a:solidFill>
                  <a:srgbClr val="30541D"/>
                </a:solidFill>
              </a:rPr>
              <a:t>kindergarteners enrolled </a:t>
            </a:r>
            <a:r>
              <a:rPr lang="en-US" sz="1100" dirty="0">
                <a:solidFill>
                  <a:srgbClr val="30541D"/>
                </a:solidFill>
              </a:rPr>
              <a:t>in 2013-14, 1,393, or </a:t>
            </a:r>
            <a:r>
              <a:rPr lang="en-US" sz="1100" dirty="0" smtClean="0">
                <a:solidFill>
                  <a:srgbClr val="30541D"/>
                </a:solidFill>
              </a:rPr>
              <a:t>62 percent, were in </a:t>
            </a:r>
            <a:r>
              <a:rPr lang="en-US" sz="1100" dirty="0">
                <a:solidFill>
                  <a:srgbClr val="30541D"/>
                </a:solidFill>
              </a:rPr>
              <a:t>urban charters. </a:t>
            </a:r>
            <a:r>
              <a:rPr lang="en-US" sz="1100" dirty="0" smtClean="0">
                <a:solidFill>
                  <a:srgbClr val="30541D"/>
                </a:solidFill>
              </a:rPr>
              <a:t>In </a:t>
            </a:r>
            <a:r>
              <a:rPr lang="en-US" sz="1100" dirty="0">
                <a:solidFill>
                  <a:srgbClr val="30541D"/>
                </a:solidFill>
              </a:rPr>
              <a:t>2013-14, the grade 4 enrollment is </a:t>
            </a:r>
            <a:r>
              <a:rPr lang="en-US" sz="1100" dirty="0" smtClean="0">
                <a:solidFill>
                  <a:srgbClr val="30541D"/>
                </a:solidFill>
              </a:rPr>
              <a:t>84 percent </a:t>
            </a:r>
            <a:r>
              <a:rPr lang="en-US" sz="1100" dirty="0">
                <a:solidFill>
                  <a:srgbClr val="30541D"/>
                </a:solidFill>
              </a:rPr>
              <a:t>of K </a:t>
            </a:r>
            <a:r>
              <a:rPr lang="en-US" sz="1100" dirty="0" smtClean="0">
                <a:solidFill>
                  <a:srgbClr val="30541D"/>
                </a:solidFill>
              </a:rPr>
              <a:t>enrollment: An enrollment loss of 16 percent.</a:t>
            </a:r>
            <a:endParaRPr lang="en-US" sz="1100" dirty="0">
              <a:solidFill>
                <a:srgbClr val="30541D"/>
              </a:solidFill>
            </a:endParaRPr>
          </a:p>
          <a:p>
            <a:r>
              <a:rPr lang="en-US" sz="1100" dirty="0" smtClean="0">
                <a:solidFill>
                  <a:srgbClr val="30541D"/>
                </a:solidFill>
              </a:rPr>
              <a:t>In both urban and non-urban charters, female enrollment loss is </a:t>
            </a:r>
            <a:r>
              <a:rPr lang="en-US" sz="1100" dirty="0">
                <a:solidFill>
                  <a:srgbClr val="30541D"/>
                </a:solidFill>
              </a:rPr>
              <a:t>less than that for males. While relatively flat at non-urban charters, the urban female grade 4 enrollment is </a:t>
            </a:r>
            <a:r>
              <a:rPr lang="en-US" sz="1100" dirty="0" smtClean="0">
                <a:solidFill>
                  <a:srgbClr val="30541D"/>
                </a:solidFill>
              </a:rPr>
              <a:t>76 percent </a:t>
            </a:r>
            <a:r>
              <a:rPr lang="en-US" sz="1100" dirty="0">
                <a:solidFill>
                  <a:srgbClr val="30541D"/>
                </a:solidFill>
              </a:rPr>
              <a:t>of the K </a:t>
            </a:r>
            <a:r>
              <a:rPr lang="en-US" sz="1100" dirty="0" smtClean="0">
                <a:solidFill>
                  <a:srgbClr val="30541D"/>
                </a:solidFill>
              </a:rPr>
              <a:t>enrollment: An enrollment loss </a:t>
            </a:r>
            <a:r>
              <a:rPr lang="en-US" sz="1100" dirty="0">
                <a:solidFill>
                  <a:srgbClr val="30541D"/>
                </a:solidFill>
              </a:rPr>
              <a:t>of </a:t>
            </a:r>
            <a:r>
              <a:rPr lang="en-US" sz="1100" dirty="0" smtClean="0">
                <a:solidFill>
                  <a:srgbClr val="30541D"/>
                </a:solidFill>
              </a:rPr>
              <a:t>24 percent. </a:t>
            </a:r>
          </a:p>
          <a:p>
            <a:r>
              <a:rPr lang="en-US" sz="1100" dirty="0" smtClean="0">
                <a:solidFill>
                  <a:srgbClr val="30541D"/>
                </a:solidFill>
              </a:rPr>
              <a:t>However, one out of every three male students leave urban charters: An enrollment loss </a:t>
            </a:r>
            <a:r>
              <a:rPr lang="en-US" sz="1100" dirty="0">
                <a:solidFill>
                  <a:srgbClr val="30541D"/>
                </a:solidFill>
              </a:rPr>
              <a:t>of </a:t>
            </a:r>
            <a:r>
              <a:rPr lang="en-US" sz="1100" dirty="0" smtClean="0">
                <a:solidFill>
                  <a:srgbClr val="30541D"/>
                </a:solidFill>
              </a:rPr>
              <a:t>34 percent. </a:t>
            </a:r>
            <a:endParaRPr lang="en-US" sz="1100" dirty="0">
              <a:solidFill>
                <a:srgbClr val="30541D"/>
              </a:solidFill>
            </a:endParaRPr>
          </a:p>
          <a:p>
            <a:r>
              <a:rPr lang="en-US" sz="1100" b="1" dirty="0">
                <a:solidFill>
                  <a:srgbClr val="0D6A71"/>
                </a:solidFill>
              </a:rPr>
              <a:t>This data </a:t>
            </a:r>
            <a:r>
              <a:rPr lang="en-US" sz="1100" b="1" dirty="0" smtClean="0">
                <a:solidFill>
                  <a:srgbClr val="0D6A71"/>
                </a:solidFill>
              </a:rPr>
              <a:t>suggest </a:t>
            </a:r>
            <a:r>
              <a:rPr lang="en-US" sz="1100" b="1" dirty="0">
                <a:solidFill>
                  <a:srgbClr val="0D6A71"/>
                </a:solidFill>
              </a:rPr>
              <a:t>that in the </a:t>
            </a:r>
            <a:r>
              <a:rPr lang="en-US" sz="1100" b="1" dirty="0" smtClean="0">
                <a:solidFill>
                  <a:srgbClr val="0D6A71"/>
                </a:solidFill>
              </a:rPr>
              <a:t>elementary </a:t>
            </a:r>
            <a:r>
              <a:rPr lang="en-US" sz="1100" b="1" dirty="0">
                <a:solidFill>
                  <a:srgbClr val="0D6A71"/>
                </a:solidFill>
              </a:rPr>
              <a:t>grades, </a:t>
            </a:r>
            <a:r>
              <a:rPr lang="en-US" sz="1100" b="1" dirty="0" smtClean="0">
                <a:solidFill>
                  <a:srgbClr val="0D6A71"/>
                </a:solidFill>
              </a:rPr>
              <a:t>urban parents choose </a:t>
            </a:r>
            <a:r>
              <a:rPr lang="en-US" sz="1100" b="1" dirty="0">
                <a:solidFill>
                  <a:srgbClr val="0D6A71"/>
                </a:solidFill>
              </a:rPr>
              <a:t>to enroll their child in a Commonwealth charter school, but over time </a:t>
            </a:r>
            <a:r>
              <a:rPr lang="en-US" sz="1100" b="1" dirty="0" smtClean="0">
                <a:solidFill>
                  <a:srgbClr val="0D6A71"/>
                </a:solidFill>
              </a:rPr>
              <a:t>at least one out of four are </a:t>
            </a:r>
            <a:r>
              <a:rPr lang="en-US" sz="1100" b="1" dirty="0">
                <a:solidFill>
                  <a:srgbClr val="0D6A71"/>
                </a:solidFill>
              </a:rPr>
              <a:t>choosing to take their child out of the </a:t>
            </a:r>
            <a:r>
              <a:rPr lang="en-US" sz="1100" b="1" dirty="0" smtClean="0">
                <a:solidFill>
                  <a:srgbClr val="0D6A71"/>
                </a:solidFill>
              </a:rPr>
              <a:t>school – especially for male students in urban charters. </a:t>
            </a:r>
            <a:endParaRPr lang="en-US" sz="1100" dirty="0">
              <a:solidFill>
                <a:srgbClr val="0D6A71"/>
              </a:solidFill>
            </a:endParaRPr>
          </a:p>
          <a:p>
            <a:pPr eaLnBrk="0" fontAlgn="base" hangingPunct="0"/>
            <a:r>
              <a:rPr lang="en-US" sz="1100" b="1" dirty="0" smtClean="0">
                <a:solidFill>
                  <a:srgbClr val="30541D"/>
                </a:solidFill>
                <a:latin typeface="+mn-lt"/>
              </a:rPr>
              <a:t> </a:t>
            </a:r>
            <a:endParaRPr lang="en-US" sz="1100" dirty="0">
              <a:solidFill>
                <a:srgbClr val="30541D"/>
              </a:solidFill>
              <a:effectLst/>
              <a:latin typeface="+mn-lt"/>
            </a:endParaRPr>
          </a:p>
        </p:txBody>
      </p:sp>
      <p:pic>
        <p:nvPicPr>
          <p:cNvPr id="5" name="Picture 4"/>
          <p:cNvPicPr>
            <a:picLocks noChangeAspect="1"/>
          </p:cNvPicPr>
          <p:nvPr/>
        </p:nvPicPr>
        <p:blipFill rotWithShape="1">
          <a:blip r:embed="rId3"/>
          <a:srcRect t="9134" r="15753"/>
          <a:stretch/>
        </p:blipFill>
        <p:spPr>
          <a:xfrm>
            <a:off x="1155550" y="3820278"/>
            <a:ext cx="3486081" cy="25603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a:srcRect t="9817" r="15985"/>
          <a:stretch/>
        </p:blipFill>
        <p:spPr>
          <a:xfrm>
            <a:off x="5205166" y="3820278"/>
            <a:ext cx="3502795" cy="2560320"/>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457200" y="1928794"/>
            <a:ext cx="2489200" cy="1169551"/>
            <a:chOff x="572326" y="2929466"/>
            <a:chExt cx="2489200" cy="1169551"/>
          </a:xfrm>
        </p:grpSpPr>
        <p:sp>
          <p:nvSpPr>
            <p:cNvPr id="8" name="TextBox 7"/>
            <p:cNvSpPr txBox="1"/>
            <p:nvPr/>
          </p:nvSpPr>
          <p:spPr>
            <a:xfrm>
              <a:off x="572326" y="2929466"/>
              <a:ext cx="2489200" cy="1169551"/>
            </a:xfrm>
            <a:prstGeom prst="rect">
              <a:avLst/>
            </a:prstGeom>
            <a:noFill/>
            <a:scene3d>
              <a:camera prst="orthographicFront"/>
              <a:lightRig rig="threePt" dir="t"/>
            </a:scene3d>
            <a:sp3d>
              <a:bevelT/>
            </a:sp3d>
          </p:spPr>
          <p:txBody>
            <a:bodyPr wrap="square" rtlCol="0">
              <a:spAutoFit/>
            </a:bodyPr>
            <a:lstStyle/>
            <a:p>
              <a:pPr>
                <a:buClr>
                  <a:schemeClr val="accent1"/>
                </a:buClr>
                <a:buNone/>
                <a:tabLst>
                  <a:tab pos="3429000" algn="l"/>
                </a:tabLst>
              </a:pPr>
              <a:r>
                <a:rPr lang="en-US" sz="1400" b="1" dirty="0" smtClean="0">
                  <a:solidFill>
                    <a:srgbClr val="C00000"/>
                  </a:solidFill>
                  <a:latin typeface="Corbel" pitchFamily="34" charset="0"/>
                </a:rPr>
                <a:t>Parents </a:t>
              </a:r>
              <a:r>
                <a:rPr lang="en-US" sz="1400" dirty="0" smtClean="0">
                  <a:solidFill>
                    <a:srgbClr val="C00000"/>
                  </a:solidFill>
                  <a:latin typeface="Corbel" pitchFamily="34" charset="0"/>
                </a:rPr>
                <a:t>of at least three out of every ten students </a:t>
              </a:r>
              <a:r>
                <a:rPr lang="en-US" sz="1400" b="1" dirty="0" smtClean="0">
                  <a:solidFill>
                    <a:srgbClr val="C00000"/>
                  </a:solidFill>
                  <a:latin typeface="Corbel" pitchFamily="34" charset="0"/>
                </a:rPr>
                <a:t>are choosing </a:t>
              </a:r>
              <a:r>
                <a:rPr lang="en-US" sz="1400" dirty="0" smtClean="0">
                  <a:solidFill>
                    <a:srgbClr val="C00000"/>
                  </a:solidFill>
                  <a:latin typeface="Corbel" pitchFamily="34" charset="0"/>
                </a:rPr>
                <a:t>to withdraw their child from elementary charter schools.</a:t>
              </a:r>
              <a:endParaRPr lang="en-US" sz="1400" b="1" dirty="0">
                <a:solidFill>
                  <a:srgbClr val="C00000"/>
                </a:solidFill>
                <a:latin typeface="Corbel" pitchFamily="34" charset="0"/>
              </a:endParaRPr>
            </a:p>
          </p:txBody>
        </p:sp>
        <p:cxnSp>
          <p:nvCxnSpPr>
            <p:cNvPr id="9" name="Straight Connector 8"/>
            <p:cNvCxnSpPr/>
            <p:nvPr/>
          </p:nvCxnSpPr>
          <p:spPr>
            <a:xfrm>
              <a:off x="635000" y="2929466"/>
              <a:ext cx="2319867" cy="0"/>
            </a:xfrm>
            <a:prstGeom prst="line">
              <a:avLst/>
            </a:prstGeom>
            <a:ln>
              <a:solidFill>
                <a:srgbClr val="83C85E"/>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35000" y="4099017"/>
              <a:ext cx="2319867" cy="0"/>
            </a:xfrm>
            <a:prstGeom prst="line">
              <a:avLst/>
            </a:prstGeom>
            <a:ln>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94210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79186"/>
            <a:ext cx="8154916" cy="2167773"/>
          </a:xfrm>
        </p:spPr>
        <p:txBody>
          <a:bodyPr/>
          <a:lstStyle/>
          <a:p>
            <a:r>
              <a:rPr lang="en-US" dirty="0" smtClean="0"/>
              <a:t>Charter School Landscape </a:t>
            </a:r>
            <a:br>
              <a:rPr lang="en-US" dirty="0" smtClean="0"/>
            </a:b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248833448"/>
              </p:ext>
            </p:extLst>
          </p:nvPr>
        </p:nvGraphicFramePr>
        <p:xfrm>
          <a:off x="602570" y="3107592"/>
          <a:ext cx="7850187" cy="1691640"/>
        </p:xfrm>
        <a:graphic>
          <a:graphicData uri="http://schemas.openxmlformats.org/drawingml/2006/table">
            <a:tbl>
              <a:tblPr>
                <a:tableStyleId>{5C22544A-7EE6-4342-B048-85BDC9FD1C3A}</a:tableStyleId>
              </a:tblPr>
              <a:tblGrid>
                <a:gridCol w="7850187"/>
              </a:tblGrid>
              <a:tr h="261257">
                <a:tc>
                  <a:txBody>
                    <a:bodyPr/>
                    <a:lstStyle/>
                    <a:p>
                      <a:r>
                        <a:rPr lang="en-US" sz="1400" b="1" i="1" kern="100" spc="-50" baseline="0" dirty="0" smtClean="0">
                          <a:solidFill>
                            <a:schemeClr val="bg1"/>
                          </a:solidFill>
                          <a:latin typeface="+mn-lt"/>
                        </a:rPr>
                        <a:t>KEY ELEMENTS</a:t>
                      </a:r>
                      <a:endParaRPr lang="en-US" sz="1400" b="1" i="1" kern="100" spc="-50" baseline="0" dirty="0">
                        <a:solidFill>
                          <a:schemeClr val="bg1"/>
                        </a:solidFill>
                        <a:latin typeface="+mn-lt"/>
                      </a:endParaRPr>
                    </a:p>
                  </a:txBody>
                  <a:tcPr marL="0" marR="0" marT="91440" marB="91440"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1045029">
                <a:tc>
                  <a:txBody>
                    <a:bodyPr/>
                    <a:lstStyle/>
                    <a:p>
                      <a:pPr marL="285750" indent="-285750">
                        <a:lnSpc>
                          <a:spcPct val="100000"/>
                        </a:lnSpc>
                        <a:spcAft>
                          <a:spcPts val="600"/>
                        </a:spcAft>
                        <a:buFont typeface="Wingdings" charset="2"/>
                        <a:buChar char="Ø"/>
                      </a:pPr>
                      <a:r>
                        <a:rPr lang="en-US" sz="1100" dirty="0" smtClean="0">
                          <a:solidFill>
                            <a:schemeClr val="bg1"/>
                          </a:solidFill>
                        </a:rPr>
                        <a:t>Distribution and governance of Commonwealth charter schools</a:t>
                      </a:r>
                    </a:p>
                    <a:p>
                      <a:pPr marL="285750" indent="-285750">
                        <a:lnSpc>
                          <a:spcPct val="100000"/>
                        </a:lnSpc>
                        <a:spcAft>
                          <a:spcPts val="600"/>
                        </a:spcAft>
                        <a:buFont typeface="Wingdings" charset="2"/>
                        <a:buChar char="Ø"/>
                      </a:pPr>
                      <a:r>
                        <a:rPr lang="en-US" sz="1100" dirty="0" smtClean="0">
                          <a:solidFill>
                            <a:schemeClr val="bg1"/>
                          </a:solidFill>
                        </a:rPr>
                        <a:t>Requirements of An</a:t>
                      </a:r>
                      <a:r>
                        <a:rPr lang="en-US" sz="1100" baseline="0" dirty="0" smtClean="0">
                          <a:solidFill>
                            <a:schemeClr val="bg1"/>
                          </a:solidFill>
                        </a:rPr>
                        <a:t> Act Relative to the Achievement Gap (2010) with regard to student demographic equity and filling vacant seats</a:t>
                      </a:r>
                      <a:endParaRPr lang="en-US" sz="1100" dirty="0" smtClean="0">
                        <a:solidFill>
                          <a:srgbClr val="FFFFFF"/>
                        </a:solidFill>
                      </a:endParaRPr>
                    </a:p>
                    <a:p>
                      <a:pPr marL="285750" marR="0" indent="-285750" algn="l" defTabSz="914400" rtl="0" eaLnBrk="1" fontAlgn="auto" latinLnBrk="0" hangingPunct="1">
                        <a:lnSpc>
                          <a:spcPct val="100000"/>
                        </a:lnSpc>
                        <a:spcBef>
                          <a:spcPts val="0"/>
                        </a:spcBef>
                        <a:spcAft>
                          <a:spcPts val="600"/>
                        </a:spcAft>
                        <a:buClrTx/>
                        <a:buSzTx/>
                        <a:buFont typeface="Wingdings" charset="2"/>
                        <a:buChar char="Ø"/>
                        <a:tabLst/>
                        <a:defRPr/>
                      </a:pPr>
                      <a:r>
                        <a:rPr lang="en-US" sz="1100" dirty="0" smtClean="0">
                          <a:solidFill>
                            <a:srgbClr val="FFFFFF"/>
                          </a:solidFill>
                        </a:rPr>
                        <a:t>Identifying</a:t>
                      </a:r>
                      <a:r>
                        <a:rPr lang="en-US" sz="1100" baseline="0" dirty="0" smtClean="0">
                          <a:solidFill>
                            <a:srgbClr val="FFFFFF"/>
                          </a:solidFill>
                        </a:rPr>
                        <a:t> the lowest performing school districts for the purpose of raising the charter cap</a:t>
                      </a:r>
                      <a:endParaRPr lang="en-US" sz="1100" dirty="0" smtClean="0">
                        <a:solidFill>
                          <a:srgbClr val="FFFFFF"/>
                        </a:solidFill>
                      </a:endParaRPr>
                    </a:p>
                    <a:p>
                      <a:endParaRPr lang="en-US" sz="1400" dirty="0">
                        <a:solidFill>
                          <a:schemeClr val="bg1"/>
                        </a:solidFill>
                      </a:endParaRPr>
                    </a:p>
                  </a:txBody>
                  <a:tcPr marL="0" marR="0" marT="91440" marB="91440"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428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A1D71"/>
                </a:solidFill>
              </a:rPr>
              <a:t>Enrollment by Gender:</a:t>
            </a:r>
            <a:br>
              <a:rPr lang="en-US" sz="2400" dirty="0">
                <a:solidFill>
                  <a:srgbClr val="1A1D71"/>
                </a:solidFill>
              </a:rPr>
            </a:br>
            <a:r>
              <a:rPr lang="en-US" sz="2400" dirty="0" smtClean="0">
                <a:solidFill>
                  <a:srgbClr val="1A1D71"/>
                </a:solidFill>
              </a:rPr>
              <a:t>Middle </a:t>
            </a:r>
            <a:r>
              <a:rPr lang="en-US" sz="2400" dirty="0">
                <a:solidFill>
                  <a:srgbClr val="1A1D71"/>
                </a:solidFill>
              </a:rPr>
              <a:t>Schools</a:t>
            </a:r>
          </a:p>
        </p:txBody>
      </p:sp>
      <p:sp>
        <p:nvSpPr>
          <p:cNvPr id="4" name="Content Placeholder 3"/>
          <p:cNvSpPr>
            <a:spLocks noGrp="1"/>
          </p:cNvSpPr>
          <p:nvPr>
            <p:ph idx="1"/>
          </p:nvPr>
        </p:nvSpPr>
        <p:spPr>
          <a:xfrm>
            <a:off x="3826828" y="622300"/>
            <a:ext cx="4909222" cy="3030356"/>
          </a:xfrm>
        </p:spPr>
        <p:txBody>
          <a:bodyPr/>
          <a:lstStyle/>
          <a:p>
            <a:r>
              <a:rPr lang="en-US" sz="1100" dirty="0">
                <a:solidFill>
                  <a:schemeClr val="accent6">
                    <a:lumMod val="75000"/>
                  </a:schemeClr>
                </a:solidFill>
                <a:latin typeface="Calibri"/>
                <a:cs typeface="Calibri"/>
              </a:rPr>
              <a:t>In 2013-14, 286,293 students were enrolled in </a:t>
            </a:r>
            <a:r>
              <a:rPr lang="en-US" sz="1100" dirty="0" smtClean="0">
                <a:solidFill>
                  <a:schemeClr val="accent6">
                    <a:lumMod val="75000"/>
                  </a:schemeClr>
                </a:solidFill>
                <a:latin typeface="Calibri"/>
                <a:cs typeface="Calibri"/>
              </a:rPr>
              <a:t>all public school grades </a:t>
            </a:r>
            <a:r>
              <a:rPr lang="en-US" sz="1100" dirty="0">
                <a:solidFill>
                  <a:schemeClr val="accent6">
                    <a:lumMod val="75000"/>
                  </a:schemeClr>
                </a:solidFill>
                <a:latin typeface="Calibri"/>
                <a:cs typeface="Calibri"/>
              </a:rPr>
              <a:t>5 through 8: 146,015 males and 140,278 females.  </a:t>
            </a:r>
            <a:r>
              <a:rPr lang="en-US" sz="1100" dirty="0" smtClean="0">
                <a:solidFill>
                  <a:schemeClr val="accent6">
                    <a:lumMod val="75000"/>
                  </a:schemeClr>
                </a:solidFill>
                <a:latin typeface="Calibri"/>
                <a:cs typeface="Calibri"/>
              </a:rPr>
              <a:t>Of </a:t>
            </a:r>
            <a:r>
              <a:rPr lang="en-US" sz="1100" dirty="0">
                <a:solidFill>
                  <a:schemeClr val="accent6">
                    <a:lumMod val="75000"/>
                  </a:schemeClr>
                </a:solidFill>
                <a:latin typeface="Calibri"/>
                <a:cs typeface="Calibri"/>
              </a:rPr>
              <a:t>these, 13,285 – </a:t>
            </a:r>
            <a:r>
              <a:rPr lang="en-US" sz="1100" dirty="0" smtClean="0">
                <a:solidFill>
                  <a:schemeClr val="accent6">
                    <a:lumMod val="75000"/>
                  </a:schemeClr>
                </a:solidFill>
                <a:latin typeface="Calibri"/>
                <a:cs typeface="Calibri"/>
              </a:rPr>
              <a:t>4.6 percent </a:t>
            </a:r>
            <a:r>
              <a:rPr lang="en-US" sz="1100" dirty="0">
                <a:solidFill>
                  <a:schemeClr val="accent6">
                    <a:lumMod val="75000"/>
                  </a:schemeClr>
                </a:solidFill>
                <a:latin typeface="Calibri"/>
                <a:cs typeface="Calibri"/>
              </a:rPr>
              <a:t>– were enrolled in a Commonwealth charter school; of these, </a:t>
            </a:r>
            <a:r>
              <a:rPr lang="en-US" sz="1100" dirty="0" smtClean="0">
                <a:solidFill>
                  <a:schemeClr val="accent6">
                    <a:lumMod val="75000"/>
                  </a:schemeClr>
                </a:solidFill>
                <a:latin typeface="Calibri"/>
                <a:cs typeface="Calibri"/>
              </a:rPr>
              <a:t>50.3 percent </a:t>
            </a:r>
            <a:r>
              <a:rPr lang="en-US" sz="1100" dirty="0">
                <a:solidFill>
                  <a:schemeClr val="accent6">
                    <a:lumMod val="75000"/>
                  </a:schemeClr>
                </a:solidFill>
                <a:latin typeface="Calibri"/>
                <a:cs typeface="Calibri"/>
              </a:rPr>
              <a:t>were enrolled in </a:t>
            </a:r>
            <a:r>
              <a:rPr lang="en-US" sz="1100" dirty="0" smtClean="0">
                <a:solidFill>
                  <a:schemeClr val="accent6">
                    <a:lumMod val="75000"/>
                  </a:schemeClr>
                </a:solidFill>
                <a:latin typeface="Calibri"/>
                <a:cs typeface="Calibri"/>
              </a:rPr>
              <a:t>urban charters and 49.7 percent in non-urban charters. In </a:t>
            </a:r>
            <a:r>
              <a:rPr lang="en-US" sz="1100" dirty="0">
                <a:solidFill>
                  <a:schemeClr val="accent6">
                    <a:lumMod val="75000"/>
                  </a:schemeClr>
                </a:solidFill>
                <a:latin typeface="Calibri"/>
                <a:cs typeface="Calibri"/>
              </a:rPr>
              <a:t>all grades, district schools enrolled about </a:t>
            </a:r>
            <a:r>
              <a:rPr lang="en-US" sz="1100" dirty="0" smtClean="0">
                <a:solidFill>
                  <a:schemeClr val="accent6">
                    <a:lumMod val="75000"/>
                  </a:schemeClr>
                </a:solidFill>
                <a:latin typeface="Calibri"/>
                <a:cs typeface="Calibri"/>
              </a:rPr>
              <a:t>3 percent </a:t>
            </a:r>
            <a:r>
              <a:rPr lang="en-US" sz="1100" dirty="0">
                <a:solidFill>
                  <a:schemeClr val="accent6">
                    <a:lumMod val="75000"/>
                  </a:schemeClr>
                </a:solidFill>
                <a:latin typeface="Calibri"/>
                <a:cs typeface="Calibri"/>
              </a:rPr>
              <a:t>more males than females. </a:t>
            </a:r>
          </a:p>
          <a:p>
            <a:pPr marL="171450" indent="-171450">
              <a:buClr>
                <a:schemeClr val="accent1"/>
              </a:buClr>
              <a:buFont typeface="Wingdings" charset="2"/>
              <a:buChar char="Ø"/>
            </a:pPr>
            <a:r>
              <a:rPr lang="en-US" sz="1100" dirty="0">
                <a:solidFill>
                  <a:srgbClr val="30541D"/>
                </a:solidFill>
                <a:latin typeface="Calibri"/>
                <a:cs typeface="Calibri"/>
              </a:rPr>
              <a:t>District </a:t>
            </a:r>
            <a:r>
              <a:rPr lang="en-US" sz="1100" dirty="0" smtClean="0">
                <a:solidFill>
                  <a:srgbClr val="30541D"/>
                </a:solidFill>
                <a:latin typeface="Calibri"/>
                <a:cs typeface="Calibri"/>
              </a:rPr>
              <a:t>Grades 5-8 enrollment </a:t>
            </a:r>
            <a:r>
              <a:rPr lang="en-US" sz="1100" dirty="0">
                <a:solidFill>
                  <a:srgbClr val="30541D"/>
                </a:solidFill>
                <a:latin typeface="Calibri"/>
                <a:cs typeface="Calibri"/>
              </a:rPr>
              <a:t>by gender was relatively consistent with </a:t>
            </a:r>
            <a:r>
              <a:rPr lang="en-US" sz="1100" dirty="0" smtClean="0">
                <a:solidFill>
                  <a:srgbClr val="30541D"/>
                </a:solidFill>
                <a:latin typeface="Calibri"/>
                <a:cs typeface="Calibri"/>
              </a:rPr>
              <a:t>51.4 percent </a:t>
            </a:r>
            <a:r>
              <a:rPr lang="en-US" sz="1100" dirty="0">
                <a:solidFill>
                  <a:srgbClr val="30541D"/>
                </a:solidFill>
                <a:latin typeface="Calibri"/>
                <a:cs typeface="Calibri"/>
              </a:rPr>
              <a:t>of students male and </a:t>
            </a:r>
            <a:r>
              <a:rPr lang="en-US" sz="1100" dirty="0" smtClean="0">
                <a:solidFill>
                  <a:srgbClr val="30541D"/>
                </a:solidFill>
                <a:latin typeface="Calibri"/>
                <a:cs typeface="Calibri"/>
              </a:rPr>
              <a:t>48.8 percent </a:t>
            </a:r>
            <a:r>
              <a:rPr lang="en-US" sz="1100" dirty="0">
                <a:solidFill>
                  <a:srgbClr val="30541D"/>
                </a:solidFill>
                <a:latin typeface="Calibri"/>
                <a:cs typeface="Calibri"/>
              </a:rPr>
              <a:t>of students female. </a:t>
            </a:r>
          </a:p>
          <a:p>
            <a:pPr marL="171450" indent="-171450">
              <a:buClr>
                <a:schemeClr val="accent1"/>
              </a:buClr>
              <a:buFont typeface="Wingdings" charset="2"/>
              <a:buChar char="Ø"/>
            </a:pPr>
            <a:r>
              <a:rPr lang="en-US" sz="1100" dirty="0">
                <a:solidFill>
                  <a:schemeClr val="accent6">
                    <a:lumMod val="75000"/>
                  </a:schemeClr>
                </a:solidFill>
                <a:latin typeface="Calibri"/>
                <a:cs typeface="Calibri"/>
              </a:rPr>
              <a:t>Urban charters had about a </a:t>
            </a:r>
            <a:r>
              <a:rPr lang="en-US" sz="1100" dirty="0" smtClean="0">
                <a:solidFill>
                  <a:schemeClr val="accent6">
                    <a:lumMod val="75000"/>
                  </a:schemeClr>
                </a:solidFill>
                <a:latin typeface="Calibri"/>
                <a:cs typeface="Calibri"/>
              </a:rPr>
              <a:t>3 percent </a:t>
            </a:r>
            <a:r>
              <a:rPr lang="en-US" sz="1100" dirty="0">
                <a:solidFill>
                  <a:schemeClr val="accent6">
                    <a:lumMod val="75000"/>
                  </a:schemeClr>
                </a:solidFill>
                <a:latin typeface="Calibri"/>
                <a:cs typeface="Calibri"/>
              </a:rPr>
              <a:t>higher male enrollment in grade 5. In grades 6-8, the female enrollment was higher by </a:t>
            </a:r>
            <a:r>
              <a:rPr lang="en-US" sz="1100" dirty="0" smtClean="0">
                <a:solidFill>
                  <a:schemeClr val="accent6">
                    <a:lumMod val="75000"/>
                  </a:schemeClr>
                </a:solidFill>
                <a:latin typeface="Calibri"/>
                <a:cs typeface="Calibri"/>
              </a:rPr>
              <a:t>5.8 percent, 6.6 percent </a:t>
            </a:r>
            <a:r>
              <a:rPr lang="en-US" sz="1100" dirty="0">
                <a:solidFill>
                  <a:schemeClr val="accent6">
                    <a:lumMod val="75000"/>
                  </a:schemeClr>
                </a:solidFill>
                <a:latin typeface="Calibri"/>
                <a:cs typeface="Calibri"/>
              </a:rPr>
              <a:t>and </a:t>
            </a:r>
            <a:r>
              <a:rPr lang="en-US" sz="1100" dirty="0" smtClean="0">
                <a:solidFill>
                  <a:schemeClr val="accent6">
                    <a:lumMod val="75000"/>
                  </a:schemeClr>
                </a:solidFill>
                <a:latin typeface="Calibri"/>
                <a:cs typeface="Calibri"/>
              </a:rPr>
              <a:t>3.8 percent respectively.</a:t>
            </a:r>
          </a:p>
          <a:p>
            <a:pPr marL="171450" indent="-171450">
              <a:buClr>
                <a:schemeClr val="accent1"/>
              </a:buClr>
              <a:buFont typeface="Wingdings" charset="2"/>
              <a:buChar char="Ø"/>
            </a:pPr>
            <a:r>
              <a:rPr lang="en-US" sz="1100" dirty="0" smtClean="0">
                <a:solidFill>
                  <a:schemeClr val="accent6">
                    <a:lumMod val="75000"/>
                  </a:schemeClr>
                </a:solidFill>
                <a:latin typeface="Calibri"/>
                <a:cs typeface="Calibri"/>
              </a:rPr>
              <a:t>Non</a:t>
            </a:r>
            <a:r>
              <a:rPr lang="en-US" sz="1100" dirty="0">
                <a:solidFill>
                  <a:schemeClr val="accent6">
                    <a:lumMod val="75000"/>
                  </a:schemeClr>
                </a:solidFill>
                <a:latin typeface="Calibri"/>
                <a:cs typeface="Calibri"/>
              </a:rPr>
              <a:t>-urban charters consistently enrolled more females, with the smallest gap in grade 5, the highest in grade 7 at </a:t>
            </a:r>
            <a:r>
              <a:rPr lang="en-US" sz="1100" dirty="0" smtClean="0">
                <a:solidFill>
                  <a:schemeClr val="accent6">
                    <a:lumMod val="75000"/>
                  </a:schemeClr>
                </a:solidFill>
                <a:latin typeface="Calibri"/>
                <a:cs typeface="Calibri"/>
              </a:rPr>
              <a:t>5.2 percent, </a:t>
            </a:r>
            <a:r>
              <a:rPr lang="en-US" sz="1100" dirty="0">
                <a:solidFill>
                  <a:schemeClr val="accent6">
                    <a:lumMod val="75000"/>
                  </a:schemeClr>
                </a:solidFill>
                <a:latin typeface="Calibri"/>
                <a:cs typeface="Calibri"/>
              </a:rPr>
              <a:t>and about </a:t>
            </a:r>
            <a:r>
              <a:rPr lang="en-US" sz="1100" dirty="0" smtClean="0">
                <a:solidFill>
                  <a:schemeClr val="accent6">
                    <a:lumMod val="75000"/>
                  </a:schemeClr>
                </a:solidFill>
                <a:latin typeface="Calibri"/>
                <a:cs typeface="Calibri"/>
              </a:rPr>
              <a:t>3 percent in</a:t>
            </a:r>
            <a:endParaRPr lang="en-US" sz="1100" dirty="0">
              <a:solidFill>
                <a:schemeClr val="accent6">
                  <a:lumMod val="75000"/>
                </a:schemeClr>
              </a:solidFill>
              <a:latin typeface="Calibri"/>
              <a:cs typeface="Calibri"/>
            </a:endParaRPr>
          </a:p>
          <a:p>
            <a:pPr eaLnBrk="0" fontAlgn="base" hangingPunct="0"/>
            <a:r>
              <a:rPr lang="en-US" sz="1100" b="1" dirty="0" smtClean="0">
                <a:solidFill>
                  <a:schemeClr val="accent6">
                    <a:lumMod val="75000"/>
                  </a:schemeClr>
                </a:solidFill>
                <a:latin typeface="Calibri"/>
                <a:cs typeface="Calibri"/>
              </a:rPr>
              <a:t> </a:t>
            </a:r>
            <a:endParaRPr lang="en-US" sz="1100" dirty="0">
              <a:solidFill>
                <a:schemeClr val="accent6">
                  <a:lumMod val="75000"/>
                </a:schemeClr>
              </a:solidFill>
              <a:effectLst/>
              <a:latin typeface="Calibri"/>
              <a:cs typeface="Calibri"/>
            </a:endParaRPr>
          </a:p>
        </p:txBody>
      </p:sp>
      <p:graphicFrame>
        <p:nvGraphicFramePr>
          <p:cNvPr id="12" name="Table 11"/>
          <p:cNvGraphicFramePr>
            <a:graphicFrameLocks noGrp="1"/>
          </p:cNvGraphicFramePr>
          <p:nvPr>
            <p:extLst>
              <p:ext uri="{D42A27DB-BD31-4B8C-83A1-F6EECF244321}">
                <p14:modId xmlns:p14="http://schemas.microsoft.com/office/powerpoint/2010/main" val="1808747872"/>
              </p:ext>
            </p:extLst>
          </p:nvPr>
        </p:nvGraphicFramePr>
        <p:xfrm>
          <a:off x="2975429" y="4382203"/>
          <a:ext cx="2685144" cy="1871396"/>
        </p:xfrm>
        <a:graphic>
          <a:graphicData uri="http://schemas.openxmlformats.org/drawingml/2006/table">
            <a:tbl>
              <a:tblPr firstRow="1" bandRow="1">
                <a:tableStyleId>{6E25E649-3F16-4E02-A733-19D2CDBF48F0}</a:tableStyleId>
              </a:tblPr>
              <a:tblGrid>
                <a:gridCol w="671286"/>
                <a:gridCol w="671286"/>
                <a:gridCol w="671286"/>
                <a:gridCol w="671286"/>
              </a:tblGrid>
              <a:tr h="266708">
                <a:tc gridSpan="4">
                  <a:txBody>
                    <a:bodyPr/>
                    <a:lstStyle/>
                    <a:p>
                      <a:pPr marL="0" marR="0" algn="ctr">
                        <a:spcBef>
                          <a:spcPts val="0"/>
                        </a:spcBef>
                        <a:spcAft>
                          <a:spcPts val="0"/>
                        </a:spcAft>
                      </a:pPr>
                      <a:r>
                        <a:rPr lang="en-US" sz="1100" b="1" dirty="0">
                          <a:solidFill>
                            <a:srgbClr val="FFFFFF"/>
                          </a:solidFill>
                          <a:effectLst/>
                          <a:latin typeface="Calibri"/>
                          <a:ea typeface="Times New Roman"/>
                          <a:cs typeface="Times New Roman"/>
                        </a:rPr>
                        <a:t>Percentage of Female Enrollment</a:t>
                      </a:r>
                      <a:r>
                        <a:rPr lang="en-US" sz="1100" dirty="0">
                          <a:solidFill>
                            <a:srgbClr val="FFFFFF"/>
                          </a:solidFill>
                          <a:effectLst/>
                          <a:latin typeface="Calibri"/>
                          <a:ea typeface="Times New Roman"/>
                          <a:cs typeface="Times New Roman"/>
                        </a:rPr>
                        <a:t>: 2013-</a:t>
                      </a:r>
                      <a:r>
                        <a:rPr lang="en-US" sz="1100" dirty="0" smtClean="0">
                          <a:solidFill>
                            <a:srgbClr val="FFFFFF"/>
                          </a:solidFill>
                          <a:effectLst/>
                          <a:latin typeface="Calibri"/>
                          <a:ea typeface="Times New Roman"/>
                          <a:cs typeface="Times New Roman"/>
                        </a:rPr>
                        <a:t>14</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63228">
                <a:tc>
                  <a:txBody>
                    <a:bodyPr/>
                    <a:lstStyle/>
                    <a:p>
                      <a:endParaRPr lang="en-US" sz="1200" dirty="0">
                        <a:effectLst/>
                        <a:latin typeface="Cambria"/>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District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Schools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Non-Urban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r>
              <a:tr h="275442">
                <a:tc>
                  <a:txBody>
                    <a:bodyPr/>
                    <a:lstStyle/>
                    <a:p>
                      <a:pPr marL="0" marR="0">
                        <a:spcBef>
                          <a:spcPts val="0"/>
                        </a:spcBef>
                        <a:spcAft>
                          <a:spcPts val="0"/>
                        </a:spcAft>
                      </a:pPr>
                      <a:r>
                        <a:rPr lang="en-US" sz="1100" b="1" dirty="0" smtClean="0">
                          <a:solidFill>
                            <a:srgbClr val="000000"/>
                          </a:solidFill>
                          <a:effectLst/>
                          <a:latin typeface="Calibri"/>
                          <a:ea typeface="Times New Roman"/>
                          <a:cs typeface="Times New Roman"/>
                        </a:rPr>
                        <a:t>Gr.5</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48.8</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48.6</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50.3</a:t>
                      </a:r>
                      <a:endParaRPr lang="en-US" sz="1200" b="0" dirty="0">
                        <a:effectLst/>
                        <a:latin typeface="Cambria"/>
                        <a:ea typeface="ＭＳ 明朝"/>
                        <a:cs typeface="Times New Roman"/>
                      </a:endParaRPr>
                    </a:p>
                  </a:txBody>
                  <a:tcPr marL="68580" marR="68580" marT="0" marB="0"/>
                </a:tc>
              </a:tr>
              <a:tr h="275442">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.6</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48.8</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52.9</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51.6</a:t>
                      </a:r>
                      <a:endParaRPr lang="en-US" sz="1200" b="0" dirty="0">
                        <a:effectLst/>
                        <a:latin typeface="Cambria"/>
                        <a:ea typeface="ＭＳ 明朝"/>
                        <a:cs typeface="Times New Roman"/>
                      </a:endParaRPr>
                    </a:p>
                  </a:txBody>
                  <a:tcPr marL="68580" marR="68580" marT="0" marB="0"/>
                </a:tc>
              </a:tr>
              <a:tr h="275442">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.7</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48.8</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53.3</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52.6</a:t>
                      </a:r>
                      <a:endParaRPr lang="en-US" sz="1200" b="0" dirty="0">
                        <a:effectLst/>
                        <a:latin typeface="Cambria"/>
                        <a:ea typeface="ＭＳ 明朝"/>
                        <a:cs typeface="Times New Roman"/>
                      </a:endParaRPr>
                    </a:p>
                  </a:txBody>
                  <a:tcPr marL="68580" marR="68580" marT="0" marB="0"/>
                </a:tc>
              </a:tr>
              <a:tr h="275442">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.8</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49</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51.9</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51.2</a:t>
                      </a:r>
                      <a:endParaRPr lang="en-US" sz="1200" b="0" dirty="0">
                        <a:effectLst/>
                        <a:latin typeface="Cambria"/>
                        <a:ea typeface="ＭＳ 明朝"/>
                        <a:cs typeface="Times New Roman"/>
                      </a:endParaRPr>
                    </a:p>
                  </a:txBody>
                  <a:tcPr marL="68580" marR="68580" marT="0" marB="0"/>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58685293"/>
              </p:ext>
            </p:extLst>
          </p:nvPr>
        </p:nvGraphicFramePr>
        <p:xfrm>
          <a:off x="5932714" y="4382203"/>
          <a:ext cx="2639788" cy="1871397"/>
        </p:xfrm>
        <a:graphic>
          <a:graphicData uri="http://schemas.openxmlformats.org/drawingml/2006/table">
            <a:tbl>
              <a:tblPr firstRow="1" bandRow="1">
                <a:tableStyleId>{EB9631B5-78F2-41C9-869B-9F39066F8104}</a:tableStyleId>
              </a:tblPr>
              <a:tblGrid>
                <a:gridCol w="659947"/>
                <a:gridCol w="659947"/>
                <a:gridCol w="659947"/>
                <a:gridCol w="659947"/>
              </a:tblGrid>
              <a:tr h="271054">
                <a:tc gridSpan="4">
                  <a:txBody>
                    <a:bodyPr/>
                    <a:lstStyle/>
                    <a:p>
                      <a:pPr marL="0" marR="0" algn="ctr">
                        <a:spcBef>
                          <a:spcPts val="0"/>
                        </a:spcBef>
                        <a:spcAft>
                          <a:spcPts val="0"/>
                        </a:spcAft>
                      </a:pPr>
                      <a:r>
                        <a:rPr lang="en-US" sz="1100" b="1" dirty="0">
                          <a:solidFill>
                            <a:srgbClr val="FFFFFF"/>
                          </a:solidFill>
                          <a:effectLst/>
                          <a:latin typeface="Calibri"/>
                          <a:ea typeface="Times New Roman"/>
                          <a:cs typeface="Times New Roman"/>
                        </a:rPr>
                        <a:t>Percentage of Male Enrollment</a:t>
                      </a:r>
                      <a:r>
                        <a:rPr lang="en-US" sz="1100" dirty="0">
                          <a:solidFill>
                            <a:srgbClr val="FFFFFF"/>
                          </a:solidFill>
                          <a:effectLst/>
                          <a:latin typeface="Calibri"/>
                          <a:ea typeface="Times New Roman"/>
                          <a:cs typeface="Times New Roman"/>
                        </a:rPr>
                        <a:t>: 2013-14</a:t>
                      </a:r>
                      <a:endParaRPr lang="en-US" sz="1200" dirty="0">
                        <a:effectLst/>
                        <a:latin typeface="Cambria"/>
                        <a:ea typeface="ＭＳ 明朝"/>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16127">
                <a:tc>
                  <a:txBody>
                    <a:bodyPr/>
                    <a:lstStyle/>
                    <a:p>
                      <a:endParaRPr lang="en-US" sz="1200" dirty="0">
                        <a:effectLst/>
                        <a:latin typeface="Cambria"/>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District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Schools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Non-Urban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r>
              <a:tr h="271054">
                <a:tc>
                  <a:txBody>
                    <a:bodyPr/>
                    <a:lstStyle/>
                    <a:p>
                      <a:pPr marL="0" marR="0">
                        <a:spcBef>
                          <a:spcPts val="0"/>
                        </a:spcBef>
                        <a:spcAft>
                          <a:spcPts val="0"/>
                        </a:spcAft>
                      </a:pPr>
                      <a:r>
                        <a:rPr lang="en-US" sz="1100" b="1" dirty="0" smtClean="0">
                          <a:solidFill>
                            <a:srgbClr val="000000"/>
                          </a:solidFill>
                          <a:effectLst/>
                          <a:latin typeface="Calibri"/>
                          <a:ea typeface="Times New Roman"/>
                          <a:cs typeface="Times New Roman"/>
                        </a:rPr>
                        <a:t>Gr.5</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52.1</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51.4</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49.7</a:t>
                      </a:r>
                      <a:endParaRPr lang="en-US" sz="1200" b="0" dirty="0">
                        <a:effectLst/>
                        <a:latin typeface="Cambria"/>
                        <a:ea typeface="ＭＳ 明朝"/>
                        <a:cs typeface="Times New Roman"/>
                      </a:endParaRPr>
                    </a:p>
                  </a:txBody>
                  <a:tcPr marL="68580" marR="68580" marT="0" marB="0"/>
                </a:tc>
              </a:tr>
              <a:tr h="271054">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.6</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51.2</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47.1</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48.4</a:t>
                      </a:r>
                      <a:endParaRPr lang="en-US" sz="1200" b="0" dirty="0">
                        <a:effectLst/>
                        <a:latin typeface="Cambria"/>
                        <a:ea typeface="ＭＳ 明朝"/>
                        <a:cs typeface="Times New Roman"/>
                      </a:endParaRPr>
                    </a:p>
                  </a:txBody>
                  <a:tcPr marL="68580" marR="68580" marT="0" marB="0"/>
                </a:tc>
              </a:tr>
              <a:tr h="271054">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.7</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51.2</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46.7</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47.4</a:t>
                      </a:r>
                      <a:endParaRPr lang="en-US" sz="1200" b="0" dirty="0">
                        <a:effectLst/>
                        <a:latin typeface="Cambria"/>
                        <a:ea typeface="ＭＳ 明朝"/>
                        <a:cs typeface="Times New Roman"/>
                      </a:endParaRPr>
                    </a:p>
                  </a:txBody>
                  <a:tcPr marL="68580" marR="68580" marT="0" marB="0"/>
                </a:tc>
              </a:tr>
              <a:tr h="271054">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.8</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51</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48.8</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48.1</a:t>
                      </a:r>
                      <a:endParaRPr lang="en-US" sz="1200" b="0" dirty="0">
                        <a:effectLst/>
                        <a:latin typeface="Cambria"/>
                        <a:ea typeface="ＭＳ 明朝"/>
                        <a:cs typeface="Times New Roman"/>
                      </a:endParaRPr>
                    </a:p>
                  </a:txBody>
                  <a:tcPr marL="68580" marR="68580" marT="0" marB="0"/>
                </a:tc>
              </a:tr>
            </a:tbl>
          </a:graphicData>
        </a:graphic>
      </p:graphicFrame>
      <p:grpSp>
        <p:nvGrpSpPr>
          <p:cNvPr id="7" name="Group 6"/>
          <p:cNvGrpSpPr/>
          <p:nvPr/>
        </p:nvGrpSpPr>
        <p:grpSpPr>
          <a:xfrm>
            <a:off x="519874" y="1913828"/>
            <a:ext cx="2489200" cy="1013002"/>
            <a:chOff x="635000" y="2929466"/>
            <a:chExt cx="2489200" cy="1013002"/>
          </a:xfrm>
        </p:grpSpPr>
        <p:sp>
          <p:nvSpPr>
            <p:cNvPr id="8" name="TextBox 7"/>
            <p:cNvSpPr txBox="1"/>
            <p:nvPr/>
          </p:nvSpPr>
          <p:spPr>
            <a:xfrm>
              <a:off x="635000" y="2929466"/>
              <a:ext cx="2489200" cy="954107"/>
            </a:xfrm>
            <a:prstGeom prst="rect">
              <a:avLst/>
            </a:prstGeom>
            <a:noFill/>
            <a:scene3d>
              <a:camera prst="orthographicFront"/>
              <a:lightRig rig="threePt" dir="t"/>
            </a:scene3d>
            <a:sp3d>
              <a:bevelT/>
            </a:sp3d>
          </p:spPr>
          <p:txBody>
            <a:bodyPr wrap="square" rtlCol="0">
              <a:spAutoFit/>
            </a:bodyPr>
            <a:lstStyle/>
            <a:p>
              <a:pPr>
                <a:buClr>
                  <a:schemeClr val="accent1"/>
                </a:buClr>
                <a:buNone/>
              </a:pPr>
              <a:r>
                <a:rPr lang="en-US" sz="1400" b="1" dirty="0" smtClean="0">
                  <a:solidFill>
                    <a:srgbClr val="C00000"/>
                  </a:solidFill>
                  <a:latin typeface="Corbel" pitchFamily="34" charset="0"/>
                </a:rPr>
                <a:t>Middle </a:t>
              </a:r>
              <a:r>
                <a:rPr lang="en-US" sz="1400" b="1" dirty="0">
                  <a:solidFill>
                    <a:srgbClr val="C00000"/>
                  </a:solidFill>
                  <a:latin typeface="Corbel" pitchFamily="34" charset="0"/>
                </a:rPr>
                <a:t>School Charters </a:t>
              </a:r>
              <a:r>
                <a:rPr lang="en-US" sz="1400" dirty="0">
                  <a:solidFill>
                    <a:srgbClr val="C00000"/>
                  </a:solidFill>
                  <a:latin typeface="Corbel" pitchFamily="34" charset="0"/>
                </a:rPr>
                <a:t>enroll a higher percentage of female students than district schools in all grades 5-8. </a:t>
              </a:r>
              <a:endParaRPr lang="en-US" sz="1400" b="1" dirty="0">
                <a:solidFill>
                  <a:srgbClr val="C00000"/>
                </a:solidFill>
                <a:latin typeface="Corbel" pitchFamily="34" charset="0"/>
              </a:endParaRPr>
            </a:p>
          </p:txBody>
        </p:sp>
        <p:cxnSp>
          <p:nvCxnSpPr>
            <p:cNvPr id="9" name="Straight Connector 8"/>
            <p:cNvCxnSpPr/>
            <p:nvPr/>
          </p:nvCxnSpPr>
          <p:spPr>
            <a:xfrm>
              <a:off x="635000" y="2929466"/>
              <a:ext cx="2319867" cy="0"/>
            </a:xfrm>
            <a:prstGeom prst="line">
              <a:avLst/>
            </a:prstGeom>
            <a:ln>
              <a:solidFill>
                <a:srgbClr val="83C85E"/>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66337" y="3942468"/>
              <a:ext cx="2319867" cy="0"/>
            </a:xfrm>
            <a:prstGeom prst="line">
              <a:avLst/>
            </a:prstGeom>
            <a:ln>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3716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Enrollment Loss:</a:t>
            </a:r>
            <a:r>
              <a:rPr lang="en-US" sz="2400" dirty="0">
                <a:solidFill>
                  <a:srgbClr val="1A1D71"/>
                </a:solidFill>
              </a:rPr>
              <a:t/>
            </a:r>
            <a:br>
              <a:rPr lang="en-US" sz="2400" dirty="0">
                <a:solidFill>
                  <a:srgbClr val="1A1D71"/>
                </a:solidFill>
              </a:rPr>
            </a:br>
            <a:r>
              <a:rPr lang="en-US" sz="2400" dirty="0" smtClean="0">
                <a:solidFill>
                  <a:srgbClr val="1A1D71"/>
                </a:solidFill>
              </a:rPr>
              <a:t>Middle Schools</a:t>
            </a:r>
            <a:endParaRPr lang="en-US" sz="2400" dirty="0">
              <a:solidFill>
                <a:srgbClr val="1A1D71"/>
              </a:solidFill>
            </a:endParaRPr>
          </a:p>
        </p:txBody>
      </p:sp>
      <p:sp>
        <p:nvSpPr>
          <p:cNvPr id="4" name="Content Placeholder 3"/>
          <p:cNvSpPr>
            <a:spLocks noGrp="1"/>
          </p:cNvSpPr>
          <p:nvPr>
            <p:ph idx="1"/>
          </p:nvPr>
        </p:nvSpPr>
        <p:spPr>
          <a:xfrm>
            <a:off x="3900107" y="573956"/>
            <a:ext cx="4940135" cy="3428996"/>
          </a:xfrm>
        </p:spPr>
        <p:txBody>
          <a:bodyPr/>
          <a:lstStyle/>
          <a:p>
            <a:r>
              <a:rPr lang="en-US" sz="1100" dirty="0">
                <a:latin typeface="Calibri"/>
                <a:cs typeface="Calibri"/>
              </a:rPr>
              <a:t>Of the 8,237 students enrolled in the middle grades in 2013-</a:t>
            </a:r>
            <a:r>
              <a:rPr lang="en-US" sz="1100" dirty="0" smtClean="0">
                <a:latin typeface="Calibri"/>
                <a:cs typeface="Calibri"/>
              </a:rPr>
              <a:t>14, 81 percent, </a:t>
            </a:r>
            <a:r>
              <a:rPr lang="en-US" sz="1100" dirty="0">
                <a:latin typeface="Calibri"/>
                <a:cs typeface="Calibri"/>
              </a:rPr>
              <a:t>were in urban charters. </a:t>
            </a:r>
            <a:r>
              <a:rPr lang="en-US" sz="1100" dirty="0" smtClean="0">
                <a:latin typeface="Calibri"/>
                <a:cs typeface="Calibri"/>
              </a:rPr>
              <a:t>Due to charter grade configurations, grade 6 has peak enrollment. </a:t>
            </a:r>
          </a:p>
          <a:p>
            <a:pPr marL="171450" indent="-171450">
              <a:buClr>
                <a:schemeClr val="accent1"/>
              </a:buClr>
              <a:buFont typeface="Wingdings" charset="2"/>
              <a:buChar char="Ø"/>
            </a:pPr>
            <a:r>
              <a:rPr lang="en-US" sz="1100" dirty="0" smtClean="0">
                <a:latin typeface="Calibri"/>
                <a:cs typeface="Calibri"/>
              </a:rPr>
              <a:t>For every ten females enrolled in grade 6 in an urban charter school, slightly more than four are gone by grade 8: An enrollment loss of 41 percent. </a:t>
            </a:r>
          </a:p>
          <a:p>
            <a:pPr marL="171450" indent="-171450">
              <a:buClr>
                <a:schemeClr val="accent1"/>
              </a:buClr>
              <a:buFont typeface="Wingdings" charset="2"/>
              <a:buChar char="Ø"/>
            </a:pPr>
            <a:r>
              <a:rPr lang="en-US" sz="1100" dirty="0" smtClean="0">
                <a:latin typeface="Calibri"/>
                <a:cs typeface="Calibri"/>
              </a:rPr>
              <a:t>For </a:t>
            </a:r>
            <a:r>
              <a:rPr lang="en-US" sz="1100" dirty="0">
                <a:latin typeface="Calibri"/>
                <a:cs typeface="Calibri"/>
              </a:rPr>
              <a:t>every ten </a:t>
            </a:r>
            <a:r>
              <a:rPr lang="en-US" sz="1100" dirty="0" smtClean="0">
                <a:latin typeface="Calibri"/>
                <a:cs typeface="Calibri"/>
              </a:rPr>
              <a:t>males </a:t>
            </a:r>
            <a:r>
              <a:rPr lang="en-US" sz="1100" dirty="0">
                <a:latin typeface="Calibri"/>
                <a:cs typeface="Calibri"/>
              </a:rPr>
              <a:t>in grade </a:t>
            </a:r>
            <a:r>
              <a:rPr lang="en-US" sz="1100" dirty="0" smtClean="0">
                <a:latin typeface="Calibri"/>
                <a:cs typeface="Calibri"/>
              </a:rPr>
              <a:t>6 in an urban charter, slightly fewer than four </a:t>
            </a:r>
            <a:r>
              <a:rPr lang="en-US" sz="1100" dirty="0">
                <a:latin typeface="Calibri"/>
                <a:cs typeface="Calibri"/>
              </a:rPr>
              <a:t>are gone by grade 8: An </a:t>
            </a:r>
            <a:r>
              <a:rPr lang="en-US" sz="1100" dirty="0" smtClean="0">
                <a:latin typeface="Calibri"/>
                <a:cs typeface="Calibri"/>
              </a:rPr>
              <a:t>enrollment loss </a:t>
            </a:r>
            <a:r>
              <a:rPr lang="en-US" sz="1100" dirty="0">
                <a:latin typeface="Calibri"/>
                <a:cs typeface="Calibri"/>
              </a:rPr>
              <a:t>of </a:t>
            </a:r>
            <a:r>
              <a:rPr lang="en-US" sz="1100" dirty="0" smtClean="0">
                <a:latin typeface="Calibri"/>
                <a:cs typeface="Calibri"/>
              </a:rPr>
              <a:t>38 percent. </a:t>
            </a:r>
          </a:p>
          <a:p>
            <a:pPr marL="171450" indent="-171450">
              <a:buClr>
                <a:schemeClr val="accent1"/>
              </a:buClr>
              <a:buFont typeface="Wingdings" charset="2"/>
              <a:buChar char="Ø"/>
            </a:pPr>
            <a:r>
              <a:rPr lang="en-US" sz="1100" dirty="0" smtClean="0">
                <a:latin typeface="Calibri"/>
                <a:cs typeface="Calibri"/>
              </a:rPr>
              <a:t>Non-urban charters show enrollment </a:t>
            </a:r>
            <a:r>
              <a:rPr lang="en-US" sz="1100" dirty="0">
                <a:latin typeface="Calibri"/>
                <a:cs typeface="Calibri"/>
              </a:rPr>
              <a:t>growth </a:t>
            </a:r>
            <a:r>
              <a:rPr lang="en-US" sz="1100" dirty="0" smtClean="0">
                <a:latin typeface="Calibri"/>
                <a:cs typeface="Calibri"/>
              </a:rPr>
              <a:t>over grades 6-7 with a slight decline in grade 8. This  suggests that </a:t>
            </a:r>
            <a:r>
              <a:rPr lang="en-US" sz="1100" dirty="0">
                <a:latin typeface="Calibri"/>
                <a:cs typeface="Calibri"/>
              </a:rPr>
              <a:t>vacant seats may be filled.  Both the male and female grade 8 enrollment is approximately </a:t>
            </a:r>
            <a:r>
              <a:rPr lang="en-US" sz="1100" dirty="0" smtClean="0">
                <a:latin typeface="Calibri"/>
                <a:cs typeface="Calibri"/>
              </a:rPr>
              <a:t>106 percent of grade 6.</a:t>
            </a:r>
          </a:p>
          <a:p>
            <a:pPr>
              <a:lnSpc>
                <a:spcPct val="100000"/>
              </a:lnSpc>
            </a:pPr>
            <a:r>
              <a:rPr lang="en-US" sz="1100" b="1" dirty="0" smtClean="0">
                <a:solidFill>
                  <a:srgbClr val="0D6A71"/>
                </a:solidFill>
                <a:latin typeface="Calibri"/>
                <a:cs typeface="Calibri"/>
              </a:rPr>
              <a:t>It would appear that over the course of the middle grades, urban parents are choosing to remove their sons and daughters from charter schools, but female students in higher numbers. </a:t>
            </a:r>
            <a:endParaRPr lang="en-US" sz="1100" dirty="0" smtClean="0">
              <a:solidFill>
                <a:srgbClr val="0D6A71"/>
              </a:solidFill>
              <a:latin typeface="Calibri"/>
              <a:cs typeface="Calibri"/>
            </a:endParaRPr>
          </a:p>
          <a:p>
            <a:pPr eaLnBrk="0" fontAlgn="base" hangingPunct="0"/>
            <a:r>
              <a:rPr lang="en-US" sz="1100" b="1" dirty="0" smtClean="0">
                <a:solidFill>
                  <a:srgbClr val="30541D"/>
                </a:solidFill>
                <a:latin typeface="Calibri"/>
                <a:cs typeface="Calibri"/>
              </a:rPr>
              <a:t> </a:t>
            </a:r>
            <a:endParaRPr lang="en-US" sz="1100" dirty="0">
              <a:solidFill>
                <a:srgbClr val="30541D"/>
              </a:solidFill>
              <a:effectLst/>
              <a:latin typeface="Calibri"/>
              <a:cs typeface="Calibri"/>
            </a:endParaRPr>
          </a:p>
        </p:txBody>
      </p:sp>
      <p:pic>
        <p:nvPicPr>
          <p:cNvPr id="3" name="Picture 2"/>
          <p:cNvPicPr>
            <a:picLocks noChangeAspect="1"/>
          </p:cNvPicPr>
          <p:nvPr/>
        </p:nvPicPr>
        <p:blipFill rotWithShape="1">
          <a:blip r:embed="rId3"/>
          <a:srcRect t="3254" r="14706"/>
          <a:stretch/>
        </p:blipFill>
        <p:spPr>
          <a:xfrm>
            <a:off x="1204151" y="3336578"/>
            <a:ext cx="3314877" cy="256032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srcRect t="6401" r="14706"/>
          <a:stretch/>
        </p:blipFill>
        <p:spPr>
          <a:xfrm>
            <a:off x="5169163" y="3336578"/>
            <a:ext cx="3426340" cy="2560320"/>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204151" y="5923145"/>
            <a:ext cx="7302016" cy="400110"/>
          </a:xfrm>
          <a:prstGeom prst="rect">
            <a:avLst/>
          </a:prstGeom>
          <a:noFill/>
          <a:scene3d>
            <a:camera prst="orthographicFront"/>
            <a:lightRig rig="threePt" dir="t"/>
          </a:scene3d>
          <a:sp3d>
            <a:bevelT/>
          </a:sp3d>
        </p:spPr>
        <p:txBody>
          <a:bodyPr wrap="square" rtlCol="0">
            <a:spAutoFit/>
          </a:bodyPr>
          <a:lstStyle/>
          <a:p>
            <a:r>
              <a:rPr lang="en-US" sz="1000" b="1" i="1" dirty="0" smtClean="0">
                <a:solidFill>
                  <a:srgbClr val="C00000"/>
                </a:solidFill>
                <a:latin typeface="Corbel" pitchFamily="34" charset="0"/>
              </a:rPr>
              <a:t>Charter Middle Schools </a:t>
            </a:r>
            <a:r>
              <a:rPr lang="en-US" sz="1000" i="1" dirty="0" smtClean="0">
                <a:solidFill>
                  <a:srgbClr val="C00000"/>
                </a:solidFill>
                <a:latin typeface="Corbel" pitchFamily="34" charset="0"/>
              </a:rPr>
              <a:t>may begin in either Grade 5 or Grade 6. Grade 5 is included here for completeness but Grade 6 numbers are used as they are attributable to more schools.</a:t>
            </a:r>
            <a:endParaRPr lang="en-US" sz="1000" b="1" i="1" dirty="0">
              <a:solidFill>
                <a:srgbClr val="C00000"/>
              </a:solidFill>
              <a:latin typeface="Corbel" pitchFamily="34" charset="0"/>
            </a:endParaRPr>
          </a:p>
        </p:txBody>
      </p:sp>
      <p:grpSp>
        <p:nvGrpSpPr>
          <p:cNvPr id="10" name="Group 9"/>
          <p:cNvGrpSpPr/>
          <p:nvPr/>
        </p:nvGrpSpPr>
        <p:grpSpPr>
          <a:xfrm>
            <a:off x="457200" y="1790005"/>
            <a:ext cx="2489200" cy="1169551"/>
            <a:chOff x="572326" y="2929466"/>
            <a:chExt cx="2489200" cy="1169551"/>
          </a:xfrm>
        </p:grpSpPr>
        <p:sp>
          <p:nvSpPr>
            <p:cNvPr id="11" name="TextBox 10"/>
            <p:cNvSpPr txBox="1"/>
            <p:nvPr/>
          </p:nvSpPr>
          <p:spPr>
            <a:xfrm>
              <a:off x="572326" y="2929466"/>
              <a:ext cx="2489200" cy="1169551"/>
            </a:xfrm>
            <a:prstGeom prst="rect">
              <a:avLst/>
            </a:prstGeom>
            <a:noFill/>
            <a:scene3d>
              <a:camera prst="orthographicFront"/>
              <a:lightRig rig="threePt" dir="t"/>
            </a:scene3d>
            <a:sp3d>
              <a:bevelT/>
            </a:sp3d>
          </p:spPr>
          <p:txBody>
            <a:bodyPr wrap="square" rtlCol="0">
              <a:spAutoFit/>
            </a:bodyPr>
            <a:lstStyle/>
            <a:p>
              <a:pPr>
                <a:buClr>
                  <a:schemeClr val="accent1"/>
                </a:buClr>
                <a:buNone/>
                <a:tabLst>
                  <a:tab pos="3429000" algn="l"/>
                </a:tabLst>
              </a:pPr>
              <a:r>
                <a:rPr lang="en-US" sz="1400" b="1" dirty="0" smtClean="0">
                  <a:solidFill>
                    <a:srgbClr val="C00000"/>
                  </a:solidFill>
                  <a:latin typeface="Corbel" pitchFamily="34" charset="0"/>
                </a:rPr>
                <a:t>Parents </a:t>
              </a:r>
              <a:r>
                <a:rPr lang="en-US" sz="1400" dirty="0" smtClean="0">
                  <a:solidFill>
                    <a:srgbClr val="C00000"/>
                  </a:solidFill>
                  <a:latin typeface="Corbel" pitchFamily="34" charset="0"/>
                </a:rPr>
                <a:t>of four out of ten middle school students </a:t>
              </a:r>
              <a:r>
                <a:rPr lang="en-US" sz="1400" b="1" dirty="0" smtClean="0">
                  <a:solidFill>
                    <a:srgbClr val="C00000"/>
                  </a:solidFill>
                  <a:latin typeface="Corbel" pitchFamily="34" charset="0"/>
                </a:rPr>
                <a:t>are choosing </a:t>
              </a:r>
              <a:r>
                <a:rPr lang="en-US" sz="1400" dirty="0" smtClean="0">
                  <a:solidFill>
                    <a:srgbClr val="C00000"/>
                  </a:solidFill>
                  <a:latin typeface="Corbel" pitchFamily="34" charset="0"/>
                </a:rPr>
                <a:t>to withdraw their children from middle school charters.</a:t>
              </a:r>
              <a:endParaRPr lang="en-US" sz="1400" b="1" dirty="0">
                <a:solidFill>
                  <a:srgbClr val="C00000"/>
                </a:solidFill>
                <a:latin typeface="Corbel" pitchFamily="34" charset="0"/>
              </a:endParaRPr>
            </a:p>
          </p:txBody>
        </p:sp>
        <p:cxnSp>
          <p:nvCxnSpPr>
            <p:cNvPr id="12" name="Straight Connector 11"/>
            <p:cNvCxnSpPr/>
            <p:nvPr/>
          </p:nvCxnSpPr>
          <p:spPr>
            <a:xfrm>
              <a:off x="635000" y="2929466"/>
              <a:ext cx="2319867" cy="0"/>
            </a:xfrm>
            <a:prstGeom prst="line">
              <a:avLst/>
            </a:prstGeom>
            <a:ln>
              <a:solidFill>
                <a:srgbClr val="83C85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35000" y="4099017"/>
              <a:ext cx="2319867" cy="0"/>
            </a:xfrm>
            <a:prstGeom prst="line">
              <a:avLst/>
            </a:prstGeom>
            <a:ln>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36384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A1D71"/>
                </a:solidFill>
              </a:rPr>
              <a:t>Enrollment by Gender:</a:t>
            </a:r>
            <a:br>
              <a:rPr lang="en-US" sz="2400" dirty="0">
                <a:solidFill>
                  <a:srgbClr val="1A1D71"/>
                </a:solidFill>
              </a:rPr>
            </a:br>
            <a:r>
              <a:rPr lang="en-US" sz="2400" dirty="0" smtClean="0">
                <a:solidFill>
                  <a:srgbClr val="1A1D71"/>
                </a:solidFill>
              </a:rPr>
              <a:t>High Schools</a:t>
            </a:r>
            <a:endParaRPr lang="en-US" sz="2400" dirty="0">
              <a:solidFill>
                <a:srgbClr val="1A1D71"/>
              </a:solidFill>
            </a:endParaRPr>
          </a:p>
        </p:txBody>
      </p:sp>
      <p:sp>
        <p:nvSpPr>
          <p:cNvPr id="4" name="Content Placeholder 3"/>
          <p:cNvSpPr>
            <a:spLocks noGrp="1"/>
          </p:cNvSpPr>
          <p:nvPr>
            <p:ph idx="1"/>
          </p:nvPr>
        </p:nvSpPr>
        <p:spPr>
          <a:xfrm>
            <a:off x="3826828" y="622300"/>
            <a:ext cx="4909222" cy="2993273"/>
          </a:xfrm>
        </p:spPr>
        <p:txBody>
          <a:bodyPr/>
          <a:lstStyle/>
          <a:p>
            <a:r>
              <a:rPr lang="en-US" sz="1100" dirty="0"/>
              <a:t>In 2013-14, 287,478 students were enrolled in grades 9 through </a:t>
            </a:r>
            <a:r>
              <a:rPr lang="en-US" sz="1100" dirty="0" smtClean="0"/>
              <a:t>12 in all publicly funded high schools: </a:t>
            </a:r>
            <a:r>
              <a:rPr lang="en-US" sz="1100" dirty="0"/>
              <a:t>141,851 females and 145,627 males. </a:t>
            </a:r>
            <a:r>
              <a:rPr lang="en-US" sz="1100" dirty="0" smtClean="0"/>
              <a:t>Of </a:t>
            </a:r>
            <a:r>
              <a:rPr lang="en-US" sz="1100" dirty="0"/>
              <a:t>these, 8,330 (</a:t>
            </a:r>
            <a:r>
              <a:rPr lang="en-US" sz="1100" dirty="0" smtClean="0"/>
              <a:t>2.9 percent) </a:t>
            </a:r>
            <a:r>
              <a:rPr lang="en-US" sz="1100" dirty="0"/>
              <a:t>were enrolled in a Commonwealth charter school; of these, </a:t>
            </a:r>
            <a:r>
              <a:rPr lang="en-US" sz="1100" dirty="0" smtClean="0"/>
              <a:t>31.8 percent </a:t>
            </a:r>
            <a:r>
              <a:rPr lang="en-US" sz="1100" dirty="0"/>
              <a:t>were enrolled in </a:t>
            </a:r>
            <a:r>
              <a:rPr lang="en-US" sz="1100" dirty="0" smtClean="0"/>
              <a:t>urban charters and 69.2 percent in non-urban charters. Seven out of every students enrolled in a charter high school were in a non-urban school.</a:t>
            </a:r>
          </a:p>
          <a:p>
            <a:pPr marL="171450" indent="-171450">
              <a:buClr>
                <a:schemeClr val="accent1"/>
              </a:buClr>
              <a:buFont typeface="Wingdings" charset="2"/>
              <a:buChar char="Ø"/>
            </a:pPr>
            <a:r>
              <a:rPr lang="en-US" sz="1100" dirty="0" smtClean="0">
                <a:solidFill>
                  <a:srgbClr val="30541D"/>
                </a:solidFill>
              </a:rPr>
              <a:t>District </a:t>
            </a:r>
            <a:r>
              <a:rPr lang="en-US" sz="1100" dirty="0">
                <a:solidFill>
                  <a:srgbClr val="30541D"/>
                </a:solidFill>
              </a:rPr>
              <a:t>Grades </a:t>
            </a:r>
            <a:r>
              <a:rPr lang="en-US" sz="1100" dirty="0" smtClean="0">
                <a:solidFill>
                  <a:srgbClr val="30541D"/>
                </a:solidFill>
              </a:rPr>
              <a:t>9-12 enrollment </a:t>
            </a:r>
            <a:r>
              <a:rPr lang="en-US" sz="1100" dirty="0">
                <a:solidFill>
                  <a:srgbClr val="30541D"/>
                </a:solidFill>
              </a:rPr>
              <a:t>by gender was relatively consistent with </a:t>
            </a:r>
            <a:r>
              <a:rPr lang="en-US" sz="1100" dirty="0" smtClean="0">
                <a:solidFill>
                  <a:srgbClr val="30541D"/>
                </a:solidFill>
              </a:rPr>
              <a:t>50.8 percent </a:t>
            </a:r>
            <a:r>
              <a:rPr lang="en-US" sz="1100" dirty="0">
                <a:solidFill>
                  <a:srgbClr val="30541D"/>
                </a:solidFill>
              </a:rPr>
              <a:t>of students male and </a:t>
            </a:r>
            <a:r>
              <a:rPr lang="en-US" sz="1100" dirty="0" smtClean="0">
                <a:solidFill>
                  <a:srgbClr val="30541D"/>
                </a:solidFill>
              </a:rPr>
              <a:t>49.2 percent </a:t>
            </a:r>
            <a:r>
              <a:rPr lang="en-US" sz="1100" dirty="0">
                <a:solidFill>
                  <a:srgbClr val="30541D"/>
                </a:solidFill>
              </a:rPr>
              <a:t>of students female. </a:t>
            </a:r>
          </a:p>
          <a:p>
            <a:pPr marL="171450" indent="-171450">
              <a:buClr>
                <a:schemeClr val="accent1"/>
              </a:buClr>
              <a:buFont typeface="Wingdings" charset="2"/>
              <a:buChar char="Ø"/>
            </a:pPr>
            <a:r>
              <a:rPr lang="en-US" sz="1100" dirty="0"/>
              <a:t>Urban charters have a significantly higher female enrollment in all grades. The grade 9 differential is </a:t>
            </a:r>
            <a:r>
              <a:rPr lang="en-US" sz="1100" dirty="0" smtClean="0"/>
              <a:t>5.4 percent, </a:t>
            </a:r>
            <a:r>
              <a:rPr lang="en-US" sz="1100" dirty="0"/>
              <a:t>grade 10 is </a:t>
            </a:r>
            <a:r>
              <a:rPr lang="en-US" sz="1100" dirty="0" smtClean="0"/>
              <a:t>12.4 percent, </a:t>
            </a:r>
            <a:r>
              <a:rPr lang="en-US" sz="1100" dirty="0"/>
              <a:t>grade 11 at </a:t>
            </a:r>
            <a:r>
              <a:rPr lang="en-US" sz="1100" dirty="0" smtClean="0"/>
              <a:t>13 percent </a:t>
            </a:r>
            <a:r>
              <a:rPr lang="en-US" sz="1100" dirty="0"/>
              <a:t>and grade 12 at </a:t>
            </a:r>
            <a:r>
              <a:rPr lang="en-US" sz="1100" dirty="0" smtClean="0"/>
              <a:t>11.8 percent.</a:t>
            </a:r>
            <a:endParaRPr lang="en-US" sz="1100" dirty="0"/>
          </a:p>
          <a:p>
            <a:pPr marL="171450" lvl="0" indent="-171450">
              <a:buClr>
                <a:schemeClr val="accent1"/>
              </a:buClr>
              <a:buFont typeface="Wingdings" charset="2"/>
              <a:buChar char="Ø"/>
            </a:pPr>
            <a:r>
              <a:rPr lang="en-US" sz="1100" dirty="0" smtClean="0"/>
              <a:t>Non-urban charters enrolled more females in grades 9, 10 and 12, with a difference of 3.6 percent, 4.0 percent and 2.8 percent respectively. In grade 11, 5.8 percent more males were enrolled.</a:t>
            </a:r>
          </a:p>
        </p:txBody>
      </p:sp>
      <p:graphicFrame>
        <p:nvGraphicFramePr>
          <p:cNvPr id="11" name="Table 10"/>
          <p:cNvGraphicFramePr>
            <a:graphicFrameLocks noGrp="1"/>
          </p:cNvGraphicFramePr>
          <p:nvPr>
            <p:extLst>
              <p:ext uri="{D42A27DB-BD31-4B8C-83A1-F6EECF244321}">
                <p14:modId xmlns:p14="http://schemas.microsoft.com/office/powerpoint/2010/main" val="4128020712"/>
              </p:ext>
            </p:extLst>
          </p:nvPr>
        </p:nvGraphicFramePr>
        <p:xfrm>
          <a:off x="2975429" y="4463841"/>
          <a:ext cx="2685144" cy="1835442"/>
        </p:xfrm>
        <a:graphic>
          <a:graphicData uri="http://schemas.openxmlformats.org/drawingml/2006/table">
            <a:tbl>
              <a:tblPr firstRow="1" bandRow="1">
                <a:tableStyleId>{6E25E649-3F16-4E02-A733-19D2CDBF48F0}</a:tableStyleId>
              </a:tblPr>
              <a:tblGrid>
                <a:gridCol w="671286"/>
                <a:gridCol w="671286"/>
                <a:gridCol w="671286"/>
                <a:gridCol w="671286"/>
              </a:tblGrid>
              <a:tr h="253110">
                <a:tc gridSpan="4">
                  <a:txBody>
                    <a:bodyPr/>
                    <a:lstStyle/>
                    <a:p>
                      <a:pPr marL="0" marR="0" algn="ctr">
                        <a:spcBef>
                          <a:spcPts val="0"/>
                        </a:spcBef>
                        <a:spcAft>
                          <a:spcPts val="0"/>
                        </a:spcAft>
                      </a:pPr>
                      <a:r>
                        <a:rPr lang="en-US" sz="1100" b="1" dirty="0">
                          <a:solidFill>
                            <a:srgbClr val="FFFFFF"/>
                          </a:solidFill>
                          <a:effectLst/>
                          <a:latin typeface="Calibri"/>
                          <a:ea typeface="Times New Roman"/>
                          <a:cs typeface="Times New Roman"/>
                        </a:rPr>
                        <a:t>Percentage of Female Enrollment</a:t>
                      </a:r>
                      <a:r>
                        <a:rPr lang="en-US" sz="1100" dirty="0">
                          <a:solidFill>
                            <a:srgbClr val="FFFFFF"/>
                          </a:solidFill>
                          <a:effectLst/>
                          <a:latin typeface="Calibri"/>
                          <a:ea typeface="Times New Roman"/>
                          <a:cs typeface="Times New Roman"/>
                        </a:rPr>
                        <a:t>: 2013-</a:t>
                      </a:r>
                      <a:r>
                        <a:rPr lang="en-US" sz="1100" dirty="0" smtClean="0">
                          <a:solidFill>
                            <a:srgbClr val="FFFFFF"/>
                          </a:solidFill>
                          <a:effectLst/>
                          <a:latin typeface="Calibri"/>
                          <a:ea typeface="Times New Roman"/>
                          <a:cs typeface="Times New Roman"/>
                        </a:rPr>
                        <a:t>14</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53827">
                <a:tc>
                  <a:txBody>
                    <a:bodyPr/>
                    <a:lstStyle/>
                    <a:p>
                      <a:endParaRPr lang="en-US" sz="1200" dirty="0">
                        <a:effectLst/>
                        <a:latin typeface="Cambria"/>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District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Schools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Non-Urban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r>
              <a:tr h="269853">
                <a:tc>
                  <a:txBody>
                    <a:bodyPr/>
                    <a:lstStyle/>
                    <a:p>
                      <a:pPr marL="0" marR="0">
                        <a:spcBef>
                          <a:spcPts val="0"/>
                        </a:spcBef>
                        <a:spcAft>
                          <a:spcPts val="0"/>
                        </a:spcAft>
                      </a:pPr>
                      <a:r>
                        <a:rPr lang="en-US" sz="1100" b="1" dirty="0" smtClean="0">
                          <a:solidFill>
                            <a:srgbClr val="000000"/>
                          </a:solidFill>
                          <a:effectLst/>
                          <a:latin typeface="Calibri"/>
                          <a:ea typeface="Times New Roman"/>
                          <a:cs typeface="Times New Roman"/>
                        </a:rPr>
                        <a:t>Gr.9</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48.7</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52.7</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51.8</a:t>
                      </a:r>
                      <a:endParaRPr lang="en-US" sz="1200" b="0" dirty="0">
                        <a:effectLst/>
                        <a:latin typeface="Cambria"/>
                        <a:ea typeface="ＭＳ 明朝"/>
                        <a:cs typeface="Times New Roman"/>
                      </a:endParaRPr>
                    </a:p>
                  </a:txBody>
                  <a:tcPr marL="68580" marR="68580" marT="0" marB="0"/>
                </a:tc>
              </a:tr>
              <a:tr h="269853">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.10</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49.1</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56.2</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52</a:t>
                      </a:r>
                      <a:endParaRPr lang="en-US" sz="1200" b="0" dirty="0">
                        <a:effectLst/>
                        <a:latin typeface="Cambria"/>
                        <a:ea typeface="ＭＳ 明朝"/>
                        <a:cs typeface="Times New Roman"/>
                      </a:endParaRPr>
                    </a:p>
                  </a:txBody>
                  <a:tcPr marL="68580" marR="68580" marT="0" marB="0"/>
                </a:tc>
              </a:tr>
              <a:tr h="269853">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.11</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49.5</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56.5</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47.1</a:t>
                      </a:r>
                      <a:endParaRPr lang="en-US" sz="1200" b="0" dirty="0">
                        <a:effectLst/>
                        <a:latin typeface="Cambria"/>
                        <a:ea typeface="ＭＳ 明朝"/>
                        <a:cs typeface="Times New Roman"/>
                      </a:endParaRPr>
                    </a:p>
                  </a:txBody>
                  <a:tcPr marL="68580" marR="68580" marT="0" marB="0"/>
                </a:tc>
              </a:tr>
              <a:tr h="269853">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.12</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49.5</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55.9</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51.4</a:t>
                      </a:r>
                      <a:endParaRPr lang="en-US" sz="1200" b="0" dirty="0">
                        <a:effectLst/>
                        <a:latin typeface="Cambria"/>
                        <a:ea typeface="ＭＳ 明朝"/>
                        <a:cs typeface="Times New Roman"/>
                      </a:endParaRPr>
                    </a:p>
                  </a:txBody>
                  <a:tcPr marL="68580" marR="68580"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88049895"/>
              </p:ext>
            </p:extLst>
          </p:nvPr>
        </p:nvGraphicFramePr>
        <p:xfrm>
          <a:off x="5932714" y="4463841"/>
          <a:ext cx="2639788" cy="1835441"/>
        </p:xfrm>
        <a:graphic>
          <a:graphicData uri="http://schemas.openxmlformats.org/drawingml/2006/table">
            <a:tbl>
              <a:tblPr firstRow="1" bandRow="1">
                <a:tableStyleId>{EB9631B5-78F2-41C9-869B-9F39066F8104}</a:tableStyleId>
              </a:tblPr>
              <a:tblGrid>
                <a:gridCol w="659947"/>
                <a:gridCol w="659947"/>
                <a:gridCol w="659947"/>
                <a:gridCol w="659947"/>
              </a:tblGrid>
              <a:tr h="264311">
                <a:tc gridSpan="4">
                  <a:txBody>
                    <a:bodyPr/>
                    <a:lstStyle/>
                    <a:p>
                      <a:pPr marL="0" marR="0" algn="ctr">
                        <a:spcBef>
                          <a:spcPts val="0"/>
                        </a:spcBef>
                        <a:spcAft>
                          <a:spcPts val="0"/>
                        </a:spcAft>
                      </a:pPr>
                      <a:r>
                        <a:rPr lang="en-US" sz="1100" b="1" dirty="0">
                          <a:solidFill>
                            <a:srgbClr val="FFFFFF"/>
                          </a:solidFill>
                          <a:effectLst/>
                          <a:latin typeface="Calibri"/>
                          <a:ea typeface="Times New Roman"/>
                          <a:cs typeface="Times New Roman"/>
                        </a:rPr>
                        <a:t>Percentage of Male Enrollment</a:t>
                      </a:r>
                      <a:r>
                        <a:rPr lang="en-US" sz="1100" dirty="0">
                          <a:solidFill>
                            <a:srgbClr val="FFFFFF"/>
                          </a:solidFill>
                          <a:effectLst/>
                          <a:latin typeface="Calibri"/>
                          <a:ea typeface="Times New Roman"/>
                          <a:cs typeface="Times New Roman"/>
                        </a:rPr>
                        <a:t>: 2013-14</a:t>
                      </a:r>
                      <a:endParaRPr lang="en-US" sz="1200" dirty="0">
                        <a:effectLst/>
                        <a:latin typeface="Cambria"/>
                        <a:ea typeface="ＭＳ 明朝"/>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13886">
                <a:tc>
                  <a:txBody>
                    <a:bodyPr/>
                    <a:lstStyle/>
                    <a:p>
                      <a:endParaRPr lang="en-US" sz="1200" dirty="0">
                        <a:effectLst/>
                        <a:latin typeface="Cambria"/>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District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Schools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dirty="0">
                          <a:solidFill>
                            <a:srgbClr val="000000"/>
                          </a:solidFill>
                          <a:effectLst/>
                          <a:latin typeface="Calibri"/>
                          <a:ea typeface="Times New Roman"/>
                          <a:cs typeface="Times New Roman"/>
                        </a:rPr>
                        <a:t>Non-Urban </a:t>
                      </a:r>
                      <a:endParaRPr lang="en-US" sz="1200" dirty="0">
                        <a:effectLst/>
                        <a:latin typeface="Cambria"/>
                        <a:ea typeface="ＭＳ 明朝"/>
                        <a:cs typeface="Times New Roman"/>
                      </a:endParaRPr>
                    </a:p>
                    <a:p>
                      <a:pPr marL="0" marR="0" algn="ctr">
                        <a:spcBef>
                          <a:spcPts val="0"/>
                        </a:spcBef>
                        <a:spcAft>
                          <a:spcPts val="0"/>
                        </a:spcAft>
                      </a:pPr>
                      <a:r>
                        <a:rPr lang="en-US" sz="1100" dirty="0">
                          <a:solidFill>
                            <a:srgbClr val="000000"/>
                          </a:solidFill>
                          <a:effectLst/>
                          <a:latin typeface="Calibri"/>
                          <a:ea typeface="Times New Roman"/>
                          <a:cs typeface="Times New Roman"/>
                        </a:rPr>
                        <a:t>Charters</a:t>
                      </a:r>
                      <a:endParaRPr lang="en-US" sz="1200" dirty="0">
                        <a:effectLst/>
                        <a:latin typeface="Cambria"/>
                        <a:ea typeface="ＭＳ 明朝"/>
                        <a:cs typeface="Times New Roman"/>
                      </a:endParaRPr>
                    </a:p>
                  </a:txBody>
                  <a:tcPr marL="68580" marR="68580" marT="0" marB="0"/>
                </a:tc>
              </a:tr>
              <a:tr h="264311">
                <a:tc>
                  <a:txBody>
                    <a:bodyPr/>
                    <a:lstStyle/>
                    <a:p>
                      <a:pPr marL="0" marR="0">
                        <a:spcBef>
                          <a:spcPts val="0"/>
                        </a:spcBef>
                        <a:spcAft>
                          <a:spcPts val="0"/>
                        </a:spcAft>
                      </a:pPr>
                      <a:r>
                        <a:rPr lang="en-US" sz="1100" b="1" dirty="0" smtClean="0">
                          <a:solidFill>
                            <a:srgbClr val="000000"/>
                          </a:solidFill>
                          <a:effectLst/>
                          <a:latin typeface="Calibri"/>
                          <a:ea typeface="Times New Roman"/>
                          <a:cs typeface="Times New Roman"/>
                        </a:rPr>
                        <a:t>Gr.9</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51.3</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47.3</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48.2</a:t>
                      </a:r>
                      <a:endParaRPr lang="en-US" sz="1200" b="0" dirty="0">
                        <a:effectLst/>
                        <a:latin typeface="Cambria"/>
                        <a:ea typeface="ＭＳ 明朝"/>
                        <a:cs typeface="Times New Roman"/>
                      </a:endParaRPr>
                    </a:p>
                  </a:txBody>
                  <a:tcPr marL="68580" marR="68580" marT="0" marB="0"/>
                </a:tc>
              </a:tr>
              <a:tr h="264311">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.10</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50.9</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43.8</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48</a:t>
                      </a:r>
                      <a:endParaRPr lang="en-US" sz="1200" b="0" dirty="0">
                        <a:effectLst/>
                        <a:latin typeface="Cambria"/>
                        <a:ea typeface="ＭＳ 明朝"/>
                        <a:cs typeface="Times New Roman"/>
                      </a:endParaRPr>
                    </a:p>
                  </a:txBody>
                  <a:tcPr marL="68580" marR="68580" marT="0" marB="0"/>
                </a:tc>
              </a:tr>
              <a:tr h="264311">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.11</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50.5</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43.5</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52.9</a:t>
                      </a:r>
                      <a:endParaRPr lang="en-US" sz="1200" b="0" dirty="0">
                        <a:effectLst/>
                        <a:latin typeface="Cambria"/>
                        <a:ea typeface="ＭＳ 明朝"/>
                        <a:cs typeface="Times New Roman"/>
                      </a:endParaRPr>
                    </a:p>
                  </a:txBody>
                  <a:tcPr marL="68580" marR="68580" marT="0" marB="0"/>
                </a:tc>
              </a:tr>
              <a:tr h="264311">
                <a:tc>
                  <a:txBody>
                    <a:bodyPr/>
                    <a:lstStyle/>
                    <a:p>
                      <a:pPr marL="0" marR="0">
                        <a:spcBef>
                          <a:spcPts val="0"/>
                        </a:spcBef>
                        <a:spcAft>
                          <a:spcPts val="0"/>
                        </a:spcAft>
                      </a:pPr>
                      <a:r>
                        <a:rPr lang="en-US" sz="1100" b="1" dirty="0">
                          <a:solidFill>
                            <a:srgbClr val="000000"/>
                          </a:solidFill>
                          <a:effectLst/>
                          <a:latin typeface="Calibri"/>
                          <a:ea typeface="Times New Roman"/>
                          <a:cs typeface="Times New Roman"/>
                        </a:rPr>
                        <a:t>Gr</a:t>
                      </a:r>
                      <a:r>
                        <a:rPr lang="en-US" sz="1100" b="1" dirty="0" smtClean="0">
                          <a:solidFill>
                            <a:srgbClr val="000000"/>
                          </a:solidFill>
                          <a:effectLst/>
                          <a:latin typeface="Calibri"/>
                          <a:ea typeface="Times New Roman"/>
                          <a:cs typeface="Times New Roman"/>
                        </a:rPr>
                        <a:t>.12</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50.4</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44.1</a:t>
                      </a:r>
                      <a:endParaRPr lang="en-US" sz="1200" b="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100" b="0" dirty="0">
                          <a:solidFill>
                            <a:srgbClr val="000000"/>
                          </a:solidFill>
                          <a:effectLst/>
                          <a:latin typeface="Calibri"/>
                          <a:ea typeface="Times New Roman"/>
                          <a:cs typeface="Times New Roman"/>
                        </a:rPr>
                        <a:t>48.6</a:t>
                      </a:r>
                      <a:endParaRPr lang="en-US" sz="1200" b="0" dirty="0">
                        <a:effectLst/>
                        <a:latin typeface="Cambria"/>
                        <a:ea typeface="ＭＳ 明朝"/>
                        <a:cs typeface="Times New Roman"/>
                      </a:endParaRPr>
                    </a:p>
                  </a:txBody>
                  <a:tcPr marL="68580" marR="68580" marT="0" marB="0"/>
                </a:tc>
              </a:tr>
            </a:tbl>
          </a:graphicData>
        </a:graphic>
      </p:graphicFrame>
      <p:grpSp>
        <p:nvGrpSpPr>
          <p:cNvPr id="7" name="Group 6"/>
          <p:cNvGrpSpPr/>
          <p:nvPr/>
        </p:nvGrpSpPr>
        <p:grpSpPr>
          <a:xfrm>
            <a:off x="413215" y="1913828"/>
            <a:ext cx="2489200" cy="1815882"/>
            <a:chOff x="635000" y="2929466"/>
            <a:chExt cx="2489200" cy="1815882"/>
          </a:xfrm>
        </p:grpSpPr>
        <p:sp>
          <p:nvSpPr>
            <p:cNvPr id="8" name="TextBox 7"/>
            <p:cNvSpPr txBox="1"/>
            <p:nvPr/>
          </p:nvSpPr>
          <p:spPr>
            <a:xfrm>
              <a:off x="635000" y="2929466"/>
              <a:ext cx="2489200" cy="1815882"/>
            </a:xfrm>
            <a:prstGeom prst="rect">
              <a:avLst/>
            </a:prstGeom>
            <a:noFill/>
            <a:scene3d>
              <a:camera prst="orthographicFront"/>
              <a:lightRig rig="threePt" dir="t"/>
            </a:scene3d>
            <a:sp3d>
              <a:bevelT/>
            </a:sp3d>
          </p:spPr>
          <p:txBody>
            <a:bodyPr wrap="square" rtlCol="0">
              <a:spAutoFit/>
            </a:bodyPr>
            <a:lstStyle/>
            <a:p>
              <a:pPr lvl="0">
                <a:buClr>
                  <a:schemeClr val="accent1"/>
                </a:buClr>
                <a:buNone/>
              </a:pPr>
              <a:r>
                <a:rPr lang="en-US" sz="1400" b="1" dirty="0">
                  <a:solidFill>
                    <a:srgbClr val="C00000"/>
                  </a:solidFill>
                  <a:latin typeface="Corbel" pitchFamily="34" charset="0"/>
                </a:rPr>
                <a:t>High School Charters </a:t>
              </a:r>
              <a:r>
                <a:rPr lang="en-US" sz="1400" dirty="0">
                  <a:solidFill>
                    <a:srgbClr val="C00000"/>
                  </a:solidFill>
                  <a:latin typeface="Corbel" pitchFamily="34" charset="0"/>
                </a:rPr>
                <a:t>enroll a higher percentage of female students than district schools in all grades 9-</a:t>
              </a:r>
              <a:r>
                <a:rPr lang="en-US" sz="1400" dirty="0" smtClean="0">
                  <a:solidFill>
                    <a:srgbClr val="C00000"/>
                  </a:solidFill>
                  <a:latin typeface="Corbel" pitchFamily="34" charset="0"/>
                </a:rPr>
                <a:t>12.</a:t>
              </a:r>
              <a:r>
                <a:rPr lang="en-US" sz="1400" b="1" dirty="0">
                  <a:solidFill>
                    <a:srgbClr val="30541D"/>
                  </a:solidFill>
                </a:rPr>
                <a:t> </a:t>
              </a:r>
              <a:endParaRPr lang="en-US" sz="1400" b="1" dirty="0" smtClean="0">
                <a:solidFill>
                  <a:srgbClr val="30541D"/>
                </a:solidFill>
              </a:endParaRPr>
            </a:p>
            <a:p>
              <a:pPr lvl="0">
                <a:buClr>
                  <a:schemeClr val="accent1"/>
                </a:buClr>
                <a:buNone/>
              </a:pPr>
              <a:r>
                <a:rPr lang="en-US" sz="1400" b="1" i="1" dirty="0" smtClean="0">
                  <a:solidFill>
                    <a:srgbClr val="C00000"/>
                  </a:solidFill>
                  <a:latin typeface="Corbel" pitchFamily="34" charset="0"/>
                </a:rPr>
                <a:t>Non</a:t>
              </a:r>
              <a:r>
                <a:rPr lang="en-US" sz="1400" b="1" i="1" dirty="0">
                  <a:solidFill>
                    <a:srgbClr val="C00000"/>
                  </a:solidFill>
                  <a:latin typeface="Corbel" pitchFamily="34" charset="0"/>
                </a:rPr>
                <a:t>-Urban Charter High Schools </a:t>
              </a:r>
              <a:r>
                <a:rPr lang="en-US" sz="1400" i="1" dirty="0">
                  <a:solidFill>
                    <a:srgbClr val="C00000"/>
                  </a:solidFill>
                  <a:latin typeface="Corbel" pitchFamily="34" charset="0"/>
                </a:rPr>
                <a:t>enroll nearly twice as many students as urban charter high schools. </a:t>
              </a:r>
              <a:endParaRPr lang="en-US" sz="1400" dirty="0">
                <a:solidFill>
                  <a:srgbClr val="30541D"/>
                </a:solidFill>
              </a:endParaRPr>
            </a:p>
          </p:txBody>
        </p:sp>
        <p:cxnSp>
          <p:nvCxnSpPr>
            <p:cNvPr id="9" name="Straight Connector 8"/>
            <p:cNvCxnSpPr/>
            <p:nvPr/>
          </p:nvCxnSpPr>
          <p:spPr>
            <a:xfrm>
              <a:off x="635000" y="2929466"/>
              <a:ext cx="2319867" cy="0"/>
            </a:xfrm>
            <a:prstGeom prst="line">
              <a:avLst/>
            </a:prstGeom>
            <a:ln>
              <a:solidFill>
                <a:srgbClr val="83C85E"/>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66337" y="4745348"/>
              <a:ext cx="2319867" cy="0"/>
            </a:xfrm>
            <a:prstGeom prst="line">
              <a:avLst/>
            </a:prstGeom>
            <a:ln>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01549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Enrollment Loss:</a:t>
            </a:r>
            <a:r>
              <a:rPr lang="en-US" sz="2400" dirty="0">
                <a:solidFill>
                  <a:srgbClr val="1A1D71"/>
                </a:solidFill>
              </a:rPr>
              <a:t/>
            </a:r>
            <a:br>
              <a:rPr lang="en-US" sz="2400" dirty="0">
                <a:solidFill>
                  <a:srgbClr val="1A1D71"/>
                </a:solidFill>
              </a:rPr>
            </a:br>
            <a:r>
              <a:rPr lang="en-US" sz="2400" dirty="0" smtClean="0">
                <a:solidFill>
                  <a:srgbClr val="1A1D71"/>
                </a:solidFill>
              </a:rPr>
              <a:t>High </a:t>
            </a:r>
            <a:r>
              <a:rPr lang="en-US" sz="2400" dirty="0">
                <a:solidFill>
                  <a:srgbClr val="1A1D71"/>
                </a:solidFill>
              </a:rPr>
              <a:t>Schools</a:t>
            </a:r>
          </a:p>
        </p:txBody>
      </p:sp>
      <p:sp>
        <p:nvSpPr>
          <p:cNvPr id="4" name="Content Placeholder 3"/>
          <p:cNvSpPr>
            <a:spLocks noGrp="1"/>
          </p:cNvSpPr>
          <p:nvPr>
            <p:ph idx="1"/>
          </p:nvPr>
        </p:nvSpPr>
        <p:spPr>
          <a:xfrm>
            <a:off x="3839258" y="563955"/>
            <a:ext cx="5020984" cy="3234860"/>
          </a:xfrm>
        </p:spPr>
        <p:txBody>
          <a:bodyPr/>
          <a:lstStyle/>
          <a:p>
            <a:r>
              <a:rPr lang="en-US" sz="1100" dirty="0">
                <a:latin typeface="Calibri"/>
                <a:cs typeface="Calibri"/>
              </a:rPr>
              <a:t>All charter high schools </a:t>
            </a:r>
            <a:r>
              <a:rPr lang="en-US" sz="1100" dirty="0" smtClean="0">
                <a:latin typeface="Calibri"/>
                <a:cs typeface="Calibri"/>
              </a:rPr>
              <a:t>enroll significantly more females and males and have an average </a:t>
            </a:r>
            <a:r>
              <a:rPr lang="en-US" sz="1100" dirty="0">
                <a:latin typeface="Calibri"/>
                <a:cs typeface="Calibri"/>
              </a:rPr>
              <a:t>decline in enrollment from grade 9 to grade </a:t>
            </a:r>
            <a:r>
              <a:rPr lang="en-US" sz="1100" dirty="0" smtClean="0">
                <a:latin typeface="Calibri"/>
                <a:cs typeface="Calibri"/>
              </a:rPr>
              <a:t>12 of 50 percent. </a:t>
            </a:r>
          </a:p>
          <a:p>
            <a:pPr marL="171450" indent="-171450">
              <a:buClr>
                <a:schemeClr val="accent1"/>
              </a:buClr>
              <a:buFont typeface="Wingdings" charset="2"/>
              <a:buChar char="Ø"/>
            </a:pPr>
            <a:r>
              <a:rPr lang="en-US" sz="1100" dirty="0" smtClean="0">
                <a:latin typeface="Calibri"/>
                <a:cs typeface="Calibri"/>
              </a:rPr>
              <a:t>Urban charters enroll </a:t>
            </a:r>
            <a:r>
              <a:rPr lang="en-US" sz="1100" dirty="0">
                <a:latin typeface="Calibri"/>
                <a:cs typeface="Calibri"/>
              </a:rPr>
              <a:t>fewer students than their non-urban counterparts and have higher </a:t>
            </a:r>
            <a:r>
              <a:rPr lang="en-US" sz="1100" dirty="0" smtClean="0">
                <a:latin typeface="Calibri"/>
                <a:cs typeface="Calibri"/>
              </a:rPr>
              <a:t>enrollment losses</a:t>
            </a:r>
            <a:r>
              <a:rPr lang="en-US" sz="1100" dirty="0">
                <a:latin typeface="Calibri"/>
                <a:cs typeface="Calibri"/>
              </a:rPr>
              <a:t>. </a:t>
            </a:r>
            <a:endParaRPr lang="en-US" sz="1100" dirty="0" smtClean="0">
              <a:latin typeface="Calibri"/>
              <a:cs typeface="Calibri"/>
            </a:endParaRPr>
          </a:p>
          <a:p>
            <a:pPr marL="171450" indent="-171450">
              <a:buClr>
                <a:schemeClr val="accent1"/>
              </a:buClr>
              <a:buFont typeface="Wingdings" charset="2"/>
              <a:buChar char="Ø"/>
            </a:pPr>
            <a:r>
              <a:rPr lang="en-US" sz="1100" dirty="0" smtClean="0">
                <a:latin typeface="Calibri"/>
                <a:cs typeface="Calibri"/>
              </a:rPr>
              <a:t>Female enrollment loss from grade 9 to grade 12 is 49 percent </a:t>
            </a:r>
            <a:r>
              <a:rPr lang="en-US" sz="1100" dirty="0">
                <a:latin typeface="Calibri"/>
                <a:cs typeface="Calibri"/>
              </a:rPr>
              <a:t>and male </a:t>
            </a:r>
            <a:r>
              <a:rPr lang="en-US" sz="1100" dirty="0" smtClean="0">
                <a:latin typeface="Calibri"/>
                <a:cs typeface="Calibri"/>
              </a:rPr>
              <a:t>enrollment loss is 52 percent. </a:t>
            </a:r>
            <a:r>
              <a:rPr lang="en-US" sz="1100" dirty="0">
                <a:latin typeface="Calibri"/>
                <a:cs typeface="Calibri"/>
              </a:rPr>
              <a:t>For </a:t>
            </a:r>
            <a:r>
              <a:rPr lang="en-US" sz="1100" dirty="0" smtClean="0">
                <a:latin typeface="Calibri"/>
                <a:cs typeface="Calibri"/>
              </a:rPr>
              <a:t>every ten students </a:t>
            </a:r>
            <a:r>
              <a:rPr lang="en-US" sz="1100" dirty="0">
                <a:latin typeface="Calibri"/>
                <a:cs typeface="Calibri"/>
              </a:rPr>
              <a:t>enrolled in an urban charter </a:t>
            </a:r>
            <a:r>
              <a:rPr lang="en-US" sz="1100" dirty="0" smtClean="0">
                <a:latin typeface="Calibri"/>
                <a:cs typeface="Calibri"/>
              </a:rPr>
              <a:t>in </a:t>
            </a:r>
            <a:r>
              <a:rPr lang="en-US" sz="1100" dirty="0">
                <a:latin typeface="Calibri"/>
                <a:cs typeface="Calibri"/>
              </a:rPr>
              <a:t>grade 9, </a:t>
            </a:r>
            <a:r>
              <a:rPr lang="en-US" sz="1100" dirty="0" smtClean="0">
                <a:latin typeface="Calibri"/>
                <a:cs typeface="Calibri"/>
              </a:rPr>
              <a:t>five have left </a:t>
            </a:r>
            <a:r>
              <a:rPr lang="en-US" sz="1100" dirty="0">
                <a:latin typeface="Calibri"/>
                <a:cs typeface="Calibri"/>
              </a:rPr>
              <a:t>by grade </a:t>
            </a:r>
            <a:r>
              <a:rPr lang="en-US" sz="1100" dirty="0" smtClean="0">
                <a:latin typeface="Calibri"/>
                <a:cs typeface="Calibri"/>
              </a:rPr>
              <a:t>12, with four leaving between </a:t>
            </a:r>
            <a:r>
              <a:rPr lang="en-US" sz="1100" dirty="0">
                <a:latin typeface="Calibri"/>
                <a:cs typeface="Calibri"/>
              </a:rPr>
              <a:t>grades 9 and 10.</a:t>
            </a:r>
          </a:p>
          <a:p>
            <a:pPr marL="171450" indent="-171450">
              <a:buClr>
                <a:schemeClr val="accent1"/>
              </a:buClr>
              <a:buFont typeface="Wingdings" charset="2"/>
              <a:buChar char="Ø"/>
            </a:pPr>
            <a:r>
              <a:rPr lang="en-US" sz="1100" dirty="0" smtClean="0">
                <a:latin typeface="Calibri"/>
                <a:cs typeface="Calibri"/>
              </a:rPr>
              <a:t>In non-urban charters, female enrollment loss  is 46 percent and male enrollment loss is 40 percent. For every ten students enrolled in grade 9, more than four leave by grade 12 with an average decline in enrollment of about 20 percent each year.</a:t>
            </a:r>
            <a:endParaRPr lang="en-US" sz="1100" dirty="0">
              <a:latin typeface="Calibri"/>
              <a:cs typeface="Calibri"/>
            </a:endParaRPr>
          </a:p>
          <a:p>
            <a:pPr>
              <a:lnSpc>
                <a:spcPct val="100000"/>
              </a:lnSpc>
            </a:pPr>
            <a:r>
              <a:rPr lang="en-US" sz="1100" b="1" dirty="0" smtClean="0">
                <a:solidFill>
                  <a:srgbClr val="0D6A71"/>
                </a:solidFill>
                <a:latin typeface="Calibri"/>
                <a:cs typeface="Calibri"/>
              </a:rPr>
              <a:t>It </a:t>
            </a:r>
            <a:r>
              <a:rPr lang="en-US" sz="1100" b="1" dirty="0">
                <a:solidFill>
                  <a:srgbClr val="0D6A71"/>
                </a:solidFill>
                <a:latin typeface="Calibri"/>
                <a:cs typeface="Calibri"/>
              </a:rPr>
              <a:t>would appear that parents are choosing to remove their sons and daughters from these schools in even higher percentages than those making that choice in elementary </a:t>
            </a:r>
            <a:r>
              <a:rPr lang="en-US" sz="1100" b="1" dirty="0" smtClean="0">
                <a:solidFill>
                  <a:srgbClr val="0D6A71"/>
                </a:solidFill>
                <a:latin typeface="Calibri"/>
                <a:cs typeface="Calibri"/>
              </a:rPr>
              <a:t>or </a:t>
            </a:r>
            <a:r>
              <a:rPr lang="en-US" sz="1100" b="1" dirty="0">
                <a:solidFill>
                  <a:srgbClr val="0D6A71"/>
                </a:solidFill>
                <a:latin typeface="Calibri"/>
                <a:cs typeface="Calibri"/>
              </a:rPr>
              <a:t>middle school </a:t>
            </a:r>
            <a:r>
              <a:rPr lang="en-US" sz="1100" b="1" dirty="0" smtClean="0">
                <a:solidFill>
                  <a:srgbClr val="0D6A71"/>
                </a:solidFill>
                <a:latin typeface="Calibri"/>
                <a:cs typeface="Calibri"/>
              </a:rPr>
              <a:t>charters, but is greater numbers in non urban schools due to their higher initial enrollment numbers.</a:t>
            </a:r>
            <a:endParaRPr lang="en-US" sz="1100" dirty="0">
              <a:solidFill>
                <a:srgbClr val="0D6A71"/>
              </a:solidFill>
              <a:latin typeface="Calibri"/>
              <a:cs typeface="Calibri"/>
            </a:endParaRPr>
          </a:p>
          <a:p>
            <a:pPr eaLnBrk="0" fontAlgn="base" hangingPunct="0"/>
            <a:r>
              <a:rPr lang="en-US" sz="1100" b="1" dirty="0" smtClean="0">
                <a:solidFill>
                  <a:srgbClr val="30541D"/>
                </a:solidFill>
                <a:latin typeface="Calibri"/>
                <a:cs typeface="Calibri"/>
              </a:rPr>
              <a:t> </a:t>
            </a:r>
            <a:endParaRPr lang="en-US" sz="1100" dirty="0">
              <a:solidFill>
                <a:srgbClr val="30541D"/>
              </a:solidFill>
              <a:effectLst/>
              <a:latin typeface="Calibri"/>
              <a:cs typeface="Calibri"/>
            </a:endParaRPr>
          </a:p>
        </p:txBody>
      </p:sp>
      <p:pic>
        <p:nvPicPr>
          <p:cNvPr id="6" name="Picture 5"/>
          <p:cNvPicPr>
            <a:picLocks noChangeAspect="1"/>
          </p:cNvPicPr>
          <p:nvPr/>
        </p:nvPicPr>
        <p:blipFill rotWithShape="1">
          <a:blip r:embed="rId3"/>
          <a:srcRect l="-51" t="3254" r="14241" b="-3254"/>
          <a:stretch/>
        </p:blipFill>
        <p:spPr>
          <a:xfrm>
            <a:off x="1904612" y="3798816"/>
            <a:ext cx="3302388" cy="2560320"/>
          </a:xfrm>
          <a:prstGeom prst="rect">
            <a:avLst/>
          </a:prstGeom>
          <a:ln>
            <a:noFill/>
          </a:ln>
          <a:effectLst>
            <a:outerShdw blurRad="292100" dist="139700" dir="2700000" algn="tl" rotWithShape="0">
              <a:srgbClr val="333333">
                <a:alpha val="65000"/>
              </a:srgbClr>
            </a:outerShdw>
          </a:effectLst>
        </p:spPr>
      </p:pic>
      <p:pic>
        <p:nvPicPr>
          <p:cNvPr id="7" name="Picture 6"/>
          <p:cNvPicPr>
            <a:picLocks/>
          </p:cNvPicPr>
          <p:nvPr/>
        </p:nvPicPr>
        <p:blipFill rotWithShape="1">
          <a:blip r:embed="rId4"/>
          <a:srcRect t="3254" r="14822"/>
          <a:stretch/>
        </p:blipFill>
        <p:spPr>
          <a:xfrm>
            <a:off x="5313432" y="3798815"/>
            <a:ext cx="3376997" cy="2514600"/>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429598" y="1566153"/>
            <a:ext cx="2489200" cy="2031325"/>
            <a:chOff x="572326" y="2929466"/>
            <a:chExt cx="2489200" cy="2031325"/>
          </a:xfrm>
        </p:grpSpPr>
        <p:sp>
          <p:nvSpPr>
            <p:cNvPr id="11" name="TextBox 10"/>
            <p:cNvSpPr txBox="1"/>
            <p:nvPr/>
          </p:nvSpPr>
          <p:spPr>
            <a:xfrm>
              <a:off x="572326" y="2929466"/>
              <a:ext cx="2489200" cy="2031325"/>
            </a:xfrm>
            <a:prstGeom prst="rect">
              <a:avLst/>
            </a:prstGeom>
            <a:noFill/>
            <a:scene3d>
              <a:camera prst="orthographicFront"/>
              <a:lightRig rig="threePt" dir="t"/>
            </a:scene3d>
            <a:sp3d>
              <a:bevelT/>
            </a:sp3d>
          </p:spPr>
          <p:txBody>
            <a:bodyPr wrap="square" rtlCol="0">
              <a:spAutoFit/>
            </a:bodyPr>
            <a:lstStyle/>
            <a:p>
              <a:pPr>
                <a:buClr>
                  <a:schemeClr val="accent1"/>
                </a:buClr>
                <a:buNone/>
                <a:tabLst>
                  <a:tab pos="3429000" algn="l"/>
                </a:tabLst>
              </a:pPr>
              <a:r>
                <a:rPr lang="en-US" sz="1400" b="1" dirty="0" smtClean="0">
                  <a:solidFill>
                    <a:srgbClr val="C00000"/>
                  </a:solidFill>
                  <a:latin typeface="Corbel" pitchFamily="34" charset="0"/>
                </a:rPr>
                <a:t>Parents </a:t>
              </a:r>
              <a:r>
                <a:rPr lang="en-US" sz="1400" dirty="0" smtClean="0">
                  <a:solidFill>
                    <a:srgbClr val="C00000"/>
                  </a:solidFill>
                  <a:latin typeface="Corbel" pitchFamily="34" charset="0"/>
                </a:rPr>
                <a:t>of five out of ten students </a:t>
              </a:r>
              <a:r>
                <a:rPr lang="en-US" sz="1400" b="1" dirty="0" smtClean="0">
                  <a:solidFill>
                    <a:srgbClr val="C00000"/>
                  </a:solidFill>
                  <a:latin typeface="Corbel" pitchFamily="34" charset="0"/>
                </a:rPr>
                <a:t>are choosing </a:t>
              </a:r>
              <a:r>
                <a:rPr lang="en-US" sz="1400" dirty="0" smtClean="0">
                  <a:solidFill>
                    <a:srgbClr val="C00000"/>
                  </a:solidFill>
                  <a:latin typeface="Corbel" pitchFamily="34" charset="0"/>
                </a:rPr>
                <a:t>to withdraw their child from urban charter high schools</a:t>
              </a:r>
            </a:p>
            <a:p>
              <a:pPr>
                <a:buClr>
                  <a:schemeClr val="accent1"/>
                </a:buClr>
                <a:tabLst>
                  <a:tab pos="3429000" algn="l"/>
                </a:tabLst>
              </a:pPr>
              <a:r>
                <a:rPr lang="en-US" sz="1400" b="1" dirty="0">
                  <a:solidFill>
                    <a:srgbClr val="C00000"/>
                  </a:solidFill>
                  <a:latin typeface="Corbel" pitchFamily="34" charset="0"/>
                </a:rPr>
                <a:t>Parents </a:t>
              </a:r>
              <a:r>
                <a:rPr lang="en-US" sz="1400" dirty="0">
                  <a:solidFill>
                    <a:srgbClr val="C00000"/>
                  </a:solidFill>
                  <a:latin typeface="Corbel" pitchFamily="34" charset="0"/>
                </a:rPr>
                <a:t>of </a:t>
              </a:r>
              <a:r>
                <a:rPr lang="en-US" sz="1400" dirty="0" smtClean="0">
                  <a:solidFill>
                    <a:srgbClr val="C00000"/>
                  </a:solidFill>
                  <a:latin typeface="Corbel" pitchFamily="34" charset="0"/>
                </a:rPr>
                <a:t>more than four </a:t>
              </a:r>
              <a:r>
                <a:rPr lang="en-US" sz="1400" dirty="0">
                  <a:solidFill>
                    <a:srgbClr val="C00000"/>
                  </a:solidFill>
                  <a:latin typeface="Corbel" pitchFamily="34" charset="0"/>
                </a:rPr>
                <a:t>out of ten students </a:t>
              </a:r>
              <a:r>
                <a:rPr lang="en-US" sz="1400" b="1" dirty="0">
                  <a:solidFill>
                    <a:srgbClr val="C00000"/>
                  </a:solidFill>
                  <a:latin typeface="Corbel" pitchFamily="34" charset="0"/>
                </a:rPr>
                <a:t>are choosing </a:t>
              </a:r>
              <a:r>
                <a:rPr lang="en-US" sz="1400" dirty="0">
                  <a:solidFill>
                    <a:srgbClr val="C00000"/>
                  </a:solidFill>
                  <a:latin typeface="Corbel" pitchFamily="34" charset="0"/>
                </a:rPr>
                <a:t>to withdraw their child from </a:t>
              </a:r>
              <a:r>
                <a:rPr lang="en-US" sz="1400" dirty="0" smtClean="0">
                  <a:solidFill>
                    <a:srgbClr val="C00000"/>
                  </a:solidFill>
                  <a:latin typeface="Corbel" pitchFamily="34" charset="0"/>
                </a:rPr>
                <a:t>non-urban </a:t>
              </a:r>
              <a:r>
                <a:rPr lang="en-US" sz="1400" dirty="0">
                  <a:solidFill>
                    <a:srgbClr val="C00000"/>
                  </a:solidFill>
                  <a:latin typeface="Corbel" pitchFamily="34" charset="0"/>
                </a:rPr>
                <a:t>charter high schools.</a:t>
              </a:r>
              <a:endParaRPr lang="en-US" sz="1400" b="1" dirty="0">
                <a:solidFill>
                  <a:srgbClr val="C00000"/>
                </a:solidFill>
                <a:latin typeface="Corbel" pitchFamily="34" charset="0"/>
              </a:endParaRPr>
            </a:p>
            <a:p>
              <a:pPr>
                <a:buClr>
                  <a:schemeClr val="accent1"/>
                </a:buClr>
                <a:buNone/>
                <a:tabLst>
                  <a:tab pos="3429000" algn="l"/>
                </a:tabLst>
              </a:pPr>
              <a:endParaRPr lang="en-US" sz="1400" dirty="0">
                <a:solidFill>
                  <a:srgbClr val="C00000"/>
                </a:solidFill>
                <a:latin typeface="Corbel" pitchFamily="34" charset="0"/>
              </a:endParaRPr>
            </a:p>
          </p:txBody>
        </p:sp>
        <p:cxnSp>
          <p:nvCxnSpPr>
            <p:cNvPr id="16" name="Straight Connector 15"/>
            <p:cNvCxnSpPr/>
            <p:nvPr/>
          </p:nvCxnSpPr>
          <p:spPr>
            <a:xfrm>
              <a:off x="635000" y="2929466"/>
              <a:ext cx="2319867" cy="0"/>
            </a:xfrm>
            <a:prstGeom prst="line">
              <a:avLst/>
            </a:prstGeom>
            <a:ln>
              <a:solidFill>
                <a:srgbClr val="83C85E"/>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72326" y="4763501"/>
              <a:ext cx="2319867" cy="0"/>
            </a:xfrm>
            <a:prstGeom prst="line">
              <a:avLst/>
            </a:prstGeom>
            <a:ln>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89880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Female Enrollment: Boston Collegiate</a:t>
            </a:r>
            <a:endParaRPr lang="en-US" sz="2400" dirty="0">
              <a:solidFill>
                <a:srgbClr val="1A1D71"/>
              </a:solidFill>
            </a:endParaRPr>
          </a:p>
        </p:txBody>
      </p:sp>
      <p:sp>
        <p:nvSpPr>
          <p:cNvPr id="4" name="Content Placeholder 3"/>
          <p:cNvSpPr>
            <a:spLocks noGrp="1"/>
          </p:cNvSpPr>
          <p:nvPr>
            <p:ph idx="1"/>
          </p:nvPr>
        </p:nvSpPr>
        <p:spPr>
          <a:xfrm>
            <a:off x="457200" y="1720605"/>
            <a:ext cx="3441700" cy="3886200"/>
          </a:xfrm>
        </p:spPr>
        <p:txBody>
          <a:bodyPr/>
          <a:lstStyle/>
          <a:p>
            <a:r>
              <a:rPr lang="en-US" sz="1100" dirty="0" smtClean="0"/>
              <a:t>Boston Collegiate Charter School </a:t>
            </a:r>
            <a:r>
              <a:rPr lang="en-US" sz="1100" dirty="0"/>
              <a:t>has </a:t>
            </a:r>
            <a:r>
              <a:rPr lang="en-US" sz="1100" dirty="0" smtClean="0"/>
              <a:t>female </a:t>
            </a:r>
            <a:r>
              <a:rPr lang="en-US" sz="1100" dirty="0"/>
              <a:t>enrollment loss from Grade 9 through Grade 12. </a:t>
            </a:r>
          </a:p>
          <a:p>
            <a:r>
              <a:rPr lang="en-US" sz="1100" dirty="0" smtClean="0"/>
              <a:t>For each of the graduating classes, the story is similar:</a:t>
            </a:r>
          </a:p>
          <a:p>
            <a:pPr marL="171450" indent="-171450">
              <a:buClr>
                <a:schemeClr val="accent1">
                  <a:lumMod val="75000"/>
                </a:schemeClr>
              </a:buClr>
              <a:buFont typeface="Wingdings" charset="2"/>
              <a:buChar char="Ø"/>
            </a:pPr>
            <a:r>
              <a:rPr lang="en-US" sz="1100" b="1" dirty="0" smtClean="0"/>
              <a:t>Class of 2010: </a:t>
            </a:r>
            <a:r>
              <a:rPr lang="en-US" sz="1100" dirty="0" smtClean="0"/>
              <a:t>63.6 percent of grade 9 students were enrolled in Graded 12. </a:t>
            </a:r>
          </a:p>
          <a:p>
            <a:pPr marL="171450" indent="-171450">
              <a:buClr>
                <a:schemeClr val="accent1">
                  <a:lumMod val="75000"/>
                </a:schemeClr>
              </a:buClr>
              <a:buFont typeface="Wingdings" charset="2"/>
              <a:buChar char="Ø"/>
            </a:pPr>
            <a:r>
              <a:rPr lang="en-US" sz="1100" b="1" dirty="0" smtClean="0"/>
              <a:t>Class of 2011:</a:t>
            </a:r>
            <a:r>
              <a:rPr lang="en-US" sz="1100" dirty="0"/>
              <a:t> </a:t>
            </a:r>
            <a:r>
              <a:rPr lang="en-US" sz="1100" dirty="0" smtClean="0"/>
              <a:t>70 percent </a:t>
            </a:r>
            <a:r>
              <a:rPr lang="en-US" sz="1100" dirty="0"/>
              <a:t>of grade 9 students were </a:t>
            </a:r>
            <a:r>
              <a:rPr lang="en-US" sz="1100" dirty="0" smtClean="0"/>
              <a:t>enrolled </a:t>
            </a:r>
            <a:r>
              <a:rPr lang="en-US" sz="1100" dirty="0"/>
              <a:t>in Graded 12</a:t>
            </a:r>
            <a:r>
              <a:rPr lang="en-US" sz="1100" dirty="0" smtClean="0"/>
              <a:t>.</a:t>
            </a:r>
          </a:p>
          <a:p>
            <a:pPr marL="171450" indent="-171450">
              <a:buClr>
                <a:schemeClr val="accent1">
                  <a:lumMod val="75000"/>
                </a:schemeClr>
              </a:buClr>
              <a:buFont typeface="Wingdings" charset="2"/>
              <a:buChar char="Ø"/>
            </a:pPr>
            <a:r>
              <a:rPr lang="en-US" sz="1100" b="1" dirty="0" smtClean="0"/>
              <a:t>Class </a:t>
            </a:r>
            <a:r>
              <a:rPr lang="en-US" sz="1100" b="1" dirty="0"/>
              <a:t>of </a:t>
            </a:r>
            <a:r>
              <a:rPr lang="en-US" sz="1100" b="1" dirty="0" smtClean="0"/>
              <a:t>2012: </a:t>
            </a:r>
            <a:r>
              <a:rPr lang="en-US" sz="1100" dirty="0" smtClean="0"/>
              <a:t>63.3 percent of </a:t>
            </a:r>
            <a:r>
              <a:rPr lang="en-US" sz="1100" dirty="0"/>
              <a:t>grade 9 students were </a:t>
            </a:r>
            <a:r>
              <a:rPr lang="en-US" sz="1100" dirty="0" smtClean="0"/>
              <a:t>enrolled </a:t>
            </a:r>
            <a:r>
              <a:rPr lang="en-US" sz="1100" dirty="0"/>
              <a:t>in Graded 12.</a:t>
            </a:r>
          </a:p>
          <a:p>
            <a:pPr marL="171450" indent="-171450">
              <a:buClr>
                <a:schemeClr val="accent1">
                  <a:lumMod val="75000"/>
                </a:schemeClr>
              </a:buClr>
              <a:buFont typeface="Wingdings" charset="2"/>
              <a:buChar char="Ø"/>
            </a:pPr>
            <a:r>
              <a:rPr lang="en-US" sz="1100" b="1" dirty="0"/>
              <a:t>Class of </a:t>
            </a:r>
            <a:r>
              <a:rPr lang="en-US" sz="1100" b="1" dirty="0" smtClean="0"/>
              <a:t>2013: </a:t>
            </a:r>
            <a:r>
              <a:rPr lang="en-US" sz="1100" dirty="0" smtClean="0"/>
              <a:t>64.5 percent of </a:t>
            </a:r>
            <a:r>
              <a:rPr lang="en-US" sz="1100" dirty="0"/>
              <a:t>grade 9 students were </a:t>
            </a:r>
            <a:r>
              <a:rPr lang="en-US" sz="1100" dirty="0" smtClean="0"/>
              <a:t>enrolled </a:t>
            </a:r>
            <a:r>
              <a:rPr lang="en-US" sz="1100" dirty="0"/>
              <a:t>in Graded 12.</a:t>
            </a:r>
          </a:p>
          <a:p>
            <a:pPr marL="171450" indent="-171450">
              <a:buClr>
                <a:schemeClr val="accent1">
                  <a:lumMod val="75000"/>
                </a:schemeClr>
              </a:buClr>
              <a:buFont typeface="Wingdings" charset="2"/>
              <a:buChar char="Ø"/>
            </a:pPr>
            <a:r>
              <a:rPr lang="en-US" sz="1100" b="1" dirty="0"/>
              <a:t>Class of </a:t>
            </a:r>
            <a:r>
              <a:rPr lang="en-US" sz="1100" b="1" dirty="0" smtClean="0"/>
              <a:t>2014: </a:t>
            </a:r>
            <a:r>
              <a:rPr lang="en-US" sz="1100" dirty="0" smtClean="0"/>
              <a:t>58.3 percent of </a:t>
            </a:r>
            <a:r>
              <a:rPr lang="en-US" sz="1100" dirty="0"/>
              <a:t>grade 9 students were </a:t>
            </a:r>
            <a:r>
              <a:rPr lang="en-US" sz="1100" dirty="0" smtClean="0"/>
              <a:t>enrolled </a:t>
            </a:r>
            <a:r>
              <a:rPr lang="en-US" sz="1100" dirty="0"/>
              <a:t>in Graded 12</a:t>
            </a:r>
            <a:r>
              <a:rPr lang="en-US" sz="1100" dirty="0" smtClean="0"/>
              <a:t>.</a:t>
            </a:r>
          </a:p>
          <a:p>
            <a:pPr marL="171450" indent="-171450">
              <a:buClr>
                <a:schemeClr val="accent1">
                  <a:lumMod val="75000"/>
                </a:schemeClr>
              </a:buClr>
              <a:buFont typeface="Wingdings" charset="2"/>
              <a:buChar char="Ø"/>
            </a:pPr>
            <a:endParaRPr lang="en-US" sz="1100" dirty="0"/>
          </a:p>
          <a:p>
            <a:pPr marL="171450" indent="-171450">
              <a:buClr>
                <a:schemeClr val="accent1">
                  <a:lumMod val="75000"/>
                </a:schemeClr>
              </a:buClr>
              <a:buFont typeface="Wingdings" charset="2"/>
              <a:buChar char="Ø"/>
            </a:pPr>
            <a:endParaRPr lang="en-US" sz="1100" dirty="0"/>
          </a:p>
          <a:p>
            <a:pPr>
              <a:buClr>
                <a:schemeClr val="accent1">
                  <a:lumMod val="75000"/>
                </a:schemeClr>
              </a:buClr>
              <a:buNone/>
            </a:pPr>
            <a:endParaRPr lang="en-US" sz="1100" i="0" dirty="0" smtClean="0"/>
          </a:p>
          <a:p>
            <a:r>
              <a:rPr lang="en-US" sz="1100" dirty="0" smtClean="0"/>
              <a:t>	</a:t>
            </a:r>
            <a:endParaRPr lang="en-US" sz="1100" dirty="0"/>
          </a:p>
          <a:p>
            <a:pPr eaLnBrk="0" fontAlgn="base" hangingPunct="0"/>
            <a:r>
              <a:rPr lang="en-US" sz="1100" b="1" dirty="0" smtClean="0">
                <a:solidFill>
                  <a:srgbClr val="30541D"/>
                </a:solidFill>
                <a:latin typeface="+mn-lt"/>
              </a:rPr>
              <a:t> </a:t>
            </a:r>
            <a:endParaRPr lang="en-US" sz="1100" dirty="0">
              <a:solidFill>
                <a:srgbClr val="30541D"/>
              </a:solidFill>
              <a:effectLst/>
              <a:latin typeface="+mn-lt"/>
            </a:endParaRPr>
          </a:p>
        </p:txBody>
      </p:sp>
      <p:sp>
        <p:nvSpPr>
          <p:cNvPr id="6" name="TextBox 5"/>
          <p:cNvSpPr txBox="1"/>
          <p:nvPr/>
        </p:nvSpPr>
        <p:spPr>
          <a:xfrm>
            <a:off x="3898900" y="685800"/>
            <a:ext cx="4900386" cy="1015663"/>
          </a:xfrm>
          <a:prstGeom prst="rect">
            <a:avLst/>
          </a:prstGeom>
          <a:noFill/>
        </p:spPr>
        <p:txBody>
          <a:bodyPr wrap="square" rtlCol="0">
            <a:spAutoFit/>
          </a:bodyPr>
          <a:lstStyle/>
          <a:p>
            <a:r>
              <a:rPr lang="en-US" sz="1200" b="1" i="1" dirty="0">
                <a:solidFill>
                  <a:srgbClr val="660066"/>
                </a:solidFill>
              </a:rPr>
              <a:t>Over </a:t>
            </a:r>
            <a:r>
              <a:rPr lang="en-US" sz="1200" b="1" i="1" dirty="0" smtClean="0">
                <a:solidFill>
                  <a:srgbClr val="660066"/>
                </a:solidFill>
              </a:rPr>
              <a:t>five </a:t>
            </a:r>
            <a:r>
              <a:rPr lang="en-US" sz="1200" b="1" i="1" dirty="0">
                <a:solidFill>
                  <a:srgbClr val="660066"/>
                </a:solidFill>
              </a:rPr>
              <a:t>graduation classes, </a:t>
            </a:r>
            <a:r>
              <a:rPr lang="en-US" sz="1200" b="1" i="1" dirty="0" smtClean="0">
                <a:solidFill>
                  <a:srgbClr val="660066"/>
                </a:solidFill>
              </a:rPr>
              <a:t>on average 63.3 percent of </a:t>
            </a:r>
            <a:r>
              <a:rPr lang="en-US" sz="1200" b="1" i="1" dirty="0">
                <a:solidFill>
                  <a:srgbClr val="660066"/>
                </a:solidFill>
              </a:rPr>
              <a:t>the females enrolled in grade </a:t>
            </a:r>
            <a:r>
              <a:rPr lang="en-US" sz="1200" b="1" i="1" dirty="0" smtClean="0">
                <a:solidFill>
                  <a:srgbClr val="660066"/>
                </a:solidFill>
              </a:rPr>
              <a:t>9 at BCCS </a:t>
            </a:r>
            <a:r>
              <a:rPr lang="en-US" sz="1200" b="1" i="1" dirty="0">
                <a:solidFill>
                  <a:srgbClr val="660066"/>
                </a:solidFill>
              </a:rPr>
              <a:t>were enrolled in grade 12</a:t>
            </a:r>
            <a:r>
              <a:rPr lang="en-US" sz="1200" b="1" i="1" dirty="0" smtClean="0">
                <a:solidFill>
                  <a:srgbClr val="660066"/>
                </a:solidFill>
              </a:rPr>
              <a:t>: 150 females enrolled in grade 9 in the five year period and 95 enrolled in grade 12. One out of every three females enrolled in grade 9 left prior to grade 12.</a:t>
            </a:r>
            <a:endParaRPr lang="en-US" sz="1200" b="1" i="1" dirty="0">
              <a:solidFill>
                <a:srgbClr val="660066"/>
              </a:solidFill>
            </a:endParaRPr>
          </a:p>
        </p:txBody>
      </p:sp>
      <p:pic>
        <p:nvPicPr>
          <p:cNvPr id="5" name="Picture 4"/>
          <p:cNvPicPr>
            <a:picLocks noChangeAspect="1"/>
          </p:cNvPicPr>
          <p:nvPr/>
        </p:nvPicPr>
        <p:blipFill>
          <a:blip r:embed="rId2"/>
          <a:stretch>
            <a:fillRect/>
          </a:stretch>
        </p:blipFill>
        <p:spPr>
          <a:xfrm>
            <a:off x="4044951" y="1720605"/>
            <a:ext cx="4699937"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4909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Male Retention: Boston Collegiate</a:t>
            </a:r>
            <a:endParaRPr lang="en-US" sz="2400" dirty="0">
              <a:solidFill>
                <a:srgbClr val="1A1D71"/>
              </a:solidFill>
            </a:endParaRPr>
          </a:p>
        </p:txBody>
      </p:sp>
      <p:sp>
        <p:nvSpPr>
          <p:cNvPr id="4" name="Content Placeholder 3"/>
          <p:cNvSpPr>
            <a:spLocks noGrp="1"/>
          </p:cNvSpPr>
          <p:nvPr>
            <p:ph idx="1"/>
          </p:nvPr>
        </p:nvSpPr>
        <p:spPr>
          <a:xfrm>
            <a:off x="457200" y="1761672"/>
            <a:ext cx="3361870" cy="3077028"/>
          </a:xfrm>
        </p:spPr>
        <p:txBody>
          <a:bodyPr/>
          <a:lstStyle/>
          <a:p>
            <a:r>
              <a:rPr lang="en-US" sz="1100" dirty="0"/>
              <a:t>Boston </a:t>
            </a:r>
            <a:r>
              <a:rPr lang="en-US" sz="1100" dirty="0" smtClean="0"/>
              <a:t>Collegiate </a:t>
            </a:r>
            <a:r>
              <a:rPr lang="en-US" sz="1100" dirty="0"/>
              <a:t>Charter School </a:t>
            </a:r>
            <a:r>
              <a:rPr lang="en-US" sz="1100" dirty="0" smtClean="0"/>
              <a:t>has male enrollment loss from Grade 9 through Grade 12. </a:t>
            </a:r>
          </a:p>
          <a:p>
            <a:pPr marL="171450" indent="-171450">
              <a:buClr>
                <a:schemeClr val="accent1">
                  <a:lumMod val="75000"/>
                </a:schemeClr>
              </a:buClr>
              <a:buFont typeface="Wingdings" charset="2"/>
              <a:buChar char="Ø"/>
            </a:pPr>
            <a:r>
              <a:rPr lang="en-US" sz="1100" b="1" dirty="0" smtClean="0"/>
              <a:t>Class of 2010: </a:t>
            </a:r>
            <a:r>
              <a:rPr lang="en-US" sz="1100" dirty="0" smtClean="0"/>
              <a:t>58.8 percent of grade 9 students were enrolled in Graded 12.</a:t>
            </a:r>
          </a:p>
          <a:p>
            <a:pPr marL="171450" indent="-171450">
              <a:buClr>
                <a:schemeClr val="accent1">
                  <a:lumMod val="75000"/>
                </a:schemeClr>
              </a:buClr>
              <a:buFont typeface="Wingdings" charset="2"/>
              <a:buChar char="Ø"/>
            </a:pPr>
            <a:r>
              <a:rPr lang="en-US" sz="1100" b="1" dirty="0" smtClean="0"/>
              <a:t>Class </a:t>
            </a:r>
            <a:r>
              <a:rPr lang="en-US" sz="1100" b="1" dirty="0"/>
              <a:t>of 2011: </a:t>
            </a:r>
            <a:r>
              <a:rPr lang="en-US" sz="1100" dirty="0" smtClean="0"/>
              <a:t>52.4 percent </a:t>
            </a:r>
            <a:r>
              <a:rPr lang="en-US" sz="1100" dirty="0"/>
              <a:t>of grade 9 students were still enrolled in Graded 12.</a:t>
            </a:r>
          </a:p>
          <a:p>
            <a:pPr marL="171450" indent="-171450">
              <a:buClr>
                <a:schemeClr val="accent1">
                  <a:lumMod val="75000"/>
                </a:schemeClr>
              </a:buClr>
              <a:buFont typeface="Wingdings" charset="2"/>
              <a:buChar char="Ø"/>
            </a:pPr>
            <a:r>
              <a:rPr lang="en-US" sz="1100" b="1" dirty="0"/>
              <a:t>Class of 2012</a:t>
            </a:r>
            <a:r>
              <a:rPr lang="en-US" sz="1100" b="1" dirty="0" smtClean="0"/>
              <a:t>:</a:t>
            </a:r>
            <a:r>
              <a:rPr lang="en-US" sz="1100" dirty="0" smtClean="0"/>
              <a:t>. 39.9 percent of </a:t>
            </a:r>
            <a:r>
              <a:rPr lang="en-US" sz="1100" dirty="0"/>
              <a:t>grade 9 students were still enrolled in Graded 12.</a:t>
            </a:r>
          </a:p>
          <a:p>
            <a:pPr marL="171450" indent="-171450">
              <a:buClr>
                <a:schemeClr val="accent1">
                  <a:lumMod val="75000"/>
                </a:schemeClr>
              </a:buClr>
              <a:buFont typeface="Wingdings" charset="2"/>
              <a:buChar char="Ø"/>
            </a:pPr>
            <a:r>
              <a:rPr lang="en-US" sz="1100" b="1" dirty="0"/>
              <a:t>Class of 2013: </a:t>
            </a:r>
            <a:r>
              <a:rPr lang="en-US" sz="1100" dirty="0" smtClean="0"/>
              <a:t>78.9 percent of </a:t>
            </a:r>
            <a:r>
              <a:rPr lang="en-US" sz="1100" dirty="0"/>
              <a:t>grade 9 students were still enrolled in Graded 12.</a:t>
            </a:r>
          </a:p>
          <a:p>
            <a:pPr marL="171450" indent="-171450">
              <a:buClr>
                <a:schemeClr val="accent1">
                  <a:lumMod val="75000"/>
                </a:schemeClr>
              </a:buClr>
              <a:buFont typeface="Wingdings" charset="2"/>
              <a:buChar char="Ø"/>
            </a:pPr>
            <a:r>
              <a:rPr lang="en-US" sz="1100" b="1" dirty="0"/>
              <a:t>Class of 2014: </a:t>
            </a:r>
            <a:r>
              <a:rPr lang="en-US" sz="1100" dirty="0" smtClean="0"/>
              <a:t>58.8 percent of </a:t>
            </a:r>
            <a:r>
              <a:rPr lang="en-US" sz="1100" dirty="0"/>
              <a:t>grade 9 students were still enrolled in Graded 12.</a:t>
            </a:r>
          </a:p>
          <a:p>
            <a:pPr eaLnBrk="0" fontAlgn="base" hangingPunct="0"/>
            <a:endParaRPr lang="en-US" sz="1100" dirty="0">
              <a:solidFill>
                <a:srgbClr val="30541D"/>
              </a:solidFill>
              <a:effectLst/>
              <a:latin typeface="+mn-lt"/>
            </a:endParaRPr>
          </a:p>
        </p:txBody>
      </p:sp>
      <p:sp>
        <p:nvSpPr>
          <p:cNvPr id="6" name="TextBox 5"/>
          <p:cNvSpPr txBox="1"/>
          <p:nvPr/>
        </p:nvSpPr>
        <p:spPr>
          <a:xfrm>
            <a:off x="3956051" y="685800"/>
            <a:ext cx="4699938" cy="1015663"/>
          </a:xfrm>
          <a:prstGeom prst="rect">
            <a:avLst/>
          </a:prstGeom>
          <a:noFill/>
        </p:spPr>
        <p:txBody>
          <a:bodyPr wrap="square" rtlCol="0">
            <a:spAutoFit/>
          </a:bodyPr>
          <a:lstStyle/>
          <a:p>
            <a:r>
              <a:rPr lang="en-US" sz="1200" b="1" i="1" dirty="0">
                <a:solidFill>
                  <a:srgbClr val="660066"/>
                </a:solidFill>
              </a:rPr>
              <a:t>Over </a:t>
            </a:r>
            <a:r>
              <a:rPr lang="en-US" sz="1200" b="1" i="1" dirty="0" smtClean="0">
                <a:solidFill>
                  <a:srgbClr val="660066"/>
                </a:solidFill>
              </a:rPr>
              <a:t>five </a:t>
            </a:r>
            <a:r>
              <a:rPr lang="en-US" sz="1200" b="1" i="1" dirty="0">
                <a:solidFill>
                  <a:srgbClr val="660066"/>
                </a:solidFill>
              </a:rPr>
              <a:t>graduation classes, </a:t>
            </a:r>
            <a:r>
              <a:rPr lang="en-US" sz="1200" b="1" i="1" dirty="0" smtClean="0">
                <a:solidFill>
                  <a:srgbClr val="660066"/>
                </a:solidFill>
              </a:rPr>
              <a:t>on average 57.3 percent of </a:t>
            </a:r>
            <a:r>
              <a:rPr lang="en-US" sz="1200" b="1" i="1" dirty="0">
                <a:solidFill>
                  <a:srgbClr val="660066"/>
                </a:solidFill>
              </a:rPr>
              <a:t>the </a:t>
            </a:r>
            <a:r>
              <a:rPr lang="en-US" sz="1200" b="1" i="1" dirty="0" smtClean="0">
                <a:solidFill>
                  <a:srgbClr val="660066"/>
                </a:solidFill>
              </a:rPr>
              <a:t>males </a:t>
            </a:r>
            <a:r>
              <a:rPr lang="en-US" sz="1200" b="1" i="1" dirty="0">
                <a:solidFill>
                  <a:srgbClr val="660066"/>
                </a:solidFill>
              </a:rPr>
              <a:t>enrolled in grade </a:t>
            </a:r>
            <a:r>
              <a:rPr lang="en-US" sz="1200" b="1" i="1" dirty="0" smtClean="0">
                <a:solidFill>
                  <a:srgbClr val="660066"/>
                </a:solidFill>
              </a:rPr>
              <a:t>9 at BCCS </a:t>
            </a:r>
            <a:r>
              <a:rPr lang="en-US" sz="1200" b="1" i="1" dirty="0">
                <a:solidFill>
                  <a:srgbClr val="660066"/>
                </a:solidFill>
              </a:rPr>
              <a:t>were enrolled in grade </a:t>
            </a:r>
            <a:r>
              <a:rPr lang="en-US" sz="1200" b="1" i="1" dirty="0" smtClean="0">
                <a:solidFill>
                  <a:srgbClr val="660066"/>
                </a:solidFill>
              </a:rPr>
              <a:t>12: 96 males enrolled in grade 9 over the five years, while only 55 were enrolled in grade 12 in the same period. Two out of every five males enrolled in grade 9 left prior to grade 12.</a:t>
            </a:r>
            <a:endParaRPr lang="en-US" sz="1200" b="1" i="1" dirty="0">
              <a:solidFill>
                <a:srgbClr val="660066"/>
              </a:solidFill>
            </a:endParaRPr>
          </a:p>
        </p:txBody>
      </p:sp>
      <p:pic>
        <p:nvPicPr>
          <p:cNvPr id="9" name="Picture 8"/>
          <p:cNvPicPr>
            <a:picLocks noChangeAspect="1"/>
          </p:cNvPicPr>
          <p:nvPr/>
        </p:nvPicPr>
        <p:blipFill>
          <a:blip r:embed="rId2"/>
          <a:stretch>
            <a:fillRect/>
          </a:stretch>
        </p:blipFill>
        <p:spPr>
          <a:xfrm>
            <a:off x="3956051" y="1783444"/>
            <a:ext cx="4699937"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3780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Who is taking MCAS tests at BCCS?</a:t>
            </a:r>
            <a:endParaRPr lang="en-US" sz="2400" dirty="0">
              <a:solidFill>
                <a:srgbClr val="1A1D71"/>
              </a:solidFill>
            </a:endParaRPr>
          </a:p>
        </p:txBody>
      </p:sp>
      <p:sp>
        <p:nvSpPr>
          <p:cNvPr id="4" name="Content Placeholder 3"/>
          <p:cNvSpPr>
            <a:spLocks noGrp="1"/>
          </p:cNvSpPr>
          <p:nvPr>
            <p:ph idx="1"/>
          </p:nvPr>
        </p:nvSpPr>
        <p:spPr>
          <a:xfrm>
            <a:off x="457201" y="1631041"/>
            <a:ext cx="2966358" cy="3118759"/>
          </a:xfrm>
        </p:spPr>
        <p:txBody>
          <a:bodyPr/>
          <a:lstStyle/>
          <a:p>
            <a:pPr>
              <a:buClr>
                <a:schemeClr val="accent1">
                  <a:lumMod val="75000"/>
                </a:schemeClr>
              </a:buClr>
              <a:buNone/>
            </a:pPr>
            <a:r>
              <a:rPr lang="en-US" sz="1200" dirty="0" smtClean="0"/>
              <a:t>From 2010 to 2014, </a:t>
            </a:r>
          </a:p>
          <a:p>
            <a:pPr marL="171450" indent="-171450">
              <a:buClr>
                <a:schemeClr val="accent1">
                  <a:lumMod val="75000"/>
                </a:schemeClr>
              </a:buClr>
              <a:buFont typeface="Wingdings" charset="2"/>
              <a:buChar char="Ø"/>
            </a:pPr>
            <a:r>
              <a:rPr lang="en-US" sz="1600" b="1" dirty="0" smtClean="0"/>
              <a:t>317</a:t>
            </a:r>
            <a:r>
              <a:rPr lang="en-US" sz="1100" b="1" dirty="0" smtClean="0"/>
              <a:t> </a:t>
            </a:r>
            <a:r>
              <a:rPr lang="en-US" sz="1100" dirty="0" smtClean="0"/>
              <a:t>students enrolled in grade 9.</a:t>
            </a:r>
          </a:p>
          <a:p>
            <a:pPr marL="171450" indent="-171450">
              <a:buClr>
                <a:schemeClr val="accent1">
                  <a:lumMod val="75000"/>
                </a:schemeClr>
              </a:buClr>
              <a:buFont typeface="Wingdings" charset="2"/>
              <a:buChar char="Ø"/>
            </a:pPr>
            <a:r>
              <a:rPr lang="en-US" sz="1600" b="1" dirty="0" smtClean="0"/>
              <a:t>265</a:t>
            </a:r>
            <a:r>
              <a:rPr lang="en-US" sz="1100" b="1" dirty="0" smtClean="0"/>
              <a:t> </a:t>
            </a:r>
            <a:r>
              <a:rPr lang="en-US" sz="1100" dirty="0" smtClean="0"/>
              <a:t>students took MCAS tests.</a:t>
            </a:r>
          </a:p>
          <a:p>
            <a:pPr marL="342900" lvl="1" indent="-171450">
              <a:buClr>
                <a:schemeClr val="accent1">
                  <a:lumMod val="75000"/>
                </a:schemeClr>
              </a:buClr>
              <a:buFont typeface="Wingdings" charset="2"/>
              <a:buChar char="Ø"/>
            </a:pPr>
            <a:r>
              <a:rPr lang="en-US" sz="1600" b="1" dirty="0" smtClean="0"/>
              <a:t>158</a:t>
            </a:r>
            <a:r>
              <a:rPr lang="en-US" sz="1100" b="1" dirty="0" smtClean="0"/>
              <a:t> </a:t>
            </a:r>
            <a:r>
              <a:rPr lang="en-US" sz="1100" dirty="0" smtClean="0"/>
              <a:t>were female, 60 percent.</a:t>
            </a:r>
          </a:p>
          <a:p>
            <a:pPr marL="342900" lvl="1" indent="-171450">
              <a:buClr>
                <a:schemeClr val="accent1">
                  <a:lumMod val="75000"/>
                </a:schemeClr>
              </a:buClr>
              <a:buFont typeface="Wingdings" charset="2"/>
              <a:buChar char="Ø"/>
            </a:pPr>
            <a:r>
              <a:rPr lang="en-US" sz="1600" b="1" dirty="0" smtClean="0"/>
              <a:t>107</a:t>
            </a:r>
            <a:r>
              <a:rPr lang="en-US" sz="1100" b="1" dirty="0" smtClean="0"/>
              <a:t> </a:t>
            </a:r>
            <a:r>
              <a:rPr lang="en-US" sz="1100" dirty="0" smtClean="0"/>
              <a:t>were male, 40 percent.</a:t>
            </a:r>
          </a:p>
          <a:p>
            <a:pPr marL="342900" lvl="1" indent="-171450">
              <a:buClr>
                <a:schemeClr val="accent1">
                  <a:lumMod val="75000"/>
                </a:schemeClr>
              </a:buClr>
              <a:buFont typeface="Wingdings" charset="2"/>
              <a:buChar char="Ø"/>
            </a:pPr>
            <a:r>
              <a:rPr lang="en-US" sz="1600" b="1" dirty="0" smtClean="0"/>
              <a:t>103</a:t>
            </a:r>
            <a:r>
              <a:rPr lang="en-US" sz="1100" b="1" dirty="0" smtClean="0"/>
              <a:t> </a:t>
            </a:r>
            <a:r>
              <a:rPr lang="en-US" sz="1100" dirty="0" smtClean="0"/>
              <a:t>were low income, 39 percent.</a:t>
            </a:r>
          </a:p>
          <a:p>
            <a:pPr marL="342900" lvl="1" indent="-171450">
              <a:buClr>
                <a:schemeClr val="accent1">
                  <a:lumMod val="75000"/>
                </a:schemeClr>
              </a:buClr>
              <a:buFont typeface="Wingdings" charset="2"/>
              <a:buChar char="Ø"/>
            </a:pPr>
            <a:r>
              <a:rPr lang="en-US" sz="1600" b="1" dirty="0" smtClean="0"/>
              <a:t>45</a:t>
            </a:r>
            <a:r>
              <a:rPr lang="en-US" sz="1100" b="1" dirty="0" smtClean="0"/>
              <a:t> </a:t>
            </a:r>
            <a:r>
              <a:rPr lang="en-US" sz="1100" dirty="0" smtClean="0"/>
              <a:t>were students with disabilities, 17 percent.</a:t>
            </a:r>
          </a:p>
          <a:p>
            <a:pPr marL="342900" lvl="1" indent="-171450">
              <a:buClr>
                <a:schemeClr val="accent1">
                  <a:lumMod val="75000"/>
                </a:schemeClr>
              </a:buClr>
              <a:buFont typeface="Wingdings" charset="2"/>
              <a:buChar char="Ø"/>
            </a:pPr>
            <a:r>
              <a:rPr lang="en-US" sz="1600" b="1" dirty="0" smtClean="0"/>
              <a:t>Zero</a:t>
            </a:r>
            <a:r>
              <a:rPr lang="en-US" sz="1100" b="1" dirty="0" smtClean="0"/>
              <a:t> </a:t>
            </a:r>
            <a:r>
              <a:rPr lang="en-US" sz="1100" dirty="0" smtClean="0"/>
              <a:t>were English language learners</a:t>
            </a:r>
            <a:r>
              <a:rPr lang="en-US" sz="1100" b="1" dirty="0" smtClean="0"/>
              <a:t>.</a:t>
            </a:r>
          </a:p>
          <a:p>
            <a:pPr marL="342900" lvl="1" indent="-171450">
              <a:buClr>
                <a:schemeClr val="accent1">
                  <a:lumMod val="75000"/>
                </a:schemeClr>
              </a:buClr>
              <a:buFont typeface="Wingdings" charset="2"/>
              <a:buChar char="Ø"/>
            </a:pPr>
            <a:endParaRPr lang="en-US" sz="1100" dirty="0"/>
          </a:p>
          <a:p>
            <a:pPr>
              <a:buNone/>
            </a:pPr>
            <a:endParaRPr lang="en-US" sz="1100" dirty="0"/>
          </a:p>
          <a:p>
            <a:pPr eaLnBrk="0" fontAlgn="base" hangingPunct="0"/>
            <a:endParaRPr lang="en-US" sz="1100" dirty="0">
              <a:solidFill>
                <a:srgbClr val="30541D"/>
              </a:solidFill>
              <a:effectLst/>
              <a:latin typeface="+mn-lt"/>
            </a:endParaRPr>
          </a:p>
        </p:txBody>
      </p:sp>
      <p:sp>
        <p:nvSpPr>
          <p:cNvPr id="6" name="TextBox 5"/>
          <p:cNvSpPr txBox="1"/>
          <p:nvPr/>
        </p:nvSpPr>
        <p:spPr>
          <a:xfrm>
            <a:off x="3885514" y="671384"/>
            <a:ext cx="4815390" cy="1015663"/>
          </a:xfrm>
          <a:prstGeom prst="rect">
            <a:avLst/>
          </a:prstGeom>
          <a:noFill/>
        </p:spPr>
        <p:txBody>
          <a:bodyPr wrap="square" rtlCol="0">
            <a:spAutoFit/>
          </a:bodyPr>
          <a:lstStyle/>
          <a:p>
            <a:pPr eaLnBrk="0" fontAlgn="base" hangingPunct="0">
              <a:buNone/>
            </a:pPr>
            <a:r>
              <a:rPr lang="en-US" sz="1200" b="1" i="1" dirty="0" smtClean="0">
                <a:solidFill>
                  <a:srgbClr val="660066"/>
                </a:solidFill>
              </a:rPr>
              <a:t>Boston Collegiate Charter School claim to being the best in the Commonwealth on MCAS is based on a skewed student testing pattern where six out of ten test takers are female, lower percentage of low-income students as BPS, and no English language learners took the tests.</a:t>
            </a:r>
            <a:endParaRPr lang="en-US" sz="1200" b="1" i="1" dirty="0">
              <a:solidFill>
                <a:srgbClr val="660066"/>
              </a:solidFill>
            </a:endParaRPr>
          </a:p>
        </p:txBody>
      </p:sp>
      <p:pic>
        <p:nvPicPr>
          <p:cNvPr id="3" name="Picture 2"/>
          <p:cNvPicPr>
            <a:picLocks noChangeAspect="1"/>
          </p:cNvPicPr>
          <p:nvPr/>
        </p:nvPicPr>
        <p:blipFill rotWithShape="1">
          <a:blip r:embed="rId2"/>
          <a:srcRect r="19083"/>
          <a:stretch/>
        </p:blipFill>
        <p:spPr>
          <a:xfrm>
            <a:off x="4120464" y="1722395"/>
            <a:ext cx="4349363"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6466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Who is taking MCAS tests at Sturgis?</a:t>
            </a:r>
            <a:endParaRPr lang="en-US" sz="2400" dirty="0">
              <a:solidFill>
                <a:srgbClr val="1A1D71"/>
              </a:solidFill>
            </a:endParaRPr>
          </a:p>
        </p:txBody>
      </p:sp>
      <p:sp>
        <p:nvSpPr>
          <p:cNvPr id="4" name="Content Placeholder 3"/>
          <p:cNvSpPr>
            <a:spLocks noGrp="1"/>
          </p:cNvSpPr>
          <p:nvPr>
            <p:ph idx="1"/>
          </p:nvPr>
        </p:nvSpPr>
        <p:spPr>
          <a:xfrm>
            <a:off x="457200" y="2086186"/>
            <a:ext cx="2966358" cy="2904673"/>
          </a:xfrm>
        </p:spPr>
        <p:txBody>
          <a:bodyPr/>
          <a:lstStyle/>
          <a:p>
            <a:pPr marL="171450" indent="-171450">
              <a:buClr>
                <a:schemeClr val="accent1">
                  <a:lumMod val="75000"/>
                </a:schemeClr>
              </a:buClr>
              <a:buFont typeface="Wingdings" charset="2"/>
              <a:buChar char="Ø"/>
            </a:pPr>
            <a:r>
              <a:rPr lang="en-US" sz="1600" b="1" dirty="0" smtClean="0"/>
              <a:t>671</a:t>
            </a:r>
            <a:r>
              <a:rPr lang="en-US" sz="1100" b="1" dirty="0" smtClean="0"/>
              <a:t> </a:t>
            </a:r>
            <a:r>
              <a:rPr lang="en-US" sz="1100" dirty="0" smtClean="0"/>
              <a:t>students enrolled in grade 9.</a:t>
            </a:r>
          </a:p>
          <a:p>
            <a:pPr marL="171450" indent="-171450">
              <a:buClr>
                <a:schemeClr val="accent1">
                  <a:lumMod val="75000"/>
                </a:schemeClr>
              </a:buClr>
              <a:buFont typeface="Wingdings" charset="2"/>
              <a:buChar char="Ø"/>
            </a:pPr>
            <a:r>
              <a:rPr lang="en-US" sz="1600" b="1" dirty="0" smtClean="0"/>
              <a:t>846</a:t>
            </a:r>
            <a:r>
              <a:rPr lang="en-US" sz="1100" b="1" dirty="0" smtClean="0"/>
              <a:t> </a:t>
            </a:r>
            <a:r>
              <a:rPr lang="en-US" sz="1100" dirty="0" smtClean="0"/>
              <a:t>students took MCAS tests.*</a:t>
            </a:r>
          </a:p>
          <a:p>
            <a:pPr marL="342900" lvl="1" indent="-171450">
              <a:buClr>
                <a:schemeClr val="accent1">
                  <a:lumMod val="75000"/>
                </a:schemeClr>
              </a:buClr>
              <a:buFont typeface="Wingdings" charset="2"/>
              <a:buChar char="Ø"/>
            </a:pPr>
            <a:r>
              <a:rPr lang="en-US" sz="1600" b="1" dirty="0" smtClean="0"/>
              <a:t>470</a:t>
            </a:r>
            <a:r>
              <a:rPr lang="en-US" sz="1100" b="1" dirty="0" smtClean="0"/>
              <a:t> </a:t>
            </a:r>
            <a:r>
              <a:rPr lang="en-US" sz="1100" dirty="0" smtClean="0"/>
              <a:t>were female, 56 percent.</a:t>
            </a:r>
          </a:p>
          <a:p>
            <a:pPr marL="342900" lvl="1" indent="-171450">
              <a:buClr>
                <a:schemeClr val="accent1">
                  <a:lumMod val="75000"/>
                </a:schemeClr>
              </a:buClr>
              <a:buFont typeface="Wingdings" charset="2"/>
              <a:buChar char="Ø"/>
            </a:pPr>
            <a:r>
              <a:rPr lang="en-US" sz="1600" b="1" dirty="0" smtClean="0"/>
              <a:t>376</a:t>
            </a:r>
            <a:r>
              <a:rPr lang="en-US" sz="1100" b="1" dirty="0" smtClean="0"/>
              <a:t> </a:t>
            </a:r>
            <a:r>
              <a:rPr lang="en-US" sz="1100" dirty="0" smtClean="0"/>
              <a:t>were male, 44 percent</a:t>
            </a:r>
            <a:r>
              <a:rPr lang="en-US" sz="1100" b="1" dirty="0" smtClean="0"/>
              <a:t>.</a:t>
            </a:r>
          </a:p>
          <a:p>
            <a:pPr marL="342900" lvl="1" indent="-171450">
              <a:buClr>
                <a:schemeClr val="accent1">
                  <a:lumMod val="75000"/>
                </a:schemeClr>
              </a:buClr>
              <a:buFont typeface="Wingdings" charset="2"/>
              <a:buChar char="Ø"/>
            </a:pPr>
            <a:r>
              <a:rPr lang="en-US" sz="1600" b="1" dirty="0" smtClean="0"/>
              <a:t>124</a:t>
            </a:r>
            <a:r>
              <a:rPr lang="en-US" sz="1100" b="1" dirty="0" smtClean="0"/>
              <a:t> </a:t>
            </a:r>
            <a:r>
              <a:rPr lang="en-US" sz="1100" dirty="0" smtClean="0"/>
              <a:t>were low income, 15 percent</a:t>
            </a:r>
            <a:r>
              <a:rPr lang="en-US" sz="1100" b="1" dirty="0" smtClean="0"/>
              <a:t>.</a:t>
            </a:r>
          </a:p>
          <a:p>
            <a:pPr marL="342900" lvl="1" indent="-171450">
              <a:buClr>
                <a:schemeClr val="accent1">
                  <a:lumMod val="75000"/>
                </a:schemeClr>
              </a:buClr>
              <a:buFont typeface="Wingdings" charset="2"/>
              <a:buChar char="Ø"/>
            </a:pPr>
            <a:r>
              <a:rPr lang="en-US" sz="1600" b="1" dirty="0" smtClean="0"/>
              <a:t>98</a:t>
            </a:r>
            <a:r>
              <a:rPr lang="en-US" sz="1100" b="1" dirty="0" smtClean="0"/>
              <a:t> </a:t>
            </a:r>
            <a:r>
              <a:rPr lang="en-US" sz="1100" dirty="0" smtClean="0"/>
              <a:t>were students with disabilities, 12 percent.</a:t>
            </a:r>
          </a:p>
          <a:p>
            <a:pPr marL="342900" lvl="1" indent="-171450">
              <a:buClr>
                <a:schemeClr val="accent1">
                  <a:lumMod val="75000"/>
                </a:schemeClr>
              </a:buClr>
              <a:buFont typeface="Wingdings" charset="2"/>
              <a:buChar char="Ø"/>
            </a:pPr>
            <a:r>
              <a:rPr lang="en-US" sz="1600" b="1" dirty="0" smtClean="0"/>
              <a:t>2</a:t>
            </a:r>
            <a:r>
              <a:rPr lang="en-US" sz="1100" b="1" dirty="0" smtClean="0"/>
              <a:t> </a:t>
            </a:r>
            <a:r>
              <a:rPr lang="en-US" sz="1100" dirty="0" smtClean="0"/>
              <a:t>were English language learners. .002 percent.</a:t>
            </a:r>
          </a:p>
          <a:p>
            <a:pPr marL="171450" lvl="1">
              <a:buClr>
                <a:schemeClr val="accent1">
                  <a:lumMod val="75000"/>
                </a:schemeClr>
              </a:buClr>
              <a:buNone/>
            </a:pPr>
            <a:r>
              <a:rPr lang="en-US" sz="1100" b="1" dirty="0" smtClean="0"/>
              <a:t>* </a:t>
            </a:r>
            <a:r>
              <a:rPr lang="en-US" sz="1100" dirty="0" smtClean="0"/>
              <a:t>The Sturgis charter allowed for a doubling of enrollment beginning in 2011-12 resulting in higher numbers of students tested in Grade 10 than enrolled in Grade 9. </a:t>
            </a:r>
            <a:endParaRPr lang="en-US" sz="1100" b="1" dirty="0" smtClean="0"/>
          </a:p>
          <a:p>
            <a:pPr marL="342900" lvl="1" indent="-171450">
              <a:buClr>
                <a:schemeClr val="accent1">
                  <a:lumMod val="75000"/>
                </a:schemeClr>
              </a:buClr>
              <a:buFont typeface="Wingdings" charset="2"/>
              <a:buChar char="Ø"/>
            </a:pPr>
            <a:endParaRPr lang="en-US" sz="1100" dirty="0"/>
          </a:p>
          <a:p>
            <a:pPr>
              <a:buNone/>
            </a:pPr>
            <a:endParaRPr lang="en-US" sz="1100" dirty="0"/>
          </a:p>
          <a:p>
            <a:pPr eaLnBrk="0" fontAlgn="base" hangingPunct="0"/>
            <a:endParaRPr lang="en-US" sz="1100" dirty="0">
              <a:solidFill>
                <a:srgbClr val="30541D"/>
              </a:solidFill>
              <a:effectLst/>
              <a:latin typeface="+mn-lt"/>
            </a:endParaRPr>
          </a:p>
        </p:txBody>
      </p:sp>
      <p:sp>
        <p:nvSpPr>
          <p:cNvPr id="6" name="TextBox 5"/>
          <p:cNvSpPr txBox="1"/>
          <p:nvPr/>
        </p:nvSpPr>
        <p:spPr>
          <a:xfrm>
            <a:off x="3884385" y="597808"/>
            <a:ext cx="4805877" cy="1384995"/>
          </a:xfrm>
          <a:prstGeom prst="rect">
            <a:avLst/>
          </a:prstGeom>
          <a:noFill/>
        </p:spPr>
        <p:txBody>
          <a:bodyPr wrap="square" rtlCol="0">
            <a:spAutoFit/>
          </a:bodyPr>
          <a:lstStyle/>
          <a:p>
            <a:pPr eaLnBrk="0" fontAlgn="base" hangingPunct="0">
              <a:buNone/>
            </a:pPr>
            <a:r>
              <a:rPr lang="en-US" sz="1200" b="1" i="1" dirty="0" smtClean="0">
                <a:solidFill>
                  <a:srgbClr val="660066"/>
                </a:solidFill>
              </a:rPr>
              <a:t>Sturgis Charter School claims to being the best in the Commonwealth on MCAS is based on a skewed student testing pattern where almost six out of ten test takers are female, only two English language learners took the test in five years, and students with disabilities and those living in poverty are well below the statewide averages and those of the primary sending districts. </a:t>
            </a:r>
            <a:endParaRPr lang="en-US" sz="1200" b="1" i="1" dirty="0">
              <a:solidFill>
                <a:srgbClr val="660066"/>
              </a:solidFill>
            </a:endParaRPr>
          </a:p>
        </p:txBody>
      </p:sp>
      <p:pic>
        <p:nvPicPr>
          <p:cNvPr id="3" name="Picture 2"/>
          <p:cNvPicPr>
            <a:picLocks noChangeAspect="1"/>
          </p:cNvPicPr>
          <p:nvPr/>
        </p:nvPicPr>
        <p:blipFill rotWithShape="1">
          <a:blip r:embed="rId2"/>
          <a:srcRect r="21787"/>
          <a:stretch/>
        </p:blipFill>
        <p:spPr>
          <a:xfrm>
            <a:off x="4037693" y="2086186"/>
            <a:ext cx="4439557"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9437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199" y="379186"/>
            <a:ext cx="8062213" cy="2551211"/>
          </a:xfrm>
        </p:spPr>
        <p:txBody>
          <a:bodyPr/>
          <a:lstStyle/>
          <a:p>
            <a:r>
              <a:rPr lang="en-US" dirty="0" smtClean="0"/>
              <a:t>Research Questions</a:t>
            </a:r>
            <a:br>
              <a:rPr lang="en-US" dirty="0" smtClean="0"/>
            </a:br>
            <a:r>
              <a:rPr lang="en-US" dirty="0" smtClean="0"/>
              <a:t>&amp;</a:t>
            </a:r>
            <a:br>
              <a:rPr lang="en-US" dirty="0" smtClean="0"/>
            </a:br>
            <a:r>
              <a:rPr lang="en-US" dirty="0" smtClean="0"/>
              <a:t>Methodology</a:t>
            </a:r>
            <a:endParaRPr lang="en-US" dirty="0"/>
          </a:p>
        </p:txBody>
      </p:sp>
    </p:spTree>
    <p:extLst>
      <p:ext uri="{BB962C8B-B14F-4D97-AF65-F5344CB8AC3E}">
        <p14:creationId xmlns:p14="http://schemas.microsoft.com/office/powerpoint/2010/main" val="4036940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5" name="Text Placeholder 4"/>
          <p:cNvSpPr>
            <a:spLocks noGrp="1"/>
          </p:cNvSpPr>
          <p:nvPr>
            <p:ph type="body" sz="quarter" idx="10"/>
          </p:nvPr>
        </p:nvSpPr>
        <p:spPr/>
        <p:txBody>
          <a:bodyPr/>
          <a:lstStyle/>
          <a:p>
            <a:endParaRPr lang="en-US" dirty="0"/>
          </a:p>
        </p:txBody>
      </p:sp>
      <p:sp>
        <p:nvSpPr>
          <p:cNvPr id="3" name="Content Placeholder 2"/>
          <p:cNvSpPr>
            <a:spLocks noGrp="1"/>
          </p:cNvSpPr>
          <p:nvPr>
            <p:ph idx="1"/>
          </p:nvPr>
        </p:nvSpPr>
        <p:spPr/>
        <p:txBody>
          <a:bodyPr/>
          <a:lstStyle/>
          <a:p>
            <a:r>
              <a:rPr lang="en-US" sz="1200" dirty="0" smtClean="0"/>
              <a:t>How should we determine the success of charter schools that claim high rates of academic success for their enrolled students?</a:t>
            </a:r>
          </a:p>
          <a:p>
            <a:r>
              <a:rPr lang="en-US" sz="1200" dirty="0" smtClean="0"/>
              <a:t>What is the impact of An Act to Close the Achievement Gap on charter school subgroup enrollment pattern compared with the public school districts sending students to charter schools?</a:t>
            </a:r>
          </a:p>
          <a:p>
            <a:r>
              <a:rPr lang="en-US" sz="1200" dirty="0"/>
              <a:t>The enrollment data related to three subgroups – students with disabilities (SWD) , students living in poverty, and English language learners (ELL) – will form the basis of the study.</a:t>
            </a:r>
          </a:p>
          <a:p>
            <a:pPr marL="171450" indent="-171450">
              <a:buClr>
                <a:schemeClr val="accent1"/>
              </a:buClr>
              <a:buFont typeface="Wingdings" charset="2"/>
              <a:buChar char="Ø"/>
            </a:pPr>
            <a:r>
              <a:rPr lang="en-US" sz="1200" dirty="0" smtClean="0"/>
              <a:t>What categories of students with disabilities are enrolled in charter schools compared with public school districts sending students to charter schools?</a:t>
            </a:r>
          </a:p>
          <a:p>
            <a:pPr marL="171450" indent="-171450">
              <a:buClr>
                <a:schemeClr val="accent1"/>
              </a:buClr>
              <a:buFont typeface="Wingdings" charset="2"/>
              <a:buChar char="Ø"/>
            </a:pPr>
            <a:r>
              <a:rPr lang="en-US" sz="1200" dirty="0" smtClean="0"/>
              <a:t>How do the percentage and number of students living in poverty compare between charter schools and sending districts?</a:t>
            </a:r>
          </a:p>
          <a:p>
            <a:pPr marL="171450" indent="-171450">
              <a:buClr>
                <a:schemeClr val="accent1"/>
              </a:buClr>
              <a:buFont typeface="Wingdings" charset="2"/>
              <a:buChar char="Ø"/>
            </a:pPr>
            <a:r>
              <a:rPr lang="en-US" sz="1200" dirty="0"/>
              <a:t>How do the percentage and number of </a:t>
            </a:r>
            <a:r>
              <a:rPr lang="en-US" sz="1200" dirty="0" smtClean="0"/>
              <a:t>ELLs compare </a:t>
            </a:r>
            <a:r>
              <a:rPr lang="en-US" sz="1200" dirty="0"/>
              <a:t>between charter schools and sending districts</a:t>
            </a:r>
            <a:r>
              <a:rPr lang="en-US" sz="1200" dirty="0" smtClean="0"/>
              <a:t>?</a:t>
            </a:r>
          </a:p>
          <a:p>
            <a:pPr marL="171450" indent="-171450">
              <a:buClr>
                <a:schemeClr val="accent1"/>
              </a:buClr>
              <a:buFont typeface="Wingdings" charset="2"/>
              <a:buChar char="Ø"/>
            </a:pPr>
            <a:r>
              <a:rPr lang="en-US" sz="1200" dirty="0" smtClean="0"/>
              <a:t>How do the percentage and number of  SWD, students living in poverty, ELLs compare between Boston charter schools and the Boston public schools?</a:t>
            </a:r>
          </a:p>
          <a:p>
            <a:pPr marL="171450" indent="-171450">
              <a:buClr>
                <a:schemeClr val="accent1"/>
              </a:buClr>
              <a:buFont typeface="Wingdings" charset="2"/>
              <a:buChar char="Ø"/>
            </a:pPr>
            <a:r>
              <a:rPr lang="en-US" sz="1200" dirty="0" smtClean="0"/>
              <a:t>Are there other enrollment trends that policy makers should be cognizant of when considering amending or enacting legislation and/or regulations?</a:t>
            </a:r>
            <a:endParaRPr lang="en-US" sz="1200" dirty="0"/>
          </a:p>
          <a:p>
            <a:endParaRPr lang="en-US" sz="1200" dirty="0"/>
          </a:p>
        </p:txBody>
      </p:sp>
    </p:spTree>
    <p:extLst>
      <p:ext uri="{BB962C8B-B14F-4D97-AF65-F5344CB8AC3E}">
        <p14:creationId xmlns:p14="http://schemas.microsoft.com/office/powerpoint/2010/main" val="2309360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Location of Commonwealth Charters</a:t>
            </a:r>
            <a:endParaRPr lang="en-US" sz="2400" dirty="0">
              <a:solidFill>
                <a:srgbClr val="1A1D71"/>
              </a:solidFill>
            </a:endParaRPr>
          </a:p>
        </p:txBody>
      </p:sp>
      <p:sp>
        <p:nvSpPr>
          <p:cNvPr id="4" name="Content Placeholder 3"/>
          <p:cNvSpPr>
            <a:spLocks noGrp="1"/>
          </p:cNvSpPr>
          <p:nvPr>
            <p:ph idx="1"/>
          </p:nvPr>
        </p:nvSpPr>
        <p:spPr>
          <a:xfrm>
            <a:off x="3826828" y="622299"/>
            <a:ext cx="4909222" cy="5728129"/>
          </a:xfrm>
        </p:spPr>
        <p:txBody>
          <a:bodyPr/>
          <a:lstStyle/>
          <a:p>
            <a:r>
              <a:rPr lang="en-US" sz="1100" dirty="0">
                <a:solidFill>
                  <a:srgbClr val="30541D"/>
                </a:solidFill>
              </a:rPr>
              <a:t>Commonwealth charter schools are publicly financed schools operating under a five-year charter granted by the Commonwealth's Board of Elementary and Secondary Education. These schools are organized around a core mission, curriculum, theme, or teaching method described in the application to BESE. The school’s Board of Trustees controls the budget and the employment of administrators, teachers and staff. The school must demonstrate good results within five years or risk being put on probation or losing its charter. </a:t>
            </a:r>
          </a:p>
          <a:p>
            <a:pPr lvl="1"/>
            <a:r>
              <a:rPr lang="en-US" sz="1100" b="1" dirty="0">
                <a:solidFill>
                  <a:srgbClr val="30541D"/>
                </a:solidFill>
              </a:rPr>
              <a:t>Governing Body: </a:t>
            </a:r>
            <a:r>
              <a:rPr lang="en-US" sz="1100" dirty="0">
                <a:solidFill>
                  <a:srgbClr val="30541D"/>
                </a:solidFill>
              </a:rPr>
              <a:t>Board of Trustees, generally a self-appointed membership including founders.</a:t>
            </a:r>
          </a:p>
          <a:p>
            <a:pPr lvl="1"/>
            <a:r>
              <a:rPr lang="en-US" sz="1100" b="1" dirty="0">
                <a:solidFill>
                  <a:srgbClr val="30541D"/>
                </a:solidFill>
              </a:rPr>
              <a:t>Student Admission: </a:t>
            </a:r>
            <a:r>
              <a:rPr lang="en-US" sz="1100" dirty="0">
                <a:solidFill>
                  <a:srgbClr val="30541D"/>
                </a:solidFill>
              </a:rPr>
              <a:t>If more applicants than seats, entry is by lottery; consideration given to siblings of current students.</a:t>
            </a:r>
          </a:p>
          <a:p>
            <a:pPr lvl="1"/>
            <a:r>
              <a:rPr lang="en-US" sz="1100" b="1" dirty="0">
                <a:solidFill>
                  <a:srgbClr val="30541D"/>
                </a:solidFill>
              </a:rPr>
              <a:t>Funding: </a:t>
            </a:r>
            <a:r>
              <a:rPr lang="en-US" sz="1100" dirty="0">
                <a:solidFill>
                  <a:srgbClr val="30541D"/>
                </a:solidFill>
              </a:rPr>
              <a:t>Per pupil funding from the sending district(s); charters may also receive grant funding from foundations and contributions from benefactors. </a:t>
            </a:r>
          </a:p>
          <a:p>
            <a:pPr lvl="1"/>
            <a:r>
              <a:rPr lang="en-US" sz="1100" b="1" dirty="0">
                <a:solidFill>
                  <a:srgbClr val="30541D"/>
                </a:solidFill>
              </a:rPr>
              <a:t>Districts with Charters:</a:t>
            </a:r>
            <a:r>
              <a:rPr lang="en-US" sz="1100" dirty="0">
                <a:solidFill>
                  <a:srgbClr val="30541D"/>
                </a:solidFill>
              </a:rPr>
              <a:t> </a:t>
            </a:r>
            <a:r>
              <a:rPr lang="en-US" sz="1100" dirty="0" smtClean="0">
                <a:solidFill>
                  <a:srgbClr val="30541D"/>
                </a:solidFill>
              </a:rPr>
              <a:t>Fifty-two </a:t>
            </a:r>
            <a:r>
              <a:rPr lang="en-US" sz="1100" dirty="0">
                <a:solidFill>
                  <a:srgbClr val="30541D"/>
                </a:solidFill>
              </a:rPr>
              <a:t>of the 71 Commonwealth charters are located in urban </a:t>
            </a:r>
            <a:r>
              <a:rPr lang="en-US" sz="1100" dirty="0" smtClean="0">
                <a:solidFill>
                  <a:srgbClr val="30541D"/>
                </a:solidFill>
              </a:rPr>
              <a:t>districts. Each </a:t>
            </a:r>
            <a:r>
              <a:rPr lang="en-US" sz="1100" dirty="0">
                <a:solidFill>
                  <a:srgbClr val="30541D"/>
                </a:solidFill>
              </a:rPr>
              <a:t>of the following </a:t>
            </a:r>
            <a:r>
              <a:rPr lang="en-US" sz="1100" dirty="0" smtClean="0">
                <a:solidFill>
                  <a:srgbClr val="30541D"/>
                </a:solidFill>
              </a:rPr>
              <a:t>public school districts has </a:t>
            </a:r>
            <a:r>
              <a:rPr lang="en-US" sz="1100" dirty="0">
                <a:solidFill>
                  <a:srgbClr val="30541D"/>
                </a:solidFill>
              </a:rPr>
              <a:t>one Commonwealth charter school: Adams, Barnstable, Chelsea, Chicopee, </a:t>
            </a:r>
            <a:r>
              <a:rPr lang="en-US" sz="1100" dirty="0" err="1">
                <a:solidFill>
                  <a:srgbClr val="30541D"/>
                </a:solidFill>
              </a:rPr>
              <a:t>Devens</a:t>
            </a:r>
            <a:r>
              <a:rPr lang="en-US" sz="1100" dirty="0">
                <a:solidFill>
                  <a:srgbClr val="30541D"/>
                </a:solidFill>
              </a:rPr>
              <a:t>, East Hampton, Everett, Fitchburg, Framingham, Franklin, </a:t>
            </a:r>
            <a:r>
              <a:rPr lang="en-US" sz="1100" dirty="0" err="1">
                <a:solidFill>
                  <a:srgbClr val="30541D"/>
                </a:solidFill>
              </a:rPr>
              <a:t>Foxborough</a:t>
            </a:r>
            <a:r>
              <a:rPr lang="en-US" sz="1100" dirty="0">
                <a:solidFill>
                  <a:srgbClr val="30541D"/>
                </a:solidFill>
              </a:rPr>
              <a:t>, Greenfield, Hadley, Harwich, Haverhill, Lynn, Malden, Marlborough, Marblehead, Martha's Vineyard, Newburyport, Norwell, Plymouth, Salem, Saugus, Somerville, South Hadley, </a:t>
            </a:r>
            <a:r>
              <a:rPr lang="en-US" sz="1100" dirty="0" err="1">
                <a:solidFill>
                  <a:srgbClr val="30541D"/>
                </a:solidFill>
              </a:rPr>
              <a:t>Tyngsborough</a:t>
            </a:r>
            <a:r>
              <a:rPr lang="en-US" sz="1100" dirty="0">
                <a:solidFill>
                  <a:srgbClr val="30541D"/>
                </a:solidFill>
              </a:rPr>
              <a:t>.</a:t>
            </a:r>
          </a:p>
          <a:p>
            <a:pPr eaLnBrk="0" fontAlgn="base" hangingPunct="0"/>
            <a:r>
              <a:rPr lang="en-US" sz="1100" b="1" dirty="0" smtClean="0">
                <a:solidFill>
                  <a:srgbClr val="30541D"/>
                </a:solidFill>
              </a:rPr>
              <a:t> </a:t>
            </a:r>
            <a:endParaRPr lang="en-US" sz="1100" dirty="0">
              <a:solidFill>
                <a:srgbClr val="30541D"/>
              </a:solidFill>
              <a:effectLst/>
            </a:endParaRPr>
          </a:p>
        </p:txBody>
      </p:sp>
      <p:pic>
        <p:nvPicPr>
          <p:cNvPr id="10" name="Picture 9"/>
          <p:cNvPicPr>
            <a:picLocks noChangeAspect="1"/>
          </p:cNvPicPr>
          <p:nvPr/>
        </p:nvPicPr>
        <p:blipFill rotWithShape="1">
          <a:blip r:embed="rId2"/>
          <a:srcRect l="27627" t="27643" r="27951" b="6327"/>
          <a:stretch/>
        </p:blipFill>
        <p:spPr>
          <a:xfrm>
            <a:off x="250299" y="2243507"/>
            <a:ext cx="3161891" cy="3200400"/>
          </a:xfrm>
          <a:prstGeom prst="rect">
            <a:avLst/>
          </a:prstGeom>
        </p:spPr>
      </p:pic>
    </p:spTree>
    <p:extLst>
      <p:ext uri="{BB962C8B-B14F-4D97-AF65-F5344CB8AC3E}">
        <p14:creationId xmlns:p14="http://schemas.microsoft.com/office/powerpoint/2010/main" val="8101496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5" name="Text Placeholder 4"/>
          <p:cNvSpPr>
            <a:spLocks noGrp="1"/>
          </p:cNvSpPr>
          <p:nvPr>
            <p:ph type="body" sz="quarter" idx="10"/>
          </p:nvPr>
        </p:nvSpPr>
        <p:spPr/>
        <p:txBody>
          <a:bodyPr/>
          <a:lstStyle/>
          <a:p>
            <a:endParaRPr lang="en-US" dirty="0"/>
          </a:p>
        </p:txBody>
      </p:sp>
      <p:sp>
        <p:nvSpPr>
          <p:cNvPr id="3" name="Content Placeholder 2"/>
          <p:cNvSpPr>
            <a:spLocks noGrp="1"/>
          </p:cNvSpPr>
          <p:nvPr>
            <p:ph idx="1"/>
          </p:nvPr>
        </p:nvSpPr>
        <p:spPr/>
        <p:txBody>
          <a:bodyPr/>
          <a:lstStyle/>
          <a:p>
            <a:r>
              <a:rPr lang="en-US" sz="1200" dirty="0" smtClean="0"/>
              <a:t>This is a longitudinal designed study using data gathered from charter schools and public school districts and reported annually by the Massachusetts Department of Elementary and Secondary Education. The initial year is 2009-10, the year that an Act to Close the Achievement Gap, is the initial year through to the 2013-14 academic year, the last for which complete data including state assessment results are available.</a:t>
            </a:r>
          </a:p>
          <a:p>
            <a:r>
              <a:rPr lang="en-US" sz="1200" dirty="0" smtClean="0"/>
              <a:t>The independent variable is the academic year. The dependent variables are the student enrollment data in each academic year by charter schools, sending districts, all districts and the state and student subgroups: Students with disabilities, students living in poverty, English language learners and gender.</a:t>
            </a:r>
          </a:p>
          <a:p>
            <a:endParaRPr lang="en-US" sz="1200" dirty="0"/>
          </a:p>
        </p:txBody>
      </p:sp>
      <p:sp>
        <p:nvSpPr>
          <p:cNvPr id="7" name="Content Placeholder 6"/>
          <p:cNvSpPr>
            <a:spLocks noGrp="1"/>
          </p:cNvSpPr>
          <p:nvPr>
            <p:ph idx="13"/>
          </p:nvPr>
        </p:nvSpPr>
        <p:spPr>
          <a:xfrm>
            <a:off x="457200" y="1471706"/>
            <a:ext cx="2321755" cy="2749550"/>
          </a:xfrm>
        </p:spPr>
        <p:txBody>
          <a:bodyPr/>
          <a:lstStyle/>
          <a:p>
            <a:r>
              <a:rPr lang="en-US" b="1" cap="small" dirty="0" smtClean="0">
                <a:solidFill>
                  <a:srgbClr val="660066"/>
                </a:solidFill>
              </a:rPr>
              <a:t>Trend Study</a:t>
            </a:r>
          </a:p>
          <a:p>
            <a:r>
              <a:rPr lang="en-US" sz="1200" dirty="0" smtClean="0">
                <a:solidFill>
                  <a:srgbClr val="660066"/>
                </a:solidFill>
              </a:rPr>
              <a:t>A type of longitudinal study in which data are collected at two or more points in time from different samples of the same population.</a:t>
            </a:r>
          </a:p>
          <a:p>
            <a:r>
              <a:rPr lang="en-US" sz="1000" i="0" dirty="0" smtClean="0">
                <a:solidFill>
                  <a:srgbClr val="660066"/>
                </a:solidFill>
              </a:rPr>
              <a:t>Check, J. and Schutt, R.K.(2012).</a:t>
            </a:r>
            <a:r>
              <a:rPr lang="en-US" sz="1000" dirty="0" smtClean="0">
                <a:solidFill>
                  <a:srgbClr val="660066"/>
                </a:solidFill>
              </a:rPr>
              <a:t> Research methods in education</a:t>
            </a:r>
            <a:r>
              <a:rPr lang="en-US" sz="1000" i="0" dirty="0" smtClean="0">
                <a:solidFill>
                  <a:srgbClr val="660066"/>
                </a:solidFill>
              </a:rPr>
              <a:t>. Thousand Oaks: Sage</a:t>
            </a:r>
            <a:r>
              <a:rPr lang="en-US" sz="1000" dirty="0" smtClean="0">
                <a:solidFill>
                  <a:srgbClr val="660066"/>
                </a:solidFill>
              </a:rPr>
              <a:t>.</a:t>
            </a:r>
          </a:p>
          <a:p>
            <a:endParaRPr lang="en-US" dirty="0">
              <a:solidFill>
                <a:srgbClr val="660066"/>
              </a:solidFill>
            </a:endParaRPr>
          </a:p>
          <a:p>
            <a:endParaRPr lang="en-US" dirty="0">
              <a:solidFill>
                <a:srgbClr val="660066"/>
              </a:solidFill>
            </a:endParaRPr>
          </a:p>
        </p:txBody>
      </p:sp>
    </p:spTree>
    <p:extLst>
      <p:ext uri="{BB962C8B-B14F-4D97-AF65-F5344CB8AC3E}">
        <p14:creationId xmlns:p14="http://schemas.microsoft.com/office/powerpoint/2010/main" val="340077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Sending Districts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008530"/>
              </p:ext>
            </p:extLst>
          </p:nvPr>
        </p:nvGraphicFramePr>
        <p:xfrm>
          <a:off x="3829050" y="685801"/>
          <a:ext cx="3738656" cy="4464043"/>
        </p:xfrm>
        <a:graphic>
          <a:graphicData uri="http://schemas.openxmlformats.org/drawingml/2006/table">
            <a:tbl>
              <a:tblPr firstRow="1" bandRow="1">
                <a:tableStyleId>{21E4AEA4-8DFA-4A89-87EB-49C32662AFE0}</a:tableStyleId>
              </a:tblPr>
              <a:tblGrid>
                <a:gridCol w="1915832"/>
                <a:gridCol w="1822824"/>
              </a:tblGrid>
              <a:tr h="204907">
                <a:tc>
                  <a:txBody>
                    <a:bodyPr/>
                    <a:lstStyle/>
                    <a:p>
                      <a:pPr marL="0" marR="0" algn="l">
                        <a:spcBef>
                          <a:spcPts val="0"/>
                        </a:spcBef>
                        <a:spcAft>
                          <a:spcPts val="0"/>
                        </a:spcAft>
                      </a:pPr>
                      <a:r>
                        <a:rPr lang="en-US" sz="1200" cap="small" dirty="0" smtClean="0">
                          <a:effectLst/>
                          <a:latin typeface="Calibri"/>
                          <a:cs typeface="Calibri"/>
                        </a:rPr>
                        <a:t>Urban</a:t>
                      </a:r>
                      <a:endParaRPr lang="en-US" sz="12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200" cap="small" dirty="0" smtClean="0">
                          <a:effectLst/>
                          <a:latin typeface="Calibri"/>
                          <a:cs typeface="Calibri"/>
                        </a:rPr>
                        <a:t>Non-Urban</a:t>
                      </a:r>
                      <a:endParaRPr lang="en-US" sz="12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Attleboro*</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Barnstable*</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Boston</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Billerica</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Brockton*</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Chelmsford</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Cambridge</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Dennis-Yarmouth</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Chelsea*</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Dracut</a:t>
                      </a:r>
                      <a:endParaRPr lang="en-US" sz="1100" dirty="0">
                        <a:effectLst/>
                        <a:latin typeface="Calibri"/>
                        <a:ea typeface="ＭＳ 明朝"/>
                        <a:cs typeface="Calibri"/>
                      </a:endParaRPr>
                    </a:p>
                  </a:txBody>
                  <a:tcPr marL="68580" marR="68580" marT="0" marB="0" anchor="ctr"/>
                </a:tc>
              </a:tr>
              <a:tr h="198263">
                <a:tc>
                  <a:txBody>
                    <a:bodyPr/>
                    <a:lstStyle/>
                    <a:p>
                      <a:pPr marL="0" marR="0" algn="l">
                        <a:spcBef>
                          <a:spcPts val="0"/>
                        </a:spcBef>
                        <a:spcAft>
                          <a:spcPts val="0"/>
                        </a:spcAft>
                      </a:pPr>
                      <a:r>
                        <a:rPr lang="en-US" sz="1100" dirty="0" smtClean="0">
                          <a:effectLst/>
                          <a:latin typeface="Calibri"/>
                          <a:ea typeface="ＭＳ 明朝"/>
                          <a:cs typeface="Calibri"/>
                        </a:rPr>
                        <a:t>Chicopee*</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Foxborough</a:t>
                      </a:r>
                      <a:endParaRPr lang="en-US" sz="1100" dirty="0">
                        <a:effectLst/>
                        <a:latin typeface="Calibri"/>
                        <a:ea typeface="ＭＳ 明朝"/>
                        <a:cs typeface="Calibri"/>
                      </a:endParaRPr>
                    </a:p>
                  </a:txBody>
                  <a:tcPr marL="68580" marR="68580" marT="0" marB="0" anchor="ctr"/>
                </a:tc>
              </a:tr>
              <a:tr h="150098">
                <a:tc>
                  <a:txBody>
                    <a:bodyPr/>
                    <a:lstStyle/>
                    <a:p>
                      <a:pPr marL="0" marR="0" algn="l">
                        <a:spcBef>
                          <a:spcPts val="0"/>
                        </a:spcBef>
                        <a:spcAft>
                          <a:spcPts val="0"/>
                        </a:spcAft>
                      </a:pPr>
                      <a:r>
                        <a:rPr lang="en-US" sz="1100" dirty="0" smtClean="0">
                          <a:effectLst/>
                          <a:latin typeface="Calibri"/>
                          <a:ea typeface="ＭＳ 明朝"/>
                          <a:cs typeface="Calibri"/>
                        </a:rPr>
                        <a:t>Everett*</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Framingham</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Fall River*</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Haverhill*</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Fitchburg*</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Mansfield</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Holyoke*</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Marblehead</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Lawrence*</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Marlborough</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Lowell*</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Martha’s Vineyard**</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Lynn*</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Medford</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Malden*</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smtClean="0">
                          <a:effectLst/>
                          <a:latin typeface="Calibri"/>
                          <a:cs typeface="Calibri"/>
                        </a:rPr>
                        <a:t>Melrose</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New Bedford*</a:t>
                      </a:r>
                      <a:endParaRPr lang="en-US" sz="1100" dirty="0">
                        <a:effectLst/>
                        <a:latin typeface="Calibri"/>
                        <a:ea typeface="ＭＳ 明朝"/>
                        <a:cs typeface="Calibri"/>
                      </a:endParaRPr>
                    </a:p>
                  </a:txBody>
                  <a:tcPr marL="68580" marR="68580" marT="0" marB="0" anchor="ctr"/>
                </a:tc>
                <a:tc>
                  <a:txBody>
                    <a:bodyPr/>
                    <a:lstStyle/>
                    <a:p>
                      <a:r>
                        <a:rPr lang="en-US" sz="1100" dirty="0" smtClean="0">
                          <a:latin typeface="Calibri"/>
                          <a:cs typeface="Calibri"/>
                        </a:rPr>
                        <a:t>Norton</a:t>
                      </a:r>
                      <a:endParaRPr lang="en-US" sz="1100" dirty="0">
                        <a:latin typeface="Calibri"/>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Pittsfield*</a:t>
                      </a:r>
                      <a:endParaRPr lang="en-US" sz="1100" dirty="0">
                        <a:effectLst/>
                        <a:latin typeface="Calibri"/>
                        <a:ea typeface="ＭＳ 明朝"/>
                        <a:cs typeface="Calibri"/>
                      </a:endParaRPr>
                    </a:p>
                  </a:txBody>
                  <a:tcPr marL="68580" marR="68580" marT="0" marB="0" anchor="ctr"/>
                </a:tc>
                <a:tc>
                  <a:txBody>
                    <a:bodyPr/>
                    <a:lstStyle/>
                    <a:p>
                      <a:r>
                        <a:rPr lang="en-US" sz="1100" dirty="0" smtClean="0">
                          <a:latin typeface="Calibri"/>
                          <a:cs typeface="Calibri"/>
                        </a:rPr>
                        <a:t>Randolph</a:t>
                      </a:r>
                      <a:endParaRPr lang="en-US" sz="1100" dirty="0">
                        <a:latin typeface="Calibri"/>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Revere*</a:t>
                      </a:r>
                      <a:endParaRPr lang="en-US" sz="1100" dirty="0">
                        <a:effectLst/>
                        <a:latin typeface="Calibri"/>
                        <a:ea typeface="ＭＳ 明朝"/>
                        <a:cs typeface="Calibri"/>
                      </a:endParaRPr>
                    </a:p>
                  </a:txBody>
                  <a:tcPr marL="68580" marR="68580" marT="0" marB="0" anchor="ctr"/>
                </a:tc>
                <a:tc>
                  <a:txBody>
                    <a:bodyPr/>
                    <a:lstStyle/>
                    <a:p>
                      <a:r>
                        <a:rPr lang="en-US" sz="1100" dirty="0" smtClean="0">
                          <a:latin typeface="Calibri"/>
                          <a:cs typeface="Calibri"/>
                        </a:rPr>
                        <a:t>Saugus</a:t>
                      </a:r>
                      <a:endParaRPr lang="en-US" sz="1100" dirty="0">
                        <a:latin typeface="Calibri"/>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Salem*</a:t>
                      </a:r>
                      <a:endParaRPr lang="en-US" sz="1100" dirty="0">
                        <a:effectLst/>
                        <a:latin typeface="Calibri"/>
                        <a:ea typeface="ＭＳ 明朝"/>
                        <a:cs typeface="Calibri"/>
                      </a:endParaRPr>
                    </a:p>
                  </a:txBody>
                  <a:tcPr marL="68580" marR="68580" marT="0" marB="0" anchor="ctr"/>
                </a:tc>
                <a:tc>
                  <a:txBody>
                    <a:bodyPr/>
                    <a:lstStyle/>
                    <a:p>
                      <a:r>
                        <a:rPr lang="en-US" sz="1100" dirty="0" smtClean="0">
                          <a:latin typeface="Calibri"/>
                          <a:cs typeface="Calibri"/>
                        </a:rPr>
                        <a:t>Sandwich</a:t>
                      </a:r>
                      <a:endParaRPr lang="en-US" sz="1100" dirty="0">
                        <a:latin typeface="Calibri"/>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Somerville</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r>
                        <a:rPr lang="en-US" sz="1100" dirty="0">
                          <a:effectLst/>
                          <a:latin typeface="Calibri"/>
                          <a:cs typeface="Calibri"/>
                        </a:rPr>
                        <a:t> </a:t>
                      </a: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Springfield*</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endParaRPr lang="en-US" sz="1100" dirty="0">
                        <a:effectLst/>
                        <a:latin typeface="Calibri"/>
                        <a:ea typeface="ＭＳ 明朝"/>
                        <a:cs typeface="Calibri"/>
                      </a:endParaRPr>
                    </a:p>
                  </a:txBody>
                  <a:tcPr marL="68580" marR="68580" marT="0" marB="0" anchor="ctr"/>
                </a:tc>
              </a:tr>
              <a:tr h="204907">
                <a:tc>
                  <a:txBody>
                    <a:bodyPr/>
                    <a:lstStyle/>
                    <a:p>
                      <a:pPr marL="0" marR="0" algn="l">
                        <a:spcBef>
                          <a:spcPts val="0"/>
                        </a:spcBef>
                        <a:spcAft>
                          <a:spcPts val="0"/>
                        </a:spcAft>
                      </a:pPr>
                      <a:r>
                        <a:rPr lang="en-US" sz="1100" dirty="0" smtClean="0">
                          <a:effectLst/>
                          <a:latin typeface="Calibri"/>
                          <a:ea typeface="ＭＳ 明朝"/>
                          <a:cs typeface="Calibri"/>
                        </a:rPr>
                        <a:t>Worcester*</a:t>
                      </a:r>
                      <a:endParaRPr lang="en-US" sz="1100" dirty="0">
                        <a:effectLst/>
                        <a:latin typeface="Calibri"/>
                        <a:ea typeface="ＭＳ 明朝"/>
                        <a:cs typeface="Calibri"/>
                      </a:endParaRPr>
                    </a:p>
                  </a:txBody>
                  <a:tcPr marL="68580" marR="68580" marT="0" marB="0" anchor="ctr"/>
                </a:tc>
                <a:tc>
                  <a:txBody>
                    <a:bodyPr/>
                    <a:lstStyle/>
                    <a:p>
                      <a:pPr marL="0" marR="0" algn="l">
                        <a:spcBef>
                          <a:spcPts val="0"/>
                        </a:spcBef>
                        <a:spcAft>
                          <a:spcPts val="0"/>
                        </a:spcAft>
                      </a:pPr>
                      <a:endParaRPr lang="en-US" sz="1100" dirty="0">
                        <a:effectLst/>
                        <a:latin typeface="Calibri"/>
                        <a:ea typeface="ＭＳ 明朝"/>
                        <a:cs typeface="Calibri"/>
                      </a:endParaRPr>
                    </a:p>
                  </a:txBody>
                  <a:tcPr marL="68580" marR="68580" marT="0" marB="0" anchor="ctr"/>
                </a:tc>
              </a:tr>
            </a:tbl>
          </a:graphicData>
        </a:graphic>
      </p:graphicFrame>
      <p:sp>
        <p:nvSpPr>
          <p:cNvPr id="4" name="Content Placeholder 3"/>
          <p:cNvSpPr>
            <a:spLocks noGrp="1"/>
          </p:cNvSpPr>
          <p:nvPr>
            <p:ph idx="13"/>
          </p:nvPr>
        </p:nvSpPr>
        <p:spPr>
          <a:xfrm>
            <a:off x="640648" y="1913827"/>
            <a:ext cx="2321755" cy="2628291"/>
          </a:xfrm>
        </p:spPr>
        <p:txBody>
          <a:bodyPr/>
          <a:lstStyle/>
          <a:p>
            <a:r>
              <a:rPr lang="en-US" dirty="0" smtClean="0"/>
              <a:t>Districts that sent more than 100 students to a charter school in 2014-15 were included as sending districts for this report.  </a:t>
            </a:r>
            <a:endParaRPr lang="en-US" sz="1200" dirty="0"/>
          </a:p>
          <a:p>
            <a:r>
              <a:rPr lang="en-US" sz="1000" dirty="0" smtClean="0"/>
              <a:t>Source: Massachusetts Department of Elementary and Secondary Education, Office of School Finance, FY15 Charter Tuition Payments and Reimbursement for Sending District (Q4).</a:t>
            </a:r>
            <a:endParaRPr lang="en-US" sz="1000" dirty="0"/>
          </a:p>
        </p:txBody>
      </p:sp>
      <p:sp>
        <p:nvSpPr>
          <p:cNvPr id="5" name="Text Placeholder 4"/>
          <p:cNvSpPr>
            <a:spLocks noGrp="1"/>
          </p:cNvSpPr>
          <p:nvPr>
            <p:ph type="body" sz="quarter" idx="10"/>
          </p:nvPr>
        </p:nvSpPr>
        <p:spPr/>
        <p:txBody>
          <a:bodyPr/>
          <a:lstStyle/>
          <a:p>
            <a:endParaRPr lang="en-US" dirty="0"/>
          </a:p>
        </p:txBody>
      </p:sp>
      <p:sp>
        <p:nvSpPr>
          <p:cNvPr id="3" name="TextBox 2"/>
          <p:cNvSpPr txBox="1"/>
          <p:nvPr/>
        </p:nvSpPr>
        <p:spPr>
          <a:xfrm>
            <a:off x="799352" y="5281706"/>
            <a:ext cx="6768353" cy="1107996"/>
          </a:xfrm>
          <a:prstGeom prst="rect">
            <a:avLst/>
          </a:prstGeom>
          <a:noFill/>
        </p:spPr>
        <p:txBody>
          <a:bodyPr wrap="square" rtlCol="0">
            <a:spAutoFit/>
          </a:bodyPr>
          <a:lstStyle/>
          <a:p>
            <a:pPr marL="231775" indent="-231775">
              <a:tabLst>
                <a:tab pos="231775" algn="l"/>
              </a:tabLst>
            </a:pPr>
            <a:r>
              <a:rPr lang="en-US" sz="1100" i="1" dirty="0" smtClean="0">
                <a:solidFill>
                  <a:srgbClr val="660066"/>
                </a:solidFill>
                <a:latin typeface="Calibri"/>
                <a:cs typeface="Calibri"/>
              </a:rPr>
              <a:t>* 	Gateway </a:t>
            </a:r>
            <a:r>
              <a:rPr lang="en-US" sz="1100" i="1" dirty="0">
                <a:solidFill>
                  <a:srgbClr val="660066"/>
                </a:solidFill>
                <a:latin typeface="Calibri"/>
                <a:cs typeface="Calibri"/>
              </a:rPr>
              <a:t>Cities as defined in MGL, Chapter 23A, Section 3A: Population between 35,000 and 250,000, median household income below the state average, rate of educational attainment of bachelor’s degree is below the </a:t>
            </a:r>
            <a:r>
              <a:rPr lang="en-US" sz="1100" i="1" dirty="0" smtClean="0">
                <a:solidFill>
                  <a:srgbClr val="660066"/>
                </a:solidFill>
                <a:latin typeface="Calibri"/>
                <a:cs typeface="Calibri"/>
              </a:rPr>
              <a:t>state average.</a:t>
            </a:r>
          </a:p>
          <a:p>
            <a:pPr marL="231775" indent="-231775">
              <a:tabLst>
                <a:tab pos="231775" algn="l"/>
              </a:tabLst>
            </a:pPr>
            <a:r>
              <a:rPr lang="en-US" sz="1100" i="1" dirty="0" smtClean="0">
                <a:solidFill>
                  <a:srgbClr val="660066"/>
                </a:solidFill>
                <a:latin typeface="Calibri"/>
                <a:cs typeface="Calibri"/>
              </a:rPr>
              <a:t>*</a:t>
            </a:r>
            <a:r>
              <a:rPr lang="en-US" sz="1100" i="1" dirty="0">
                <a:solidFill>
                  <a:srgbClr val="660066"/>
                </a:solidFill>
                <a:latin typeface="Calibri"/>
                <a:cs typeface="Calibri"/>
              </a:rPr>
              <a:t>* </a:t>
            </a:r>
            <a:r>
              <a:rPr lang="en-US" sz="1100" i="1" dirty="0" smtClean="0">
                <a:solidFill>
                  <a:srgbClr val="660066"/>
                </a:solidFill>
                <a:latin typeface="Calibri"/>
                <a:cs typeface="Calibri"/>
              </a:rPr>
              <a:t>	Martha’s </a:t>
            </a:r>
            <a:r>
              <a:rPr lang="en-US" sz="1100" i="1" dirty="0">
                <a:solidFill>
                  <a:srgbClr val="660066"/>
                </a:solidFill>
                <a:latin typeface="Calibri"/>
                <a:cs typeface="Calibri"/>
              </a:rPr>
              <a:t>Vineyard is counted as one sending district number using aggregated data from the five districts sending students to the charter school.</a:t>
            </a:r>
          </a:p>
          <a:p>
            <a:endParaRPr lang="en-US" sz="1100" i="1" dirty="0">
              <a:solidFill>
                <a:srgbClr val="660066"/>
              </a:solidFill>
              <a:latin typeface="Calibri"/>
              <a:cs typeface="Calibri"/>
            </a:endParaRPr>
          </a:p>
        </p:txBody>
      </p:sp>
    </p:spTree>
    <p:extLst>
      <p:ext uri="{BB962C8B-B14F-4D97-AF65-F5344CB8AC3E}">
        <p14:creationId xmlns:p14="http://schemas.microsoft.com/office/powerpoint/2010/main" val="2150922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lumMod val="50000"/>
                  </a:schemeClr>
                </a:solidFill>
              </a:rPr>
              <a:t>Resources</a:t>
            </a:r>
            <a:endParaRPr lang="en-US" dirty="0">
              <a:solidFill>
                <a:schemeClr val="accent4">
                  <a:lumMod val="75000"/>
                </a:schemeClr>
              </a:solidFill>
            </a:endParaRPr>
          </a:p>
        </p:txBody>
      </p:sp>
      <p:sp>
        <p:nvSpPr>
          <p:cNvPr id="4" name="Content Placeholder 3"/>
          <p:cNvSpPr>
            <a:spLocks noGrp="1"/>
          </p:cNvSpPr>
          <p:nvPr>
            <p:ph idx="1"/>
          </p:nvPr>
        </p:nvSpPr>
        <p:spPr>
          <a:xfrm>
            <a:off x="528409" y="5905436"/>
            <a:ext cx="7379164" cy="426452"/>
          </a:xfrm>
        </p:spPr>
        <p:txBody>
          <a:bodyPr/>
          <a:lstStyle/>
          <a:p>
            <a:r>
              <a:rPr lang="en-US" dirty="0" smtClean="0">
                <a:latin typeface="Calibri"/>
                <a:cs typeface="Calibri"/>
              </a:rPr>
              <a:t>Recommended citation: Skinner, K.J. (2015). Who is being served by Massachusetts Commonwealth charter schools. Boston: Massachusetts Association of School Committees. Available online at _________.</a:t>
            </a:r>
            <a:endParaRPr lang="en-US" dirty="0">
              <a:latin typeface="Calibri"/>
              <a:cs typeface="Calibri"/>
            </a:endParaRPr>
          </a:p>
        </p:txBody>
      </p:sp>
      <p:sp>
        <p:nvSpPr>
          <p:cNvPr id="2" name="TextBox 1"/>
          <p:cNvSpPr txBox="1"/>
          <p:nvPr/>
        </p:nvSpPr>
        <p:spPr>
          <a:xfrm>
            <a:off x="3837214" y="685800"/>
            <a:ext cx="4807857" cy="4708981"/>
          </a:xfrm>
          <a:prstGeom prst="rect">
            <a:avLst/>
          </a:prstGeom>
          <a:noFill/>
        </p:spPr>
        <p:txBody>
          <a:bodyPr wrap="square" rtlCol="0">
            <a:spAutoFit/>
          </a:bodyPr>
          <a:lstStyle/>
          <a:p>
            <a:pPr marL="227013" indent="-227013">
              <a:spcAft>
                <a:spcPts val="600"/>
              </a:spcAft>
            </a:pPr>
            <a:r>
              <a:rPr lang="en-US" sz="1000" smtClean="0">
                <a:solidFill>
                  <a:srgbClr val="0D6A71"/>
                </a:solidFill>
                <a:latin typeface="Calibri"/>
                <a:cs typeface="Calibri"/>
              </a:rPr>
              <a:t>Cohodes</a:t>
            </a:r>
            <a:r>
              <a:rPr lang="en-US" sz="1000" dirty="0" smtClean="0">
                <a:solidFill>
                  <a:srgbClr val="0D6A71"/>
                </a:solidFill>
                <a:latin typeface="Calibri"/>
                <a:cs typeface="Calibri"/>
              </a:rPr>
              <a:t>, S.R., Setren, ElM., Walters, C.R., Angrist, J.D. and Pathak, P.A. (2013). ˆCharter school demand an effectiveness: A Boston Update. Boston: The Boston Foundation. Available </a:t>
            </a:r>
            <a:r>
              <a:rPr lang="en-US" sz="1000" dirty="0">
                <a:solidFill>
                  <a:srgbClr val="0D6A71"/>
                </a:solidFill>
                <a:latin typeface="Calibri"/>
                <a:cs typeface="Calibri"/>
              </a:rPr>
              <a:t>online at http://economics.mit.edu/files/</a:t>
            </a:r>
            <a:r>
              <a:rPr lang="en-US" sz="1000" dirty="0" smtClean="0">
                <a:solidFill>
                  <a:srgbClr val="0D6A71"/>
                </a:solidFill>
                <a:latin typeface="Calibri"/>
                <a:cs typeface="Calibri"/>
              </a:rPr>
              <a:t>9248</a:t>
            </a:r>
            <a:endParaRPr lang="en-US" sz="1000" dirty="0">
              <a:solidFill>
                <a:srgbClr val="0D6A71"/>
              </a:solidFill>
              <a:latin typeface="Calibri"/>
              <a:cs typeface="Calibri"/>
            </a:endParaRPr>
          </a:p>
          <a:p>
            <a:pPr marL="227013" indent="-227013">
              <a:spcAft>
                <a:spcPts val="600"/>
              </a:spcAft>
            </a:pPr>
            <a:r>
              <a:rPr lang="en-US" sz="1000" dirty="0" smtClean="0">
                <a:solidFill>
                  <a:srgbClr val="0D6A71"/>
                </a:solidFill>
                <a:latin typeface="Calibri"/>
                <a:cs typeface="Calibri"/>
              </a:rPr>
              <a:t>Commonwealth of Massachusetts Office of the State Auditor (2014). </a:t>
            </a:r>
            <a:r>
              <a:rPr lang="en-US" sz="1000" i="1" dirty="0" smtClean="0">
                <a:solidFill>
                  <a:srgbClr val="0D6A71"/>
                </a:solidFill>
                <a:latin typeface="Calibri"/>
                <a:cs typeface="Calibri"/>
              </a:rPr>
              <a:t>The department of elementary and secondary education’s oversight of charter schools: For the period July 1, 2009 through June 30 2013. </a:t>
            </a:r>
            <a:r>
              <a:rPr lang="en-US" sz="1000" dirty="0" smtClean="0">
                <a:solidFill>
                  <a:srgbClr val="0D6A71"/>
                </a:solidFill>
                <a:latin typeface="Calibri"/>
                <a:cs typeface="Calibri"/>
              </a:rPr>
              <a:t>Available </a:t>
            </a:r>
            <a:r>
              <a:rPr lang="en-US" sz="1000" dirty="0">
                <a:solidFill>
                  <a:srgbClr val="0D6A71"/>
                </a:solidFill>
                <a:latin typeface="Calibri"/>
                <a:cs typeface="Calibri"/>
              </a:rPr>
              <a:t>online at </a:t>
            </a:r>
            <a:r>
              <a:rPr lang="en-US" sz="1000" dirty="0">
                <a:solidFill>
                  <a:srgbClr val="0D6A71"/>
                </a:solidFill>
                <a:latin typeface="Calibri"/>
                <a:cs typeface="Calibri"/>
                <a:hlinkClick r:id="rId3"/>
              </a:rPr>
              <a:t>http://www.mass.gov/auditor/docs/audits/2014/</a:t>
            </a:r>
            <a:r>
              <a:rPr lang="en-US" sz="1000" dirty="0" smtClean="0">
                <a:solidFill>
                  <a:srgbClr val="0D6A71"/>
                </a:solidFill>
                <a:latin typeface="Calibri"/>
                <a:cs typeface="Calibri"/>
                <a:hlinkClick r:id="rId3"/>
              </a:rPr>
              <a:t>201351533c.pdf</a:t>
            </a:r>
            <a:r>
              <a:rPr lang="en-US" sz="1000" dirty="0" smtClean="0">
                <a:solidFill>
                  <a:srgbClr val="0D6A71"/>
                </a:solidFill>
                <a:latin typeface="Calibri"/>
                <a:cs typeface="Calibri"/>
              </a:rPr>
              <a:t> </a:t>
            </a:r>
            <a:endParaRPr lang="en-US" sz="1000" dirty="0">
              <a:solidFill>
                <a:srgbClr val="0D6A71"/>
              </a:solidFill>
              <a:latin typeface="Calibri"/>
              <a:cs typeface="Calibri"/>
            </a:endParaRPr>
          </a:p>
          <a:p>
            <a:pPr marL="227013" indent="-227013">
              <a:spcAft>
                <a:spcPts val="600"/>
              </a:spcAft>
            </a:pPr>
            <a:r>
              <a:rPr lang="en-US" sz="1000" dirty="0">
                <a:solidFill>
                  <a:srgbClr val="0D6A71"/>
                </a:solidFill>
                <a:latin typeface="Calibri"/>
                <a:cs typeface="Calibri"/>
              </a:rPr>
              <a:t>Massachusetts Department of Elementary and Secondary </a:t>
            </a:r>
            <a:r>
              <a:rPr lang="en-US" sz="1000" dirty="0" smtClean="0">
                <a:solidFill>
                  <a:srgbClr val="0D6A71"/>
                </a:solidFill>
                <a:latin typeface="Calibri"/>
                <a:cs typeface="Calibri"/>
              </a:rPr>
              <a:t>Education, Summary of MCAS Test Results for 2010-13.</a:t>
            </a:r>
            <a:r>
              <a:rPr lang="en-US" sz="1000" u="sng" dirty="0" smtClean="0">
                <a:hlinkClick r:id="rId4"/>
              </a:rPr>
              <a:t>http</a:t>
            </a:r>
            <a:r>
              <a:rPr lang="en-US" sz="1000" u="sng" dirty="0">
                <a:hlinkClick r:id="rId4"/>
              </a:rPr>
              <a:t>://www.doe.mass.edu/</a:t>
            </a:r>
            <a:r>
              <a:rPr lang="en-US" sz="1000" u="sng" dirty="0" smtClean="0">
                <a:hlinkClick r:id="rId4"/>
              </a:rPr>
              <a:t>mcas</a:t>
            </a:r>
            <a:endParaRPr lang="en-US" sz="1000" u="sng" dirty="0" smtClean="0"/>
          </a:p>
          <a:p>
            <a:pPr marL="227013" indent="-227013">
              <a:spcAft>
                <a:spcPts val="600"/>
              </a:spcAft>
            </a:pPr>
            <a:r>
              <a:rPr lang="en-US" sz="1000" dirty="0" smtClean="0">
                <a:solidFill>
                  <a:srgbClr val="0D6A71"/>
                </a:solidFill>
                <a:latin typeface="Calibri"/>
                <a:cs typeface="Calibri"/>
              </a:rPr>
              <a:t>Massachusetts </a:t>
            </a:r>
            <a:r>
              <a:rPr lang="en-US" sz="1000" dirty="0">
                <a:solidFill>
                  <a:srgbClr val="0D6A71"/>
                </a:solidFill>
                <a:latin typeface="Calibri"/>
                <a:cs typeface="Calibri"/>
              </a:rPr>
              <a:t>Department of Elementary and Secondary Education</a:t>
            </a:r>
            <a:r>
              <a:rPr lang="en-US" sz="1000" dirty="0" smtClean="0">
                <a:solidFill>
                  <a:srgbClr val="0D6A71"/>
                </a:solidFill>
                <a:latin typeface="Calibri"/>
                <a:cs typeface="Calibri"/>
              </a:rPr>
              <a:t>, 2014 MCAS results posted at School and District Profiles</a:t>
            </a:r>
            <a:endParaRPr lang="en-US" sz="1000" dirty="0"/>
          </a:p>
          <a:p>
            <a:pPr marL="227013" indent="-227013">
              <a:spcAft>
                <a:spcPts val="600"/>
              </a:spcAft>
            </a:pPr>
            <a:r>
              <a:rPr lang="en-US" sz="1000" dirty="0" smtClean="0">
                <a:solidFill>
                  <a:srgbClr val="0D6A71"/>
                </a:solidFill>
                <a:latin typeface="Calibri"/>
                <a:cs typeface="Calibri"/>
              </a:rPr>
              <a:t>Massachusetts Department of Elementary and Secondary Education (2013). </a:t>
            </a:r>
            <a:r>
              <a:rPr lang="en-US" sz="1000" i="1" dirty="0" smtClean="0">
                <a:solidFill>
                  <a:srgbClr val="0D6A71"/>
                </a:solidFill>
                <a:latin typeface="Calibri"/>
                <a:cs typeface="Calibri"/>
              </a:rPr>
              <a:t>Report on charter school waitlists </a:t>
            </a:r>
            <a:r>
              <a:rPr lang="en-US" sz="1000" dirty="0" smtClean="0">
                <a:solidFill>
                  <a:srgbClr val="0D6A71"/>
                </a:solidFill>
                <a:latin typeface="Calibri"/>
                <a:cs typeface="Calibri"/>
              </a:rPr>
              <a:t>.Available</a:t>
            </a:r>
            <a:r>
              <a:rPr lang="en-US" sz="1000" dirty="0">
                <a:solidFill>
                  <a:srgbClr val="0D6A71"/>
                </a:solidFill>
                <a:latin typeface="Calibri"/>
                <a:cs typeface="Calibri"/>
              </a:rPr>
              <a:t> online at </a:t>
            </a:r>
            <a:r>
              <a:rPr lang="en-US" sz="1000" dirty="0">
                <a:solidFill>
                  <a:srgbClr val="0D6A71"/>
                </a:solidFill>
                <a:latin typeface="Calibri"/>
                <a:cs typeface="Calibri"/>
                <a:hlinkClick r:id="rId5"/>
              </a:rPr>
              <a:t>http://www.doe.mass.edu/charter/enrollment/</a:t>
            </a:r>
            <a:r>
              <a:rPr lang="en-US" sz="1000" dirty="0" smtClean="0">
                <a:solidFill>
                  <a:srgbClr val="0D6A71"/>
                </a:solidFill>
                <a:latin typeface="Calibri"/>
                <a:cs typeface="Calibri"/>
                <a:hlinkClick r:id="rId5"/>
              </a:rPr>
              <a:t>fy2014Waitlist.pdf</a:t>
            </a:r>
            <a:r>
              <a:rPr lang="en-US" sz="1000" dirty="0" smtClean="0">
                <a:solidFill>
                  <a:srgbClr val="0D6A71"/>
                </a:solidFill>
                <a:latin typeface="Calibri"/>
                <a:cs typeface="Calibri"/>
              </a:rPr>
              <a:t> </a:t>
            </a:r>
            <a:endParaRPr lang="en-US" sz="1000" dirty="0">
              <a:solidFill>
                <a:srgbClr val="0D6A71"/>
              </a:solidFill>
              <a:latin typeface="Calibri"/>
              <a:cs typeface="Calibri"/>
            </a:endParaRPr>
          </a:p>
          <a:p>
            <a:pPr marL="227013" indent="-227013">
              <a:spcAft>
                <a:spcPts val="600"/>
              </a:spcAft>
            </a:pPr>
            <a:r>
              <a:rPr lang="en-US" sz="1000" dirty="0" smtClean="0">
                <a:solidFill>
                  <a:srgbClr val="0D6A71"/>
                </a:solidFill>
                <a:latin typeface="Calibri"/>
                <a:cs typeface="Calibri"/>
              </a:rPr>
              <a:t> Massachusetts Department of Elementary and Secondary Education (2000). Special education definitions and related links. Available </a:t>
            </a:r>
            <a:r>
              <a:rPr lang="en-US" sz="1000" dirty="0">
                <a:solidFill>
                  <a:srgbClr val="0D6A71"/>
                </a:solidFill>
                <a:latin typeface="Calibri"/>
                <a:cs typeface="Calibri"/>
              </a:rPr>
              <a:t>online at </a:t>
            </a:r>
            <a:r>
              <a:rPr lang="en-US" sz="1000" dirty="0">
                <a:solidFill>
                  <a:srgbClr val="0D6A71"/>
                </a:solidFill>
                <a:latin typeface="Calibri"/>
                <a:cs typeface="Calibri"/>
                <a:hlinkClick r:id="rId6" action="ppaction://hlinkfile"/>
              </a:rPr>
              <a:t>file:/</a:t>
            </a:r>
            <a:r>
              <a:rPr lang="en-US" sz="1000" dirty="0" smtClean="0">
                <a:solidFill>
                  <a:srgbClr val="0D6A71"/>
                </a:solidFill>
                <a:latin typeface="Calibri"/>
                <a:cs typeface="Calibri"/>
                <a:hlinkClick r:id="rId6" action="ppaction://hlinkfile"/>
              </a:rPr>
              <a:t>/ Volumes</a:t>
            </a:r>
            <a:r>
              <a:rPr lang="en-US" sz="1000" dirty="0">
                <a:solidFill>
                  <a:srgbClr val="0D6A71"/>
                </a:solidFill>
                <a:latin typeface="Calibri"/>
                <a:cs typeface="Calibri"/>
                <a:hlinkClick r:id="rId6" action="ppaction://hlinkfile"/>
              </a:rPr>
              <a:t>/</a:t>
            </a:r>
            <a:r>
              <a:rPr lang="en-US" sz="1000" dirty="0" smtClean="0">
                <a:solidFill>
                  <a:srgbClr val="0D6A71"/>
                </a:solidFill>
                <a:latin typeface="Calibri"/>
                <a:cs typeface="Calibri"/>
                <a:hlinkClick r:id="rId6" action="ppaction://hlinkfile"/>
              </a:rPr>
              <a:t>NO percent20NAME</a:t>
            </a:r>
            <a:r>
              <a:rPr lang="en-US" sz="1000" dirty="0">
                <a:solidFill>
                  <a:srgbClr val="0D6A71"/>
                </a:solidFill>
                <a:latin typeface="Calibri"/>
                <a:cs typeface="Calibri"/>
                <a:hlinkClick r:id="rId6" action="ppaction://hlinkfile"/>
              </a:rPr>
              <a:t>/</a:t>
            </a:r>
            <a:r>
              <a:rPr lang="en-US" sz="1000" dirty="0" smtClean="0">
                <a:solidFill>
                  <a:srgbClr val="0D6A71"/>
                </a:solidFill>
                <a:latin typeface="Calibri"/>
                <a:cs typeface="Calibri"/>
                <a:hlinkClick r:id="rId6" action="ppaction://hlinkfile"/>
              </a:rPr>
              <a:t>MASC.Charters percent20 percent5B3 percent5D</a:t>
            </a:r>
            <a:r>
              <a:rPr lang="en-US" sz="1000" dirty="0">
                <a:solidFill>
                  <a:srgbClr val="0D6A71"/>
                </a:solidFill>
                <a:latin typeface="Calibri"/>
                <a:cs typeface="Calibri"/>
                <a:hlinkClick r:id="rId6" action="ppaction://hlinkfile"/>
              </a:rPr>
              <a:t>/MASC.Charters/SPED/</a:t>
            </a:r>
            <a:r>
              <a:rPr lang="en-US" sz="1000" dirty="0" smtClean="0">
                <a:solidFill>
                  <a:srgbClr val="0D6A71"/>
                </a:solidFill>
                <a:latin typeface="Calibri"/>
                <a:cs typeface="Calibri"/>
                <a:hlinkClick r:id="rId6" action="ppaction://hlinkfile"/>
              </a:rPr>
              <a:t>DESE percent20SWD percent20Definitions.Links.webarchivee</a:t>
            </a:r>
            <a:r>
              <a:rPr lang="en-US" sz="1000" dirty="0" smtClean="0">
                <a:solidFill>
                  <a:srgbClr val="0D6A71"/>
                </a:solidFill>
                <a:latin typeface="Calibri"/>
                <a:cs typeface="Calibri"/>
              </a:rPr>
              <a:t> </a:t>
            </a:r>
          </a:p>
          <a:p>
            <a:pPr marL="227013" indent="-227013">
              <a:spcAft>
                <a:spcPts val="600"/>
              </a:spcAft>
            </a:pPr>
            <a:r>
              <a:rPr lang="en-US" sz="1000" dirty="0">
                <a:solidFill>
                  <a:srgbClr val="0D6A71"/>
                </a:solidFill>
                <a:latin typeface="Calibri"/>
                <a:cs typeface="Calibri"/>
              </a:rPr>
              <a:t>Voyer, D. and Voyer, S.D. (2014).!Gender differences in scholastic achievement: A meta-analysis. American Psychological Association, </a:t>
            </a:r>
            <a:r>
              <a:rPr lang="en-US" sz="1000" i="1" dirty="0">
                <a:solidFill>
                  <a:srgbClr val="0D6A71"/>
                </a:solidFill>
                <a:latin typeface="Calibri"/>
                <a:cs typeface="Calibri"/>
              </a:rPr>
              <a:t>Psychological Bulletin. </a:t>
            </a:r>
            <a:r>
              <a:rPr lang="en-US" sz="1000" dirty="0">
                <a:solidFill>
                  <a:srgbClr val="0D6A71"/>
                </a:solidFill>
                <a:latin typeface="Calibri"/>
                <a:cs typeface="Calibri"/>
              </a:rPr>
              <a:t>2014, 140(4), 1748-1204.Retrieved on May 11, 2015 at </a:t>
            </a:r>
            <a:r>
              <a:rPr lang="en-US" sz="1000" dirty="0">
                <a:solidFill>
                  <a:srgbClr val="0D6A71"/>
                </a:solidFill>
                <a:latin typeface="Calibri"/>
                <a:cs typeface="Calibri"/>
                <a:hlinkClick r:id="rId7"/>
              </a:rPr>
              <a:t>http://www.apa.org/pubs/journals/releases/bul8a0036620.pdf</a:t>
            </a:r>
            <a:r>
              <a:rPr lang="en-US" sz="1000" dirty="0" smtClean="0">
                <a:solidFill>
                  <a:srgbClr val="0D6A71"/>
                </a:solidFill>
                <a:latin typeface="Calibri"/>
                <a:cs typeface="Calibri"/>
              </a:rPr>
              <a:t>.</a:t>
            </a:r>
          </a:p>
          <a:p>
            <a:pPr marL="227013" indent="-227013">
              <a:spcAft>
                <a:spcPts val="600"/>
              </a:spcAft>
            </a:pPr>
            <a:r>
              <a:rPr lang="en-US" sz="1000" dirty="0" smtClean="0">
                <a:solidFill>
                  <a:srgbClr val="0D6A71"/>
                </a:solidFill>
                <a:latin typeface="Calibri"/>
                <a:cs typeface="Calibri"/>
              </a:rPr>
              <a:t> </a:t>
            </a:r>
            <a:endParaRPr lang="en-US" sz="1000" dirty="0">
              <a:solidFill>
                <a:srgbClr val="0D6A71"/>
              </a:solidFill>
              <a:latin typeface="Calibri"/>
              <a:cs typeface="Calibri"/>
            </a:endParaRPr>
          </a:p>
          <a:p>
            <a:endParaRPr lang="en-US" sz="1000" dirty="0">
              <a:solidFill>
                <a:schemeClr val="accent4">
                  <a:lumMod val="75000"/>
                </a:schemeClr>
              </a:solidFill>
              <a:latin typeface="Calibri"/>
              <a:cs typeface="Calibri"/>
            </a:endParaRPr>
          </a:p>
          <a:p>
            <a:pPr marL="227013" indent="-227013"/>
            <a:endParaRPr lang="en-US" sz="1000" dirty="0">
              <a:solidFill>
                <a:schemeClr val="accent4">
                  <a:lumMod val="75000"/>
                </a:schemeClr>
              </a:solidFill>
              <a:latin typeface="Calibri"/>
              <a:cs typeface="Calibri"/>
            </a:endParaRPr>
          </a:p>
        </p:txBody>
      </p:sp>
    </p:spTree>
    <p:extLst>
      <p:ext uri="{BB962C8B-B14F-4D97-AF65-F5344CB8AC3E}">
        <p14:creationId xmlns:p14="http://schemas.microsoft.com/office/powerpoint/2010/main" val="1557026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251372" cy="500850"/>
          </a:xfrm>
        </p:spPr>
        <p:txBody>
          <a:bodyPr/>
          <a:lstStyle/>
          <a:p>
            <a:r>
              <a:rPr lang="en-US" dirty="0" smtClean="0"/>
              <a:t>An Act Relative to Closing the Achievement Gap</a:t>
            </a:r>
            <a:endParaRPr lang="en-US" sz="1200" b="0" spc="0" dirty="0">
              <a:latin typeface="Calibri"/>
              <a:cs typeface="Calibri"/>
            </a:endParaRPr>
          </a:p>
        </p:txBody>
      </p:sp>
      <p:sp>
        <p:nvSpPr>
          <p:cNvPr id="8" name="Content Placeholder 7"/>
          <p:cNvSpPr>
            <a:spLocks noGrp="1"/>
          </p:cNvSpPr>
          <p:nvPr>
            <p:ph idx="1"/>
          </p:nvPr>
        </p:nvSpPr>
        <p:spPr>
          <a:xfrm>
            <a:off x="454452" y="1255030"/>
            <a:ext cx="8457293" cy="4999720"/>
          </a:xfrm>
        </p:spPr>
        <p:txBody>
          <a:bodyPr/>
          <a:lstStyle/>
          <a:p>
            <a:pPr>
              <a:lnSpc>
                <a:spcPct val="100000"/>
              </a:lnSpc>
              <a:spcBef>
                <a:spcPts val="0"/>
              </a:spcBef>
              <a:spcAft>
                <a:spcPts val="600"/>
              </a:spcAft>
              <a:buClr>
                <a:srgbClr val="1A1D71"/>
              </a:buClr>
              <a:buNone/>
            </a:pPr>
            <a:r>
              <a:rPr lang="en-US" sz="1200" b="1" cap="small" dirty="0" smtClean="0">
                <a:solidFill>
                  <a:schemeClr val="accent1"/>
                </a:solidFill>
              </a:rPr>
              <a:t>Student Enrollment and Retention Plans</a:t>
            </a:r>
          </a:p>
          <a:p>
            <a:pPr>
              <a:lnSpc>
                <a:spcPct val="100000"/>
              </a:lnSpc>
              <a:spcBef>
                <a:spcPts val="0"/>
              </a:spcBef>
              <a:spcAft>
                <a:spcPts val="600"/>
              </a:spcAft>
              <a:buClr>
                <a:srgbClr val="1A1D71"/>
              </a:buClr>
              <a:buNone/>
            </a:pPr>
            <a:endParaRPr lang="en-US" sz="1100" dirty="0"/>
          </a:p>
          <a:p>
            <a:pPr>
              <a:lnSpc>
                <a:spcPct val="100000"/>
              </a:lnSpc>
              <a:spcBef>
                <a:spcPts val="0"/>
              </a:spcBef>
              <a:spcAft>
                <a:spcPts val="600"/>
              </a:spcAft>
              <a:buClr>
                <a:srgbClr val="1A1D71"/>
              </a:buClr>
              <a:buNone/>
            </a:pPr>
            <a:r>
              <a:rPr lang="en-US" sz="1100" dirty="0" smtClean="0"/>
              <a:t>Commonwealth Charter Schools must within their application include:</a:t>
            </a:r>
          </a:p>
          <a:p>
            <a:pPr marL="171450" indent="-171450">
              <a:lnSpc>
                <a:spcPct val="100000"/>
              </a:lnSpc>
              <a:spcBef>
                <a:spcPts val="0"/>
              </a:spcBef>
              <a:spcAft>
                <a:spcPts val="600"/>
              </a:spcAft>
              <a:buClr>
                <a:schemeClr val="accent1"/>
              </a:buClr>
              <a:buFont typeface="Wingdings" charset="2"/>
              <a:buChar char="Ø"/>
            </a:pPr>
            <a:r>
              <a:rPr lang="en-US" sz="1100" dirty="0" smtClean="0"/>
              <a:t>a </a:t>
            </a:r>
            <a:r>
              <a:rPr lang="en-US" sz="1100" dirty="0"/>
              <a:t>statement of equal educational opportunity </a:t>
            </a:r>
            <a:r>
              <a:rPr lang="en-US" sz="1100" dirty="0" smtClean="0"/>
              <a:t>that </a:t>
            </a:r>
            <a:r>
              <a:rPr lang="en-US" sz="1100" dirty="0"/>
              <a:t>charter schools shall be open to all students, on a space available basis, and shall not discriminate on the basis of race, color, national origin, creed, sex, ethnicity, sexual orientation, mental or physical disability, age, ancestry, athletic performance, special need, proficiency in the English language or academic achievement; </a:t>
            </a:r>
            <a:endParaRPr lang="en-US" sz="1100" dirty="0" smtClean="0"/>
          </a:p>
          <a:p>
            <a:pPr marL="171450" indent="-171450">
              <a:lnSpc>
                <a:spcPct val="100000"/>
              </a:lnSpc>
              <a:spcBef>
                <a:spcPts val="0"/>
              </a:spcBef>
              <a:spcAft>
                <a:spcPts val="600"/>
              </a:spcAft>
              <a:buClr>
                <a:schemeClr val="accent1"/>
              </a:buClr>
              <a:buFont typeface="Wingdings" charset="2"/>
              <a:buChar char="Ø"/>
            </a:pPr>
            <a:r>
              <a:rPr lang="en-US" sz="1100" dirty="0" smtClean="0"/>
              <a:t>a </a:t>
            </a:r>
            <a:r>
              <a:rPr lang="en-US" sz="1100" dirty="0"/>
              <a:t>student recruitment and retention plan, including deliberate, specific strategies the school will use to ensure the provision of equal educational opportunity </a:t>
            </a:r>
            <a:r>
              <a:rPr lang="en-US" sz="1100" dirty="0" smtClean="0"/>
              <a:t>and </a:t>
            </a:r>
            <a:r>
              <a:rPr lang="en-US" sz="1100" dirty="0"/>
              <a:t>to attract, enroll and retain a student population that, when compared to students in similar grades in schools from which the charter school is expected to enroll students, contains a comparable academic and demographic </a:t>
            </a:r>
            <a:r>
              <a:rPr lang="en-US" sz="1100" dirty="0" smtClean="0"/>
              <a:t>profile. The plan must</a:t>
            </a:r>
          </a:p>
          <a:p>
            <a:pPr marL="460375" lvl="1" indent="-171450">
              <a:buClr>
                <a:schemeClr val="accent1"/>
              </a:buClr>
              <a:buFont typeface="Wingdings" charset="2"/>
              <a:buChar char="Ø"/>
            </a:pPr>
            <a:r>
              <a:rPr lang="en-US" sz="1100" dirty="0"/>
              <a:t>include, but not be limited to, a detailed description of deliberate, specific strategies the school will use to maximize the number of students who successfully complete all school requirements and prevent students from dropping out. The student recruitment and retention plan shall be updated annually and shall include annual goals for: (</a:t>
            </a:r>
            <a:r>
              <a:rPr lang="en-US" sz="1100" dirty="0" err="1"/>
              <a:t>i</a:t>
            </a:r>
            <a:r>
              <a:rPr lang="en-US" sz="1100" dirty="0"/>
              <a:t>) recruitment activities; (ii) student retention activities; and (iii) student retention. </a:t>
            </a:r>
            <a:endParaRPr lang="en-US" sz="1100" dirty="0" smtClean="0"/>
          </a:p>
          <a:p>
            <a:pPr marL="171450" indent="-171450">
              <a:lnSpc>
                <a:spcPct val="100000"/>
              </a:lnSpc>
              <a:spcBef>
                <a:spcPts val="0"/>
              </a:spcBef>
              <a:spcAft>
                <a:spcPts val="600"/>
              </a:spcAft>
              <a:buClr>
                <a:schemeClr val="accent1"/>
              </a:buClr>
              <a:buFont typeface="Wingdings" charset="2"/>
              <a:buChar char="Ø"/>
            </a:pPr>
            <a:r>
              <a:rPr lang="en-US" sz="1100" dirty="0" smtClean="0"/>
              <a:t>plans </a:t>
            </a:r>
            <a:r>
              <a:rPr lang="en-US" sz="1100" dirty="0"/>
              <a:t>for disseminating successes and innovations of the charter school to other non-charter public schools. </a:t>
            </a:r>
            <a:endParaRPr lang="en-US" sz="1100" dirty="0" smtClean="0"/>
          </a:p>
        </p:txBody>
      </p:sp>
    </p:spTree>
    <p:extLst>
      <p:ext uri="{BB962C8B-B14F-4D97-AF65-F5344CB8AC3E}">
        <p14:creationId xmlns:p14="http://schemas.microsoft.com/office/powerpoint/2010/main" val="1144028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Non-Discrimination</a:t>
            </a:r>
            <a:endParaRPr lang="en-US" sz="2400" dirty="0">
              <a:solidFill>
                <a:srgbClr val="1A1D71"/>
              </a:solidFill>
            </a:endParaRPr>
          </a:p>
        </p:txBody>
      </p:sp>
      <p:sp>
        <p:nvSpPr>
          <p:cNvPr id="4" name="Content Placeholder 3"/>
          <p:cNvSpPr>
            <a:spLocks noGrp="1"/>
          </p:cNvSpPr>
          <p:nvPr>
            <p:ph idx="1"/>
          </p:nvPr>
        </p:nvSpPr>
        <p:spPr>
          <a:xfrm>
            <a:off x="3826829" y="1484084"/>
            <a:ext cx="4957358" cy="2933701"/>
          </a:xfrm>
        </p:spPr>
        <p:txBody>
          <a:bodyPr/>
          <a:lstStyle/>
          <a:p>
            <a:pPr lvl="0"/>
            <a:r>
              <a:rPr lang="en-US" sz="1100" b="1" dirty="0" smtClean="0"/>
              <a:t>Non</a:t>
            </a:r>
            <a:r>
              <a:rPr lang="en-US" sz="1100" b="1" dirty="0"/>
              <a:t>-Discrimination: </a:t>
            </a:r>
            <a:r>
              <a:rPr lang="en-US" sz="1100" dirty="0" smtClean="0"/>
              <a:t> </a:t>
            </a:r>
            <a:r>
              <a:rPr lang="en-US" sz="1100" dirty="0"/>
              <a:t>“Charter schools shall be open to all students, on a space available basis, and shall not discriminate on the basis of race, color, national origin, creed, sex, gender identity, ethnicity, sexual orientation, mental or physical disability, age, ancestry, athletic performance, special need, or proficiency in the English language or a foreign language or academic achievement.” </a:t>
            </a:r>
            <a:r>
              <a:rPr lang="en-US" sz="1100" dirty="0" smtClean="0"/>
              <a:t>MGL Chapter 71, Section 89.</a:t>
            </a:r>
          </a:p>
          <a:p>
            <a:pPr lvl="0"/>
            <a:endParaRPr lang="en-US" sz="1200" dirty="0"/>
          </a:p>
          <a:p>
            <a:pPr lvl="0"/>
            <a:endParaRPr lang="en-US" sz="1200" dirty="0"/>
          </a:p>
          <a:p>
            <a:endParaRPr lang="en-US" sz="1200" dirty="0" smtClean="0"/>
          </a:p>
          <a:p>
            <a:endParaRPr lang="en-US" sz="1200" dirty="0"/>
          </a:p>
          <a:p>
            <a:endParaRPr lang="en-US" sz="1200" dirty="0" smtClean="0"/>
          </a:p>
          <a:p>
            <a:endParaRPr lang="en-US" sz="1200" dirty="0"/>
          </a:p>
          <a:p>
            <a:endParaRPr lang="en-US" sz="1200" dirty="0" smtClean="0"/>
          </a:p>
        </p:txBody>
      </p:sp>
      <p:sp>
        <p:nvSpPr>
          <p:cNvPr id="5" name="Content Placeholder 3"/>
          <p:cNvSpPr>
            <a:spLocks noGrp="1"/>
          </p:cNvSpPr>
          <p:nvPr>
            <p:ph idx="1"/>
          </p:nvPr>
        </p:nvSpPr>
        <p:spPr>
          <a:xfrm>
            <a:off x="3826829" y="3035299"/>
            <a:ext cx="4957358" cy="2924629"/>
          </a:xfrm>
        </p:spPr>
        <p:txBody>
          <a:bodyPr/>
          <a:lstStyle/>
          <a:p>
            <a:r>
              <a:rPr lang="en-US" sz="1400" dirty="0" smtClean="0">
                <a:solidFill>
                  <a:schemeClr val="accent4">
                    <a:lumMod val="75000"/>
                  </a:schemeClr>
                </a:solidFill>
              </a:rPr>
              <a:t>However</a:t>
            </a:r>
            <a:r>
              <a:rPr lang="en-US" sz="1400" dirty="0">
                <a:solidFill>
                  <a:schemeClr val="accent4">
                    <a:lumMod val="75000"/>
                  </a:schemeClr>
                </a:solidFill>
              </a:rPr>
              <a:t>, five years after the law’s enactment, based on actual enrollment data provided by charter schools to the Department of Elementary and Secondary Education, it appears that certain student subgroups are still advantaged over other groups</a:t>
            </a:r>
            <a:r>
              <a:rPr lang="en-US" sz="1400" dirty="0" smtClean="0">
                <a:solidFill>
                  <a:schemeClr val="accent4">
                    <a:lumMod val="75000"/>
                  </a:schemeClr>
                </a:solidFill>
              </a:rPr>
              <a:t>.</a:t>
            </a:r>
          </a:p>
          <a:p>
            <a:pPr marL="520700" indent="-285750">
              <a:buClr>
                <a:schemeClr val="accent1"/>
              </a:buClr>
              <a:buFont typeface="Wingdings" charset="2"/>
              <a:buChar char="Ø"/>
            </a:pPr>
            <a:r>
              <a:rPr lang="en-US" sz="1400" dirty="0" smtClean="0">
                <a:solidFill>
                  <a:schemeClr val="accent4">
                    <a:lumMod val="75000"/>
                  </a:schemeClr>
                </a:solidFill>
              </a:rPr>
              <a:t>English language learners</a:t>
            </a:r>
          </a:p>
          <a:p>
            <a:pPr marL="520700" indent="-285750">
              <a:buClr>
                <a:schemeClr val="accent1"/>
              </a:buClr>
              <a:buFont typeface="Wingdings" charset="2"/>
              <a:buChar char="Ø"/>
            </a:pPr>
            <a:r>
              <a:rPr lang="en-US" sz="1400" dirty="0" smtClean="0">
                <a:solidFill>
                  <a:schemeClr val="accent4">
                    <a:lumMod val="75000"/>
                  </a:schemeClr>
                </a:solidFill>
              </a:rPr>
              <a:t>Students with disabilities</a:t>
            </a:r>
          </a:p>
          <a:p>
            <a:pPr marL="520700" indent="-285750">
              <a:buClr>
                <a:schemeClr val="accent1"/>
              </a:buClr>
              <a:buFont typeface="Wingdings" charset="2"/>
              <a:buChar char="Ø"/>
            </a:pPr>
            <a:r>
              <a:rPr lang="en-US" sz="1400" dirty="0" smtClean="0">
                <a:solidFill>
                  <a:schemeClr val="accent4">
                    <a:lumMod val="75000"/>
                  </a:schemeClr>
                </a:solidFill>
              </a:rPr>
              <a:t>Students living in poverty</a:t>
            </a:r>
          </a:p>
          <a:p>
            <a:pPr marL="520700" indent="-285750">
              <a:buClr>
                <a:schemeClr val="accent1"/>
              </a:buClr>
              <a:buFont typeface="Wingdings" charset="2"/>
              <a:buChar char="Ø"/>
            </a:pPr>
            <a:r>
              <a:rPr lang="en-US" sz="1400" dirty="0" smtClean="0">
                <a:solidFill>
                  <a:schemeClr val="accent4">
                    <a:lumMod val="75000"/>
                  </a:schemeClr>
                </a:solidFill>
              </a:rPr>
              <a:t>Males</a:t>
            </a:r>
            <a:endParaRPr lang="en-US" sz="1400" dirty="0">
              <a:solidFill>
                <a:schemeClr val="accent4">
                  <a:lumMod val="75000"/>
                </a:schemeClr>
              </a:solidFill>
            </a:endParaRPr>
          </a:p>
          <a:p>
            <a:pPr lvl="0"/>
            <a:endParaRPr lang="en-US" sz="1400" dirty="0">
              <a:solidFill>
                <a:schemeClr val="accent4">
                  <a:lumMod val="75000"/>
                </a:schemeClr>
              </a:solidFill>
            </a:endParaRPr>
          </a:p>
        </p:txBody>
      </p:sp>
      <p:grpSp>
        <p:nvGrpSpPr>
          <p:cNvPr id="7" name="Group 6"/>
          <p:cNvGrpSpPr/>
          <p:nvPr/>
        </p:nvGrpSpPr>
        <p:grpSpPr>
          <a:xfrm>
            <a:off x="3826348" y="561823"/>
            <a:ext cx="4957839" cy="738664"/>
            <a:chOff x="3826348" y="561823"/>
            <a:chExt cx="4957839" cy="738664"/>
          </a:xfrm>
        </p:grpSpPr>
        <p:sp>
          <p:nvSpPr>
            <p:cNvPr id="9" name="TextBox 8"/>
            <p:cNvSpPr txBox="1"/>
            <p:nvPr/>
          </p:nvSpPr>
          <p:spPr>
            <a:xfrm>
              <a:off x="3826828" y="561823"/>
              <a:ext cx="4836385" cy="646331"/>
            </a:xfrm>
            <a:prstGeom prst="rect">
              <a:avLst/>
            </a:prstGeom>
            <a:noFill/>
            <a:scene3d>
              <a:camera prst="orthographicFront"/>
              <a:lightRig rig="threePt" dir="t"/>
            </a:scene3d>
            <a:sp3d>
              <a:bevelT/>
            </a:sp3d>
          </p:spPr>
          <p:txBody>
            <a:bodyPr wrap="square" rtlCol="0">
              <a:spAutoFit/>
            </a:bodyPr>
            <a:lstStyle/>
            <a:p>
              <a:r>
                <a:rPr lang="en-US" sz="1200" b="1" i="1" dirty="0" smtClean="0">
                  <a:solidFill>
                    <a:srgbClr val="660066"/>
                  </a:solidFill>
                  <a:latin typeface="Corbel" pitchFamily="34" charset="0"/>
                </a:rPr>
                <a:t>A section of the Achievement Gaps Act attempts to establish the same standards for districts and charter schools with regard to the demographics of the students served.</a:t>
              </a:r>
              <a:endParaRPr lang="en-US" sz="1200" b="1" i="1" dirty="0">
                <a:solidFill>
                  <a:srgbClr val="660066"/>
                </a:solidFill>
                <a:latin typeface="Corbel" pitchFamily="34" charset="0"/>
              </a:endParaRPr>
            </a:p>
          </p:txBody>
        </p:sp>
        <p:cxnSp>
          <p:nvCxnSpPr>
            <p:cNvPr id="11" name="Straight Connector 10"/>
            <p:cNvCxnSpPr/>
            <p:nvPr/>
          </p:nvCxnSpPr>
          <p:spPr>
            <a:xfrm>
              <a:off x="3826348" y="1300487"/>
              <a:ext cx="4957839" cy="0"/>
            </a:xfrm>
            <a:prstGeom prst="line">
              <a:avLst/>
            </a:prstGeom>
            <a:ln w="12700" cmpd="sng">
              <a:solidFill>
                <a:srgbClr val="83C85E"/>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179138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Filling Vacated Seats</a:t>
            </a:r>
            <a:endParaRPr lang="en-US" sz="2400" dirty="0">
              <a:solidFill>
                <a:srgbClr val="1A1D71"/>
              </a:solidFill>
            </a:endParaRPr>
          </a:p>
        </p:txBody>
      </p:sp>
      <p:grpSp>
        <p:nvGrpSpPr>
          <p:cNvPr id="7" name="Group 6"/>
          <p:cNvGrpSpPr/>
          <p:nvPr/>
        </p:nvGrpSpPr>
        <p:grpSpPr>
          <a:xfrm>
            <a:off x="3826348" y="561823"/>
            <a:ext cx="4957839" cy="954107"/>
            <a:chOff x="3826348" y="561823"/>
            <a:chExt cx="4957839" cy="954107"/>
          </a:xfrm>
        </p:grpSpPr>
        <p:sp>
          <p:nvSpPr>
            <p:cNvPr id="9" name="TextBox 8"/>
            <p:cNvSpPr txBox="1"/>
            <p:nvPr/>
          </p:nvSpPr>
          <p:spPr>
            <a:xfrm>
              <a:off x="3826828" y="561823"/>
              <a:ext cx="4836385" cy="830997"/>
            </a:xfrm>
            <a:prstGeom prst="rect">
              <a:avLst/>
            </a:prstGeom>
            <a:noFill/>
            <a:scene3d>
              <a:camera prst="orthographicFront"/>
              <a:lightRig rig="threePt" dir="t"/>
            </a:scene3d>
            <a:sp3d>
              <a:bevelT/>
            </a:sp3d>
          </p:spPr>
          <p:txBody>
            <a:bodyPr wrap="square" rtlCol="0">
              <a:spAutoFit/>
            </a:bodyPr>
            <a:lstStyle/>
            <a:p>
              <a:r>
                <a:rPr lang="en-US" sz="1200" b="1" i="1" dirty="0" smtClean="0">
                  <a:solidFill>
                    <a:srgbClr val="660066"/>
                  </a:solidFill>
                  <a:latin typeface="Corbel" pitchFamily="34" charset="0"/>
                </a:rPr>
                <a:t>A section of the Achievement Gaps Act of 2010 requires charters to fill vacated seats with students from the waitlist or to recruit additional students and disallows the filling of vacated seats in upper grades with additional students in lower grades.</a:t>
              </a:r>
              <a:endParaRPr lang="en-US" sz="1200" b="1" i="1" dirty="0">
                <a:solidFill>
                  <a:srgbClr val="660066"/>
                </a:solidFill>
                <a:latin typeface="Corbel" pitchFamily="34" charset="0"/>
              </a:endParaRPr>
            </a:p>
          </p:txBody>
        </p:sp>
        <p:cxnSp>
          <p:nvCxnSpPr>
            <p:cNvPr id="11" name="Straight Connector 10"/>
            <p:cNvCxnSpPr/>
            <p:nvPr/>
          </p:nvCxnSpPr>
          <p:spPr>
            <a:xfrm>
              <a:off x="3826348" y="1515930"/>
              <a:ext cx="4957839" cy="0"/>
            </a:xfrm>
            <a:prstGeom prst="line">
              <a:avLst/>
            </a:prstGeom>
            <a:ln w="12700" cmpd="sng">
              <a:solidFill>
                <a:srgbClr val="83C85E"/>
              </a:solidFill>
            </a:ln>
          </p:spPr>
          <p:style>
            <a:lnRef idx="1">
              <a:schemeClr val="dk1"/>
            </a:lnRef>
            <a:fillRef idx="0">
              <a:schemeClr val="dk1"/>
            </a:fillRef>
            <a:effectRef idx="0">
              <a:schemeClr val="dk1"/>
            </a:effectRef>
            <a:fontRef idx="minor">
              <a:schemeClr val="tx1"/>
            </a:fontRef>
          </p:style>
        </p:cxnSp>
      </p:grpSp>
      <p:sp>
        <p:nvSpPr>
          <p:cNvPr id="3" name="Content Placeholder 2"/>
          <p:cNvSpPr>
            <a:spLocks noGrp="1"/>
          </p:cNvSpPr>
          <p:nvPr>
            <p:ph idx="1"/>
          </p:nvPr>
        </p:nvSpPr>
        <p:spPr>
          <a:xfrm>
            <a:off x="3826828" y="1623786"/>
            <a:ext cx="4957839" cy="5616121"/>
          </a:xfrm>
        </p:spPr>
        <p:txBody>
          <a:bodyPr/>
          <a:lstStyle/>
          <a:p>
            <a:pPr lvl="0"/>
            <a:r>
              <a:rPr lang="en-US" sz="1100" b="1" dirty="0"/>
              <a:t>Filling Vacant Seats: </a:t>
            </a:r>
            <a:r>
              <a:rPr lang="en-US" sz="1100" dirty="0" smtClean="0"/>
              <a:t>When a student stops attending a charter school for any reason, the charter school shall fill the vacancy with the next available student on the waitlist </a:t>
            </a:r>
            <a:r>
              <a:rPr lang="en-US" sz="1100" b="1" i="0" dirty="0" smtClean="0"/>
              <a:t>for the grade in which the vacancy occurs </a:t>
            </a:r>
            <a:r>
              <a:rPr lang="en-US" sz="1100" dirty="0" smtClean="0"/>
              <a:t>and shall continue through the waitlist until a student fills the vacant seat. If there is no waitlist, a charter school </a:t>
            </a:r>
            <a:r>
              <a:rPr lang="en-US" sz="1100" b="1" i="0" dirty="0" smtClean="0"/>
              <a:t>shall publicize an open seat to the students of the sending district or districts </a:t>
            </a:r>
            <a:r>
              <a:rPr lang="en-US" sz="1100" dirty="0" smtClean="0"/>
              <a:t>and make attempts to fill said vacant seat. Charter schools shall attempt to fill vacant seats up to February 15, provided, however, that charter schools may but are not required to fill vacant after February 15. If a vacancy occurs after February 15, such vacancy </a:t>
            </a:r>
            <a:r>
              <a:rPr lang="en-US" sz="1100" b="1" dirty="0" smtClean="0"/>
              <a:t>shall remain with the grade cohort </a:t>
            </a:r>
            <a:r>
              <a:rPr lang="en-US" sz="1100" dirty="0" smtClean="0"/>
              <a:t>and shall be filled in the following September if it has not previously been filled. </a:t>
            </a:r>
            <a:r>
              <a:rPr lang="en-US" sz="1100" b="1" i="0" dirty="0" smtClean="0"/>
              <a:t>A vacancy occurring after February 15 shall not be filled by adding a student to a lower grade level</a:t>
            </a:r>
            <a:r>
              <a:rPr lang="en-US" sz="1100" dirty="0" smtClean="0"/>
              <a:t>. Charter schools shall attempt to fill vacant seats up to February 15, excluding seats in the last half of the grades offered by the charter school, and grades 10, 11 and 12. Within 30 days of a vacancy being filled, the charter school shall send the name of the student filling such vacancy to the department for the purposes of the department updating its waitlist. </a:t>
            </a:r>
            <a:r>
              <a:rPr lang="en-US" sz="1100" dirty="0"/>
              <a:t>MGL Chapter 71, Section </a:t>
            </a:r>
            <a:r>
              <a:rPr lang="en-US" sz="1100" dirty="0" smtClean="0"/>
              <a:t>89</a:t>
            </a:r>
            <a:r>
              <a:rPr lang="en-US" sz="1100" dirty="0"/>
              <a:t>.</a:t>
            </a:r>
            <a:endParaRPr lang="en-US" dirty="0" smtClean="0"/>
          </a:p>
          <a:p>
            <a:pPr>
              <a:lnSpc>
                <a:spcPct val="100000"/>
              </a:lnSpc>
              <a:buNone/>
            </a:pPr>
            <a:r>
              <a:rPr lang="en-US" sz="1200" dirty="0" smtClean="0">
                <a:solidFill>
                  <a:schemeClr val="accent4">
                    <a:lumMod val="75000"/>
                  </a:schemeClr>
                </a:solidFill>
              </a:rPr>
              <a:t>While some Commonwealth </a:t>
            </a:r>
            <a:r>
              <a:rPr lang="en-US" sz="1200" dirty="0">
                <a:solidFill>
                  <a:schemeClr val="accent4">
                    <a:lumMod val="75000"/>
                  </a:schemeClr>
                </a:solidFill>
              </a:rPr>
              <a:t>charter schools </a:t>
            </a:r>
            <a:r>
              <a:rPr lang="en-US" sz="1200" dirty="0" smtClean="0">
                <a:solidFill>
                  <a:schemeClr val="accent4">
                    <a:lumMod val="75000"/>
                  </a:schemeClr>
                </a:solidFill>
              </a:rPr>
              <a:t>admit teach student cohort </a:t>
            </a:r>
            <a:r>
              <a:rPr lang="en-US" sz="1200" dirty="0">
                <a:solidFill>
                  <a:schemeClr val="accent4">
                    <a:lumMod val="75000"/>
                  </a:schemeClr>
                </a:solidFill>
              </a:rPr>
              <a:t>through a lottery, </a:t>
            </a:r>
            <a:r>
              <a:rPr lang="en-US" sz="1200" dirty="0" smtClean="0">
                <a:solidFill>
                  <a:schemeClr val="accent4">
                    <a:lumMod val="75000"/>
                  </a:schemeClr>
                </a:solidFill>
              </a:rPr>
              <a:t>appear to be engaging </a:t>
            </a:r>
            <a:r>
              <a:rPr lang="en-US" sz="1200" dirty="0">
                <a:solidFill>
                  <a:schemeClr val="accent4">
                    <a:lumMod val="75000"/>
                  </a:schemeClr>
                </a:solidFill>
              </a:rPr>
              <a:t>in a </a:t>
            </a:r>
            <a:r>
              <a:rPr lang="en-US" sz="1200" u="sng" dirty="0">
                <a:solidFill>
                  <a:schemeClr val="accent4">
                    <a:lumMod val="75000"/>
                  </a:schemeClr>
                </a:solidFill>
              </a:rPr>
              <a:t>post-lottery selection process</a:t>
            </a:r>
            <a:r>
              <a:rPr lang="en-US" sz="1200" dirty="0">
                <a:solidFill>
                  <a:schemeClr val="accent4">
                    <a:lumMod val="75000"/>
                  </a:schemeClr>
                </a:solidFill>
              </a:rPr>
              <a:t> </a:t>
            </a:r>
            <a:r>
              <a:rPr lang="en-US" sz="1200" dirty="0" smtClean="0">
                <a:solidFill>
                  <a:schemeClr val="accent4">
                    <a:lumMod val="75000"/>
                  </a:schemeClr>
                </a:solidFill>
              </a:rPr>
              <a:t> in which students </a:t>
            </a:r>
            <a:r>
              <a:rPr lang="en-US" sz="1200" dirty="0">
                <a:solidFill>
                  <a:schemeClr val="accent4">
                    <a:lumMod val="75000"/>
                  </a:schemeClr>
                </a:solidFill>
              </a:rPr>
              <a:t>who </a:t>
            </a:r>
            <a:r>
              <a:rPr lang="en-US" sz="1200" dirty="0" smtClean="0">
                <a:solidFill>
                  <a:schemeClr val="accent4">
                    <a:lumMod val="75000"/>
                  </a:schemeClr>
                </a:solidFill>
              </a:rPr>
              <a:t>may not “fit” </a:t>
            </a:r>
            <a:r>
              <a:rPr lang="en-US" sz="1200" dirty="0">
                <a:solidFill>
                  <a:schemeClr val="accent4">
                    <a:lumMod val="75000"/>
                  </a:schemeClr>
                </a:solidFill>
              </a:rPr>
              <a:t>their model </a:t>
            </a:r>
            <a:r>
              <a:rPr lang="en-US" sz="1200" dirty="0" smtClean="0">
                <a:solidFill>
                  <a:schemeClr val="accent4">
                    <a:lumMod val="75000"/>
                  </a:schemeClr>
                </a:solidFill>
              </a:rPr>
              <a:t>leave and the seats are not filled from waitlists or additional recruitment.</a:t>
            </a:r>
            <a:endParaRPr lang="en-US" sz="1200" dirty="0">
              <a:solidFill>
                <a:schemeClr val="accent4">
                  <a:lumMod val="75000"/>
                </a:schemeClr>
              </a:solidFill>
            </a:endParaRPr>
          </a:p>
          <a:p>
            <a:endParaRPr lang="en-US" dirty="0"/>
          </a:p>
        </p:txBody>
      </p:sp>
    </p:spTree>
    <p:extLst>
      <p:ext uri="{BB962C8B-B14F-4D97-AF65-F5344CB8AC3E}">
        <p14:creationId xmlns:p14="http://schemas.microsoft.com/office/powerpoint/2010/main" val="24216379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1A1D71"/>
                </a:solidFill>
              </a:rPr>
              <a:t>Back Filling Seats</a:t>
            </a:r>
            <a:endParaRPr lang="en-US" sz="2400" dirty="0">
              <a:solidFill>
                <a:srgbClr val="1A1D71"/>
              </a:solidFill>
            </a:endParaRPr>
          </a:p>
        </p:txBody>
      </p:sp>
      <p:sp>
        <p:nvSpPr>
          <p:cNvPr id="4" name="Content Placeholder 3"/>
          <p:cNvSpPr>
            <a:spLocks noGrp="1"/>
          </p:cNvSpPr>
          <p:nvPr>
            <p:ph idx="1"/>
          </p:nvPr>
        </p:nvSpPr>
        <p:spPr>
          <a:xfrm>
            <a:off x="457200" y="1938945"/>
            <a:ext cx="3022120" cy="3213618"/>
          </a:xfrm>
        </p:spPr>
        <p:txBody>
          <a:bodyPr/>
          <a:lstStyle/>
          <a:p>
            <a:r>
              <a:rPr lang="en-US" dirty="0" smtClean="0">
                <a:solidFill>
                  <a:schemeClr val="accent6">
                    <a:lumMod val="75000"/>
                  </a:schemeClr>
                </a:solidFill>
              </a:rPr>
              <a:t>Few charters </a:t>
            </a:r>
            <a:r>
              <a:rPr lang="en-US" dirty="0">
                <a:solidFill>
                  <a:schemeClr val="accent6">
                    <a:lumMod val="75000"/>
                  </a:schemeClr>
                </a:solidFill>
              </a:rPr>
              <a:t>have consistent enrollment numbers across the grades served. As </a:t>
            </a:r>
            <a:r>
              <a:rPr lang="en-US" dirty="0" smtClean="0">
                <a:solidFill>
                  <a:schemeClr val="accent6">
                    <a:lumMod val="75000"/>
                  </a:schemeClr>
                </a:solidFill>
              </a:rPr>
              <a:t>the adjacent table shows, </a:t>
            </a:r>
            <a:r>
              <a:rPr lang="en-US" dirty="0">
                <a:solidFill>
                  <a:schemeClr val="accent6">
                    <a:lumMod val="75000"/>
                  </a:schemeClr>
                </a:solidFill>
              </a:rPr>
              <a:t>charter schools are allowed by statute and regulation to leave vacant seats empty for at least half of the grades offered by the school. </a:t>
            </a:r>
            <a:endParaRPr lang="en-US" dirty="0" smtClean="0">
              <a:solidFill>
                <a:schemeClr val="accent6">
                  <a:lumMod val="75000"/>
                </a:schemeClr>
              </a:solidFill>
            </a:endParaRPr>
          </a:p>
          <a:p>
            <a:r>
              <a:rPr lang="en-US" dirty="0" smtClean="0">
                <a:solidFill>
                  <a:schemeClr val="accent6">
                    <a:lumMod val="75000"/>
                  </a:schemeClr>
                </a:solidFill>
              </a:rPr>
              <a:t>All </a:t>
            </a:r>
            <a:r>
              <a:rPr lang="en-US" dirty="0">
                <a:solidFill>
                  <a:schemeClr val="accent6">
                    <a:lumMod val="75000"/>
                  </a:schemeClr>
                </a:solidFill>
              </a:rPr>
              <a:t>charters are allowed to close admissions to students in grades 10-12. The law </a:t>
            </a:r>
            <a:r>
              <a:rPr lang="en-US" dirty="0" smtClean="0">
                <a:solidFill>
                  <a:schemeClr val="accent6">
                    <a:lumMod val="75000"/>
                  </a:schemeClr>
                </a:solidFill>
              </a:rPr>
              <a:t>allows charters not to fill vacant </a:t>
            </a:r>
            <a:r>
              <a:rPr lang="en-US" dirty="0">
                <a:solidFill>
                  <a:schemeClr val="accent6">
                    <a:lumMod val="75000"/>
                  </a:schemeClr>
                </a:solidFill>
              </a:rPr>
              <a:t>seats past the February 15 </a:t>
            </a:r>
            <a:r>
              <a:rPr lang="en-US" dirty="0" smtClean="0">
                <a:solidFill>
                  <a:schemeClr val="accent6">
                    <a:lumMod val="75000"/>
                  </a:schemeClr>
                </a:solidFill>
              </a:rPr>
              <a:t>in </a:t>
            </a:r>
            <a:r>
              <a:rPr lang="en-US" dirty="0">
                <a:solidFill>
                  <a:schemeClr val="accent6">
                    <a:lumMod val="75000"/>
                  </a:schemeClr>
                </a:solidFill>
              </a:rPr>
              <a:t>all grades served. </a:t>
            </a:r>
          </a:p>
          <a:p>
            <a:r>
              <a:rPr lang="en-US" sz="1200" dirty="0">
                <a:solidFill>
                  <a:schemeClr val="accent4">
                    <a:lumMod val="75000"/>
                  </a:schemeClr>
                </a:solidFill>
              </a:rPr>
              <a:t>This discriminatory exclusion allowance contributes to charter school claims of successful results with all students who “complete” their programs. Charters do not appear to acknowledge to parents, the public or the press that their “success” is often based on significant student attrition. </a:t>
            </a:r>
          </a:p>
        </p:txBody>
      </p:sp>
      <p:graphicFrame>
        <p:nvGraphicFramePr>
          <p:cNvPr id="3" name="Table 2"/>
          <p:cNvGraphicFramePr>
            <a:graphicFrameLocks noGrp="1"/>
          </p:cNvGraphicFramePr>
          <p:nvPr>
            <p:extLst>
              <p:ext uri="{D42A27DB-BD31-4B8C-83A1-F6EECF244321}">
                <p14:modId xmlns:p14="http://schemas.microsoft.com/office/powerpoint/2010/main" val="782812087"/>
              </p:ext>
            </p:extLst>
          </p:nvPr>
        </p:nvGraphicFramePr>
        <p:xfrm>
          <a:off x="3989185" y="1938945"/>
          <a:ext cx="4597880" cy="3528059"/>
        </p:xfrm>
        <a:graphic>
          <a:graphicData uri="http://schemas.openxmlformats.org/drawingml/2006/table">
            <a:tbl>
              <a:tblPr firstRow="1" bandRow="1">
                <a:tableStyleId>{9DCAF9ED-07DC-4A11-8D7F-57B35C25682E}</a:tableStyleId>
              </a:tblPr>
              <a:tblGrid>
                <a:gridCol w="1344815"/>
                <a:gridCol w="954125"/>
                <a:gridCol w="1149470"/>
                <a:gridCol w="1149470"/>
              </a:tblGrid>
              <a:tr h="293212">
                <a:tc>
                  <a:txBody>
                    <a:bodyPr/>
                    <a:lstStyle/>
                    <a:p>
                      <a:pPr marL="0" marR="0" algn="ctr">
                        <a:spcBef>
                          <a:spcPts val="0"/>
                        </a:spcBef>
                        <a:spcAft>
                          <a:spcPts val="0"/>
                        </a:spcAft>
                      </a:pPr>
                      <a:r>
                        <a:rPr lang="en-US" sz="1000" b="1" cap="small" dirty="0">
                          <a:solidFill>
                            <a:srgbClr val="FFFFFF"/>
                          </a:solidFill>
                          <a:effectLst/>
                          <a:latin typeface="Calibri"/>
                          <a:ea typeface="ＭＳ 明朝"/>
                          <a:cs typeface="Verdana"/>
                        </a:rPr>
                        <a:t>Grades Offered</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000" b="1" cap="small" dirty="0" smtClean="0">
                          <a:solidFill>
                            <a:srgbClr val="FFFFFF"/>
                          </a:solidFill>
                          <a:effectLst/>
                          <a:latin typeface="Calibri"/>
                          <a:ea typeface="ＭＳ 明朝"/>
                          <a:cs typeface="Verdana"/>
                        </a:rPr>
                        <a:t>Number of Charters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000" b="1" cap="small" dirty="0" smtClean="0">
                          <a:solidFill>
                            <a:srgbClr val="FFFFFF"/>
                          </a:solidFill>
                          <a:effectLst/>
                          <a:latin typeface="Calibri"/>
                          <a:ea typeface="ＭＳ 明朝"/>
                          <a:cs typeface="Verdana"/>
                        </a:rPr>
                        <a:t>Required to Fill </a:t>
                      </a:r>
                      <a:r>
                        <a:rPr lang="en-US" sz="1000" b="1" cap="small" dirty="0">
                          <a:solidFill>
                            <a:srgbClr val="FFFFFF"/>
                          </a:solidFill>
                          <a:effectLst/>
                          <a:latin typeface="Calibri"/>
                          <a:ea typeface="ＭＳ 明朝"/>
                          <a:cs typeface="Verdana"/>
                        </a:rPr>
                        <a:t>Vacancies</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000" b="1" cap="small" dirty="0">
                          <a:solidFill>
                            <a:srgbClr val="FFFFFF"/>
                          </a:solidFill>
                          <a:effectLst/>
                          <a:latin typeface="Calibri"/>
                          <a:ea typeface="ＭＳ 明朝"/>
                          <a:cs typeface="Verdana"/>
                        </a:rPr>
                        <a:t>Not Required to Fill Vacancies</a:t>
                      </a:r>
                      <a:endParaRPr lang="en-US" sz="1200" dirty="0">
                        <a:effectLst/>
                        <a:latin typeface="Cambria"/>
                        <a:ea typeface="ＭＳ 明朝"/>
                        <a:cs typeface="Times New Roman"/>
                      </a:endParaRPr>
                    </a:p>
                  </a:txBody>
                  <a:tcPr marL="68580" marR="68580" marT="0" marB="0"/>
                </a:tc>
              </a:tr>
              <a:tr h="247943">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PK-12 (14 grades)</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3</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PK to Grade 5</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Grades 6-12</a:t>
                      </a:r>
                      <a:endParaRPr lang="en-US" sz="120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K-12 (13 grades)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9</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K to Grade 5</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Grades 6-12</a:t>
                      </a:r>
                      <a:endParaRPr lang="en-US" sz="120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PK-8 (10 grades)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8</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PK to Grade 3</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Grades 4-8</a:t>
                      </a:r>
                      <a:endParaRPr lang="en-US" sz="120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K-8 (9 grades)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11</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K to Grade 4</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Grades 5-8</a:t>
                      </a:r>
                      <a:endParaRPr lang="en-US" sz="120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PK-6 (8 grades)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1</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PK-Grade 3</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Grades 4-6</a:t>
                      </a:r>
                      <a:endParaRPr lang="en-US" sz="120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K-6 (7 grades)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1</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K-Grade 3</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Grades 4-6</a:t>
                      </a:r>
                      <a:endParaRPr lang="en-US" sz="120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PK-5 (7 grades)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1</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PK-Grade 2</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Grades 3-5</a:t>
                      </a:r>
                      <a:endParaRPr lang="en-US" sz="1200" dirty="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K-5 (6 grades)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2</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K-Grade 2</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Grades 3-5</a:t>
                      </a:r>
                      <a:endParaRPr lang="en-US" sz="120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K-3 (4 grades)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1</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K-Grade 1</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Grades 2-3</a:t>
                      </a:r>
                      <a:endParaRPr lang="en-US" sz="1200" dirty="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Grades 5-12 (8 grades)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8</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Grades 5-8</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Grades 9-12</a:t>
                      </a:r>
                      <a:endParaRPr lang="en-US" sz="1200" dirty="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Grades 6-12 (7 grades)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9</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Grades 6-9</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Grades 10-12</a:t>
                      </a:r>
                      <a:endParaRPr lang="en-US" sz="1200" dirty="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Grades 7-12 (6 grades)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a:solidFill>
                            <a:srgbClr val="000000"/>
                          </a:solidFill>
                          <a:effectLst/>
                          <a:latin typeface="Calibri"/>
                          <a:ea typeface="ＭＳ 明朝"/>
                          <a:cs typeface="Verdana"/>
                        </a:rPr>
                        <a:t>6</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Grades 7-9</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Grades 10-12</a:t>
                      </a:r>
                      <a:endParaRPr lang="en-US" sz="1200" dirty="0">
                        <a:solidFill>
                          <a:srgbClr val="000000"/>
                        </a:solidFill>
                        <a:effectLst/>
                        <a:latin typeface="Cambria"/>
                        <a:ea typeface="ＭＳ 明朝"/>
                        <a:cs typeface="Times New Roman"/>
                      </a:endParaRPr>
                    </a:p>
                  </a:txBody>
                  <a:tcPr marL="68580" marR="68580" marT="0" marB="0" anchor="ctr"/>
                </a:tc>
              </a:tr>
              <a:tr h="247943">
                <a:tc>
                  <a:txBody>
                    <a:bodyPr/>
                    <a:lstStyle/>
                    <a:p>
                      <a:pPr marL="0" marR="0" algn="ctr">
                        <a:spcBef>
                          <a:spcPts val="0"/>
                        </a:spcBef>
                        <a:spcAft>
                          <a:spcPts val="0"/>
                        </a:spcAft>
                      </a:pPr>
                      <a:r>
                        <a:rPr lang="en-US" sz="1000" b="1">
                          <a:solidFill>
                            <a:srgbClr val="000000"/>
                          </a:solidFill>
                          <a:effectLst/>
                          <a:latin typeface="Calibri"/>
                          <a:ea typeface="ＭＳ 明朝"/>
                          <a:cs typeface="Verdana"/>
                        </a:rPr>
                        <a:t>Grades 9-12</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12</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Grade 9</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000" b="1" dirty="0">
                          <a:solidFill>
                            <a:srgbClr val="000000"/>
                          </a:solidFill>
                          <a:effectLst/>
                          <a:latin typeface="Calibri"/>
                          <a:ea typeface="ＭＳ 明朝"/>
                          <a:cs typeface="Verdana"/>
                        </a:rPr>
                        <a:t>Grades 10-12</a:t>
                      </a:r>
                      <a:endParaRPr lang="en-US" sz="1200" dirty="0">
                        <a:solidFill>
                          <a:srgbClr val="000000"/>
                        </a:solidFill>
                        <a:effectLst/>
                        <a:latin typeface="Cambria"/>
                        <a:ea typeface="ＭＳ 明朝"/>
                        <a:cs typeface="Times New Roman"/>
                      </a:endParaRPr>
                    </a:p>
                  </a:txBody>
                  <a:tcPr marL="68580" marR="68580" marT="0" marB="0" anchor="ctr"/>
                </a:tc>
              </a:tr>
            </a:tbl>
          </a:graphicData>
        </a:graphic>
      </p:graphicFrame>
      <p:sp>
        <p:nvSpPr>
          <p:cNvPr id="5" name="TextBox 4"/>
          <p:cNvSpPr txBox="1"/>
          <p:nvPr/>
        </p:nvSpPr>
        <p:spPr>
          <a:xfrm>
            <a:off x="3913415" y="670542"/>
            <a:ext cx="4673650" cy="1384995"/>
          </a:xfrm>
          <a:prstGeom prst="rect">
            <a:avLst/>
          </a:prstGeom>
          <a:noFill/>
          <a:scene3d>
            <a:camera prst="orthographicFront"/>
            <a:lightRig rig="threePt" dir="t"/>
          </a:scene3d>
          <a:sp3d>
            <a:bevelT/>
          </a:sp3d>
        </p:spPr>
        <p:txBody>
          <a:bodyPr wrap="square" rtlCol="0">
            <a:spAutoFit/>
          </a:bodyPr>
          <a:lstStyle/>
          <a:p>
            <a:r>
              <a:rPr lang="en-US" sz="1200" b="1" i="1" dirty="0">
                <a:solidFill>
                  <a:srgbClr val="660066"/>
                </a:solidFill>
                <a:latin typeface="Calibri"/>
                <a:cs typeface="Calibri"/>
              </a:rPr>
              <a:t>While well-intentioned, the 2010 legislation did not level the playing field between district schools and charter schools. District schools do not restrict enrollment to certain time frames: they enroll students throughout the academic year. Charter schools are allowed by statute to discriminate against parents wishing to enroll their child after February </a:t>
            </a:r>
            <a:r>
              <a:rPr lang="en-US" sz="1200" b="1" i="1" dirty="0" smtClean="0">
                <a:solidFill>
                  <a:srgbClr val="660066"/>
                </a:solidFill>
                <a:latin typeface="Calibri"/>
                <a:cs typeface="Calibri"/>
              </a:rPr>
              <a:t>15 or above a certain grade</a:t>
            </a:r>
            <a:r>
              <a:rPr lang="en-US" sz="1100" dirty="0" smtClean="0">
                <a:solidFill>
                  <a:srgbClr val="FF0000"/>
                </a:solidFill>
                <a:latin typeface="Calibri"/>
                <a:cs typeface="Calibri"/>
              </a:rPr>
              <a:t>. </a:t>
            </a:r>
            <a:endParaRPr lang="en-US" sz="1100" dirty="0">
              <a:solidFill>
                <a:srgbClr val="FF0000"/>
              </a:solidFill>
              <a:latin typeface="Calibri"/>
              <a:cs typeface="Calibri"/>
            </a:endParaRPr>
          </a:p>
          <a:p>
            <a:endParaRPr lang="en-US" sz="1200" i="1" dirty="0">
              <a:solidFill>
                <a:schemeClr val="accent2">
                  <a:lumMod val="50000"/>
                </a:schemeClr>
              </a:solidFill>
              <a:latin typeface="Corbel" pitchFamily="34" charset="0"/>
            </a:endParaRPr>
          </a:p>
        </p:txBody>
      </p:sp>
    </p:spTree>
    <p:extLst>
      <p:ext uri="{BB962C8B-B14F-4D97-AF65-F5344CB8AC3E}">
        <p14:creationId xmlns:p14="http://schemas.microsoft.com/office/powerpoint/2010/main" val="37825805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17107</TotalTime>
  <Words>10766</Words>
  <Application>Microsoft Office PowerPoint</Application>
  <PresentationFormat>On-screen Show (4:3)</PresentationFormat>
  <Paragraphs>739</Paragraphs>
  <Slides>52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ＭＳ 明朝</vt:lpstr>
      <vt:lpstr>Arial</vt:lpstr>
      <vt:lpstr>Calibri</vt:lpstr>
      <vt:lpstr>Cambria</vt:lpstr>
      <vt:lpstr>Corbel</vt:lpstr>
      <vt:lpstr>Microsoft New Tai Lue</vt:lpstr>
      <vt:lpstr>Times New Roman</vt:lpstr>
      <vt:lpstr>Verdana</vt:lpstr>
      <vt:lpstr>Wingdings</vt:lpstr>
      <vt:lpstr>Modern Swiss</vt:lpstr>
      <vt:lpstr>Who is Being Served by Massachusetts Commonwealth Charter Schools  October 2015</vt:lpstr>
      <vt:lpstr>Key Findings </vt:lpstr>
      <vt:lpstr>Recommendations</vt:lpstr>
      <vt:lpstr>Charter School Landscape  </vt:lpstr>
      <vt:lpstr>Location of Commonwealth Charters</vt:lpstr>
      <vt:lpstr>An Act Relative to Closing the Achievement Gap</vt:lpstr>
      <vt:lpstr>Non-Discrimination</vt:lpstr>
      <vt:lpstr>Filling Vacated Seats</vt:lpstr>
      <vt:lpstr>Back Filling Seats</vt:lpstr>
      <vt:lpstr>Enrollment Practices</vt:lpstr>
      <vt:lpstr>An Act Relative to Closing the Achievement Gap</vt:lpstr>
      <vt:lpstr>Identifying the Lowest Performing School Districts </vt:lpstr>
      <vt:lpstr>The Lowest Performing School Districts </vt:lpstr>
      <vt:lpstr>Proven Charter Provider Qualifications</vt:lpstr>
      <vt:lpstr>Terminology</vt:lpstr>
      <vt:lpstr>Low Income  Students</vt:lpstr>
      <vt:lpstr>Students Living in Poverty</vt:lpstr>
      <vt:lpstr>Sending Districts &amp; Charters</vt:lpstr>
      <vt:lpstr>Sturgis Charter School Low Income Students</vt:lpstr>
      <vt:lpstr>Mystic Valley CS Low Income Students</vt:lpstr>
      <vt:lpstr>Boston Collegiate CS Low Income Students</vt:lpstr>
      <vt:lpstr>English Language  Learners</vt:lpstr>
      <vt:lpstr>English Language Learners</vt:lpstr>
      <vt:lpstr>Sending Districts &amp; Charters</vt:lpstr>
      <vt:lpstr>Boston’s English Language Learners</vt:lpstr>
      <vt:lpstr>Students with Disabilities</vt:lpstr>
      <vt:lpstr>SWD in Urban Districts &amp; Charters</vt:lpstr>
      <vt:lpstr>Students with Disabilities</vt:lpstr>
      <vt:lpstr>Students with Disabilities by Program</vt:lpstr>
      <vt:lpstr>Full Inclusion Sending Districts &amp; Charters</vt:lpstr>
      <vt:lpstr>SWD in Urban Districts with Multiple Charters </vt:lpstr>
      <vt:lpstr>Urban Districts Educate Students with Disabilities</vt:lpstr>
      <vt:lpstr>Gender Enrollment &amp; Parental Choice</vt:lpstr>
      <vt:lpstr>Academic Performance by Gender</vt:lpstr>
      <vt:lpstr>Students with Academic Challenges</vt:lpstr>
      <vt:lpstr>MCAS English Language Arts Performance</vt:lpstr>
      <vt:lpstr>MCAS Mathematics Performance</vt:lpstr>
      <vt:lpstr>Enrollment by Gender: Elementary Schools</vt:lpstr>
      <vt:lpstr>Enrollment Loss: Elementary Schools</vt:lpstr>
      <vt:lpstr>Enrollment by Gender: Middle Schools</vt:lpstr>
      <vt:lpstr>Enrollment Loss: Middle Schools</vt:lpstr>
      <vt:lpstr>Enrollment by Gender: High Schools</vt:lpstr>
      <vt:lpstr>Enrollment Loss: High Schools</vt:lpstr>
      <vt:lpstr>Female Enrollment: Boston Collegiate</vt:lpstr>
      <vt:lpstr>Male Retention: Boston Collegiate</vt:lpstr>
      <vt:lpstr>Who is taking MCAS tests at BCCS?</vt:lpstr>
      <vt:lpstr>Who is taking MCAS tests at Sturgis?</vt:lpstr>
      <vt:lpstr>Research Questions &amp; Methodology</vt:lpstr>
      <vt:lpstr>Research Questions</vt:lpstr>
      <vt:lpstr>Methodology</vt:lpstr>
      <vt:lpstr>Charter Sending Districts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Gard</dc:creator>
  <cp:lastModifiedBy>Glenn Koocher</cp:lastModifiedBy>
  <cp:revision>562</cp:revision>
  <cp:lastPrinted>2015-10-31T13:11:12Z</cp:lastPrinted>
  <dcterms:created xsi:type="dcterms:W3CDTF">2014-02-07T03:47:22Z</dcterms:created>
  <dcterms:modified xsi:type="dcterms:W3CDTF">2015-10-31T13:16:24Z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