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18" r:id="rId2"/>
    <p:sldId id="270" r:id="rId3"/>
    <p:sldId id="362" r:id="rId4"/>
    <p:sldId id="378" r:id="rId5"/>
    <p:sldId id="376" r:id="rId6"/>
    <p:sldId id="363" r:id="rId7"/>
    <p:sldId id="272" r:id="rId8"/>
    <p:sldId id="379" r:id="rId9"/>
    <p:sldId id="358" r:id="rId10"/>
    <p:sldId id="364" r:id="rId11"/>
    <p:sldId id="366" r:id="rId12"/>
    <p:sldId id="367" r:id="rId13"/>
    <p:sldId id="365" r:id="rId14"/>
    <p:sldId id="369" r:id="rId15"/>
    <p:sldId id="359" r:id="rId16"/>
    <p:sldId id="372" r:id="rId17"/>
    <p:sldId id="370" r:id="rId18"/>
    <p:sldId id="371" r:id="rId19"/>
    <p:sldId id="360" r:id="rId20"/>
    <p:sldId id="373" r:id="rId21"/>
    <p:sldId id="287" r:id="rId22"/>
    <p:sldId id="361" r:id="rId23"/>
    <p:sldId id="383" r:id="rId24"/>
    <p:sldId id="375" r:id="rId25"/>
    <p:sldId id="296" r:id="rId26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76A2"/>
    <a:srgbClr val="416C98"/>
    <a:srgbClr val="52799A"/>
    <a:srgbClr val="426892"/>
    <a:srgbClr val="5884A7"/>
    <a:srgbClr val="6C89AB"/>
    <a:srgbClr val="C26729"/>
    <a:srgbClr val="0C2E58"/>
    <a:srgbClr val="FBA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2437" autoAdjust="0"/>
  </p:normalViewPr>
  <p:slideViewPr>
    <p:cSldViewPr snapToGrid="0" snapToObjects="1"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3D70BFD-6C20-8541-A0BA-5E17024060F3}" type="datetime1">
              <a:rPr lang="en-US" smtClean="0"/>
              <a:pPr/>
              <a:t>11/6/2015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3D144A1-2117-5F45-8B72-E28B1FA99E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47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6E1AE161-835A-5A4C-BFBA-8E15C50FD5D7}" type="datetime1">
              <a:rPr lang="en-US" smtClean="0"/>
              <a:pPr/>
              <a:t>11/6/2015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0C2F4A2-55E8-3D46-8477-6F9DD13050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1662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8985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Driving test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9822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PICTURE OF PEOPLE WORKING TOGETHER OR TALKING AROUND A 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5877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A PICTURE</a:t>
            </a:r>
            <a:r>
              <a:rPr lang="en-US" baseline="0" dirty="0" smtClean="0"/>
              <a:t> OF A BALANCE SCALE (THE ONES WITH PLATES ON EITHER SIDE AND YOU TRY TO PUT EQUAL WEIGHTS ON EACH PLATE TO BALANCE THEM? DOESN’T HAVE TO BE EXACTLY EQUAL, THOUGH).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3949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1786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PICTURE OF STUDENT OR STUDENTS WORKING ON OR</a:t>
            </a:r>
            <a:r>
              <a:rPr lang="en-US" baseline="0" dirty="0" smtClean="0"/>
              <a:t> PRESENTING </a:t>
            </a:r>
            <a:r>
              <a:rPr lang="en-US" dirty="0" smtClean="0"/>
              <a:t>A PROJECT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3944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0318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the</a:t>
            </a:r>
            <a:r>
              <a:rPr lang="en-US" baseline="0" dirty="0" smtClean="0"/>
              <a:t> emphasis on preparation of students for real world experiences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2989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2528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4585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61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6687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5954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4845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2402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7131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</a:t>
            </a:r>
            <a:r>
              <a:rPr lang="en-US" baseline="0" dirty="0" smtClean="0"/>
              <a:t> IN PICTURE OF STUDENT PRESENTING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4712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83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ADD A PICTURE</a:t>
            </a:r>
            <a:r>
              <a:rPr lang="en-US" baseline="0" dirty="0" smtClean="0"/>
              <a:t> OF SOMEONE TAKING A PAPER AND PENCIL TEST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Increasing concerns about the impact of too much standardized testing</a:t>
            </a:r>
            <a:r>
              <a:rPr lang="en-US" baseline="0" dirty="0" smtClean="0"/>
              <a:t> taking away from learning time, testing that does not further learning, and that narrows the curriculum</a:t>
            </a:r>
          </a:p>
          <a:p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 still has some of the widest</a:t>
            </a:r>
            <a:r>
              <a:rPr lang="en-US" baseline="0" dirty="0" smtClean="0"/>
              <a:t> gaps in the nation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Dispositions</a:t>
            </a:r>
            <a:r>
              <a:rPr lang="en-US" baseline="0" dirty="0" smtClean="0"/>
              <a:t> </a:t>
            </a:r>
            <a:r>
              <a:rPr lang="en-US" dirty="0" smtClean="0"/>
              <a:t>(e.g., perseverance, self-direction, communication, collaboration, creativity)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298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884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8003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337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096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899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2F4A2-55E8-3D46-8477-6F9DD130509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994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35238"/>
            <a:ext cx="2057400" cy="4190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35238"/>
            <a:ext cx="6019800" cy="4190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6"/>
              </a:buClr>
              <a:buFont typeface="Wingdings" charset="2"/>
              <a:buChar char="§"/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568096"/>
            <a:ext cx="7772400" cy="140304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66138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855962"/>
            <a:ext cx="1841500" cy="1831975"/>
          </a:xfrm>
          <a:prstGeom prst="round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Placeholder 2"/>
          <p:cNvSpPr>
            <a:spLocks noGrp="1"/>
          </p:cNvSpPr>
          <p:nvPr>
            <p:ph type="body" idx="13"/>
          </p:nvPr>
        </p:nvSpPr>
        <p:spPr>
          <a:xfrm>
            <a:off x="722313" y="4971143"/>
            <a:ext cx="7772400" cy="66138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d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41337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153BD-B39F-044A-8FD3-8F4231CA786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"/>
            <a:ext cx="457200" cy="1413370"/>
          </a:xfrm>
          <a:prstGeom prst="rect">
            <a:avLst/>
          </a:prstGeom>
          <a:solidFill>
            <a:srgbClr val="C26729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cce_logo_cmyk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13">
                <a:clrChange>
                  <a:clrFrom>
                    <a:srgbClr val="A3AAB7"/>
                  </a:clrFrom>
                  <a:clrTo>
                    <a:srgbClr val="A3AAB7">
                      <a:alpha val="0"/>
                    </a:srgbClr>
                  </a:clrTo>
                </a:clrChange>
                <a:alphaModFix/>
              </a:blip>
              <a:stretch>
                <a:fillRect/>
              </a:stretch>
            </p:blipFill>
          </mc:Choice>
          <mc:Fallback>
            <p:blipFill>
              <a:blip r:embed="rId14">
                <a:clrChange>
                  <a:clrFrom>
                    <a:srgbClr val="A3AAB7"/>
                  </a:clrFrom>
                  <a:clrTo>
                    <a:srgbClr val="A3AAB7">
                      <a:alpha val="0"/>
                    </a:srgbClr>
                  </a:clrTo>
                </a:clrChange>
                <a:alphaModFix/>
              </a:blip>
              <a:stretch>
                <a:fillRect/>
              </a:stretch>
            </p:blipFill>
          </mc:Fallback>
        </mc:AlternateContent>
        <p:spPr>
          <a:xfrm>
            <a:off x="457200" y="6349367"/>
            <a:ext cx="955675" cy="3959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rgbClr val="0C2E58"/>
          </a:solidFill>
          <a:latin typeface="Arial Narrow"/>
          <a:ea typeface="+mj-ea"/>
          <a:cs typeface="Arial Narrow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3200" kern="1200">
          <a:solidFill>
            <a:schemeClr val="tx1">
              <a:lumMod val="75000"/>
              <a:lumOff val="25000"/>
            </a:schemeClr>
          </a:solidFill>
          <a:latin typeface="Arial Narrow"/>
          <a:ea typeface="+mn-ea"/>
          <a:cs typeface="Arial Narrow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Arial Narrow"/>
          <a:ea typeface="+mn-ea"/>
          <a:cs typeface="Arial Narrow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Arial Narrow"/>
          <a:ea typeface="+mn-ea"/>
          <a:cs typeface="Arial Narrow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Arial Narrow"/>
          <a:ea typeface="+mn-ea"/>
          <a:cs typeface="Arial Narrow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Arial Narrow"/>
          <a:ea typeface="+mn-ea"/>
          <a:cs typeface="Arial Narrow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performanceassessment.org/consortium/cfaq15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dfrench@ccebos.org" TargetMode="External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hyperlink" Target="https://www.facebook.com/centerforcollaborativeed" TargetMode="External"/><Relationship Id="rId4" Type="http://schemas.openxmlformats.org/officeDocument/2006/relationships/hyperlink" Target="http://www.ccebos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>
          <a:xfrm>
            <a:off x="1136822" y="2866769"/>
            <a:ext cx="7352270" cy="3113902"/>
          </a:xfrm>
        </p:spPr>
        <p:txBody>
          <a:bodyPr>
            <a:noAutofit/>
          </a:bodyPr>
          <a:lstStyle/>
          <a:p>
            <a:pPr algn="ctr"/>
            <a:endParaRPr lang="en-US" sz="3200" b="1" dirty="0" smtClean="0"/>
          </a:p>
          <a:p>
            <a:pPr algn="ctr"/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endParaRPr lang="en-US" sz="3200" b="1" dirty="0" smtClean="0"/>
          </a:p>
          <a:p>
            <a:pPr algn="ctr"/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Less Testing, More Learning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November 6 2015</a:t>
            </a:r>
          </a:p>
          <a:p>
            <a:pPr algn="ctr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MASS/MASC Conference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804" y="1460310"/>
            <a:ext cx="2948940" cy="1228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968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Performance Assessments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Competency Education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GOAL: Create a state accountability system with performance assessments as a primary determinant of student and school progress that can eventually be expanded statewide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PACE </a:t>
            </a:r>
            <a:r>
              <a:rPr lang="en-US" dirty="0"/>
              <a:t>reflects the belief that most students are better able to demonstrate their competency through multiple assessment measures </a:t>
            </a:r>
            <a:r>
              <a:rPr lang="en-US" dirty="0" smtClean="0"/>
              <a:t>that </a:t>
            </a:r>
            <a:r>
              <a:rPr lang="en-US" dirty="0"/>
              <a:t>approximate real-world demonstrations of </a:t>
            </a:r>
            <a:r>
              <a:rPr lang="en-US" dirty="0" smtClean="0"/>
              <a:t>competency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55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Building Assessment Literacy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Year-long </a:t>
            </a:r>
            <a:r>
              <a:rPr lang="en-US" dirty="0"/>
              <a:t>institutes for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district </a:t>
            </a:r>
            <a:r>
              <a:rPr lang="en-US" dirty="0"/>
              <a:t>teams 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performance </a:t>
            </a:r>
            <a:r>
              <a:rPr lang="en-US" dirty="0"/>
              <a:t>assessments</a:t>
            </a:r>
          </a:p>
          <a:p>
            <a:r>
              <a:rPr lang="en-US" dirty="0" smtClean="0"/>
              <a:t>Statewide, CCSS-aligned </a:t>
            </a:r>
            <a:br>
              <a:rPr lang="en-US" dirty="0" smtClean="0"/>
            </a:br>
            <a:r>
              <a:rPr lang="en-US" dirty="0" smtClean="0"/>
              <a:t>competencies and dispositions </a:t>
            </a:r>
          </a:p>
          <a:p>
            <a:r>
              <a:rPr lang="en-US" dirty="0" smtClean="0"/>
              <a:t>Task bank of common performance assessments</a:t>
            </a:r>
          </a:p>
          <a:p>
            <a:r>
              <a:rPr lang="en-US" dirty="0" smtClean="0"/>
              <a:t>Volunteer districts for PACE pilot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2052" name="Picture 4" descr="http://www.healthequalitypartners.co.uk/custom/Students%20in%20discussion%20smaller%20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475" y="1299944"/>
            <a:ext cx="3764610" cy="2276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4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g.bhs4.com/b2/c/b2c4040c99813b8aa75af320f606beb8cf2d6ef1_large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19" t="10239" r="10030" b="12119"/>
          <a:stretch/>
        </p:blipFill>
        <p:spPr bwMode="auto">
          <a:xfrm>
            <a:off x="5527342" y="3256989"/>
            <a:ext cx="3616657" cy="3606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Need to ensure </a:t>
            </a:r>
            <a:r>
              <a:rPr lang="en-US" dirty="0"/>
              <a:t>comparable “annual determinations” of proficiency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How </a:t>
            </a:r>
            <a:r>
              <a:rPr lang="en-US" dirty="0" smtClean="0"/>
              <a:t>to accomplish </a:t>
            </a:r>
            <a:r>
              <a:rPr lang="en-US" dirty="0"/>
              <a:t>this?</a:t>
            </a:r>
          </a:p>
          <a:p>
            <a:pPr lvl="1"/>
            <a:r>
              <a:rPr lang="en-US" dirty="0"/>
              <a:t>Provide lots of local flexibility,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but </a:t>
            </a:r>
            <a:r>
              <a:rPr lang="en-US" dirty="0"/>
              <a:t>require certain </a:t>
            </a:r>
            <a:r>
              <a:rPr lang="en-US" dirty="0" smtClean="0"/>
              <a:t>“common” </a:t>
            </a:r>
            <a:br>
              <a:rPr lang="en-US" dirty="0" smtClean="0"/>
            </a:br>
            <a:r>
              <a:rPr lang="en-US" dirty="0" smtClean="0"/>
              <a:t>performance assessments </a:t>
            </a:r>
            <a:r>
              <a:rPr lang="en-US" dirty="0"/>
              <a:t>to both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calibrate </a:t>
            </a:r>
            <a:r>
              <a:rPr lang="en-US" dirty="0"/>
              <a:t>local scoring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evaluate comparability</a:t>
            </a:r>
          </a:p>
          <a:p>
            <a:pPr lvl="1"/>
            <a:endParaRPr lang="en-US" sz="1500" dirty="0"/>
          </a:p>
          <a:p>
            <a:pPr marL="457200" lvl="1" indent="0">
              <a:buNone/>
            </a:pPr>
            <a:r>
              <a:rPr lang="en-US" sz="1500" dirty="0" smtClean="0"/>
              <a:t>Adapted from Scott Marion slide, Center for Assessment, 2015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02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PACE: What Does It Look Like?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table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96037" y="1600200"/>
            <a:ext cx="7724632" cy="4636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30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Validation and Calibration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Regional teams give feedback on tasks using protocols to ensure alignment, fairness, validity</a:t>
            </a:r>
          </a:p>
          <a:p>
            <a:r>
              <a:rPr lang="en-US" dirty="0" smtClean="0"/>
              <a:t>Field testing</a:t>
            </a:r>
          </a:p>
          <a:p>
            <a:r>
              <a:rPr lang="en-US" dirty="0">
                <a:latin typeface="Arial Narrow" panose="020B0606020202030204" pitchFamily="34" charset="0"/>
              </a:rPr>
              <a:t>Scoring sessions </a:t>
            </a:r>
            <a:r>
              <a:rPr lang="en-US" dirty="0" smtClean="0">
                <a:latin typeface="Arial Narrow" panose="020B0606020202030204" pitchFamily="34" charset="0"/>
              </a:rPr>
              <a:t>across </a:t>
            </a:r>
            <a:r>
              <a:rPr lang="en-US" dirty="0">
                <a:latin typeface="Arial Narrow" panose="020B0606020202030204" pitchFamily="34" charset="0"/>
              </a:rPr>
              <a:t>districts</a:t>
            </a:r>
          </a:p>
          <a:p>
            <a:r>
              <a:rPr lang="en-US" dirty="0">
                <a:latin typeface="Arial Narrow" panose="020B0606020202030204" pitchFamily="34" charset="0"/>
              </a:rPr>
              <a:t>Goal: </a:t>
            </a:r>
            <a:r>
              <a:rPr lang="en-US" dirty="0" smtClean="0">
                <a:latin typeface="Arial Narrow" panose="020B0606020202030204" pitchFamily="34" charset="0"/>
              </a:rPr>
              <a:t>Make </a:t>
            </a:r>
            <a:r>
              <a:rPr lang="en-US" dirty="0">
                <a:latin typeface="Arial Narrow" panose="020B0606020202030204" pitchFamily="34" charset="0"/>
              </a:rPr>
              <a:t>consistent </a:t>
            </a:r>
            <a:r>
              <a:rPr lang="en-US" dirty="0" smtClean="0">
                <a:latin typeface="Arial Narrow" panose="020B0606020202030204" pitchFamily="34" charset="0"/>
              </a:rPr>
              <a:t>evidence-</a:t>
            </a:r>
          </a:p>
          <a:p>
            <a:pPr marL="0" indent="0">
              <a:buNone/>
            </a:pPr>
            <a:r>
              <a:rPr lang="en-US" dirty="0">
                <a:latin typeface="Arial Narrow" panose="020B0606020202030204" pitchFamily="34" charset="0"/>
              </a:rPr>
              <a:t>	</a:t>
            </a:r>
            <a:r>
              <a:rPr lang="en-US" dirty="0" smtClean="0">
                <a:latin typeface="Arial Narrow" panose="020B0606020202030204" pitchFamily="34" charset="0"/>
              </a:rPr>
              <a:t>based </a:t>
            </a:r>
            <a:r>
              <a:rPr lang="en-US" dirty="0">
                <a:latin typeface="Arial Narrow" panose="020B0606020202030204" pitchFamily="34" charset="0"/>
              </a:rPr>
              <a:t>evaluations of student </a:t>
            </a:r>
            <a:r>
              <a:rPr lang="en-US" dirty="0" smtClean="0">
                <a:latin typeface="Arial Narrow" panose="020B0606020202030204" pitchFamily="34" charset="0"/>
              </a:rPr>
              <a:t>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4098" name="Picture 2" descr="http://digitallesson.com/wp-content/uploads/2012/12/StudentsWorkingOnProjectXSmall-300x19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645" y="3501763"/>
            <a:ext cx="2857500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696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Performance Standards consortium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York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3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Consortium of 28 schools pioneering an accountability system based on performance assessment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5519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NYPSC Accountability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029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“Developed </a:t>
            </a:r>
            <a:r>
              <a:rPr lang="en-US" dirty="0"/>
              <a:t>an </a:t>
            </a:r>
            <a:r>
              <a:rPr lang="en-US" dirty="0">
                <a:hlinkClick r:id="rId3"/>
              </a:rPr>
              <a:t>assessment system</a:t>
            </a:r>
            <a:r>
              <a:rPr lang="en-US" dirty="0"/>
              <a:t> that leads to quality teaching, that enhances rather than compromises our students' </a:t>
            </a:r>
            <a:r>
              <a:rPr lang="en-US" dirty="0" smtClean="0"/>
              <a:t>education”</a:t>
            </a:r>
          </a:p>
          <a:p>
            <a:r>
              <a:rPr lang="en-US" dirty="0"/>
              <a:t>Graduation level </a:t>
            </a:r>
            <a:r>
              <a:rPr lang="en-US" dirty="0" smtClean="0"/>
              <a:t>performance-based tasks/rubrics aligned to NY Learning Standards</a:t>
            </a:r>
          </a:p>
          <a:p>
            <a:r>
              <a:rPr lang="en-US" dirty="0"/>
              <a:t>Analytic literary essay</a:t>
            </a:r>
          </a:p>
          <a:p>
            <a:r>
              <a:rPr lang="en-US" dirty="0"/>
              <a:t>Social studies research paper</a:t>
            </a:r>
          </a:p>
          <a:p>
            <a:r>
              <a:rPr lang="en-US" dirty="0"/>
              <a:t>Original science experiment</a:t>
            </a:r>
          </a:p>
          <a:p>
            <a:r>
              <a:rPr lang="en-US" dirty="0"/>
              <a:t>Application of higher level mathematics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26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Comparability and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Cross-School Scoring Sessions</a:t>
            </a:r>
          </a:p>
          <a:p>
            <a:pPr lvl="1"/>
            <a:r>
              <a:rPr lang="en-US" dirty="0" smtClean="0"/>
              <a:t>Teachers from Consortium schools</a:t>
            </a:r>
          </a:p>
          <a:p>
            <a:pPr lvl="1"/>
            <a:r>
              <a:rPr lang="en-US" dirty="0" smtClean="0"/>
              <a:t>Experts </a:t>
            </a:r>
            <a:r>
              <a:rPr lang="en-US" dirty="0"/>
              <a:t>in various disciplines (such as writers, scientists, historians)</a:t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Performance Assessment Review Board</a:t>
            </a:r>
          </a:p>
          <a:p>
            <a:pPr lvl="1"/>
            <a:r>
              <a:rPr lang="en-US" dirty="0"/>
              <a:t> </a:t>
            </a:r>
            <a:r>
              <a:rPr lang="en-US" dirty="0" smtClean="0"/>
              <a:t>External </a:t>
            </a:r>
            <a:r>
              <a:rPr lang="en-US" dirty="0"/>
              <a:t>board </a:t>
            </a:r>
            <a:r>
              <a:rPr lang="en-US" dirty="0" smtClean="0"/>
              <a:t>periodically reviews student </a:t>
            </a:r>
            <a:r>
              <a:rPr lang="en-US" dirty="0"/>
              <a:t>work and the process by which </a:t>
            </a:r>
            <a:r>
              <a:rPr lang="en-US" dirty="0" smtClean="0"/>
              <a:t>it is graded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46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NYPSC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987292"/>
              </p:ext>
            </p:extLst>
          </p:nvPr>
        </p:nvGraphicFramePr>
        <p:xfrm>
          <a:off x="1524000" y="2101755"/>
          <a:ext cx="6096000" cy="383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767004">
                <a:tc>
                  <a:txBody>
                    <a:bodyPr/>
                    <a:lstStyle/>
                    <a:p>
                      <a:r>
                        <a:rPr lang="en-US" dirty="0" smtClean="0"/>
                        <a:t>Indicator Rates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NYPSC Schools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NYC</a:t>
                      </a:r>
                      <a:r>
                        <a:rPr lang="en-US" baseline="0" dirty="0" smtClean="0"/>
                        <a:t> City-Wide</a:t>
                      </a:r>
                      <a:endParaRPr lang="en-US" dirty="0"/>
                    </a:p>
                  </a:txBody>
                  <a:tcPr/>
                </a:tc>
              </a:tr>
              <a:tr h="767004">
                <a:tc>
                  <a:txBody>
                    <a:bodyPr/>
                    <a:lstStyle/>
                    <a:p>
                      <a:r>
                        <a:rPr lang="en-US" dirty="0" smtClean="0"/>
                        <a:t>Suspension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11%</a:t>
                      </a:r>
                      <a:endParaRPr lang="en-US" dirty="0"/>
                    </a:p>
                  </a:txBody>
                  <a:tcPr/>
                </a:tc>
              </a:tr>
              <a:tr h="767004">
                <a:tc>
                  <a:txBody>
                    <a:bodyPr/>
                    <a:lstStyle/>
                    <a:p>
                      <a:r>
                        <a:rPr lang="en-US" dirty="0" smtClean="0"/>
                        <a:t>Dropout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/>
                </a:tc>
              </a:tr>
              <a:tr h="767004">
                <a:tc>
                  <a:txBody>
                    <a:bodyPr/>
                    <a:lstStyle/>
                    <a:p>
                      <a:r>
                        <a:rPr lang="en-US" dirty="0" smtClean="0"/>
                        <a:t>Graduation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59%</a:t>
                      </a:r>
                      <a:endParaRPr lang="en-US" dirty="0"/>
                    </a:p>
                  </a:txBody>
                  <a:tcPr/>
                </a:tc>
              </a:tr>
              <a:tr h="767004">
                <a:tc>
                  <a:txBody>
                    <a:bodyPr/>
                    <a:lstStyle/>
                    <a:p>
                      <a:r>
                        <a:rPr lang="en-US" dirty="0" smtClean="0"/>
                        <a:t>College acceptance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648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California Office to Reform Education - core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California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3"/>
          </p:nvPr>
        </p:nvSpPr>
        <p:spPr/>
        <p:txBody>
          <a:bodyPr>
            <a:normAutofit fontScale="25000" lnSpcReduction="20000"/>
          </a:bodyPr>
          <a:lstStyle/>
          <a:p>
            <a:endParaRPr lang="en-US" sz="3200" dirty="0" smtClean="0"/>
          </a:p>
          <a:p>
            <a:endParaRPr lang="en-US" sz="5800" dirty="0" smtClean="0"/>
          </a:p>
          <a:p>
            <a:r>
              <a:rPr lang="en-US" sz="14400" b="1" dirty="0" smtClean="0"/>
              <a:t>School </a:t>
            </a:r>
            <a:r>
              <a:rPr lang="en-US" sz="14400" b="1" dirty="0"/>
              <a:t>Quality Improvement System</a:t>
            </a:r>
          </a:p>
          <a:p>
            <a:endParaRPr lang="en-US" sz="5800" dirty="0"/>
          </a:p>
        </p:txBody>
      </p:sp>
    </p:spTree>
    <p:extLst>
      <p:ext uri="{BB962C8B-B14F-4D97-AF65-F5344CB8AC3E}">
        <p14:creationId xmlns:p14="http://schemas.microsoft.com/office/powerpoint/2010/main" val="195519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Goal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Provide a sense of what other states are doing and thinking about in relation to state accountability systems</a:t>
            </a:r>
          </a:p>
          <a:p>
            <a:pPr marL="0" indent="0">
              <a:buNone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618" y="1600200"/>
            <a:ext cx="1773999" cy="1939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87285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Nonprofit with 10 member school districts, enrolling &gt;1 million students, seeking to </a:t>
            </a:r>
            <a:r>
              <a:rPr lang="en-US" dirty="0"/>
              <a:t>improve student achievement by fostering </a:t>
            </a:r>
            <a:r>
              <a:rPr lang="en-US" dirty="0" smtClean="0"/>
              <a:t>collaboration </a:t>
            </a:r>
            <a:r>
              <a:rPr lang="en-US" dirty="0"/>
              <a:t>and </a:t>
            </a:r>
            <a:r>
              <a:rPr lang="en-US" dirty="0" smtClean="0"/>
              <a:t>learning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Received a federal waiver to create a new accountability system based on multiple indicators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19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School Quality Indicators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pPr marL="0" indent="0">
              <a:buNone/>
            </a:pPr>
            <a:endParaRPr lang="en-U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135918"/>
              </p:ext>
            </p:extLst>
          </p:nvPr>
        </p:nvGraphicFramePr>
        <p:xfrm>
          <a:off x="1524000" y="1733265"/>
          <a:ext cx="6096000" cy="3981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713553">
                <a:tc>
                  <a:txBody>
                    <a:bodyPr/>
                    <a:lstStyle/>
                    <a:p>
                      <a:r>
                        <a:rPr lang="en-US" dirty="0" smtClean="0"/>
                        <a:t>Academic Domain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Social-Emotional &amp; Culture Domain</a:t>
                      </a:r>
                      <a:endParaRPr lang="en-US" dirty="0"/>
                    </a:p>
                  </a:txBody>
                  <a:tcPr/>
                </a:tc>
              </a:tr>
              <a:tr h="713553">
                <a:tc>
                  <a:txBody>
                    <a:bodyPr/>
                    <a:lstStyle/>
                    <a:p>
                      <a:r>
                        <a:rPr lang="en-US" dirty="0" smtClean="0"/>
                        <a:t>Smarter Balance proficiency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Chronic absenteeism (&lt;90%)</a:t>
                      </a:r>
                      <a:endParaRPr lang="en-US" dirty="0"/>
                    </a:p>
                  </a:txBody>
                  <a:tcPr/>
                </a:tc>
              </a:tr>
              <a:tr h="713553">
                <a:tc>
                  <a:txBody>
                    <a:bodyPr/>
                    <a:lstStyle/>
                    <a:p>
                      <a:r>
                        <a:rPr lang="en-US" dirty="0" smtClean="0"/>
                        <a:t>Academic growth rate (using 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Student/staff/parent</a:t>
                      </a:r>
                      <a:r>
                        <a:rPr lang="en-US" baseline="0" dirty="0" smtClean="0"/>
                        <a:t> culture surveys</a:t>
                      </a:r>
                      <a:endParaRPr lang="en-US" dirty="0"/>
                    </a:p>
                  </a:txBody>
                  <a:tcPr/>
                </a:tc>
              </a:tr>
              <a:tr h="713553">
                <a:tc>
                  <a:txBody>
                    <a:bodyPr/>
                    <a:lstStyle/>
                    <a:p>
                      <a:r>
                        <a:rPr lang="en-US" dirty="0" smtClean="0"/>
                        <a:t>% of 8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graders on track to graduate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Suspension</a:t>
                      </a:r>
                      <a:r>
                        <a:rPr lang="en-US" baseline="0" dirty="0" smtClean="0"/>
                        <a:t> &amp; expulsion rates</a:t>
                      </a:r>
                      <a:endParaRPr lang="en-US" dirty="0"/>
                    </a:p>
                  </a:txBody>
                  <a:tcPr/>
                </a:tc>
              </a:tr>
              <a:tr h="713553">
                <a:tc>
                  <a:txBody>
                    <a:bodyPr/>
                    <a:lstStyle/>
                    <a:p>
                      <a:r>
                        <a:rPr lang="en-US" dirty="0" smtClean="0"/>
                        <a:t>4-year</a:t>
                      </a:r>
                      <a:r>
                        <a:rPr lang="en-US" baseline="0" dirty="0" smtClean="0"/>
                        <a:t> cohort graduation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Self-assessment on social-emotional skills</a:t>
                      </a:r>
                      <a:endParaRPr lang="en-US" dirty="0"/>
                    </a:p>
                  </a:txBody>
                  <a:tcPr/>
                </a:tc>
              </a:tr>
              <a:tr h="41340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SPED disproportionality</a:t>
                      </a:r>
                      <a:r>
                        <a:rPr lang="en-US" baseline="0" dirty="0" smtClean="0"/>
                        <a:t> rates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755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Summing up: what does it all mean?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19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Most Important to Assess?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-4763">
              <a:lnSpc>
                <a:spcPct val="150000"/>
              </a:lnSpc>
              <a:buFont typeface="Wingdings" pitchFamily="2" charset="2"/>
              <a:buNone/>
            </a:pPr>
            <a:r>
              <a:rPr lang="en-US" i="1" dirty="0"/>
              <a:t>The business of schools is to invent tasks, activities, and assignments that the students find engaging and that bring them into </a:t>
            </a:r>
            <a:r>
              <a:rPr lang="en-US" b="1" i="1" dirty="0"/>
              <a:t>profound interactions with content and processes</a:t>
            </a:r>
            <a:r>
              <a:rPr lang="en-US" i="1" dirty="0"/>
              <a:t> they will need to master to be judged </a:t>
            </a:r>
            <a:r>
              <a:rPr lang="en-US" b="1" i="1" dirty="0"/>
              <a:t>well educated</a:t>
            </a:r>
            <a:r>
              <a:rPr lang="en-US" i="1" dirty="0"/>
              <a:t>.</a:t>
            </a:r>
          </a:p>
          <a:p>
            <a:pPr indent="-4763"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 indent="-4763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err="1"/>
              <a:t>Schlechty</a:t>
            </a:r>
            <a:r>
              <a:rPr lang="en-US" sz="1800" dirty="0"/>
              <a:t>, P.C. (2001) </a:t>
            </a:r>
            <a:r>
              <a:rPr lang="en-US" sz="1800" i="1" dirty="0"/>
              <a:t>Shaking up the schoolhouse</a:t>
            </a:r>
            <a:r>
              <a:rPr lang="en-US" sz="1800" dirty="0"/>
              <a:t>. San Francisco: </a:t>
            </a:r>
            <a:r>
              <a:rPr lang="en-US" sz="1800" dirty="0" err="1"/>
              <a:t>Jossey</a:t>
            </a:r>
            <a:r>
              <a:rPr lang="en-US" sz="1800" dirty="0"/>
              <a:t>-Bass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08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Forward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assessment drives curriculum and instruction, we need state accountability systems that assess what is most important for our graduates to know and be able to do for their future</a:t>
            </a:r>
          </a:p>
          <a:p>
            <a:r>
              <a:rPr lang="en-US" dirty="0" smtClean="0"/>
              <a:t>Use standardized tests as diagnostics for literacy and numeracy, as well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as </a:t>
            </a:r>
            <a:r>
              <a:rPr lang="en-US" smtClean="0"/>
              <a:t>for comparability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9218" name="Picture 2" descr="http://www.asi.csus.edu/wp-content/uploads/2012/11/article-new_ehow_images_a07_as_0v_teach-kids-give-oral-presentation-800x80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15"/>
          <a:stretch/>
        </p:blipFill>
        <p:spPr bwMode="auto">
          <a:xfrm>
            <a:off x="4433340" y="4258078"/>
            <a:ext cx="3476438" cy="209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31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862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Contact Information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859512"/>
            <a:ext cx="6278879" cy="48055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Center for Collaborative Education</a:t>
            </a:r>
          </a:p>
          <a:p>
            <a:pPr marL="0" indent="0">
              <a:buNone/>
            </a:pPr>
            <a:r>
              <a:rPr lang="en-US" sz="2400" dirty="0" smtClean="0"/>
              <a:t>Email: </a:t>
            </a:r>
            <a:r>
              <a:rPr lang="en-US" sz="2400" dirty="0" smtClean="0">
                <a:hlinkClick r:id="rId3"/>
              </a:rPr>
              <a:t>dfrench@ccebos.org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Phone</a:t>
            </a:r>
            <a:r>
              <a:rPr lang="en-US" sz="2400" dirty="0">
                <a:solidFill>
                  <a:schemeClr val="tx1"/>
                </a:solidFill>
              </a:rPr>
              <a:t>: (</a:t>
            </a:r>
            <a:r>
              <a:rPr lang="en-US" sz="2400" dirty="0" smtClean="0">
                <a:solidFill>
                  <a:schemeClr val="tx1"/>
                </a:solidFill>
              </a:rPr>
              <a:t>617) 421-0134 X227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404040"/>
                </a:solidFill>
                <a:hlinkClick r:id="rId4"/>
              </a:rPr>
              <a:t>www.ccebos.org</a:t>
            </a:r>
            <a:r>
              <a:rPr lang="en-US" sz="2400" dirty="0" smtClean="0">
                <a:solidFill>
                  <a:srgbClr val="404040"/>
                </a:solidFill>
              </a:rPr>
              <a:t> </a:t>
            </a:r>
          </a:p>
          <a:p>
            <a:pPr marL="0" indent="0">
              <a:buNone/>
            </a:pPr>
            <a:endParaRPr lang="en-US" sz="2400" dirty="0" smtClean="0">
              <a:solidFill>
                <a:srgbClr val="40404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404040"/>
                </a:solidFill>
              </a:rPr>
              <a:t>	@</a:t>
            </a:r>
            <a:r>
              <a:rPr lang="en-US" sz="2400" dirty="0" err="1" smtClean="0">
                <a:solidFill>
                  <a:srgbClr val="404040"/>
                </a:solidFill>
              </a:rPr>
              <a:t>cceboston</a:t>
            </a:r>
            <a:r>
              <a:rPr lang="en-US" sz="2400" dirty="0" smtClean="0">
                <a:solidFill>
                  <a:srgbClr val="404040"/>
                </a:solidFill>
              </a:rPr>
              <a:t>	</a:t>
            </a:r>
          </a:p>
          <a:p>
            <a:pPr marL="0" indent="0">
              <a:buNone/>
            </a:pPr>
            <a:endParaRPr lang="en-US" sz="2400" dirty="0">
              <a:solidFill>
                <a:srgbClr val="40404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hlinkClick r:id="rId5"/>
              </a:rPr>
              <a:t>www.facebook.com/centerforcollaborativeed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5778"/>
            <a:ext cx="2133600" cy="365125"/>
          </a:xfrm>
        </p:spPr>
        <p:txBody>
          <a:bodyPr/>
          <a:lstStyle/>
          <a:p>
            <a:fld id="{59A153BD-B39F-044A-8FD3-8F4231CA7867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490429" y="4225178"/>
            <a:ext cx="372900" cy="3031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5040661"/>
            <a:ext cx="401380" cy="401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2008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Developments in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Standardized </a:t>
            </a:r>
            <a:r>
              <a:rPr lang="en-US" dirty="0"/>
              <a:t>testing has done little to close </a:t>
            </a:r>
            <a:r>
              <a:rPr lang="en-US" dirty="0" smtClean="0"/>
              <a:t>achievement </a:t>
            </a:r>
            <a:r>
              <a:rPr lang="en-US" dirty="0"/>
              <a:t>gaps by </a:t>
            </a:r>
            <a:r>
              <a:rPr lang="en-US" dirty="0" smtClean="0"/>
              <a:t>race, income, &amp; language </a:t>
            </a:r>
            <a:endParaRPr lang="en-US" dirty="0"/>
          </a:p>
          <a:p>
            <a:r>
              <a:rPr lang="en-US" dirty="0"/>
              <a:t>Common Core Standards focus </a:t>
            </a:r>
            <a:r>
              <a:rPr lang="en-US" dirty="0" smtClean="0"/>
              <a:t>more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deeply </a:t>
            </a:r>
            <a:r>
              <a:rPr lang="en-US" dirty="0"/>
              <a:t>on critical thinking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deeper </a:t>
            </a:r>
            <a:r>
              <a:rPr lang="en-US" dirty="0"/>
              <a:t>learning</a:t>
            </a:r>
          </a:p>
          <a:p>
            <a:r>
              <a:rPr lang="en-US" dirty="0"/>
              <a:t>New research </a:t>
            </a:r>
            <a:r>
              <a:rPr lang="en-US" dirty="0" smtClean="0"/>
              <a:t>on </a:t>
            </a:r>
            <a:r>
              <a:rPr lang="en-US" dirty="0"/>
              <a:t>the importance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building skills and dispositions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an effective  </a:t>
            </a:r>
            <a:r>
              <a:rPr lang="en-US" dirty="0" smtClean="0"/>
              <a:t>learner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 descr="http://matchbin-assets.s3.amazonaws.com/public/sites/2303/assets/I8B9_school_test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282" y="3848669"/>
            <a:ext cx="2448918" cy="227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973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the Community Say About What’s Important to Learn?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59560"/>
            <a:ext cx="8229600" cy="440724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11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And What Our High Schools Should Look Like?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59560"/>
            <a:ext cx="8229600" cy="440724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34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CCSSO Accountability Advisory 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Committee (2013)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>
                <a:cs typeface="Calibri" pitchFamily="34" charset="0"/>
              </a:rPr>
              <a:t>Three recommendations:</a:t>
            </a: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en-US" dirty="0">
                <a:cs typeface="Calibri" pitchFamily="34" charset="0"/>
              </a:rPr>
              <a:t>Accountability systems should include a </a:t>
            </a:r>
            <a:r>
              <a:rPr lang="en-US" b="1" dirty="0">
                <a:cs typeface="Calibri" pitchFamily="34" charset="0"/>
              </a:rPr>
              <a:t>broad range of indicators </a:t>
            </a:r>
            <a:r>
              <a:rPr lang="en-US" dirty="0">
                <a:cs typeface="Calibri" pitchFamily="34" charset="0"/>
              </a:rPr>
              <a:t>that better assess readiness for college, career, and citizenship </a:t>
            </a: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en-US" b="1" dirty="0">
                <a:cs typeface="Calibri" pitchFamily="34" charset="0"/>
              </a:rPr>
              <a:t>Districts and schools should have flexibility </a:t>
            </a:r>
            <a:r>
              <a:rPr lang="en-US" dirty="0">
                <a:cs typeface="Calibri" pitchFamily="34" charset="0"/>
              </a:rPr>
              <a:t>to establish some priority outcomes for which they will be held accountable</a:t>
            </a: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en-US" dirty="0">
                <a:cs typeface="Calibri" pitchFamily="34" charset="0"/>
              </a:rPr>
              <a:t>Accountability systems should permit </a:t>
            </a:r>
            <a:r>
              <a:rPr lang="en-US" b="1" dirty="0">
                <a:cs typeface="Calibri" pitchFamily="34" charset="0"/>
              </a:rPr>
              <a:t>flexible testing approaches</a:t>
            </a:r>
            <a:r>
              <a:rPr lang="en-US" dirty="0">
                <a:cs typeface="Calibri" pitchFamily="34" charset="0"/>
              </a:rPr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71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6423"/>
            <a:ext cx="8229600" cy="105694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 Progression of Assessments </a:t>
            </a:r>
            <a:br>
              <a:rPr lang="en-US" dirty="0"/>
            </a:br>
            <a:r>
              <a:rPr lang="en-US" dirty="0"/>
              <a:t>– Linda Darling-Hammond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46" y="1476375"/>
            <a:ext cx="7981420" cy="5245100"/>
          </a:xfrm>
        </p:spPr>
      </p:pic>
    </p:spTree>
    <p:extLst>
      <p:ext uri="{BB962C8B-B14F-4D97-AF65-F5344CB8AC3E}">
        <p14:creationId xmlns:p14="http://schemas.microsoft.com/office/powerpoint/2010/main" val="35233241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different models of education accountability systems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72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assessment for competency education - PACE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New Hampshire</a:t>
            </a: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3BD-B39F-044A-8FD3-8F4231CA786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9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26287</TotalTime>
  <Words>780</Words>
  <Application>Microsoft Office PowerPoint</Application>
  <PresentationFormat>On-screen Show (4:3)</PresentationFormat>
  <Paragraphs>201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Goal</vt:lpstr>
      <vt:lpstr>Developments in Education</vt:lpstr>
      <vt:lpstr>What Does the Community Say About What’s Important to Learn?</vt:lpstr>
      <vt:lpstr>And What Our High Schools Should Look Like?</vt:lpstr>
      <vt:lpstr>CCSSO Accountability Advisory  Committee (2013)</vt:lpstr>
      <vt:lpstr>A Progression of Assessments  – Linda Darling-Hammond</vt:lpstr>
      <vt:lpstr>Three different models of education accountability systems</vt:lpstr>
      <vt:lpstr>Performance assessment for competency education - PACE</vt:lpstr>
      <vt:lpstr>Performance Assessments  for Competency Education </vt:lpstr>
      <vt:lpstr>Building Assessment Literacy</vt:lpstr>
      <vt:lpstr>Comparability</vt:lpstr>
      <vt:lpstr>PACE: What Does It Look Like?</vt:lpstr>
      <vt:lpstr>Task Validation and Calibration Sessions</vt:lpstr>
      <vt:lpstr>New York Performance Standards consortium</vt:lpstr>
      <vt:lpstr>NYPSC Accountability System</vt:lpstr>
      <vt:lpstr>Comparability and Reliability</vt:lpstr>
      <vt:lpstr>NYPSC Outcomes</vt:lpstr>
      <vt:lpstr>California Office to Reform Education - core</vt:lpstr>
      <vt:lpstr>What is CORE?</vt:lpstr>
      <vt:lpstr>School Quality Indicators</vt:lpstr>
      <vt:lpstr>Summing up: what does it all mean?</vt:lpstr>
      <vt:lpstr>What’s Most Important to Assess?</vt:lpstr>
      <vt:lpstr>Looking Forward (cont.)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Meena Mehta</dc:creator>
  <cp:lastModifiedBy>Dan French</cp:lastModifiedBy>
  <cp:revision>422</cp:revision>
  <cp:lastPrinted>2015-10-01T13:33:38Z</cp:lastPrinted>
  <dcterms:created xsi:type="dcterms:W3CDTF">2013-11-21T17:35:14Z</dcterms:created>
  <dcterms:modified xsi:type="dcterms:W3CDTF">2015-11-06T22:55:08Z</dcterms:modified>
</cp:coreProperties>
</file>