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Override PartName="/ppt/diagrams/colors1.xml" ContentType="application/vnd.openxmlformats-officedocument.drawingml.diagramColors+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1.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diagrams/layout1.xml" ContentType="application/vnd.openxmlformats-officedocument.drawingml.diagramLayout+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Default Extension="vml" ContentType="application/vnd.openxmlformats-officedocument.vmlDrawing"/>
  <Override PartName="/ppt/slides/slide20.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Default Extension="pict" ContentType="image/pict"/>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diagrams/data1.xml" ContentType="application/vnd.openxmlformats-officedocument.drawingml.diagramData+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diagrams/quickStyle1.xml" ContentType="application/vnd.openxmlformats-officedocument.drawingml.diagramStyl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Default Extension="docx" ContentType="application/vnd.openxmlformats-officedocument.wordprocessingml.document"/>
  <Default Extension="doc" ContentType="application/msword"/>
  <Override PartName="/ppt/notesSlides/notesSlide2.xml" ContentType="application/vnd.openxmlformats-officedocument.presentationml.notesSlide+xml"/>
  <Override PartName="/ppt/theme/theme1.xml" ContentType="application/vnd.openxmlformats-officedocument.theme+xml"/>
  <Override PartName="/ppt/slides/slide22.xml" ContentType="application/vnd.openxmlformats-officedocument.presentationml.slide+xml"/>
  <Default Extension="gif" ContentType="image/gif"/>
  <Override PartName="/ppt/presentation.xml" ContentType="application/vnd.openxmlformats-officedocument.presentationml.presentation.main+xml"/>
  <Override PartName="/ppt/slides/slide6.xml" ContentType="application/vnd.openxmlformats-officedocument.presentationml.slide+xml"/>
  <Override PartName="/ppt/diagrams/drawing1.xml" ContentType="application/vnd.ms-office.drawingml.diagramDrawing+xml"/>
  <Override PartName="/ppt/slideLayouts/slideLayout6.xml" ContentType="application/vnd.openxmlformats-officedocument.presentationml.slideLayout+xml"/>
  <Override PartName="/ppt/slideLayouts/slideLayout10.xml" ContentType="application/vnd.openxmlformats-officedocument.presentationml.slideLayout+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748" r:id="rId1"/>
  </p:sldMasterIdLst>
  <p:notesMasterIdLst>
    <p:notesMasterId r:id="rId27"/>
  </p:notesMasterIdLst>
  <p:handoutMasterIdLst>
    <p:handoutMasterId r:id="rId28"/>
  </p:handoutMasterIdLst>
  <p:sldIdLst>
    <p:sldId id="256" r:id="rId2"/>
    <p:sldId id="258" r:id="rId3"/>
    <p:sldId id="287" r:id="rId4"/>
    <p:sldId id="272" r:id="rId5"/>
    <p:sldId id="282" r:id="rId6"/>
    <p:sldId id="278" r:id="rId7"/>
    <p:sldId id="280" r:id="rId8"/>
    <p:sldId id="259" r:id="rId9"/>
    <p:sldId id="279" r:id="rId10"/>
    <p:sldId id="281" r:id="rId11"/>
    <p:sldId id="283" r:id="rId12"/>
    <p:sldId id="269" r:id="rId13"/>
    <p:sldId id="284" r:id="rId14"/>
    <p:sldId id="274" r:id="rId15"/>
    <p:sldId id="273" r:id="rId16"/>
    <p:sldId id="285" r:id="rId17"/>
    <p:sldId id="275" r:id="rId18"/>
    <p:sldId id="292" r:id="rId19"/>
    <p:sldId id="288" r:id="rId20"/>
    <p:sldId id="289" r:id="rId21"/>
    <p:sldId id="290" r:id="rId22"/>
    <p:sldId id="291" r:id="rId23"/>
    <p:sldId id="261" r:id="rId24"/>
    <p:sldId id="257"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clrMode="bw"/>
  <p:extLst>
    <p:ext uri="{E76CE94A-603C-4142-B9EB-6D1370010A27}">
      <p14:discardImageEditData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0"/>
    </p:ext>
    <p:ext uri="{D31A062A-798A-4329-ABDD-BBA856620510}">
      <p14:defaultImageDpi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p:scale>
          <a:sx n="100" d="100"/>
          <a:sy n="100" d="100"/>
        </p:scale>
        <p:origin x="-1128" y="-248"/>
      </p:cViewPr>
      <p:guideLst>
        <p:guide orient="horz" pos="2160"/>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200" d="100"/>
          <a:sy n="200" d="100"/>
        </p:scale>
        <p:origin x="-480" y="135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217636-6292-A845-BD6D-B4DFD6EA783D}" type="doc">
      <dgm:prSet loTypeId="urn:microsoft.com/office/officeart/2005/8/layout/chevron2" loCatId="process" qsTypeId="urn:microsoft.com/office/officeart/2005/8/quickstyle/simple4" qsCatId="simple" csTypeId="urn:microsoft.com/office/officeart/2005/8/colors/accent2_2" csCatId="accent2" phldr="1"/>
      <dgm:spPr/>
      <dgm:t>
        <a:bodyPr/>
        <a:lstStyle/>
        <a:p>
          <a:endParaRPr lang="en-US"/>
        </a:p>
      </dgm:t>
    </dgm:pt>
    <dgm:pt modelId="{3883BC3A-0215-D046-82F7-658710C48FC6}">
      <dgm:prSet phldrT="[Text]"/>
      <dgm:spPr/>
      <dgm:t>
        <a:bodyPr/>
        <a:lstStyle/>
        <a:p>
          <a:r>
            <a:rPr lang="en-US" dirty="0">
              <a:latin typeface="+mj-lt"/>
            </a:rPr>
            <a:t>Analyze</a:t>
          </a:r>
          <a:r>
            <a:rPr lang="en-US" dirty="0" smtClean="0">
              <a:latin typeface="+mj-lt"/>
            </a:rPr>
            <a:t> district </a:t>
          </a:r>
          <a:r>
            <a:rPr lang="en-US" dirty="0">
              <a:latin typeface="+mj-lt"/>
            </a:rPr>
            <a:t>performance, educator evaluation, and community feedback data for trends and patterns</a:t>
          </a:r>
        </a:p>
      </dgm:t>
    </dgm:pt>
    <dgm:pt modelId="{9D3B19F5-272D-E44C-8CA0-4C6A37DF7A65}" type="parTrans" cxnId="{C7609061-1C4A-4A49-B3FC-E073E7AC9104}">
      <dgm:prSet/>
      <dgm:spPr/>
      <dgm:t>
        <a:bodyPr/>
        <a:lstStyle/>
        <a:p>
          <a:endParaRPr lang="en-US">
            <a:latin typeface="+mj-lt"/>
          </a:endParaRPr>
        </a:p>
      </dgm:t>
    </dgm:pt>
    <dgm:pt modelId="{50A67F95-10C7-7E42-A0D6-88FA14215E01}" type="sibTrans" cxnId="{C7609061-1C4A-4A49-B3FC-E073E7AC9104}">
      <dgm:prSet/>
      <dgm:spPr/>
      <dgm:t>
        <a:bodyPr/>
        <a:lstStyle/>
        <a:p>
          <a:endParaRPr lang="en-US">
            <a:latin typeface="+mj-lt"/>
          </a:endParaRPr>
        </a:p>
      </dgm:t>
    </dgm:pt>
    <dgm:pt modelId="{2100D0FD-73F5-8446-A198-D31DFAE612A7}">
      <dgm:prSet phldrT="[Text]"/>
      <dgm:spPr/>
      <dgm:t>
        <a:bodyPr/>
        <a:lstStyle/>
        <a:p>
          <a:r>
            <a:rPr lang="en-US" dirty="0">
              <a:latin typeface="+mj-lt"/>
            </a:rPr>
            <a:t>Backward design the improvement strategy from specific, desired student outcomes</a:t>
          </a:r>
          <a:r>
            <a:rPr lang="en-US" dirty="0" smtClean="0">
              <a:latin typeface="+mj-lt"/>
            </a:rPr>
            <a:t>  </a:t>
          </a:r>
          <a:endParaRPr lang="en-US" dirty="0">
            <a:latin typeface="+mj-lt"/>
          </a:endParaRPr>
        </a:p>
      </dgm:t>
    </dgm:pt>
    <dgm:pt modelId="{462CD69E-96DB-6944-9549-A030DB63C28D}" type="parTrans" cxnId="{BC7A9E20-6EC1-154C-9D35-3F5E328C5C33}">
      <dgm:prSet/>
      <dgm:spPr/>
      <dgm:t>
        <a:bodyPr/>
        <a:lstStyle/>
        <a:p>
          <a:endParaRPr lang="en-US">
            <a:latin typeface="+mj-lt"/>
          </a:endParaRPr>
        </a:p>
      </dgm:t>
    </dgm:pt>
    <dgm:pt modelId="{F34B19E4-D915-0E45-8687-697CC494487F}" type="sibTrans" cxnId="{BC7A9E20-6EC1-154C-9D35-3F5E328C5C33}">
      <dgm:prSet/>
      <dgm:spPr/>
      <dgm:t>
        <a:bodyPr/>
        <a:lstStyle/>
        <a:p>
          <a:endParaRPr lang="en-US">
            <a:latin typeface="+mj-lt"/>
          </a:endParaRPr>
        </a:p>
      </dgm:t>
    </dgm:pt>
    <dgm:pt modelId="{1C3910F6-EBC3-A342-9DD4-98935ED42BDC}">
      <dgm:prSet phldrT="[Text]"/>
      <dgm:spPr/>
      <dgm:t>
        <a:bodyPr/>
        <a:lstStyle/>
        <a:p>
          <a:r>
            <a:rPr lang="en-US" dirty="0">
              <a:latin typeface="+mj-lt"/>
            </a:rPr>
            <a:t>Align Systems</a:t>
          </a:r>
        </a:p>
      </dgm:t>
    </dgm:pt>
    <dgm:pt modelId="{7C7C2113-A8C9-A347-BED6-371BDA45ABB7}" type="parTrans" cxnId="{363A4063-7B99-2F47-A5CE-6325C49A9012}">
      <dgm:prSet/>
      <dgm:spPr/>
      <dgm:t>
        <a:bodyPr/>
        <a:lstStyle/>
        <a:p>
          <a:endParaRPr lang="en-US">
            <a:latin typeface="+mj-lt"/>
          </a:endParaRPr>
        </a:p>
      </dgm:t>
    </dgm:pt>
    <dgm:pt modelId="{ABAB3B9D-0402-ED4A-850E-A6D8C9E04484}" type="sibTrans" cxnId="{363A4063-7B99-2F47-A5CE-6325C49A9012}">
      <dgm:prSet/>
      <dgm:spPr/>
      <dgm:t>
        <a:bodyPr/>
        <a:lstStyle/>
        <a:p>
          <a:endParaRPr lang="en-US">
            <a:latin typeface="+mj-lt"/>
          </a:endParaRPr>
        </a:p>
      </dgm:t>
    </dgm:pt>
    <dgm:pt modelId="{34AD9BA5-E532-844B-A513-035CE756808D}">
      <dgm:prSet phldrT="[Text]"/>
      <dgm:spPr/>
      <dgm:t>
        <a:bodyPr/>
        <a:lstStyle/>
        <a:p>
          <a:r>
            <a:rPr lang="en-US" dirty="0">
              <a:latin typeface="+mj-lt"/>
            </a:rPr>
            <a:t>Connect Educator Evaluation goals</a:t>
          </a:r>
          <a:r>
            <a:rPr lang="en-US" dirty="0" smtClean="0">
              <a:latin typeface="+mj-lt"/>
            </a:rPr>
            <a:t> and School </a:t>
          </a:r>
          <a:r>
            <a:rPr lang="en-US" dirty="0">
              <a:latin typeface="+mj-lt"/>
            </a:rPr>
            <a:t>Improvement </a:t>
          </a:r>
          <a:r>
            <a:rPr lang="en-US" dirty="0" smtClean="0">
              <a:latin typeface="+mj-lt"/>
            </a:rPr>
            <a:t>Plans to the District Plan</a:t>
          </a:r>
          <a:endParaRPr lang="en-US" dirty="0">
            <a:latin typeface="+mj-lt"/>
          </a:endParaRPr>
        </a:p>
      </dgm:t>
    </dgm:pt>
    <dgm:pt modelId="{61DBA45B-E9DC-7944-A243-7A1A99277F41}" type="parTrans" cxnId="{51DBC0CE-4865-D24F-9CBD-2EFBF2F50F28}">
      <dgm:prSet/>
      <dgm:spPr/>
      <dgm:t>
        <a:bodyPr/>
        <a:lstStyle/>
        <a:p>
          <a:endParaRPr lang="en-US">
            <a:latin typeface="+mj-lt"/>
          </a:endParaRPr>
        </a:p>
      </dgm:t>
    </dgm:pt>
    <dgm:pt modelId="{3C875EBB-09F6-4B4F-A5F4-2EA10A6D57B0}" type="sibTrans" cxnId="{51DBC0CE-4865-D24F-9CBD-2EFBF2F50F28}">
      <dgm:prSet/>
      <dgm:spPr/>
      <dgm:t>
        <a:bodyPr/>
        <a:lstStyle/>
        <a:p>
          <a:endParaRPr lang="en-US">
            <a:latin typeface="+mj-lt"/>
          </a:endParaRPr>
        </a:p>
      </dgm:t>
    </dgm:pt>
    <dgm:pt modelId="{76C07B0E-21F5-EF4E-9EF7-BECD7305D350}">
      <dgm:prSet phldrT="[Text]"/>
      <dgm:spPr/>
      <dgm:t>
        <a:bodyPr/>
        <a:lstStyle/>
        <a:p>
          <a:r>
            <a:rPr lang="en-US" dirty="0">
              <a:latin typeface="+mj-lt"/>
            </a:rPr>
            <a:t>Leverage</a:t>
          </a:r>
          <a:r>
            <a:rPr lang="en-US" dirty="0" smtClean="0">
              <a:latin typeface="+mj-lt"/>
            </a:rPr>
            <a:t> budget, grants, and  </a:t>
          </a:r>
          <a:r>
            <a:rPr lang="en-US" dirty="0">
              <a:latin typeface="+mj-lt"/>
            </a:rPr>
            <a:t>resources in support of the</a:t>
          </a:r>
          <a:r>
            <a:rPr lang="en-US" dirty="0" smtClean="0">
              <a:latin typeface="+mj-lt"/>
            </a:rPr>
            <a:t> District Plan</a:t>
          </a:r>
          <a:endParaRPr lang="en-US" dirty="0">
            <a:latin typeface="+mj-lt"/>
          </a:endParaRPr>
        </a:p>
      </dgm:t>
    </dgm:pt>
    <dgm:pt modelId="{5E997407-1472-CE4C-BA21-0DFD643137C2}" type="parTrans" cxnId="{636262AF-EC1C-7A45-9AEE-FD5B27DF5BE1}">
      <dgm:prSet/>
      <dgm:spPr/>
      <dgm:t>
        <a:bodyPr/>
        <a:lstStyle/>
        <a:p>
          <a:endParaRPr lang="en-US">
            <a:latin typeface="+mj-lt"/>
          </a:endParaRPr>
        </a:p>
      </dgm:t>
    </dgm:pt>
    <dgm:pt modelId="{70289E33-9121-7B48-B980-FE731E948B84}" type="sibTrans" cxnId="{636262AF-EC1C-7A45-9AEE-FD5B27DF5BE1}">
      <dgm:prSet/>
      <dgm:spPr/>
      <dgm:t>
        <a:bodyPr/>
        <a:lstStyle/>
        <a:p>
          <a:endParaRPr lang="en-US">
            <a:latin typeface="+mj-lt"/>
          </a:endParaRPr>
        </a:p>
      </dgm:t>
    </dgm:pt>
    <dgm:pt modelId="{C503FE17-CDE2-7146-9A03-3DA8869E78CF}">
      <dgm:prSet phldrT="[Text]"/>
      <dgm:spPr/>
      <dgm:t>
        <a:bodyPr/>
        <a:lstStyle/>
        <a:p>
          <a:r>
            <a:rPr lang="en-US" dirty="0">
              <a:latin typeface="+mj-lt"/>
            </a:rPr>
            <a:t>Implement </a:t>
          </a:r>
        </a:p>
      </dgm:t>
    </dgm:pt>
    <dgm:pt modelId="{FC330015-B7A9-F444-A998-A3B20A1D5039}" type="parTrans" cxnId="{5C4D5A31-05ED-0542-9601-675659C69099}">
      <dgm:prSet/>
      <dgm:spPr/>
      <dgm:t>
        <a:bodyPr/>
        <a:lstStyle/>
        <a:p>
          <a:endParaRPr lang="en-US">
            <a:latin typeface="+mj-lt"/>
          </a:endParaRPr>
        </a:p>
      </dgm:t>
    </dgm:pt>
    <dgm:pt modelId="{E4059047-7CB5-9D48-9812-45CD3CDCB257}" type="sibTrans" cxnId="{5C4D5A31-05ED-0542-9601-675659C69099}">
      <dgm:prSet/>
      <dgm:spPr/>
      <dgm:t>
        <a:bodyPr/>
        <a:lstStyle/>
        <a:p>
          <a:endParaRPr lang="en-US">
            <a:latin typeface="+mj-lt"/>
          </a:endParaRPr>
        </a:p>
      </dgm:t>
    </dgm:pt>
    <dgm:pt modelId="{C6B1190F-7BC9-DE40-9182-2C33F2E2EFF5}">
      <dgm:prSet phldrT="[Text]"/>
      <dgm:spPr/>
      <dgm:t>
        <a:bodyPr/>
        <a:lstStyle/>
        <a:p>
          <a:r>
            <a:rPr lang="en-US" dirty="0">
              <a:latin typeface="+mj-lt"/>
            </a:rPr>
            <a:t>Create an annual action plan with progress and impact benchmarks </a:t>
          </a:r>
        </a:p>
      </dgm:t>
    </dgm:pt>
    <dgm:pt modelId="{B65DD747-8396-5043-841E-E8FE265F4B27}" type="parTrans" cxnId="{24D7E1AA-F6BC-CD45-B6B2-9EA899EFF933}">
      <dgm:prSet/>
      <dgm:spPr/>
      <dgm:t>
        <a:bodyPr/>
        <a:lstStyle/>
        <a:p>
          <a:endParaRPr lang="en-US">
            <a:latin typeface="+mj-lt"/>
          </a:endParaRPr>
        </a:p>
      </dgm:t>
    </dgm:pt>
    <dgm:pt modelId="{CF1B4E16-CC47-5B45-A9CB-B8A898F24894}" type="sibTrans" cxnId="{24D7E1AA-F6BC-CD45-B6B2-9EA899EFF933}">
      <dgm:prSet/>
      <dgm:spPr/>
      <dgm:t>
        <a:bodyPr/>
        <a:lstStyle/>
        <a:p>
          <a:endParaRPr lang="en-US">
            <a:latin typeface="+mj-lt"/>
          </a:endParaRPr>
        </a:p>
      </dgm:t>
    </dgm:pt>
    <dgm:pt modelId="{B9F54D58-54CA-8941-9CF5-81CC62A607BB}">
      <dgm:prSet phldrT="[Text]"/>
      <dgm:spPr/>
      <dgm:t>
        <a:bodyPr/>
        <a:lstStyle/>
        <a:p>
          <a:r>
            <a:rPr lang="en-US" dirty="0">
              <a:latin typeface="+mj-lt"/>
            </a:rPr>
            <a:t>Monitor and publicly report on progress</a:t>
          </a:r>
        </a:p>
      </dgm:t>
    </dgm:pt>
    <dgm:pt modelId="{531445D1-F7C0-BB4F-BE00-D147A7503E0B}" type="parTrans" cxnId="{9955C1CD-2535-8544-8336-4E0197809731}">
      <dgm:prSet/>
      <dgm:spPr/>
      <dgm:t>
        <a:bodyPr/>
        <a:lstStyle/>
        <a:p>
          <a:endParaRPr lang="en-US">
            <a:latin typeface="+mj-lt"/>
          </a:endParaRPr>
        </a:p>
      </dgm:t>
    </dgm:pt>
    <dgm:pt modelId="{DC29C21C-761E-0447-BA4C-EC4BA532A404}" type="sibTrans" cxnId="{9955C1CD-2535-8544-8336-4E0197809731}">
      <dgm:prSet/>
      <dgm:spPr/>
      <dgm:t>
        <a:bodyPr/>
        <a:lstStyle/>
        <a:p>
          <a:endParaRPr lang="en-US">
            <a:latin typeface="+mj-lt"/>
          </a:endParaRPr>
        </a:p>
      </dgm:t>
    </dgm:pt>
    <dgm:pt modelId="{F06F6648-6D7B-D743-9A9E-5CACEE88CF1A}">
      <dgm:prSet phldrT="[Text]"/>
      <dgm:spPr/>
      <dgm:t>
        <a:bodyPr/>
        <a:lstStyle/>
        <a:p>
          <a:r>
            <a:rPr lang="en-US" dirty="0">
              <a:latin typeface="+mj-lt"/>
            </a:rPr>
            <a:t>Build community commitment</a:t>
          </a:r>
          <a:r>
            <a:rPr lang="en-US" dirty="0" smtClean="0">
              <a:latin typeface="+mj-lt"/>
            </a:rPr>
            <a:t> to the District Plan </a:t>
          </a:r>
          <a:endParaRPr lang="en-US" dirty="0">
            <a:latin typeface="+mj-lt"/>
          </a:endParaRPr>
        </a:p>
      </dgm:t>
    </dgm:pt>
    <dgm:pt modelId="{7729EDC2-3207-D24A-BC6B-F9AE9C534792}" type="parTrans" cxnId="{70224467-25F6-E548-9C96-23D922678884}">
      <dgm:prSet/>
      <dgm:spPr/>
      <dgm:t>
        <a:bodyPr/>
        <a:lstStyle/>
        <a:p>
          <a:endParaRPr lang="en-US">
            <a:latin typeface="+mj-lt"/>
          </a:endParaRPr>
        </a:p>
      </dgm:t>
    </dgm:pt>
    <dgm:pt modelId="{15A86D3F-2B5E-CC44-BB6B-0FBCFC14B85A}" type="sibTrans" cxnId="{70224467-25F6-E548-9C96-23D922678884}">
      <dgm:prSet/>
      <dgm:spPr/>
      <dgm:t>
        <a:bodyPr/>
        <a:lstStyle/>
        <a:p>
          <a:endParaRPr lang="en-US">
            <a:latin typeface="+mj-lt"/>
          </a:endParaRPr>
        </a:p>
      </dgm:t>
    </dgm:pt>
    <dgm:pt modelId="{3B27DE3A-4D89-324B-AFCC-20AB945ABBB3}">
      <dgm:prSet phldrT="[Text]"/>
      <dgm:spPr/>
      <dgm:t>
        <a:bodyPr/>
        <a:lstStyle/>
        <a:p>
          <a:r>
            <a:rPr lang="en-US" dirty="0">
              <a:latin typeface="+mj-lt"/>
            </a:rPr>
            <a:t>Redesign the</a:t>
          </a:r>
          <a:r>
            <a:rPr lang="en-US" dirty="0" smtClean="0">
              <a:latin typeface="+mj-lt"/>
            </a:rPr>
            <a:t> District Plan </a:t>
          </a:r>
          <a:r>
            <a:rPr lang="en-US" dirty="0">
              <a:latin typeface="+mj-lt"/>
            </a:rPr>
            <a:t>if necessary</a:t>
          </a:r>
        </a:p>
      </dgm:t>
    </dgm:pt>
    <dgm:pt modelId="{461D1166-01E4-AE4E-8E79-58A5C72BE0B8}" type="parTrans" cxnId="{D5A8844A-9CBD-9F45-802F-AA48453B25FC}">
      <dgm:prSet/>
      <dgm:spPr/>
      <dgm:t>
        <a:bodyPr/>
        <a:lstStyle/>
        <a:p>
          <a:endParaRPr lang="en-US">
            <a:latin typeface="+mj-lt"/>
          </a:endParaRPr>
        </a:p>
      </dgm:t>
    </dgm:pt>
    <dgm:pt modelId="{B98E2F4A-2D56-914F-BE60-E1CDA2A7FDCF}" type="sibTrans" cxnId="{D5A8844A-9CBD-9F45-802F-AA48453B25FC}">
      <dgm:prSet/>
      <dgm:spPr/>
      <dgm:t>
        <a:bodyPr/>
        <a:lstStyle/>
        <a:p>
          <a:endParaRPr lang="en-US">
            <a:latin typeface="+mj-lt"/>
          </a:endParaRPr>
        </a:p>
      </dgm:t>
    </dgm:pt>
    <dgm:pt modelId="{E313E30C-E273-3F44-B376-56817D2AEAD5}">
      <dgm:prSet phldrT="[Text]"/>
      <dgm:spPr/>
      <dgm:t>
        <a:bodyPr/>
        <a:lstStyle/>
        <a:p>
          <a:r>
            <a:rPr lang="en-US" dirty="0">
              <a:latin typeface="+mj-lt"/>
            </a:rPr>
            <a:t>Create Plan</a:t>
          </a:r>
        </a:p>
      </dgm:t>
    </dgm:pt>
    <dgm:pt modelId="{769043C9-2864-2242-9810-DCDF05B1F1A7}" type="sibTrans" cxnId="{D56A2C7D-F7D8-3948-87BB-AAA11D3BE5E2}">
      <dgm:prSet/>
      <dgm:spPr/>
      <dgm:t>
        <a:bodyPr/>
        <a:lstStyle/>
        <a:p>
          <a:endParaRPr lang="en-US">
            <a:latin typeface="+mj-lt"/>
          </a:endParaRPr>
        </a:p>
      </dgm:t>
    </dgm:pt>
    <dgm:pt modelId="{AFD48627-C4EC-1C44-8345-02FA93D85753}" type="parTrans" cxnId="{D56A2C7D-F7D8-3948-87BB-AAA11D3BE5E2}">
      <dgm:prSet/>
      <dgm:spPr/>
      <dgm:t>
        <a:bodyPr/>
        <a:lstStyle/>
        <a:p>
          <a:endParaRPr lang="en-US">
            <a:latin typeface="+mj-lt"/>
          </a:endParaRPr>
        </a:p>
      </dgm:t>
    </dgm:pt>
    <dgm:pt modelId="{0AD11864-8837-C143-AC6A-389DD3A8AD20}" type="pres">
      <dgm:prSet presAssocID="{49217636-6292-A845-BD6D-B4DFD6EA783D}" presName="linearFlow" presStyleCnt="0">
        <dgm:presLayoutVars>
          <dgm:dir/>
          <dgm:animLvl val="lvl"/>
          <dgm:resizeHandles val="exact"/>
        </dgm:presLayoutVars>
      </dgm:prSet>
      <dgm:spPr/>
      <dgm:t>
        <a:bodyPr/>
        <a:lstStyle/>
        <a:p>
          <a:endParaRPr lang="en-US"/>
        </a:p>
      </dgm:t>
    </dgm:pt>
    <dgm:pt modelId="{4C607D56-81F7-5A45-8713-1A1992876021}" type="pres">
      <dgm:prSet presAssocID="{E313E30C-E273-3F44-B376-56817D2AEAD5}" presName="composite" presStyleCnt="0"/>
      <dgm:spPr/>
      <dgm:t>
        <a:bodyPr/>
        <a:lstStyle/>
        <a:p>
          <a:endParaRPr lang="en-US"/>
        </a:p>
      </dgm:t>
    </dgm:pt>
    <dgm:pt modelId="{E6F38F74-6139-8A4A-A1F7-D1791787148E}" type="pres">
      <dgm:prSet presAssocID="{E313E30C-E273-3F44-B376-56817D2AEAD5}" presName="parentText" presStyleLbl="alignNode1" presStyleIdx="0" presStyleCnt="3">
        <dgm:presLayoutVars>
          <dgm:chMax val="1"/>
          <dgm:bulletEnabled val="1"/>
        </dgm:presLayoutVars>
      </dgm:prSet>
      <dgm:spPr/>
      <dgm:t>
        <a:bodyPr/>
        <a:lstStyle/>
        <a:p>
          <a:endParaRPr lang="en-US"/>
        </a:p>
      </dgm:t>
    </dgm:pt>
    <dgm:pt modelId="{AC458654-72D4-4642-BEFA-97FED053DAAC}" type="pres">
      <dgm:prSet presAssocID="{E313E30C-E273-3F44-B376-56817D2AEAD5}" presName="descendantText" presStyleLbl="alignAcc1" presStyleIdx="0" presStyleCnt="3" custAng="0" custLinFactY="-31546" custLinFactNeighborX="10618" custLinFactNeighborY="-100000">
        <dgm:presLayoutVars>
          <dgm:bulletEnabled val="1"/>
        </dgm:presLayoutVars>
      </dgm:prSet>
      <dgm:spPr/>
      <dgm:t>
        <a:bodyPr/>
        <a:lstStyle/>
        <a:p>
          <a:endParaRPr lang="en-US"/>
        </a:p>
      </dgm:t>
    </dgm:pt>
    <dgm:pt modelId="{77041EDE-2FEA-AF41-93A9-95CF7AA33FB3}" type="pres">
      <dgm:prSet presAssocID="{769043C9-2864-2242-9810-DCDF05B1F1A7}" presName="sp" presStyleCnt="0"/>
      <dgm:spPr/>
      <dgm:t>
        <a:bodyPr/>
        <a:lstStyle/>
        <a:p>
          <a:endParaRPr lang="en-US"/>
        </a:p>
      </dgm:t>
    </dgm:pt>
    <dgm:pt modelId="{3ECA0749-AF8B-0E47-8D28-60534AA81F9B}" type="pres">
      <dgm:prSet presAssocID="{1C3910F6-EBC3-A342-9DD4-98935ED42BDC}" presName="composite" presStyleCnt="0"/>
      <dgm:spPr/>
      <dgm:t>
        <a:bodyPr/>
        <a:lstStyle/>
        <a:p>
          <a:endParaRPr lang="en-US"/>
        </a:p>
      </dgm:t>
    </dgm:pt>
    <dgm:pt modelId="{58EE6C85-5E1E-2F4A-A545-AA180580BDF5}" type="pres">
      <dgm:prSet presAssocID="{1C3910F6-EBC3-A342-9DD4-98935ED42BDC}" presName="parentText" presStyleLbl="alignNode1" presStyleIdx="1" presStyleCnt="3">
        <dgm:presLayoutVars>
          <dgm:chMax val="1"/>
          <dgm:bulletEnabled val="1"/>
        </dgm:presLayoutVars>
      </dgm:prSet>
      <dgm:spPr/>
      <dgm:t>
        <a:bodyPr/>
        <a:lstStyle/>
        <a:p>
          <a:endParaRPr lang="en-US"/>
        </a:p>
      </dgm:t>
    </dgm:pt>
    <dgm:pt modelId="{3DC010F0-CC28-B44A-9CA7-D0933BD06D7E}" type="pres">
      <dgm:prSet presAssocID="{1C3910F6-EBC3-A342-9DD4-98935ED42BDC}" presName="descendantText" presStyleLbl="alignAcc1" presStyleIdx="1" presStyleCnt="3">
        <dgm:presLayoutVars>
          <dgm:bulletEnabled val="1"/>
        </dgm:presLayoutVars>
      </dgm:prSet>
      <dgm:spPr/>
      <dgm:t>
        <a:bodyPr/>
        <a:lstStyle/>
        <a:p>
          <a:endParaRPr lang="en-US"/>
        </a:p>
      </dgm:t>
    </dgm:pt>
    <dgm:pt modelId="{DDBD040A-5011-924F-9A7A-5C4E01A02701}" type="pres">
      <dgm:prSet presAssocID="{ABAB3B9D-0402-ED4A-850E-A6D8C9E04484}" presName="sp" presStyleCnt="0"/>
      <dgm:spPr/>
      <dgm:t>
        <a:bodyPr/>
        <a:lstStyle/>
        <a:p>
          <a:endParaRPr lang="en-US"/>
        </a:p>
      </dgm:t>
    </dgm:pt>
    <dgm:pt modelId="{3EE0E0FA-C723-EB42-9813-35372BF2F691}" type="pres">
      <dgm:prSet presAssocID="{C503FE17-CDE2-7146-9A03-3DA8869E78CF}" presName="composite" presStyleCnt="0"/>
      <dgm:spPr/>
      <dgm:t>
        <a:bodyPr/>
        <a:lstStyle/>
        <a:p>
          <a:endParaRPr lang="en-US"/>
        </a:p>
      </dgm:t>
    </dgm:pt>
    <dgm:pt modelId="{41F74EFF-1EDD-EE41-8D73-074BE67DF71A}" type="pres">
      <dgm:prSet presAssocID="{C503FE17-CDE2-7146-9A03-3DA8869E78CF}" presName="parentText" presStyleLbl="alignNode1" presStyleIdx="2" presStyleCnt="3">
        <dgm:presLayoutVars>
          <dgm:chMax val="1"/>
          <dgm:bulletEnabled val="1"/>
        </dgm:presLayoutVars>
      </dgm:prSet>
      <dgm:spPr/>
      <dgm:t>
        <a:bodyPr/>
        <a:lstStyle/>
        <a:p>
          <a:endParaRPr lang="en-US"/>
        </a:p>
      </dgm:t>
    </dgm:pt>
    <dgm:pt modelId="{3EE159D1-B0A9-EC47-9F45-5505BED17CD3}" type="pres">
      <dgm:prSet presAssocID="{C503FE17-CDE2-7146-9A03-3DA8869E78CF}" presName="descendantText" presStyleLbl="alignAcc1" presStyleIdx="2" presStyleCnt="3" custLinFactNeighborY="-2651">
        <dgm:presLayoutVars>
          <dgm:bulletEnabled val="1"/>
        </dgm:presLayoutVars>
      </dgm:prSet>
      <dgm:spPr/>
      <dgm:t>
        <a:bodyPr/>
        <a:lstStyle/>
        <a:p>
          <a:endParaRPr lang="en-US"/>
        </a:p>
      </dgm:t>
    </dgm:pt>
  </dgm:ptLst>
  <dgm:cxnLst>
    <dgm:cxn modelId="{796AD7EE-68BB-5E47-BF25-4C4C4875F1FB}" type="presOf" srcId="{3883BC3A-0215-D046-82F7-658710C48FC6}" destId="{AC458654-72D4-4642-BEFA-97FED053DAAC}" srcOrd="0" destOrd="0" presId="urn:microsoft.com/office/officeart/2005/8/layout/chevron2"/>
    <dgm:cxn modelId="{9955C1CD-2535-8544-8336-4E0197809731}" srcId="{C503FE17-CDE2-7146-9A03-3DA8869E78CF}" destId="{B9F54D58-54CA-8941-9CF5-81CC62A607BB}" srcOrd="1" destOrd="0" parTransId="{531445D1-F7C0-BB4F-BE00-D147A7503E0B}" sibTransId="{DC29C21C-761E-0447-BA4C-EC4BA532A404}"/>
    <dgm:cxn modelId="{BC7F1176-9F22-8E4B-A21A-82B4AC31B00A}" type="presOf" srcId="{1C3910F6-EBC3-A342-9DD4-98935ED42BDC}" destId="{58EE6C85-5E1E-2F4A-A545-AA180580BDF5}" srcOrd="0" destOrd="0" presId="urn:microsoft.com/office/officeart/2005/8/layout/chevron2"/>
    <dgm:cxn modelId="{CE4B2B8A-FC88-B64D-AAAC-C819F901A715}" type="presOf" srcId="{3B27DE3A-4D89-324B-AFCC-20AB945ABBB3}" destId="{3EE159D1-B0A9-EC47-9F45-5505BED17CD3}" srcOrd="0" destOrd="2" presId="urn:microsoft.com/office/officeart/2005/8/layout/chevron2"/>
    <dgm:cxn modelId="{BC7A9E20-6EC1-154C-9D35-3F5E328C5C33}" srcId="{E313E30C-E273-3F44-B376-56817D2AEAD5}" destId="{2100D0FD-73F5-8446-A198-D31DFAE612A7}" srcOrd="1" destOrd="0" parTransId="{462CD69E-96DB-6944-9549-A030DB63C28D}" sibTransId="{F34B19E4-D915-0E45-8687-697CC494487F}"/>
    <dgm:cxn modelId="{97D3CA63-75F0-D84A-9221-043E2C5EC8DF}" type="presOf" srcId="{49217636-6292-A845-BD6D-B4DFD6EA783D}" destId="{0AD11864-8837-C143-AC6A-389DD3A8AD20}" srcOrd="0" destOrd="0" presId="urn:microsoft.com/office/officeart/2005/8/layout/chevron2"/>
    <dgm:cxn modelId="{F20A3CC5-F9AE-9F42-9C45-DEF874483626}" type="presOf" srcId="{B9F54D58-54CA-8941-9CF5-81CC62A607BB}" destId="{3EE159D1-B0A9-EC47-9F45-5505BED17CD3}" srcOrd="0" destOrd="1" presId="urn:microsoft.com/office/officeart/2005/8/layout/chevron2"/>
    <dgm:cxn modelId="{C7609061-1C4A-4A49-B3FC-E073E7AC9104}" srcId="{E313E30C-E273-3F44-B376-56817D2AEAD5}" destId="{3883BC3A-0215-D046-82F7-658710C48FC6}" srcOrd="0" destOrd="0" parTransId="{9D3B19F5-272D-E44C-8CA0-4C6A37DF7A65}" sibTransId="{50A67F95-10C7-7E42-A0D6-88FA14215E01}"/>
    <dgm:cxn modelId="{94AC94A1-A1E9-D045-A3CD-4A761EEC274B}" type="presOf" srcId="{F06F6648-6D7B-D743-9A9E-5CACEE88CF1A}" destId="{3DC010F0-CC28-B44A-9CA7-D0933BD06D7E}" srcOrd="0" destOrd="2" presId="urn:microsoft.com/office/officeart/2005/8/layout/chevron2"/>
    <dgm:cxn modelId="{D56A2C7D-F7D8-3948-87BB-AAA11D3BE5E2}" srcId="{49217636-6292-A845-BD6D-B4DFD6EA783D}" destId="{E313E30C-E273-3F44-B376-56817D2AEAD5}" srcOrd="0" destOrd="0" parTransId="{AFD48627-C4EC-1C44-8345-02FA93D85753}" sibTransId="{769043C9-2864-2242-9810-DCDF05B1F1A7}"/>
    <dgm:cxn modelId="{24D7E1AA-F6BC-CD45-B6B2-9EA899EFF933}" srcId="{C503FE17-CDE2-7146-9A03-3DA8869E78CF}" destId="{C6B1190F-7BC9-DE40-9182-2C33F2E2EFF5}" srcOrd="0" destOrd="0" parTransId="{B65DD747-8396-5043-841E-E8FE265F4B27}" sibTransId="{CF1B4E16-CC47-5B45-A9CB-B8A898F24894}"/>
    <dgm:cxn modelId="{FC9E5F93-2867-B849-A690-B24B6D2A7A4A}" type="presOf" srcId="{34AD9BA5-E532-844B-A513-035CE756808D}" destId="{3DC010F0-CC28-B44A-9CA7-D0933BD06D7E}" srcOrd="0" destOrd="0" presId="urn:microsoft.com/office/officeart/2005/8/layout/chevron2"/>
    <dgm:cxn modelId="{E34B7097-1306-254D-A015-758E30E36D82}" type="presOf" srcId="{C6B1190F-7BC9-DE40-9182-2C33F2E2EFF5}" destId="{3EE159D1-B0A9-EC47-9F45-5505BED17CD3}" srcOrd="0" destOrd="0" presId="urn:microsoft.com/office/officeart/2005/8/layout/chevron2"/>
    <dgm:cxn modelId="{3F268B8B-3B55-7149-8AAD-7919392290CF}" type="presOf" srcId="{76C07B0E-21F5-EF4E-9EF7-BECD7305D350}" destId="{3DC010F0-CC28-B44A-9CA7-D0933BD06D7E}" srcOrd="0" destOrd="1" presId="urn:microsoft.com/office/officeart/2005/8/layout/chevron2"/>
    <dgm:cxn modelId="{363A4063-7B99-2F47-A5CE-6325C49A9012}" srcId="{49217636-6292-A845-BD6D-B4DFD6EA783D}" destId="{1C3910F6-EBC3-A342-9DD4-98935ED42BDC}" srcOrd="1" destOrd="0" parTransId="{7C7C2113-A8C9-A347-BED6-371BDA45ABB7}" sibTransId="{ABAB3B9D-0402-ED4A-850E-A6D8C9E04484}"/>
    <dgm:cxn modelId="{51DBC0CE-4865-D24F-9CBD-2EFBF2F50F28}" srcId="{1C3910F6-EBC3-A342-9DD4-98935ED42BDC}" destId="{34AD9BA5-E532-844B-A513-035CE756808D}" srcOrd="0" destOrd="0" parTransId="{61DBA45B-E9DC-7944-A243-7A1A99277F41}" sibTransId="{3C875EBB-09F6-4B4F-A5F4-2EA10A6D57B0}"/>
    <dgm:cxn modelId="{70224467-25F6-E548-9C96-23D922678884}" srcId="{1C3910F6-EBC3-A342-9DD4-98935ED42BDC}" destId="{F06F6648-6D7B-D743-9A9E-5CACEE88CF1A}" srcOrd="2" destOrd="0" parTransId="{7729EDC2-3207-D24A-BC6B-F9AE9C534792}" sibTransId="{15A86D3F-2B5E-CC44-BB6B-0FBCFC14B85A}"/>
    <dgm:cxn modelId="{D98BEC90-8570-EB4D-8FC9-714487F3D319}" type="presOf" srcId="{C503FE17-CDE2-7146-9A03-3DA8869E78CF}" destId="{41F74EFF-1EDD-EE41-8D73-074BE67DF71A}" srcOrd="0" destOrd="0" presId="urn:microsoft.com/office/officeart/2005/8/layout/chevron2"/>
    <dgm:cxn modelId="{636262AF-EC1C-7A45-9AEE-FD5B27DF5BE1}" srcId="{1C3910F6-EBC3-A342-9DD4-98935ED42BDC}" destId="{76C07B0E-21F5-EF4E-9EF7-BECD7305D350}" srcOrd="1" destOrd="0" parTransId="{5E997407-1472-CE4C-BA21-0DFD643137C2}" sibTransId="{70289E33-9121-7B48-B980-FE731E948B84}"/>
    <dgm:cxn modelId="{5C4D5A31-05ED-0542-9601-675659C69099}" srcId="{49217636-6292-A845-BD6D-B4DFD6EA783D}" destId="{C503FE17-CDE2-7146-9A03-3DA8869E78CF}" srcOrd="2" destOrd="0" parTransId="{FC330015-B7A9-F444-A998-A3B20A1D5039}" sibTransId="{E4059047-7CB5-9D48-9812-45CD3CDCB257}"/>
    <dgm:cxn modelId="{D5A8844A-9CBD-9F45-802F-AA48453B25FC}" srcId="{C503FE17-CDE2-7146-9A03-3DA8869E78CF}" destId="{3B27DE3A-4D89-324B-AFCC-20AB945ABBB3}" srcOrd="2" destOrd="0" parTransId="{461D1166-01E4-AE4E-8E79-58A5C72BE0B8}" sibTransId="{B98E2F4A-2D56-914F-BE60-E1CDA2A7FDCF}"/>
    <dgm:cxn modelId="{497F2238-9DB0-1244-A60D-0B10DC472B23}" type="presOf" srcId="{E313E30C-E273-3F44-B376-56817D2AEAD5}" destId="{E6F38F74-6139-8A4A-A1F7-D1791787148E}" srcOrd="0" destOrd="0" presId="urn:microsoft.com/office/officeart/2005/8/layout/chevron2"/>
    <dgm:cxn modelId="{ABDB74ED-C0EB-7A45-90AA-9AF9CCDAA8B8}" type="presOf" srcId="{2100D0FD-73F5-8446-A198-D31DFAE612A7}" destId="{AC458654-72D4-4642-BEFA-97FED053DAAC}" srcOrd="0" destOrd="1" presId="urn:microsoft.com/office/officeart/2005/8/layout/chevron2"/>
    <dgm:cxn modelId="{B7D84DAE-1D09-C14F-AC1E-250C5B390472}" type="presParOf" srcId="{0AD11864-8837-C143-AC6A-389DD3A8AD20}" destId="{4C607D56-81F7-5A45-8713-1A1992876021}" srcOrd="0" destOrd="0" presId="urn:microsoft.com/office/officeart/2005/8/layout/chevron2"/>
    <dgm:cxn modelId="{478A1493-3D7D-BA43-A603-18C10EC3AAAC}" type="presParOf" srcId="{4C607D56-81F7-5A45-8713-1A1992876021}" destId="{E6F38F74-6139-8A4A-A1F7-D1791787148E}" srcOrd="0" destOrd="0" presId="urn:microsoft.com/office/officeart/2005/8/layout/chevron2"/>
    <dgm:cxn modelId="{C059110D-2FFB-F042-8914-D1C3D54849F4}" type="presParOf" srcId="{4C607D56-81F7-5A45-8713-1A1992876021}" destId="{AC458654-72D4-4642-BEFA-97FED053DAAC}" srcOrd="1" destOrd="0" presId="urn:microsoft.com/office/officeart/2005/8/layout/chevron2"/>
    <dgm:cxn modelId="{AC42B372-430C-3545-9B5F-48876AF14283}" type="presParOf" srcId="{0AD11864-8837-C143-AC6A-389DD3A8AD20}" destId="{77041EDE-2FEA-AF41-93A9-95CF7AA33FB3}" srcOrd="1" destOrd="0" presId="urn:microsoft.com/office/officeart/2005/8/layout/chevron2"/>
    <dgm:cxn modelId="{DB750770-01C9-234C-9A5B-99F7C46CE0C4}" type="presParOf" srcId="{0AD11864-8837-C143-AC6A-389DD3A8AD20}" destId="{3ECA0749-AF8B-0E47-8D28-60534AA81F9B}" srcOrd="2" destOrd="0" presId="urn:microsoft.com/office/officeart/2005/8/layout/chevron2"/>
    <dgm:cxn modelId="{923C3333-91F2-CF4B-9E05-E5958173D9AF}" type="presParOf" srcId="{3ECA0749-AF8B-0E47-8D28-60534AA81F9B}" destId="{58EE6C85-5E1E-2F4A-A545-AA180580BDF5}" srcOrd="0" destOrd="0" presId="urn:microsoft.com/office/officeart/2005/8/layout/chevron2"/>
    <dgm:cxn modelId="{C40290EF-B805-7843-9A1B-C99E47062AA5}" type="presParOf" srcId="{3ECA0749-AF8B-0E47-8D28-60534AA81F9B}" destId="{3DC010F0-CC28-B44A-9CA7-D0933BD06D7E}" srcOrd="1" destOrd="0" presId="urn:microsoft.com/office/officeart/2005/8/layout/chevron2"/>
    <dgm:cxn modelId="{38E00469-4718-9E45-860C-18541A591BEA}" type="presParOf" srcId="{0AD11864-8837-C143-AC6A-389DD3A8AD20}" destId="{DDBD040A-5011-924F-9A7A-5C4E01A02701}" srcOrd="3" destOrd="0" presId="urn:microsoft.com/office/officeart/2005/8/layout/chevron2"/>
    <dgm:cxn modelId="{2FE64D04-AD6F-E941-A0AE-9BD6BEEE32DF}" type="presParOf" srcId="{0AD11864-8837-C143-AC6A-389DD3A8AD20}" destId="{3EE0E0FA-C723-EB42-9813-35372BF2F691}" srcOrd="4" destOrd="0" presId="urn:microsoft.com/office/officeart/2005/8/layout/chevron2"/>
    <dgm:cxn modelId="{CA9780A7-78EF-A84D-A374-CEE94D41B895}" type="presParOf" srcId="{3EE0E0FA-C723-EB42-9813-35372BF2F691}" destId="{41F74EFF-1EDD-EE41-8D73-074BE67DF71A}" srcOrd="0" destOrd="0" presId="urn:microsoft.com/office/officeart/2005/8/layout/chevron2"/>
    <dgm:cxn modelId="{94504C52-0F5E-6642-95FC-824CBDC22035}" type="presParOf" srcId="{3EE0E0FA-C723-EB42-9813-35372BF2F691}" destId="{3EE159D1-B0A9-EC47-9F45-5505BED17CD3}"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F38F74-6139-8A4A-A1F7-D1791787148E}">
      <dsp:nvSpPr>
        <dsp:cNvPr id="0" name=""/>
        <dsp:cNvSpPr/>
      </dsp:nvSpPr>
      <dsp:spPr>
        <a:xfrm rot="5400000">
          <a:off x="-253822" y="256545"/>
          <a:ext cx="1692147" cy="118450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latin typeface="+mj-lt"/>
            </a:rPr>
            <a:t>Create Plan</a:t>
          </a:r>
        </a:p>
      </dsp:txBody>
      <dsp:txXfrm rot="5400000">
        <a:off x="-253822" y="256545"/>
        <a:ext cx="1692147" cy="1184503"/>
      </dsp:txXfrm>
    </dsp:sp>
    <dsp:sp modelId="{AC458654-72D4-4642-BEFA-97FED053DAAC}">
      <dsp:nvSpPr>
        <dsp:cNvPr id="0" name=""/>
        <dsp:cNvSpPr/>
      </dsp:nvSpPr>
      <dsp:spPr>
        <a:xfrm rot="5400000">
          <a:off x="3738003" y="-2553500"/>
          <a:ext cx="1099896" cy="6206896"/>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mj-lt"/>
            </a:rPr>
            <a:t>Analyze</a:t>
          </a:r>
          <a:r>
            <a:rPr lang="en-US" sz="1500" kern="1200" dirty="0" smtClean="0">
              <a:latin typeface="+mj-lt"/>
            </a:rPr>
            <a:t> district </a:t>
          </a:r>
          <a:r>
            <a:rPr lang="en-US" sz="1500" kern="1200" dirty="0">
              <a:latin typeface="+mj-lt"/>
            </a:rPr>
            <a:t>performance, educator evaluation, and community feedback data for trends and patterns</a:t>
          </a:r>
        </a:p>
        <a:p>
          <a:pPr marL="114300" lvl="1" indent="-114300" algn="l" defTabSz="666750">
            <a:lnSpc>
              <a:spcPct val="90000"/>
            </a:lnSpc>
            <a:spcBef>
              <a:spcPct val="0"/>
            </a:spcBef>
            <a:spcAft>
              <a:spcPct val="15000"/>
            </a:spcAft>
            <a:buChar char="••"/>
          </a:pPr>
          <a:r>
            <a:rPr lang="en-US" sz="1500" kern="1200" dirty="0">
              <a:latin typeface="+mj-lt"/>
            </a:rPr>
            <a:t>Backward design the improvement strategy from specific, desired student outcomes</a:t>
          </a:r>
          <a:r>
            <a:rPr lang="en-US" sz="1500" kern="1200" dirty="0" smtClean="0">
              <a:latin typeface="+mj-lt"/>
            </a:rPr>
            <a:t>  </a:t>
          </a:r>
          <a:endParaRPr lang="en-US" sz="1500" kern="1200" dirty="0">
            <a:latin typeface="+mj-lt"/>
          </a:endParaRPr>
        </a:p>
      </dsp:txBody>
      <dsp:txXfrm rot="5400000">
        <a:off x="3738003" y="-2553500"/>
        <a:ext cx="1099896" cy="6206896"/>
      </dsp:txXfrm>
    </dsp:sp>
    <dsp:sp modelId="{58EE6C85-5E1E-2F4A-A545-AA180580BDF5}">
      <dsp:nvSpPr>
        <dsp:cNvPr id="0" name=""/>
        <dsp:cNvSpPr/>
      </dsp:nvSpPr>
      <dsp:spPr>
        <a:xfrm rot="5400000">
          <a:off x="-253822" y="1755660"/>
          <a:ext cx="1692147" cy="118450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latin typeface="+mj-lt"/>
            </a:rPr>
            <a:t>Align Systems</a:t>
          </a:r>
        </a:p>
      </dsp:txBody>
      <dsp:txXfrm rot="5400000">
        <a:off x="-253822" y="1755660"/>
        <a:ext cx="1692147" cy="1184503"/>
      </dsp:txXfrm>
    </dsp:sp>
    <dsp:sp modelId="{3DC010F0-CC28-B44A-9CA7-D0933BD06D7E}">
      <dsp:nvSpPr>
        <dsp:cNvPr id="0" name=""/>
        <dsp:cNvSpPr/>
      </dsp:nvSpPr>
      <dsp:spPr>
        <a:xfrm rot="5400000">
          <a:off x="3738003" y="-1051661"/>
          <a:ext cx="1099896" cy="6206896"/>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mj-lt"/>
            </a:rPr>
            <a:t>Connect Educator Evaluation goals</a:t>
          </a:r>
          <a:r>
            <a:rPr lang="en-US" sz="1500" kern="1200" dirty="0" smtClean="0">
              <a:latin typeface="+mj-lt"/>
            </a:rPr>
            <a:t> and School </a:t>
          </a:r>
          <a:r>
            <a:rPr lang="en-US" sz="1500" kern="1200" dirty="0">
              <a:latin typeface="+mj-lt"/>
            </a:rPr>
            <a:t>Improvement </a:t>
          </a:r>
          <a:r>
            <a:rPr lang="en-US" sz="1500" kern="1200" dirty="0" smtClean="0">
              <a:latin typeface="+mj-lt"/>
            </a:rPr>
            <a:t>Plans to the District Plan</a:t>
          </a:r>
          <a:endParaRPr lang="en-US" sz="1500" kern="1200" dirty="0">
            <a:latin typeface="+mj-lt"/>
          </a:endParaRPr>
        </a:p>
        <a:p>
          <a:pPr marL="114300" lvl="1" indent="-114300" algn="l" defTabSz="666750">
            <a:lnSpc>
              <a:spcPct val="90000"/>
            </a:lnSpc>
            <a:spcBef>
              <a:spcPct val="0"/>
            </a:spcBef>
            <a:spcAft>
              <a:spcPct val="15000"/>
            </a:spcAft>
            <a:buChar char="••"/>
          </a:pPr>
          <a:r>
            <a:rPr lang="en-US" sz="1500" kern="1200" dirty="0">
              <a:latin typeface="+mj-lt"/>
            </a:rPr>
            <a:t>Leverage</a:t>
          </a:r>
          <a:r>
            <a:rPr lang="en-US" sz="1500" kern="1200" dirty="0" smtClean="0">
              <a:latin typeface="+mj-lt"/>
            </a:rPr>
            <a:t> budget, grants, and  </a:t>
          </a:r>
          <a:r>
            <a:rPr lang="en-US" sz="1500" kern="1200" dirty="0">
              <a:latin typeface="+mj-lt"/>
            </a:rPr>
            <a:t>resources in support of the</a:t>
          </a:r>
          <a:r>
            <a:rPr lang="en-US" sz="1500" kern="1200" dirty="0" smtClean="0">
              <a:latin typeface="+mj-lt"/>
            </a:rPr>
            <a:t> District Plan</a:t>
          </a:r>
          <a:endParaRPr lang="en-US" sz="1500" kern="1200" dirty="0">
            <a:latin typeface="+mj-lt"/>
          </a:endParaRPr>
        </a:p>
        <a:p>
          <a:pPr marL="114300" lvl="1" indent="-114300" algn="l" defTabSz="666750">
            <a:lnSpc>
              <a:spcPct val="90000"/>
            </a:lnSpc>
            <a:spcBef>
              <a:spcPct val="0"/>
            </a:spcBef>
            <a:spcAft>
              <a:spcPct val="15000"/>
            </a:spcAft>
            <a:buChar char="••"/>
          </a:pPr>
          <a:r>
            <a:rPr lang="en-US" sz="1500" kern="1200" dirty="0">
              <a:latin typeface="+mj-lt"/>
            </a:rPr>
            <a:t>Build community commitment</a:t>
          </a:r>
          <a:r>
            <a:rPr lang="en-US" sz="1500" kern="1200" dirty="0" smtClean="0">
              <a:latin typeface="+mj-lt"/>
            </a:rPr>
            <a:t> to the District Plan </a:t>
          </a:r>
          <a:endParaRPr lang="en-US" sz="1500" kern="1200" dirty="0">
            <a:latin typeface="+mj-lt"/>
          </a:endParaRPr>
        </a:p>
      </dsp:txBody>
      <dsp:txXfrm rot="5400000">
        <a:off x="3738003" y="-1051661"/>
        <a:ext cx="1099896" cy="6206896"/>
      </dsp:txXfrm>
    </dsp:sp>
    <dsp:sp modelId="{41F74EFF-1EDD-EE41-8D73-074BE67DF71A}">
      <dsp:nvSpPr>
        <dsp:cNvPr id="0" name=""/>
        <dsp:cNvSpPr/>
      </dsp:nvSpPr>
      <dsp:spPr>
        <a:xfrm rot="5400000">
          <a:off x="-253822" y="3254775"/>
          <a:ext cx="1692147" cy="118450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latin typeface="+mj-lt"/>
            </a:rPr>
            <a:t>Implement </a:t>
          </a:r>
        </a:p>
      </dsp:txBody>
      <dsp:txXfrm rot="5400000">
        <a:off x="-253822" y="3254775"/>
        <a:ext cx="1692147" cy="1184503"/>
      </dsp:txXfrm>
    </dsp:sp>
    <dsp:sp modelId="{3EE159D1-B0A9-EC47-9F45-5505BED17CD3}">
      <dsp:nvSpPr>
        <dsp:cNvPr id="0" name=""/>
        <dsp:cNvSpPr/>
      </dsp:nvSpPr>
      <dsp:spPr>
        <a:xfrm rot="5400000">
          <a:off x="3738003" y="418294"/>
          <a:ext cx="1099896" cy="6206896"/>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mj-lt"/>
            </a:rPr>
            <a:t>Create an annual action plan with progress and impact benchmarks </a:t>
          </a:r>
        </a:p>
        <a:p>
          <a:pPr marL="114300" lvl="1" indent="-114300" algn="l" defTabSz="666750">
            <a:lnSpc>
              <a:spcPct val="90000"/>
            </a:lnSpc>
            <a:spcBef>
              <a:spcPct val="0"/>
            </a:spcBef>
            <a:spcAft>
              <a:spcPct val="15000"/>
            </a:spcAft>
            <a:buChar char="••"/>
          </a:pPr>
          <a:r>
            <a:rPr lang="en-US" sz="1500" kern="1200" dirty="0">
              <a:latin typeface="+mj-lt"/>
            </a:rPr>
            <a:t>Monitor and publicly report on progress</a:t>
          </a:r>
        </a:p>
        <a:p>
          <a:pPr marL="114300" lvl="1" indent="-114300" algn="l" defTabSz="666750">
            <a:lnSpc>
              <a:spcPct val="90000"/>
            </a:lnSpc>
            <a:spcBef>
              <a:spcPct val="0"/>
            </a:spcBef>
            <a:spcAft>
              <a:spcPct val="15000"/>
            </a:spcAft>
            <a:buChar char="••"/>
          </a:pPr>
          <a:r>
            <a:rPr lang="en-US" sz="1500" kern="1200" dirty="0">
              <a:latin typeface="+mj-lt"/>
            </a:rPr>
            <a:t>Redesign the</a:t>
          </a:r>
          <a:r>
            <a:rPr lang="en-US" sz="1500" kern="1200" dirty="0" smtClean="0">
              <a:latin typeface="+mj-lt"/>
            </a:rPr>
            <a:t> District Plan </a:t>
          </a:r>
          <a:r>
            <a:rPr lang="en-US" sz="1500" kern="1200" dirty="0">
              <a:latin typeface="+mj-lt"/>
            </a:rPr>
            <a:t>if necessary</a:t>
          </a:r>
        </a:p>
      </dsp:txBody>
      <dsp:txXfrm rot="5400000">
        <a:off x="3738003" y="418294"/>
        <a:ext cx="1099896" cy="62068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media/image4.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11/4/14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11/4/14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Turn and talk</a:t>
            </a:r>
          </a:p>
          <a:p>
            <a:r>
              <a:rPr lang="en-US" dirty="0" smtClean="0"/>
              <a:t> </a:t>
            </a:r>
          </a:p>
          <a:p>
            <a:pPr>
              <a:buFont typeface="Wingdings" charset="2"/>
              <a:buChar char="Ø"/>
            </a:pPr>
            <a:r>
              <a:rPr lang="en-US" dirty="0" smtClean="0"/>
              <a:t>Which </a:t>
            </a:r>
            <a:r>
              <a:rPr lang="en-US" dirty="0" err="1" smtClean="0"/>
              <a:t>phase(s</a:t>
            </a:r>
            <a:r>
              <a:rPr lang="en-US" dirty="0" smtClean="0"/>
              <a:t>) are areas of strength for your district today? </a:t>
            </a:r>
          </a:p>
          <a:p>
            <a:pPr>
              <a:buFont typeface="Wingdings" charset="2"/>
              <a:buChar char="Ø"/>
            </a:pPr>
            <a:r>
              <a:rPr lang="en-US" dirty="0" smtClean="0"/>
              <a:t>Which </a:t>
            </a:r>
            <a:r>
              <a:rPr lang="en-US" dirty="0" err="1" smtClean="0"/>
              <a:t>phase(s</a:t>
            </a:r>
            <a:r>
              <a:rPr lang="en-US" dirty="0" smtClean="0"/>
              <a:t>) might you want to improve?</a:t>
            </a:r>
          </a:p>
          <a:p>
            <a:endParaRPr lang="en-US" dirty="0" smtClean="0"/>
          </a:p>
          <a:p>
            <a:r>
              <a:rPr lang="en-US" dirty="0" smtClean="0"/>
              <a:t>Whole group discussion </a:t>
            </a:r>
            <a:r>
              <a:rPr lang="en-US" dirty="0" err="1" smtClean="0"/>
              <a:t>w</a:t>
            </a:r>
            <a:r>
              <a:rPr lang="en-US" dirty="0" smtClean="0"/>
              <a:t>/ Q&amp;A on this slide (10 min):</a:t>
            </a:r>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the Educator Evaluation Rubric for Superintendents</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Whole group discussion of this slide (10 min)</a:t>
            </a:r>
          </a:p>
          <a:p>
            <a:endParaRPr lang="en-US" dirty="0" smtClean="0"/>
          </a:p>
          <a:p>
            <a:r>
              <a:rPr lang="en-US" dirty="0" smtClean="0"/>
              <a:t>Under compliance and improvement mindset cite that:</a:t>
            </a:r>
          </a:p>
          <a:p>
            <a:pPr lvl="1"/>
            <a:r>
              <a:rPr lang="en-US" dirty="0" smtClean="0"/>
              <a:t>Creating a plan is a technical issue</a:t>
            </a:r>
          </a:p>
          <a:p>
            <a:pPr lvl="1"/>
            <a:r>
              <a:rPr lang="en-US" dirty="0" smtClean="0"/>
              <a:t>Planning is an adaptive process</a:t>
            </a:r>
          </a:p>
          <a:p>
            <a:r>
              <a:rPr lang="en-US" dirty="0" smtClean="0"/>
              <a:t> </a:t>
            </a:r>
          </a:p>
          <a:p>
            <a:r>
              <a:rPr lang="en-US" dirty="0" smtClean="0"/>
              <a:t>Under culture and resistance to change, cite:</a:t>
            </a:r>
          </a:p>
          <a:p>
            <a:pPr lvl="1"/>
            <a:r>
              <a:rPr lang="en-US" dirty="0" smtClean="0"/>
              <a:t>Difficult conversations</a:t>
            </a:r>
          </a:p>
          <a:p>
            <a:pPr lvl="1"/>
            <a:r>
              <a:rPr lang="en-US" dirty="0" smtClean="0"/>
              <a:t>Community engagement</a:t>
            </a:r>
          </a:p>
          <a:p>
            <a:pPr lvl="1"/>
            <a:r>
              <a:rPr lang="en-US" dirty="0" smtClean="0"/>
              <a:t>Important but not urgent: we don’t have time</a:t>
            </a:r>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Offer a sign in sheet with names/email addresses for follow up or to distribute more information</a:t>
            </a:r>
          </a:p>
          <a:p>
            <a:endParaRPr lang="en-US" dirty="0" smtClean="0"/>
          </a:p>
          <a:p>
            <a:r>
              <a:rPr lang="en-US" dirty="0" smtClean="0"/>
              <a:t>5 min for welcome and agenda</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5724FF-A098-4B60-9000-6891DF0985A5}"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Origin of project: </a:t>
            </a:r>
          </a:p>
          <a:p>
            <a:pPr>
              <a:buFont typeface="Arial"/>
              <a:buChar char="•"/>
            </a:pPr>
            <a:r>
              <a:rPr lang="en-US" dirty="0" smtClean="0"/>
              <a:t> to streamline and simplify the district planning process</a:t>
            </a:r>
          </a:p>
          <a:p>
            <a:pPr>
              <a:buFont typeface="Arial"/>
              <a:buChar char="•"/>
            </a:pPr>
            <a:r>
              <a:rPr lang="en-US" dirty="0" smtClean="0"/>
              <a:t> to provide resources that will help districts and schools advance their planning practices, for those interested in doing so  </a:t>
            </a:r>
          </a:p>
          <a:p>
            <a:endParaRPr lang="en-US" dirty="0" smtClean="0"/>
          </a:p>
          <a:p>
            <a:r>
              <a:rPr lang="en-US" dirty="0" smtClean="0"/>
              <a:t>Not another state mandate</a:t>
            </a:r>
          </a:p>
          <a:p>
            <a:endParaRPr lang="en-US" dirty="0" smtClean="0"/>
          </a:p>
          <a:p>
            <a:r>
              <a:rPr lang="en-US" dirty="0" smtClean="0"/>
              <a:t>Our goal: to help districts and schools build coherence in their work by tightening connections among existing systems</a:t>
            </a:r>
          </a:p>
          <a:p>
            <a:endParaRPr lang="en-US" dirty="0" smtClean="0"/>
          </a:p>
          <a:p>
            <a:r>
              <a:rPr lang="en-US" dirty="0" smtClean="0"/>
              <a:t>We collaborated with:</a:t>
            </a:r>
          </a:p>
          <a:p>
            <a:r>
              <a:rPr lang="en-US" dirty="0" smtClean="0"/>
              <a:t>--  MASS and MASC – thanks to reps of those orgs who offered input into the design of the Planning for Success model and our resources. Planning for Success is aligned with the New Superintendent Induction Program and the District Governance Project.</a:t>
            </a:r>
          </a:p>
          <a:p>
            <a:endParaRPr lang="en-US" dirty="0" smtClean="0"/>
          </a:p>
          <a:p>
            <a:r>
              <a:rPr lang="en-US" dirty="0" smtClean="0"/>
              <a:t>-- with principals, hosting a workshop at MSSAA this summer for feedback, and working with Ed </a:t>
            </a:r>
            <a:r>
              <a:rPr lang="en-US" dirty="0" err="1" smtClean="0"/>
              <a:t>Eval’s</a:t>
            </a:r>
            <a:r>
              <a:rPr lang="en-US" dirty="0" smtClean="0"/>
              <a:t> principal cabinet</a:t>
            </a:r>
          </a:p>
          <a:p>
            <a:endParaRPr lang="en-US" dirty="0" smtClean="0"/>
          </a:p>
          <a:p>
            <a:r>
              <a:rPr lang="en-US" dirty="0" smtClean="0"/>
              <a:t>-- with teachers, working with Ed </a:t>
            </a:r>
            <a:r>
              <a:rPr lang="en-US" dirty="0" err="1" smtClean="0"/>
              <a:t>Eval’s</a:t>
            </a:r>
            <a:r>
              <a:rPr lang="en-US" dirty="0" smtClean="0"/>
              <a:t> teacher cabinet</a:t>
            </a:r>
          </a:p>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them to talk in groups of 4-5.  This could be 10-15 little clusters, if we have 50-75 participants.</a:t>
            </a:r>
          </a:p>
          <a:p>
            <a:endParaRPr lang="en-US" dirty="0" smtClean="0"/>
          </a:p>
          <a:p>
            <a:r>
              <a:rPr lang="en-US" dirty="0" smtClean="0"/>
              <a:t>Ask people to hold up fingers (1-5) that reflect their rating. </a:t>
            </a:r>
          </a:p>
          <a:p>
            <a:endParaRPr lang="en-US" dirty="0" smtClean="0"/>
          </a:p>
          <a:p>
            <a:r>
              <a:rPr lang="en-US" dirty="0" smtClean="0"/>
              <a:t>Allow 10 min for conversation followed by whole group share out of 5 min – for 15 minutes total</a:t>
            </a:r>
          </a:p>
          <a:p>
            <a:endParaRPr lang="en-US" dirty="0" smtClean="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 Id="rId3"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11/4/14</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E7493-33A3-4197-917E-EEF3957AB252}" type="datetime1">
              <a:rPr lang="en-US" smtClean="0"/>
              <a:pPr/>
              <a:t>11/4/14</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5A307-C7D7-48DF-9A27-B47F9B671EC5}" type="datetime1">
              <a:rPr lang="en-US" smtClean="0"/>
              <a:pPr/>
              <a:t>11/4/14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FE243-CC59-4617-A96F-54AAA96641C8}" type="datetime1">
              <a:rPr lang="en-US" smtClean="0"/>
              <a:pPr/>
              <a:t>11/4/14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11/4/14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F4F7B-0081-4992-B1AA-BA7A5348C1F1}" type="datetime1">
              <a:rPr lang="en-US" smtClean="0"/>
              <a:pPr/>
              <a:t>11/4/14</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8B71EE-B44A-4B18-9AB0-96D87421065F}" type="datetime1">
              <a:rPr lang="en-US" smtClean="0"/>
              <a:pPr/>
              <a:t>11/4/14</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AD7733-F36D-4647-94D7-3A813009224E}" type="datetime1">
              <a:rPr lang="en-US" smtClean="0"/>
              <a:pPr/>
              <a:t>11/4/14</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BA47D-CCBB-410C-ABA0-8A0D02B57B23}" type="datetime1">
              <a:rPr lang="en-US" smtClean="0"/>
              <a:pPr/>
              <a:t>11/4/14</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1942B-042A-4609-9073-EEA1CBC01FF6}" type="datetime1">
              <a:rPr lang="en-US" smtClean="0"/>
              <a:pPr/>
              <a:t>11/4/14</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gi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6700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22371-60CA-4147-A4C9-1D7022A867E1}" type="datetime1">
              <a:rPr lang="en-US" smtClean="0"/>
              <a:pPr/>
              <a:t>11/4/14</a:t>
            </a:fld>
            <a:endParaRPr lang="en-US" dirty="0"/>
          </a:p>
        </p:txBody>
      </p:sp>
      <p:sp>
        <p:nvSpPr>
          <p:cNvPr id="5" name="Footer Placeholder 4"/>
          <p:cNvSpPr>
            <a:spLocks noGrp="1"/>
          </p:cNvSpPr>
          <p:nvPr>
            <p:ph type="ftr" sz="quarter" idx="3"/>
          </p:nvPr>
        </p:nvSpPr>
        <p:spPr>
          <a:xfrm>
            <a:off x="3048000" y="632460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df"/><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doe.mass.edu/research/succes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package" Target="../embeddings/Microsoft_Word_Document1.docx"/><Relationship Id="rId5"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Planning for Success</a:t>
            </a:r>
            <a:endParaRPr lang="en-US" dirty="0"/>
          </a:p>
        </p:txBody>
      </p:sp>
      <p:sp>
        <p:nvSpPr>
          <p:cNvPr id="3" name="Subtitle 2"/>
          <p:cNvSpPr>
            <a:spLocks noGrp="1"/>
          </p:cNvSpPr>
          <p:nvPr>
            <p:ph type="subTitle" idx="1"/>
          </p:nvPr>
        </p:nvSpPr>
        <p:spPr/>
        <p:txBody>
          <a:bodyPr/>
          <a:lstStyle/>
          <a:p>
            <a:r>
              <a:rPr lang="en-US" dirty="0" smtClean="0"/>
              <a:t>Advancing district planning practices</a:t>
            </a:r>
            <a:endParaRPr lang="en-US" dirty="0"/>
          </a:p>
        </p:txBody>
      </p:sp>
      <p:sp>
        <p:nvSpPr>
          <p:cNvPr id="4" name="TextBox 3"/>
          <p:cNvSpPr txBox="1"/>
          <p:nvPr/>
        </p:nvSpPr>
        <p:spPr>
          <a:xfrm>
            <a:off x="533400" y="3657600"/>
            <a:ext cx="6553200" cy="2031325"/>
          </a:xfrm>
          <a:prstGeom prst="rect">
            <a:avLst/>
          </a:prstGeom>
          <a:noFill/>
        </p:spPr>
        <p:txBody>
          <a:bodyPr wrap="square" rtlCol="0">
            <a:spAutoFit/>
          </a:bodyPr>
          <a:lstStyle/>
          <a:p>
            <a:r>
              <a:rPr lang="en-US" dirty="0" smtClean="0"/>
              <a:t>MASS/MASC Joint Conference</a:t>
            </a:r>
          </a:p>
          <a:p>
            <a:r>
              <a:rPr lang="en-US" dirty="0" smtClean="0"/>
              <a:t>November 5, 2014</a:t>
            </a:r>
          </a:p>
          <a:p>
            <a:endParaRPr lang="en-US" dirty="0" smtClean="0"/>
          </a:p>
          <a:p>
            <a:r>
              <a:rPr lang="en-US" dirty="0" smtClean="0"/>
              <a:t>Carrie Conaway, Associate Commissioner Planning &amp; Research</a:t>
            </a:r>
          </a:p>
          <a:p>
            <a:r>
              <a:rPr lang="en-US" dirty="0" smtClean="0"/>
              <a:t>Kevin Hutchinson, Superintendent, North Andover</a:t>
            </a:r>
          </a:p>
          <a:p>
            <a:r>
              <a:rPr lang="en-US" dirty="0" smtClean="0"/>
              <a:t>Lori Likis, Principal Consultant, Creative Coaching</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Implementation planning elements</a:t>
            </a:r>
            <a:endParaRPr lang="en-US" sz="36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sp>
        <p:nvSpPr>
          <p:cNvPr id="22530" name="Text Box 2"/>
          <p:cNvSpPr txBox="1">
            <a:spLocks noChangeArrowheads="1"/>
          </p:cNvSpPr>
          <p:nvPr/>
        </p:nvSpPr>
        <p:spPr bwMode="auto">
          <a:xfrm>
            <a:off x="990600" y="1524000"/>
            <a:ext cx="6934200" cy="2895600"/>
          </a:xfrm>
          <a:prstGeom prst="rect">
            <a:avLst/>
          </a:prstGeom>
          <a:noFill/>
          <a:ln w="57150" cmpd="thinThick">
            <a:solidFill>
              <a:srgbClr val="0000FF"/>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rgbClr val="3366FF"/>
              </a:solidFill>
              <a:effectLst/>
              <a:latin typeface="Arial" pitchFamily="-111" charset="0"/>
              <a:ea typeface="Times New Roman" pitchFamily="-111"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111" charset="0"/>
              <a:ea typeface="Times New Roman" pitchFamily="-111" charset="0"/>
            </a:endParaRPr>
          </a:p>
          <a:p>
            <a:pPr marL="1371600" lvl="2" indent="-457200" fontAlgn="base">
              <a:spcBef>
                <a:spcPct val="0"/>
              </a:spcBef>
              <a:spcAft>
                <a:spcPct val="0"/>
              </a:spcAft>
              <a:buAutoNum type="arabicPeriod"/>
            </a:pPr>
            <a:r>
              <a:rPr lang="en-US" sz="2000" dirty="0" smtClean="0">
                <a:latin typeface="Arial" pitchFamily="-111" charset="0"/>
                <a:ea typeface="ＭＳ Ｐゴシック" pitchFamily="-111" charset="-128"/>
              </a:rPr>
              <a:t>Implementation Benchmarks</a:t>
            </a:r>
          </a:p>
          <a:p>
            <a:pPr marL="1828800" lvl="3" indent="-457200" fontAlgn="base">
              <a:spcBef>
                <a:spcPct val="0"/>
              </a:spcBef>
              <a:spcAft>
                <a:spcPct val="0"/>
              </a:spcAft>
              <a:buFont typeface="Wingdings" charset="2"/>
              <a:buChar char="Ø"/>
            </a:pPr>
            <a:r>
              <a:rPr lang="en-US" sz="2000" dirty="0" smtClean="0">
                <a:latin typeface="Arial" pitchFamily="-111" charset="0"/>
                <a:ea typeface="ＭＳ Ｐゴシック" pitchFamily="-111" charset="-128"/>
              </a:rPr>
              <a:t>Process benchmarks: what, when, who</a:t>
            </a:r>
          </a:p>
          <a:p>
            <a:pPr marL="1828800" lvl="3" indent="-457200" fontAlgn="base">
              <a:spcBef>
                <a:spcPct val="0"/>
              </a:spcBef>
              <a:spcAft>
                <a:spcPct val="0"/>
              </a:spcAft>
              <a:buFont typeface="Wingdings" charset="2"/>
              <a:buChar char="Ø"/>
            </a:pPr>
            <a:r>
              <a:rPr lang="en-US" sz="2000" dirty="0" smtClean="0">
                <a:latin typeface="Arial" pitchFamily="-111" charset="0"/>
                <a:ea typeface="ＭＳ Ｐゴシック" pitchFamily="-111" charset="-128"/>
              </a:rPr>
              <a:t>Early evidence of change benchmarks: measuring impact during implementation</a:t>
            </a:r>
          </a:p>
          <a:p>
            <a:pPr marL="1828800" lvl="3" indent="-457200" fontAlgn="base">
              <a:spcBef>
                <a:spcPct val="0"/>
              </a:spcBef>
              <a:spcAft>
                <a:spcPct val="0"/>
              </a:spcAft>
            </a:pPr>
            <a:r>
              <a:rPr lang="en-US" sz="2000" dirty="0" smtClean="0">
                <a:latin typeface="Arial" pitchFamily="-111" charset="0"/>
                <a:ea typeface="ＭＳ Ｐゴシック" pitchFamily="-111" charset="-128"/>
              </a:rPr>
              <a:t> </a:t>
            </a:r>
          </a:p>
          <a:p>
            <a:pPr marL="1371600" lvl="2" indent="-457200" fontAlgn="base">
              <a:spcBef>
                <a:spcPct val="0"/>
              </a:spcBef>
              <a:spcAft>
                <a:spcPct val="0"/>
              </a:spcAft>
              <a:buAutoNum type="arabicPeriod"/>
            </a:pPr>
            <a:r>
              <a:rPr lang="en-US" sz="2000" dirty="0" smtClean="0">
                <a:latin typeface="Arial" pitchFamily="-111" charset="0"/>
                <a:ea typeface="ＭＳ Ｐゴシック" pitchFamily="-111" charset="-128"/>
              </a:rPr>
              <a:t>Resources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pitchFamily="-111" charset="0"/>
              <a:ea typeface="ＭＳ Ｐゴシック" pitchFamily="-111" charset="-128"/>
            </a:endParaRPr>
          </a:p>
        </p:txBody>
      </p:sp>
      <p:sp>
        <p:nvSpPr>
          <p:cNvPr id="7" name="TextBox 6"/>
          <p:cNvSpPr txBox="1"/>
          <p:nvPr/>
        </p:nvSpPr>
        <p:spPr>
          <a:xfrm flipV="1">
            <a:off x="2209800" y="2820432"/>
            <a:ext cx="609600" cy="75168"/>
          </a:xfrm>
          <a:prstGeom prst="rect">
            <a:avLst/>
          </a:prstGeom>
          <a:noFill/>
        </p:spPr>
        <p:txBody>
          <a:bodyPr wrap="square" rtlCol="0">
            <a:spAutoFit/>
          </a:bodyPr>
          <a:lstStyle/>
          <a:p>
            <a:endParaRPr lang="en-US" dirty="0"/>
          </a:p>
        </p:txBody>
      </p:sp>
      <p:sp>
        <p:nvSpPr>
          <p:cNvPr id="9" name="Down Arrow 8"/>
          <p:cNvSpPr/>
          <p:nvPr/>
        </p:nvSpPr>
        <p:spPr>
          <a:xfrm>
            <a:off x="4038600" y="4419600"/>
            <a:ext cx="609600" cy="7620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752600" y="5029200"/>
            <a:ext cx="5257800" cy="1754326"/>
          </a:xfrm>
          <a:prstGeom prst="rect">
            <a:avLst/>
          </a:prstGeom>
          <a:noFill/>
          <a:ln>
            <a:noFill/>
          </a:ln>
        </p:spPr>
        <p:txBody>
          <a:bodyPr wrap="square" rtlCol="0">
            <a:spAutoFit/>
          </a:bodyPr>
          <a:lstStyle/>
          <a:p>
            <a:pPr algn="ctr"/>
            <a:endParaRPr lang="en-US" sz="2400" i="1" dirty="0" smtClean="0"/>
          </a:p>
          <a:p>
            <a:pPr algn="ctr"/>
            <a:r>
              <a:rPr lang="en-US" sz="2400" i="1" dirty="0" smtClean="0"/>
              <a:t>District Action Plan</a:t>
            </a:r>
          </a:p>
          <a:p>
            <a:pPr algn="ctr"/>
            <a:r>
              <a:rPr lang="en-US" sz="2400" i="1" dirty="0" smtClean="0"/>
              <a:t>(annual)</a:t>
            </a:r>
          </a:p>
          <a:p>
            <a:endParaRPr lang="en-US" i="1" dirty="0" smtClean="0"/>
          </a:p>
          <a:p>
            <a:r>
              <a:rPr lang="en-US" i="1" dirty="0" smtClean="0"/>
              <a:t> </a:t>
            </a:r>
            <a:endParaRPr lang="en-US"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smtClean="0"/>
              <a:t>What process supports the  successful creation and implementation of improvement plans?</a:t>
            </a:r>
            <a:endParaRPr lang="en-US" sz="4000" dirty="0"/>
          </a:p>
        </p:txBody>
      </p:sp>
      <p:sp>
        <p:nvSpPr>
          <p:cNvPr id="7" name="Text Placeholder 6"/>
          <p:cNvSpPr>
            <a:spLocks noGrp="1"/>
          </p:cNvSpPr>
          <p:nvPr>
            <p:ph type="body" idx="1"/>
          </p:nvPr>
        </p:nvSpPr>
        <p:spPr/>
        <p:txBody>
          <a:bodyPr/>
          <a:lstStyle/>
          <a:p>
            <a:r>
              <a:rPr lang="en-US" dirty="0" smtClean="0"/>
              <a:t> </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noAutofit/>
          </a:bodyPr>
          <a:lstStyle/>
          <a:p>
            <a:pPr algn="ctr"/>
            <a:r>
              <a:rPr lang="en-US" sz="3200" dirty="0" smtClean="0"/>
              <a:t>The district planning process</a:t>
            </a:r>
            <a:br>
              <a:rPr lang="en-US" sz="3200" dirty="0" smtClean="0"/>
            </a:br>
            <a:r>
              <a:rPr lang="en-US" sz="3200" i="1" dirty="0" smtClean="0"/>
              <a:t>three phases</a:t>
            </a:r>
            <a:endParaRPr lang="en-US" sz="3200" i="1"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graphicFrame>
        <p:nvGraphicFramePr>
          <p:cNvPr id="6" name="D 2"/>
          <p:cNvGraphicFramePr/>
          <p:nvPr/>
        </p:nvGraphicFramePr>
        <p:xfrm>
          <a:off x="685800" y="1524000"/>
          <a:ext cx="7391400" cy="469582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600" dirty="0" smtClean="0"/>
              <a:t>What roles do the Superintendent and School Committee play in the improvement planning process?</a:t>
            </a:r>
            <a:endParaRPr lang="en-US" sz="3600" dirty="0"/>
          </a:p>
        </p:txBody>
      </p:sp>
      <p:sp>
        <p:nvSpPr>
          <p:cNvPr id="7" name="Text Placeholder 6"/>
          <p:cNvSpPr>
            <a:spLocks noGrp="1"/>
          </p:cNvSpPr>
          <p:nvPr>
            <p:ph type="body" idx="1"/>
          </p:nvPr>
        </p:nvSpPr>
        <p:spPr/>
        <p:txBody>
          <a:bodyPr/>
          <a:lstStyle/>
          <a:p>
            <a:r>
              <a:rPr lang="en-US" dirty="0" smtClean="0"/>
              <a:t> </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Superintendent’s role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Leads the development of the District Plan</a:t>
            </a:r>
          </a:p>
          <a:p>
            <a:r>
              <a:rPr lang="en-US" dirty="0" smtClean="0"/>
              <a:t>Engages the community in developing core values, mission, and vision</a:t>
            </a:r>
          </a:p>
          <a:p>
            <a:r>
              <a:rPr lang="en-US" dirty="0" smtClean="0"/>
              <a:t>Ensures data, research, and best practices are used to adapt practice to achieve improvement</a:t>
            </a:r>
          </a:p>
          <a:p>
            <a:r>
              <a:rPr lang="en-US" dirty="0" smtClean="0"/>
              <a:t>Uses data to create focused, measurable district goals</a:t>
            </a:r>
          </a:p>
          <a:p>
            <a:r>
              <a:rPr lang="en-US" dirty="0" smtClean="0"/>
              <a:t>Organizes high-quality PD aligned with district goals</a:t>
            </a:r>
          </a:p>
          <a:p>
            <a:r>
              <a:rPr lang="en-US" dirty="0" smtClean="0"/>
              <a:t>Develops budget aligned with vision, mission, and goals</a:t>
            </a:r>
          </a:p>
          <a:p>
            <a:r>
              <a:rPr lang="en-US" dirty="0" smtClean="0"/>
              <a:t>Builds consensus in community around critical decisions</a:t>
            </a:r>
          </a:p>
          <a:p>
            <a:r>
              <a:rPr lang="en-US" dirty="0" smtClean="0"/>
              <a:t>Supports administrators and teams in developing and attaining improvement goals</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School Committee’s role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Responsible for approving district goals </a:t>
            </a:r>
          </a:p>
          <a:p>
            <a:r>
              <a:rPr lang="en-US" dirty="0" smtClean="0"/>
              <a:t>Evaluates Superintendent annually on at least 2 goals: professional practice, student learning</a:t>
            </a:r>
          </a:p>
          <a:p>
            <a:pPr lvl="1"/>
            <a:r>
              <a:rPr lang="en-US" dirty="0" smtClean="0"/>
              <a:t>2-4 district improvement goals also recommended</a:t>
            </a:r>
          </a:p>
          <a:p>
            <a:r>
              <a:rPr lang="en-US" dirty="0" smtClean="0"/>
              <a:t>Best positioned to safeguard district focus on improvement by monitoring goal coherence</a:t>
            </a:r>
          </a:p>
          <a:p>
            <a:pPr lvl="1"/>
            <a:r>
              <a:rPr lang="en-US" dirty="0" smtClean="0"/>
              <a:t>District plan  </a:t>
            </a:r>
          </a:p>
          <a:p>
            <a:pPr lvl="1"/>
            <a:r>
              <a:rPr lang="en-US" dirty="0" smtClean="0"/>
              <a:t>Superintendent evaluation goals</a:t>
            </a:r>
          </a:p>
          <a:p>
            <a:pPr lvl="1"/>
            <a:r>
              <a:rPr lang="en-US" dirty="0" smtClean="0"/>
              <a:t>Budget goals</a:t>
            </a:r>
          </a:p>
          <a:p>
            <a:pPr lvl="1"/>
            <a:r>
              <a:rPr lang="en-US" dirty="0" smtClean="0"/>
              <a:t>School improvement goals</a:t>
            </a:r>
          </a:p>
          <a:p>
            <a:pPr lvl="1"/>
            <a:r>
              <a:rPr lang="en-US" dirty="0" smtClean="0"/>
              <a:t>School Committee goals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What are some of the barriers to and benefits of advancing your district’s planning practices?</a:t>
            </a:r>
            <a:endParaRPr lang="en-US" sz="4000" dirty="0"/>
          </a:p>
        </p:txBody>
      </p:sp>
      <p:sp>
        <p:nvSpPr>
          <p:cNvPr id="7" name="Text Placeholder 6"/>
          <p:cNvSpPr>
            <a:spLocks noGrp="1"/>
          </p:cNvSpPr>
          <p:nvPr>
            <p:ph type="body" idx="1"/>
          </p:nvPr>
        </p:nvSpPr>
        <p:spPr/>
        <p:txBody>
          <a:bodyPr/>
          <a:lstStyle/>
          <a:p>
            <a:r>
              <a:rPr lang="en-US" smtClean="0"/>
              <a:t> </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normAutofit/>
          </a:bodyPr>
          <a:lstStyle/>
          <a:p>
            <a:r>
              <a:rPr lang="en-US" dirty="0" smtClean="0"/>
              <a:t>Key barriers  </a:t>
            </a:r>
            <a:endParaRPr lang="en-US" dirty="0"/>
          </a:p>
        </p:txBody>
      </p:sp>
      <p:sp>
        <p:nvSpPr>
          <p:cNvPr id="3" name="Content Placeholder 2"/>
          <p:cNvSpPr>
            <a:spLocks noGrp="1"/>
          </p:cNvSpPr>
          <p:nvPr>
            <p:ph idx="1"/>
          </p:nvPr>
        </p:nvSpPr>
        <p:spPr>
          <a:xfrm>
            <a:off x="609600" y="1524000"/>
            <a:ext cx="7924800" cy="4267199"/>
          </a:xfrm>
        </p:spPr>
        <p:txBody>
          <a:bodyPr>
            <a:normAutofit/>
          </a:bodyPr>
          <a:lstStyle/>
          <a:p>
            <a:r>
              <a:rPr lang="en-US" sz="3200" dirty="0" smtClean="0"/>
              <a:t>Number and alignment of district goals</a:t>
            </a:r>
          </a:p>
          <a:p>
            <a:r>
              <a:rPr lang="en-US" sz="3200" dirty="0" smtClean="0"/>
              <a:t>Compliance vs. improvement mindset</a:t>
            </a:r>
          </a:p>
          <a:p>
            <a:r>
              <a:rPr lang="en-US" sz="3200" dirty="0" smtClean="0"/>
              <a:t>Culture and resistance to change</a:t>
            </a:r>
          </a:p>
          <a:p>
            <a:r>
              <a:rPr lang="en-US" sz="3200" dirty="0" smtClean="0"/>
              <a:t>Perceived risk of public monitoring</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Key benefits in practice…</a:t>
            </a:r>
            <a:br>
              <a:rPr lang="en-US" sz="4000" dirty="0" smtClean="0"/>
            </a:br>
            <a:r>
              <a:rPr lang="en-US" sz="4000" dirty="0" smtClean="0"/>
              <a:t/>
            </a:r>
            <a:br>
              <a:rPr lang="en-US" sz="4000" dirty="0" smtClean="0"/>
            </a:br>
            <a:r>
              <a:rPr lang="en-US" sz="3200" i="1" dirty="0" smtClean="0"/>
              <a:t>Superintendent Kevin Hutchinson</a:t>
            </a:r>
            <a:br>
              <a:rPr lang="en-US" sz="3200" i="1" dirty="0" smtClean="0"/>
            </a:br>
            <a:r>
              <a:rPr lang="en-US" sz="3200" i="1" dirty="0" smtClean="0"/>
              <a:t>North Andover Public Schools</a:t>
            </a:r>
            <a:endParaRPr lang="en-US" sz="3200" i="1" dirty="0"/>
          </a:p>
        </p:txBody>
      </p:sp>
      <p:sp>
        <p:nvSpPr>
          <p:cNvPr id="7" name="Text Placeholder 6"/>
          <p:cNvSpPr>
            <a:spLocks noGrp="1"/>
          </p:cNvSpPr>
          <p:nvPr>
            <p:ph type="body" idx="1"/>
          </p:nvPr>
        </p:nvSpPr>
        <p:spPr/>
        <p:txBody>
          <a:bodyPr/>
          <a:lstStyle/>
          <a:p>
            <a:r>
              <a:rPr lang="en-US" smtClean="0"/>
              <a:t> </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 Andover background</a:t>
            </a:r>
            <a:endParaRPr lang="en-US" dirty="0"/>
          </a:p>
        </p:txBody>
      </p:sp>
      <p:sp>
        <p:nvSpPr>
          <p:cNvPr id="3" name="Content Placeholder 2"/>
          <p:cNvSpPr>
            <a:spLocks noGrp="1"/>
          </p:cNvSpPr>
          <p:nvPr>
            <p:ph idx="1"/>
          </p:nvPr>
        </p:nvSpPr>
        <p:spPr/>
        <p:txBody>
          <a:bodyPr/>
          <a:lstStyle/>
          <a:p>
            <a:r>
              <a:rPr lang="en-US" dirty="0" smtClean="0"/>
              <a:t>New Superintendent Induction Program (NSIP)</a:t>
            </a:r>
          </a:p>
          <a:p>
            <a:r>
              <a:rPr lang="en-US" dirty="0" smtClean="0"/>
              <a:t>Entry plan process</a:t>
            </a:r>
          </a:p>
          <a:p>
            <a:r>
              <a:rPr lang="en-US" dirty="0" smtClean="0"/>
              <a:t>Connecting to the Instructional Core</a:t>
            </a:r>
          </a:p>
          <a:p>
            <a:r>
              <a:rPr lang="en-US" dirty="0" smtClean="0"/>
              <a:t>Developing focused Strategic Plan</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a:bodyPr>
          <a:lstStyle/>
          <a:p>
            <a:r>
              <a:rPr lang="en-US" dirty="0" smtClean="0"/>
              <a:t>Welcome to our session </a:t>
            </a:r>
          </a:p>
          <a:p>
            <a:r>
              <a:rPr lang="en-US" dirty="0" smtClean="0"/>
              <a:t>Improvement planning in your districts today</a:t>
            </a:r>
          </a:p>
          <a:p>
            <a:r>
              <a:rPr lang="en-US" dirty="0" smtClean="0"/>
              <a:t>The </a:t>
            </a:r>
            <a:r>
              <a:rPr lang="en-US" i="1" dirty="0" smtClean="0"/>
              <a:t>Planning for Success</a:t>
            </a:r>
            <a:r>
              <a:rPr lang="en-US" dirty="0" smtClean="0"/>
              <a:t> process and the School Committee’s and Superintendent’s roles</a:t>
            </a:r>
          </a:p>
          <a:p>
            <a:r>
              <a:rPr lang="en-US" dirty="0" smtClean="0"/>
              <a:t>Barriers to advancing planning practices</a:t>
            </a:r>
          </a:p>
          <a:p>
            <a:r>
              <a:rPr lang="en-US" dirty="0" smtClean="0"/>
              <a:t>Benefits to advancing planning practices</a:t>
            </a:r>
          </a:p>
          <a:p>
            <a:pPr lvl="1"/>
            <a:r>
              <a:rPr lang="en-US" dirty="0" smtClean="0"/>
              <a:t>Superintendent Kevin Hutchinson, North Andover</a:t>
            </a:r>
          </a:p>
          <a:p>
            <a:r>
              <a:rPr lang="en-US" dirty="0" smtClean="0"/>
              <a:t>Closing</a:t>
            </a:r>
          </a:p>
          <a:p>
            <a:pPr>
              <a:buNone/>
            </a:pPr>
            <a:endParaRPr lang="en-US" dirty="0" smtClean="0"/>
          </a:p>
        </p:txBody>
      </p:sp>
      <p:sp>
        <p:nvSpPr>
          <p:cNvPr id="8" name="TextBox 7"/>
          <p:cNvSpPr txBox="1"/>
          <p:nvPr/>
        </p:nvSpPr>
        <p:spPr>
          <a:xfrm>
            <a:off x="8610600" y="5334000"/>
            <a:ext cx="298966" cy="338554"/>
          </a:xfrm>
          <a:prstGeom prst="rect">
            <a:avLst/>
          </a:prstGeom>
          <a:noFill/>
        </p:spPr>
        <p:txBody>
          <a:bodyPr wrap="square" rtlCol="0">
            <a:spAutoFit/>
          </a:bodyPr>
          <a:lstStyle/>
          <a:p>
            <a:r>
              <a:rPr lang="en-US" sz="1600" dirty="0" smtClean="0">
                <a:latin typeface="+mj-lt"/>
              </a:rPr>
              <a:t>2</a:t>
            </a:r>
            <a:endParaRPr lang="en-US" sz="16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plan overview</a:t>
            </a:r>
            <a:endParaRPr lang="en-US" dirty="0"/>
          </a:p>
        </p:txBody>
      </p:sp>
      <p:pic>
        <p:nvPicPr>
          <p:cNvPr id="6" name="Content Placeholder 5" descr="SDIP PHASE2 (1).pdf"/>
          <p:cNvPicPr>
            <a:picLocks noGrp="1" noChangeAspect="1"/>
          </p:cNvPicPr>
          <p:nvPr>
            <p:ph idx="1"/>
          </p:nvPr>
        </p:nvPicPr>
        <mc:AlternateContent>
          <mc:Choice xmlns:ma="http://schemas.microsoft.com/office/mac/drawingml/2008/main" Requires="ma">
            <p:blipFill>
              <a:blip r:embed="rId2"/>
              <a:srcRect l="-16531" r="-16531"/>
              <a:stretch>
                <a:fillRect/>
              </a:stretch>
            </p:blipFill>
          </mc:Choice>
          <mc:Fallback>
            <p:blipFill>
              <a:blip r:embed="rId3"/>
              <a:srcRect l="-16531" r="-16531"/>
              <a:stretch>
                <a:fillRect/>
              </a:stretch>
            </p:blipFill>
          </mc:Fallback>
        </mc:AlternateContent>
        <p:spPr>
          <a:xfrm>
            <a:off x="609600" y="1066800"/>
            <a:ext cx="7924800" cy="5486400"/>
          </a:xfrm>
        </p:spPr>
      </p:pic>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Strategic plan highlights/adaptations </a:t>
            </a:r>
            <a:endParaRPr lang="en-US" sz="3600" dirty="0"/>
          </a:p>
        </p:txBody>
      </p:sp>
      <p:sp>
        <p:nvSpPr>
          <p:cNvPr id="3" name="Content Placeholder 2"/>
          <p:cNvSpPr>
            <a:spLocks noGrp="1"/>
          </p:cNvSpPr>
          <p:nvPr>
            <p:ph idx="1"/>
          </p:nvPr>
        </p:nvSpPr>
        <p:spPr/>
        <p:txBody>
          <a:bodyPr/>
          <a:lstStyle/>
          <a:p>
            <a:r>
              <a:rPr lang="en-US" dirty="0" smtClean="0"/>
              <a:t>Vision and theory of action</a:t>
            </a:r>
          </a:p>
          <a:p>
            <a:r>
              <a:rPr lang="en-US" dirty="0" smtClean="0"/>
              <a:t>Strategic objectives</a:t>
            </a:r>
          </a:p>
          <a:p>
            <a:r>
              <a:rPr lang="en-US" dirty="0" smtClean="0"/>
              <a:t>Strategic initiatives</a:t>
            </a:r>
          </a:p>
          <a:p>
            <a:r>
              <a:rPr lang="en-US" dirty="0" smtClean="0"/>
              <a:t>Professional growth and evaluation focus areas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Advancing our collective leadership practice</a:t>
            </a:r>
            <a:endParaRPr lang="en-US" sz="4000" dirty="0"/>
          </a:p>
        </p:txBody>
      </p:sp>
      <p:sp>
        <p:nvSpPr>
          <p:cNvPr id="3" name="Content Placeholder 2"/>
          <p:cNvSpPr>
            <a:spLocks noGrp="1"/>
          </p:cNvSpPr>
          <p:nvPr>
            <p:ph idx="1"/>
          </p:nvPr>
        </p:nvSpPr>
        <p:spPr/>
        <p:txBody>
          <a:bodyPr/>
          <a:lstStyle/>
          <a:p>
            <a:endParaRPr lang="en-US" dirty="0" smtClean="0"/>
          </a:p>
          <a:p>
            <a:r>
              <a:rPr lang="en-US" dirty="0" smtClean="0"/>
              <a:t>School Committee discussions</a:t>
            </a:r>
          </a:p>
          <a:p>
            <a:r>
              <a:rPr lang="en-US" dirty="0" smtClean="0"/>
              <a:t>Desired improvements in articulation of action and benchmarks</a:t>
            </a:r>
          </a:p>
          <a:p>
            <a:r>
              <a:rPr lang="en-US" dirty="0" smtClean="0"/>
              <a:t>Involvement with </a:t>
            </a:r>
            <a:r>
              <a:rPr lang="en-US" i="1" dirty="0" smtClean="0"/>
              <a:t>Planning for Success </a:t>
            </a:r>
            <a:r>
              <a:rPr lang="en-US" dirty="0" smtClean="0"/>
              <a:t>pilot</a:t>
            </a:r>
          </a:p>
          <a:p>
            <a:r>
              <a:rPr lang="en-US" dirty="0" smtClean="0"/>
              <a:t>Sustainability</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Planning for Success </a:t>
            </a:r>
            <a:r>
              <a:rPr lang="en-US" dirty="0" smtClean="0"/>
              <a:t>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Planning process guidelines and frameworks </a:t>
            </a:r>
          </a:p>
          <a:p>
            <a:pPr lvl="1"/>
            <a:r>
              <a:rPr lang="en-US" dirty="0" smtClean="0"/>
              <a:t>MA Planning and Implementation Framework</a:t>
            </a:r>
          </a:p>
          <a:p>
            <a:pPr lvl="1"/>
            <a:r>
              <a:rPr lang="en-US" dirty="0" smtClean="0"/>
              <a:t>The District Planning Process</a:t>
            </a:r>
          </a:p>
          <a:p>
            <a:pPr lvl="1"/>
            <a:r>
              <a:rPr lang="en-US" dirty="0" smtClean="0"/>
              <a:t>The School Improvement Planning Process</a:t>
            </a:r>
          </a:p>
          <a:p>
            <a:pPr lvl="1"/>
            <a:r>
              <a:rPr lang="en-US" dirty="0" smtClean="0"/>
              <a:t>The Educator Evaluation Series</a:t>
            </a:r>
          </a:p>
          <a:p>
            <a:r>
              <a:rPr lang="en-US" dirty="0" smtClean="0"/>
              <a:t>Implementation tools and protocols, developed with our pilot districts</a:t>
            </a:r>
          </a:p>
          <a:p>
            <a:r>
              <a:rPr lang="en-US" dirty="0" smtClean="0"/>
              <a:t>Best practices in planning, from successful districts and </a:t>
            </a:r>
            <a:r>
              <a:rPr lang="en-US" smtClean="0"/>
              <a:t>schools   </a:t>
            </a:r>
          </a:p>
          <a:p>
            <a:r>
              <a:rPr lang="en-US" smtClean="0">
                <a:hlinkClick r:id="rId3"/>
              </a:rPr>
              <a:t>http://www.doe.mass.edu/research/success/</a:t>
            </a:r>
            <a:endParaRPr lang="en-US" smtClean="0"/>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24</a:t>
            </a:fld>
            <a:endParaRPr lang="en-US"/>
          </a:p>
        </p:txBody>
      </p:sp>
      <p:sp>
        <p:nvSpPr>
          <p:cNvPr id="10" name="Text Placeholder 9"/>
          <p:cNvSpPr>
            <a:spLocks noGrp="1"/>
          </p:cNvSpPr>
          <p:nvPr>
            <p:ph type="subTitle" idx="4294967295"/>
          </p:nvPr>
        </p:nvSpPr>
        <p:spPr>
          <a:xfrm>
            <a:off x="2438400" y="3886200"/>
            <a:ext cx="5715000" cy="1066800"/>
          </a:xfrm>
        </p:spPr>
        <p:txBody>
          <a:bodyPr/>
          <a:lstStyle/>
          <a:p>
            <a:pPr>
              <a:buNone/>
            </a:pPr>
            <a:r>
              <a:rPr lang="en-US" dirty="0" smtClean="0"/>
              <a:t>		      </a:t>
            </a:r>
            <a:r>
              <a:rPr lang="en-US" sz="2400" i="1" dirty="0" smtClean="0"/>
              <a:t>-- Antoine de Saint-Exupery</a:t>
            </a:r>
            <a:endParaRPr lang="en-US" sz="2400" i="1" dirty="0"/>
          </a:p>
        </p:txBody>
      </p:sp>
      <p:sp>
        <p:nvSpPr>
          <p:cNvPr id="18" name="TextBox 17"/>
          <p:cNvSpPr txBox="1"/>
          <p:nvPr/>
        </p:nvSpPr>
        <p:spPr>
          <a:xfrm>
            <a:off x="685800" y="2057400"/>
            <a:ext cx="7391400" cy="1446550"/>
          </a:xfrm>
          <a:prstGeom prst="rect">
            <a:avLst/>
          </a:prstGeom>
          <a:noFill/>
        </p:spPr>
        <p:txBody>
          <a:bodyPr wrap="square" rtlCol="0">
            <a:spAutoFit/>
          </a:bodyPr>
          <a:lstStyle/>
          <a:p>
            <a:pPr algn="ctr"/>
            <a:r>
              <a:rPr lang="en-US" sz="4400" dirty="0" smtClean="0"/>
              <a:t>“A goal without a plan is just a wish.” </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1828800"/>
            <a:ext cx="6934200" cy="3429000"/>
          </a:xfrm>
        </p:spPr>
        <p:txBody>
          <a:bodyPr>
            <a:normAutofit/>
          </a:bodyPr>
          <a:lstStyle/>
          <a:p>
            <a:r>
              <a:rPr lang="en-US" dirty="0" smtClean="0"/>
              <a:t>Interested in exploring a pilot project with us?</a:t>
            </a:r>
            <a:br>
              <a:rPr lang="en-US" dirty="0" smtClean="0"/>
            </a:br>
            <a:r>
              <a:rPr lang="en-US" dirty="0" smtClean="0"/>
              <a:t/>
            </a:r>
            <a:br>
              <a:rPr lang="en-US" dirty="0" smtClean="0"/>
            </a:br>
            <a:r>
              <a:rPr lang="en-US" sz="2800" i="1" dirty="0" smtClean="0"/>
              <a:t>Associate Commissioner Carrie Conaway email: </a:t>
            </a:r>
            <a:r>
              <a:rPr lang="en-US" sz="2800" dirty="0" err="1" smtClean="0"/>
              <a:t>CConaway@doe.mass.edu</a:t>
            </a:r>
            <a:endParaRPr lang="en-US" sz="2800"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2286000"/>
            <a:ext cx="5791200" cy="3124200"/>
          </a:xfrm>
        </p:spPr>
        <p:txBody>
          <a:bodyPr>
            <a:normAutofit fontScale="90000"/>
          </a:bodyPr>
          <a:lstStyle/>
          <a:p>
            <a:r>
              <a:rPr lang="en-US" dirty="0" smtClean="0"/>
              <a:t/>
            </a:r>
            <a:br>
              <a:rPr lang="en-US" dirty="0" smtClean="0"/>
            </a:br>
            <a:r>
              <a:rPr lang="en-US" dirty="0" smtClean="0"/>
              <a:t>What is </a:t>
            </a:r>
            <a:br>
              <a:rPr lang="en-US" dirty="0" smtClean="0"/>
            </a:br>
            <a:r>
              <a:rPr lang="en-US" i="1" dirty="0" smtClean="0"/>
              <a:t>Planning for Success</a:t>
            </a:r>
            <a:r>
              <a:rPr lang="en-US" dirty="0" smtClean="0"/>
              <a:t>?</a:t>
            </a:r>
            <a:br>
              <a:rPr lang="en-US" dirty="0" smtClean="0"/>
            </a:br>
            <a:r>
              <a:rPr lang="en-US" dirty="0" smtClean="0"/>
              <a:t> </a:t>
            </a:r>
            <a:br>
              <a:rPr lang="en-US" dirty="0" smtClean="0"/>
            </a:br>
            <a:r>
              <a:rPr lang="en-US" dirty="0" smtClean="0"/>
              <a:t/>
            </a:r>
            <a:br>
              <a:rPr lang="en-US" dirty="0" smtClean="0"/>
            </a:br>
            <a:endParaRPr lang="en-US" dirty="0"/>
          </a:p>
        </p:txBody>
      </p:sp>
      <p:sp>
        <p:nvSpPr>
          <p:cNvPr id="9" name="Text Placeholder 8"/>
          <p:cNvSpPr>
            <a:spLocks noGrp="1"/>
          </p:cNvSpPr>
          <p:nvPr>
            <p:ph type="body" idx="1"/>
          </p:nvPr>
        </p:nvSpPr>
        <p:spPr/>
        <p:txBody>
          <a:bodyPr/>
          <a:lstStyle/>
          <a:p>
            <a:r>
              <a:rPr lang="en-US" dirty="0" smtClean="0"/>
              <a:t>The purpose and spirit of this work</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with colleagues</a:t>
            </a:r>
            <a:endParaRPr lang="en-US" dirty="0"/>
          </a:p>
        </p:txBody>
      </p:sp>
      <p:sp>
        <p:nvSpPr>
          <p:cNvPr id="3" name="Content Placeholder 2"/>
          <p:cNvSpPr>
            <a:spLocks noGrp="1"/>
          </p:cNvSpPr>
          <p:nvPr>
            <p:ph idx="1"/>
          </p:nvPr>
        </p:nvSpPr>
        <p:spPr/>
        <p:txBody>
          <a:bodyPr>
            <a:normAutofit/>
          </a:bodyPr>
          <a:lstStyle/>
          <a:p>
            <a:r>
              <a:rPr lang="en-US" dirty="0" smtClean="0"/>
              <a:t>What does your district planning process look like today?</a:t>
            </a:r>
          </a:p>
          <a:p>
            <a:r>
              <a:rPr lang="en-US" dirty="0" smtClean="0"/>
              <a:t>How do your School Committee and Superintendent work together to monitor implementation and progress?</a:t>
            </a:r>
          </a:p>
          <a:p>
            <a:r>
              <a:rPr lang="en-US" dirty="0" smtClean="0"/>
              <a:t>On a scale of 1-5—with 1 (not at all) and 5 (very)—how valued do you think improvement planning is in your district? Why?</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1600200"/>
            <a:ext cx="6781800" cy="2895600"/>
          </a:xfrm>
        </p:spPr>
        <p:txBody>
          <a:bodyPr>
            <a:normAutofit/>
          </a:bodyPr>
          <a:lstStyle/>
          <a:p>
            <a:r>
              <a:rPr lang="en-US" sz="4000" dirty="0" smtClean="0"/>
              <a:t>What are the essential elements of improvement planning?</a:t>
            </a:r>
            <a:endParaRPr lang="en-US" sz="4000" dirty="0"/>
          </a:p>
        </p:txBody>
      </p:sp>
      <p:sp>
        <p:nvSpPr>
          <p:cNvPr id="7" name="Text Placeholder 6"/>
          <p:cNvSpPr>
            <a:spLocks noGrp="1"/>
          </p:cNvSpPr>
          <p:nvPr>
            <p:ph type="body" idx="1"/>
          </p:nvPr>
        </p:nvSpPr>
        <p:spPr/>
        <p:txBody>
          <a:bodyPr/>
          <a:lstStyle/>
          <a:p>
            <a:r>
              <a:rPr lang="en-US" dirty="0" smtClean="0"/>
              <a:t>A structure to support the district planning process</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229600" cy="1143000"/>
          </a:xfrm>
        </p:spPr>
        <p:txBody>
          <a:bodyPr>
            <a:normAutofit/>
          </a:bodyPr>
          <a:lstStyle/>
          <a:p>
            <a:r>
              <a:rPr lang="en-US" sz="2800" dirty="0" smtClean="0"/>
              <a:t>MA Planning and Implementation Framework </a:t>
            </a:r>
            <a:endParaRPr lang="en-US" sz="2800" dirty="0"/>
          </a:p>
        </p:txBody>
      </p:sp>
      <p:sp>
        <p:nvSpPr>
          <p:cNvPr id="3" name="Content Placeholder 2"/>
          <p:cNvSpPr>
            <a:spLocks noGrp="1"/>
          </p:cNvSpPr>
          <p:nvPr>
            <p:ph idx="1"/>
          </p:nvPr>
        </p:nvSpPr>
        <p:spPr/>
        <p:txBody>
          <a:bodyPr/>
          <a:lstStyle/>
          <a:p>
            <a:pPr>
              <a:buNone/>
            </a:pPr>
            <a:endParaRPr lang="en-US" dirty="0" smtClean="0"/>
          </a:p>
          <a:p>
            <a:pPr lvl="1"/>
            <a:endParaRPr lang="en-US" dirty="0" smtClean="0"/>
          </a:p>
          <a:p>
            <a:pPr lvl="1">
              <a:buNone/>
            </a:pP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graphicFrame>
        <p:nvGraphicFramePr>
          <p:cNvPr id="6" name="Object 5"/>
          <p:cNvGraphicFramePr>
            <a:graphicFrameLocks noChangeAspect="1"/>
          </p:cNvGraphicFramePr>
          <p:nvPr/>
        </p:nvGraphicFramePr>
        <p:xfrm>
          <a:off x="1143000" y="3340100"/>
          <a:ext cx="6858000" cy="177800"/>
        </p:xfrm>
        <a:graphic>
          <a:graphicData uri="http://schemas.openxmlformats.org/presentationml/2006/ole">
            <p:oleObj spid="_x0000_s44034" name="Document" r:id="rId4" imgW="6858000" imgH="177800" progId="Word.Document.12">
              <p:embed/>
            </p:oleObj>
          </a:graphicData>
        </a:graphic>
      </p:graphicFrame>
      <p:graphicFrame>
        <p:nvGraphicFramePr>
          <p:cNvPr id="7" name="Object 6"/>
          <p:cNvGraphicFramePr>
            <a:graphicFrameLocks noChangeAspect="1"/>
          </p:cNvGraphicFramePr>
          <p:nvPr/>
        </p:nvGraphicFramePr>
        <p:xfrm>
          <a:off x="2362198" y="1219200"/>
          <a:ext cx="4428649" cy="5181600"/>
        </p:xfrm>
        <a:graphic>
          <a:graphicData uri="http://schemas.openxmlformats.org/presentationml/2006/ole">
            <p:oleObj spid="_x0000_s44035" name="Document" r:id="rId5" imgW="7086600" imgH="8293100" progId="Word.Documen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Improvement planning elements</a:t>
            </a:r>
            <a:endParaRPr lang="en-US" sz="36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22530" name="Text Box 2"/>
          <p:cNvSpPr txBox="1">
            <a:spLocks noChangeArrowheads="1"/>
          </p:cNvSpPr>
          <p:nvPr/>
        </p:nvSpPr>
        <p:spPr bwMode="auto">
          <a:xfrm>
            <a:off x="990600" y="1524000"/>
            <a:ext cx="6934200" cy="2895600"/>
          </a:xfrm>
          <a:prstGeom prst="rect">
            <a:avLst/>
          </a:prstGeom>
          <a:noFill/>
          <a:ln w="57150" cmpd="thinThick">
            <a:solidFill>
              <a:srgbClr val="0000FF"/>
            </a:solidFill>
            <a:miter lim="800000"/>
            <a:headEnd/>
            <a:tailEnd/>
          </a:ln>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rgbClr val="3366FF"/>
              </a:solidFill>
              <a:effectLst/>
              <a:latin typeface="Arial" pitchFamily="-111" charset="0"/>
              <a:ea typeface="Times New Roman" pitchFamily="-111"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pitchFamily="-111" charset="0"/>
              <a:ea typeface="Times New Roman" pitchFamily="-111" charset="0"/>
            </a:endParaRPr>
          </a:p>
          <a:p>
            <a:pPr lvl="2" fontAlgn="base">
              <a:spcBef>
                <a:spcPct val="0"/>
              </a:spcBef>
              <a:spcAft>
                <a:spcPct val="0"/>
              </a:spcAft>
            </a:pPr>
            <a:r>
              <a:rPr kumimoji="0" lang="en-US" sz="2000" b="0" i="0" u="none" strike="noStrike" cap="none" normalizeH="0" baseline="0" dirty="0">
                <a:ln>
                  <a:noFill/>
                </a:ln>
                <a:solidFill>
                  <a:schemeClr val="tx1"/>
                </a:solidFill>
                <a:effectLst/>
                <a:latin typeface="Arial" pitchFamily="-111" charset="0"/>
                <a:ea typeface="Cambria" pitchFamily="-111" charset="0"/>
              </a:rPr>
              <a:t>1</a:t>
            </a: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Mission</a:t>
            </a:r>
            <a:r>
              <a:rPr kumimoji="0" lang="en-US" sz="2000" b="0" i="0" u="none" strike="noStrike" cap="none" normalizeH="0" baseline="0" dirty="0">
                <a:ln>
                  <a:noFill/>
                </a:ln>
                <a:solidFill>
                  <a:schemeClr val="tx1"/>
                </a:solidFill>
                <a:effectLst/>
                <a:latin typeface="Arial" pitchFamily="-111" charset="0"/>
                <a:ea typeface="ＭＳ Ｐゴシック" pitchFamily="-111" charset="-128"/>
              </a:rPr>
              <a:t>, Vision, Core Values </a:t>
            </a:r>
          </a:p>
          <a:p>
            <a:pPr lvl="2" fontAlgn="base">
              <a:spcBef>
                <a:spcPct val="0"/>
              </a:spcBef>
              <a:spcAft>
                <a:spcPct val="0"/>
              </a:spcAft>
            </a:pPr>
            <a:r>
              <a:rPr kumimoji="0" lang="en-US" sz="2000" b="0" i="0" u="none" strike="noStrike" cap="none" normalizeH="0" baseline="0" dirty="0">
                <a:ln>
                  <a:noFill/>
                </a:ln>
                <a:solidFill>
                  <a:schemeClr val="tx1"/>
                </a:solidFill>
                <a:effectLst/>
                <a:latin typeface="Arial" pitchFamily="-111" charset="0"/>
                <a:ea typeface="Cambria" pitchFamily="-111" charset="0"/>
              </a:rPr>
              <a:t>2</a:t>
            </a: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Data </a:t>
            </a:r>
            <a:r>
              <a:rPr kumimoji="0" lang="en-US" sz="2000" b="0" i="0" u="none" strike="noStrike" cap="none" normalizeH="0" baseline="0" dirty="0">
                <a:ln>
                  <a:noFill/>
                </a:ln>
                <a:solidFill>
                  <a:schemeClr val="tx1"/>
                </a:solidFill>
                <a:effectLst/>
                <a:latin typeface="Arial" pitchFamily="-111" charset="0"/>
                <a:ea typeface="ＭＳ Ｐゴシック" pitchFamily="-111" charset="-128"/>
              </a:rPr>
              <a:t>Analysis and Theory of Action </a:t>
            </a:r>
          </a:p>
          <a:p>
            <a:pPr lvl="2" fontAlgn="base">
              <a:spcBef>
                <a:spcPct val="0"/>
              </a:spcBef>
              <a:spcAft>
                <a:spcPct val="0"/>
              </a:spcAft>
            </a:pPr>
            <a:r>
              <a:rPr kumimoji="0" lang="en-US" sz="2000" b="0" i="0" u="none" strike="noStrike" cap="none" normalizeH="0" baseline="0" dirty="0">
                <a:ln>
                  <a:noFill/>
                </a:ln>
                <a:solidFill>
                  <a:schemeClr val="tx1"/>
                </a:solidFill>
                <a:effectLst/>
                <a:latin typeface="Arial" pitchFamily="-111" charset="0"/>
                <a:ea typeface="Cambria" pitchFamily="-111" charset="0"/>
              </a:rPr>
              <a:t>3</a:t>
            </a: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Strategic </a:t>
            </a:r>
            <a:r>
              <a:rPr kumimoji="0" lang="en-US" sz="2000" b="0" i="0" u="none" strike="noStrike" cap="none" normalizeH="0" baseline="0" dirty="0">
                <a:ln>
                  <a:noFill/>
                </a:ln>
                <a:solidFill>
                  <a:schemeClr val="tx1"/>
                </a:solidFill>
                <a:effectLst/>
                <a:latin typeface="Arial" pitchFamily="-111" charset="0"/>
                <a:ea typeface="ＭＳ Ｐゴシック" pitchFamily="-111" charset="-128"/>
              </a:rPr>
              <a:t>Objectives and Initiatives, including:</a:t>
            </a:r>
            <a:endParaRPr kumimoji="0" lang="en-US" sz="2000" b="0" i="0" u="none" strike="noStrike" cap="none" normalizeH="0" baseline="0" dirty="0" smtClean="0">
              <a:ln>
                <a:noFill/>
              </a:ln>
              <a:solidFill>
                <a:schemeClr val="tx1"/>
              </a:solidFill>
              <a:effectLst/>
              <a:latin typeface="Arial" pitchFamily="-111" charset="0"/>
              <a:ea typeface="ＭＳ Ｐゴシック" pitchFamily="-111" charset="-128"/>
            </a:endParaRPr>
          </a:p>
          <a:p>
            <a:pPr lvl="2" fontAlgn="base">
              <a:spcBef>
                <a:spcPct val="0"/>
              </a:spcBef>
              <a:spcAft>
                <a:spcPct val="0"/>
              </a:spcAft>
            </a:pPr>
            <a:r>
              <a:rPr kumimoji="0" lang="en-US" sz="2000" b="0" i="0" u="none" strike="noStrike" cap="none" normalizeH="0" baseline="0" dirty="0" smtClean="0">
                <a:ln>
                  <a:noFill/>
                </a:ln>
                <a:solidFill>
                  <a:schemeClr val="tx1"/>
                </a:solidFill>
                <a:effectLst/>
                <a:latin typeface="Arial" pitchFamily="-111" charset="0"/>
                <a:ea typeface="Cambria" pitchFamily="-111" charset="0"/>
              </a:rPr>
              <a:t>       a.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Professional </a:t>
            </a:r>
            <a:r>
              <a:rPr kumimoji="0" lang="en-US" sz="2000" b="0" i="0" u="none" strike="noStrike" cap="none" normalizeH="0" baseline="0" dirty="0">
                <a:ln>
                  <a:noFill/>
                </a:ln>
                <a:solidFill>
                  <a:schemeClr val="tx1"/>
                </a:solidFill>
                <a:effectLst/>
                <a:latin typeface="Arial" pitchFamily="-111" charset="0"/>
                <a:ea typeface="ＭＳ Ｐゴシック" pitchFamily="-111" charset="-128"/>
              </a:rPr>
              <a:t>development  </a:t>
            </a:r>
            <a:endParaRPr kumimoji="0" lang="en-US" sz="2000" b="0" i="0" u="none" strike="noStrike" cap="none" normalizeH="0" baseline="0" dirty="0" smtClean="0">
              <a:ln>
                <a:noFill/>
              </a:ln>
              <a:solidFill>
                <a:schemeClr val="tx1"/>
              </a:solidFill>
              <a:effectLst/>
              <a:latin typeface="Arial" pitchFamily="-111" charset="0"/>
              <a:ea typeface="ＭＳ Ｐゴシック" pitchFamily="-111" charset="-128"/>
            </a:endParaRPr>
          </a:p>
          <a:p>
            <a:pPr lvl="2" fontAlgn="base">
              <a:spcBef>
                <a:spcPct val="0"/>
              </a:spcBef>
              <a:spcAft>
                <a:spcPct val="0"/>
              </a:spcAft>
            </a:pP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err="1" smtClean="0">
                <a:ln>
                  <a:noFill/>
                </a:ln>
                <a:solidFill>
                  <a:schemeClr val="tx1"/>
                </a:solidFill>
                <a:effectLst/>
                <a:latin typeface="Arial" pitchFamily="-111" charset="0"/>
                <a:ea typeface="Cambria" pitchFamily="-111" charset="0"/>
              </a:rPr>
              <a:t>b</a:t>
            </a: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Teacher </a:t>
            </a:r>
            <a:r>
              <a:rPr kumimoji="0" lang="en-US" sz="2000" b="0" i="0" u="none" strike="noStrike" cap="none" normalizeH="0" baseline="0" dirty="0">
                <a:ln>
                  <a:noFill/>
                </a:ln>
                <a:solidFill>
                  <a:schemeClr val="tx1"/>
                </a:solidFill>
                <a:effectLst/>
                <a:latin typeface="Arial" pitchFamily="-111" charset="0"/>
                <a:ea typeface="ＭＳ Ｐゴシック" pitchFamily="-111" charset="-128"/>
              </a:rPr>
              <a:t>induction and mentoring activities   </a:t>
            </a:r>
          </a:p>
          <a:p>
            <a:pPr lvl="2" fontAlgn="base">
              <a:spcBef>
                <a:spcPct val="0"/>
              </a:spcBef>
              <a:spcAft>
                <a:spcPct val="0"/>
              </a:spcAft>
            </a:pPr>
            <a:r>
              <a:rPr kumimoji="0" lang="en-US" sz="2000" b="0" i="0" u="none" strike="noStrike" cap="none" normalizeH="0" baseline="0" dirty="0">
                <a:ln>
                  <a:noFill/>
                </a:ln>
                <a:solidFill>
                  <a:schemeClr val="tx1"/>
                </a:solidFill>
                <a:effectLst/>
                <a:latin typeface="Arial" pitchFamily="-111" charset="0"/>
                <a:ea typeface="Cambria" pitchFamily="-111" charset="0"/>
              </a:rPr>
              <a:t>4</a:t>
            </a:r>
            <a:r>
              <a:rPr kumimoji="0" lang="en-US" sz="2000" b="0" i="0" u="none" strike="noStrike" cap="none" normalizeH="0" baseline="0" dirty="0" smtClean="0">
                <a:ln>
                  <a:noFill/>
                </a:ln>
                <a:solidFill>
                  <a:schemeClr val="tx1"/>
                </a:solidFill>
                <a:effectLst/>
                <a:latin typeface="Arial" pitchFamily="-111" charset="0"/>
                <a:ea typeface="Cambria" pitchFamily="-111" charset="0"/>
              </a:rPr>
              <a:t>.  </a:t>
            </a:r>
            <a:r>
              <a:rPr kumimoji="0" lang="en-US" sz="2000" b="0" i="0" u="none" strike="noStrike" cap="none" normalizeH="0" baseline="0" dirty="0" smtClean="0">
                <a:ln>
                  <a:noFill/>
                </a:ln>
                <a:solidFill>
                  <a:schemeClr val="tx1"/>
                </a:solidFill>
                <a:effectLst/>
                <a:latin typeface="Arial" pitchFamily="-111" charset="0"/>
                <a:ea typeface="ＭＳ Ｐゴシック" pitchFamily="-111" charset="-128"/>
              </a:rPr>
              <a:t>Outcomes (SMART goals)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111" charset="0"/>
              <a:ea typeface="ＭＳ Ｐゴシック" pitchFamily="-111"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3366FF"/>
                </a:solidFill>
                <a:effectLst/>
                <a:latin typeface="Arial" pitchFamily="-111" charset="0"/>
                <a:ea typeface="Times New Roman" pitchFamily="-111" charset="0"/>
              </a:rPr>
              <a:t> </a:t>
            </a:r>
            <a:endParaRPr kumimoji="0" lang="en-US" sz="2000" b="0" i="0" u="none" strike="noStrike" cap="none" normalizeH="0" baseline="0" dirty="0">
              <a:ln>
                <a:noFill/>
              </a:ln>
              <a:solidFill>
                <a:schemeClr val="tx1"/>
              </a:solidFill>
              <a:effectLst/>
              <a:latin typeface="Arial" pitchFamily="-111" charset="0"/>
              <a:ea typeface="ＭＳ Ｐゴシック" pitchFamily="-111" charset="-128"/>
            </a:endParaRPr>
          </a:p>
        </p:txBody>
      </p:sp>
      <p:sp>
        <p:nvSpPr>
          <p:cNvPr id="7" name="TextBox 6"/>
          <p:cNvSpPr txBox="1"/>
          <p:nvPr/>
        </p:nvSpPr>
        <p:spPr>
          <a:xfrm flipV="1">
            <a:off x="2209800" y="2820432"/>
            <a:ext cx="609600" cy="75168"/>
          </a:xfrm>
          <a:prstGeom prst="rect">
            <a:avLst/>
          </a:prstGeom>
          <a:noFill/>
        </p:spPr>
        <p:txBody>
          <a:bodyPr wrap="square" rtlCol="0">
            <a:spAutoFit/>
          </a:bodyPr>
          <a:lstStyle/>
          <a:p>
            <a:endParaRPr lang="en-US" dirty="0"/>
          </a:p>
        </p:txBody>
      </p:sp>
      <p:sp>
        <p:nvSpPr>
          <p:cNvPr id="9" name="Down Arrow 8"/>
          <p:cNvSpPr/>
          <p:nvPr/>
        </p:nvSpPr>
        <p:spPr>
          <a:xfrm>
            <a:off x="4038600" y="4419600"/>
            <a:ext cx="609600" cy="7620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752600" y="5105400"/>
            <a:ext cx="5257800" cy="1754326"/>
          </a:xfrm>
          <a:prstGeom prst="rect">
            <a:avLst/>
          </a:prstGeom>
          <a:noFill/>
          <a:ln>
            <a:noFill/>
          </a:ln>
        </p:spPr>
        <p:txBody>
          <a:bodyPr wrap="square" rtlCol="0">
            <a:spAutoFit/>
          </a:bodyPr>
          <a:lstStyle/>
          <a:p>
            <a:pPr algn="ctr"/>
            <a:endParaRPr lang="en-US" sz="2400" i="1" dirty="0" smtClean="0"/>
          </a:p>
          <a:p>
            <a:pPr algn="ctr"/>
            <a:r>
              <a:rPr lang="en-US" sz="2400" i="1" dirty="0" smtClean="0"/>
              <a:t>District Plan</a:t>
            </a:r>
          </a:p>
          <a:p>
            <a:pPr algn="ctr"/>
            <a:r>
              <a:rPr lang="en-US" sz="2400" i="1" dirty="0" smtClean="0"/>
              <a:t>(3 years)</a:t>
            </a:r>
          </a:p>
          <a:p>
            <a:endParaRPr lang="en-US" i="1" dirty="0" smtClean="0"/>
          </a:p>
          <a:p>
            <a:r>
              <a:rPr lang="en-US" i="1" dirty="0" smtClean="0"/>
              <a:t> </a:t>
            </a:r>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district plan</a:t>
            </a:r>
            <a:endParaRPr lang="en-US" dirty="0"/>
          </a:p>
        </p:txBody>
      </p:sp>
      <p:sp>
        <p:nvSpPr>
          <p:cNvPr id="3" name="Content Placeholder 2"/>
          <p:cNvSpPr>
            <a:spLocks noGrp="1"/>
          </p:cNvSpPr>
          <p:nvPr>
            <p:ph idx="1"/>
          </p:nvPr>
        </p:nvSpPr>
        <p:spPr/>
        <p:txBody>
          <a:bodyPr>
            <a:normAutofit/>
          </a:bodyPr>
          <a:lstStyle/>
          <a:p>
            <a:r>
              <a:rPr lang="en-US" dirty="0" smtClean="0"/>
              <a:t>The district’s official roadmap for improvement</a:t>
            </a:r>
          </a:p>
          <a:p>
            <a:r>
              <a:rPr lang="en-US" dirty="0" smtClean="0"/>
              <a:t>A multi-year academic improvement plan</a:t>
            </a:r>
          </a:p>
          <a:p>
            <a:pPr lvl="1"/>
            <a:r>
              <a:rPr lang="en-US" dirty="0" smtClean="0"/>
              <a:t>District vision, strategy, planned outcomes for students</a:t>
            </a:r>
          </a:p>
          <a:p>
            <a:r>
              <a:rPr lang="en-US" dirty="0" smtClean="0"/>
              <a:t>Should be the heart of coherence for district work</a:t>
            </a:r>
          </a:p>
          <a:p>
            <a:pPr lvl="1"/>
            <a:r>
              <a:rPr lang="en-US" dirty="0" smtClean="0"/>
              <a:t>Aligned to budget, Educator Evaluation System, school improvement plans</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1524000"/>
            <a:ext cx="6781800" cy="2895600"/>
          </a:xfrm>
        </p:spPr>
        <p:txBody>
          <a:bodyPr>
            <a:normAutofit/>
          </a:bodyPr>
          <a:lstStyle/>
          <a:p>
            <a:r>
              <a:rPr lang="en-US" sz="4000" dirty="0" smtClean="0"/>
              <a:t>What are the essential elements of implementation planning?</a:t>
            </a:r>
            <a:endParaRPr lang="en-US" sz="4000" dirty="0"/>
          </a:p>
        </p:txBody>
      </p:sp>
      <p:sp>
        <p:nvSpPr>
          <p:cNvPr id="7" name="Text Placeholder 6"/>
          <p:cNvSpPr>
            <a:spLocks noGrp="1"/>
          </p:cNvSpPr>
          <p:nvPr>
            <p:ph type="body" idx="1"/>
          </p:nvPr>
        </p:nvSpPr>
        <p:spPr/>
        <p:txBody>
          <a:bodyPr/>
          <a:lstStyle/>
          <a:p>
            <a:r>
              <a:rPr lang="en-US" smtClean="0"/>
              <a:t> </a:t>
            </a:r>
            <a:endParaRPr lang="en-US" dirty="0"/>
          </a:p>
        </p:txBody>
      </p:sp>
      <p:sp>
        <p:nvSpPr>
          <p:cNvPr id="5" name="Slide Number Placeholder 4"/>
          <p:cNvSpPr>
            <a:spLocks noGrp="1"/>
          </p:cNvSpPr>
          <p:nvPr>
            <p:ph type="sldNum" sz="quarter" idx="4294967295"/>
          </p:nvPr>
        </p:nvSpPr>
        <p:spPr>
          <a:xfrm>
            <a:off x="8610600" y="5257800"/>
            <a:ext cx="533400" cy="457200"/>
          </a:xfrm>
        </p:spPr>
        <p:txBody>
          <a:bodyPr/>
          <a:lstStyle/>
          <a:p>
            <a:fld id="{BD26C40E-487C-40A4-A841-8174FD7B7142}"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2315</TotalTime>
  <Words>1439</Words>
  <Application>Microsoft Macintosh PowerPoint</Application>
  <PresentationFormat>On-screen Show (4:3)</PresentationFormat>
  <Paragraphs>263</Paragraphs>
  <Slides>25</Slides>
  <Notes>21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2007_ESE_Template</vt:lpstr>
      <vt:lpstr>Document</vt:lpstr>
      <vt:lpstr>Planning for Success</vt:lpstr>
      <vt:lpstr>Agenda</vt:lpstr>
      <vt:lpstr> What is  Planning for Success?    </vt:lpstr>
      <vt:lpstr>Sharing with colleagues</vt:lpstr>
      <vt:lpstr>What are the essential elements of improvement planning?</vt:lpstr>
      <vt:lpstr>MA Planning and Implementation Framework </vt:lpstr>
      <vt:lpstr>Improvement planning elements</vt:lpstr>
      <vt:lpstr>The district plan</vt:lpstr>
      <vt:lpstr>What are the essential elements of implementation planning?</vt:lpstr>
      <vt:lpstr>Implementation planning elements</vt:lpstr>
      <vt:lpstr>What process supports the  successful creation and implementation of improvement plans?</vt:lpstr>
      <vt:lpstr>The district planning process three phases</vt:lpstr>
      <vt:lpstr>What roles do the Superintendent and School Committee play in the improvement planning process?</vt:lpstr>
      <vt:lpstr>The Superintendent’s role</vt:lpstr>
      <vt:lpstr>The School Committee’s role</vt:lpstr>
      <vt:lpstr>What are some of the barriers to and benefits of advancing your district’s planning practices?</vt:lpstr>
      <vt:lpstr>Key barriers  </vt:lpstr>
      <vt:lpstr>Key benefits in practice…  Superintendent Kevin Hutchinson North Andover Public Schools</vt:lpstr>
      <vt:lpstr>North Andover background</vt:lpstr>
      <vt:lpstr>Strategic plan overview</vt:lpstr>
      <vt:lpstr>Strategic plan highlights/adaptations </vt:lpstr>
      <vt:lpstr>Advancing our collective leadership practice</vt:lpstr>
      <vt:lpstr>Planning for Success Resources</vt:lpstr>
      <vt:lpstr>  </vt:lpstr>
      <vt:lpstr>Interested in exploring a pilot project with us?  Associate Commissioner Carrie Conaway email: CConaway@doe.mass.edu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Carrie Conaway</dc:creator>
  <cp:lastModifiedBy>Lori Likis</cp:lastModifiedBy>
  <cp:revision>39</cp:revision>
  <cp:lastPrinted>2014-10-30T15:01:22Z</cp:lastPrinted>
  <dcterms:created xsi:type="dcterms:W3CDTF">2014-11-04T23:35:28Z</dcterms:created>
  <dcterms:modified xsi:type="dcterms:W3CDTF">2014-11-04T23:39:20Z</dcterms:modified>
</cp:coreProperties>
</file>