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1"/>
  </p:sldMasterIdLst>
  <p:notesMasterIdLst>
    <p:notesMasterId r:id="rId25"/>
  </p:notesMasterIdLst>
  <p:handoutMasterIdLst>
    <p:handoutMasterId r:id="rId26"/>
  </p:handoutMasterIdLst>
  <p:sldIdLst>
    <p:sldId id="265" r:id="rId2"/>
    <p:sldId id="262" r:id="rId3"/>
    <p:sldId id="287" r:id="rId4"/>
    <p:sldId id="263" r:id="rId5"/>
    <p:sldId id="277" r:id="rId6"/>
    <p:sldId id="266" r:id="rId7"/>
    <p:sldId id="259" r:id="rId8"/>
    <p:sldId id="257" r:id="rId9"/>
    <p:sldId id="288" r:id="rId10"/>
    <p:sldId id="296" r:id="rId11"/>
    <p:sldId id="297" r:id="rId12"/>
    <p:sldId id="298" r:id="rId13"/>
    <p:sldId id="299" r:id="rId14"/>
    <p:sldId id="294" r:id="rId15"/>
    <p:sldId id="295" r:id="rId16"/>
    <p:sldId id="267" r:id="rId17"/>
    <p:sldId id="293" r:id="rId18"/>
    <p:sldId id="290" r:id="rId19"/>
    <p:sldId id="274" r:id="rId20"/>
    <p:sldId id="286" r:id="rId21"/>
    <p:sldId id="276" r:id="rId22"/>
    <p:sldId id="275" r:id="rId23"/>
    <p:sldId id="30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794" autoAdjust="0"/>
  </p:normalViewPr>
  <p:slideViewPr>
    <p:cSldViewPr>
      <p:cViewPr>
        <p:scale>
          <a:sx n="70" d="100"/>
          <a:sy n="70" d="100"/>
        </p:scale>
        <p:origin x="-1164" y="-78"/>
      </p:cViewPr>
      <p:guideLst>
        <p:guide orient="horz" pos="2160"/>
        <p:guide pos="31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3AAE1-21EE-43BF-B859-E2BDB0AF2C11}" type="doc">
      <dgm:prSet loTypeId="urn:microsoft.com/office/officeart/2005/8/layout/process1" loCatId="process" qsTypeId="urn:microsoft.com/office/officeart/2005/8/quickstyle/simple1" qsCatId="simple" csTypeId="urn:microsoft.com/office/officeart/2005/8/colors/accent2_1" csCatId="accent2" phldr="1"/>
      <dgm:spPr/>
    </dgm:pt>
    <dgm:pt modelId="{630ED53A-37D4-4B76-9BCB-A45C1AD8D575}">
      <dgm:prSet phldrT="[Text]" custT="1"/>
      <dgm:spPr/>
      <dgm:t>
        <a:bodyPr/>
        <a:lstStyle/>
        <a:p>
          <a:r>
            <a:rPr lang="en-US" sz="2000" dirty="0" smtClean="0"/>
            <a:t>Multiple Measures </a:t>
          </a:r>
          <a:endParaRPr lang="en-US" sz="2000" dirty="0"/>
        </a:p>
      </dgm:t>
    </dgm:pt>
    <dgm:pt modelId="{DE67C7B0-713F-4E2C-883E-6DE0602E9657}" type="parTrans" cxnId="{EA2DDA8A-8CCA-4AB9-BEA6-392CAD7AFBF0}">
      <dgm:prSet/>
      <dgm:spPr/>
      <dgm:t>
        <a:bodyPr/>
        <a:lstStyle/>
        <a:p>
          <a:endParaRPr lang="en-US"/>
        </a:p>
      </dgm:t>
    </dgm:pt>
    <dgm:pt modelId="{A7BB679B-ED70-49AE-8342-937DF38DE5FD}" type="sibTrans" cxnId="{EA2DDA8A-8CCA-4AB9-BEA6-392CAD7AFBF0}">
      <dgm:prSet/>
      <dgm:spPr/>
      <dgm:t>
        <a:bodyPr/>
        <a:lstStyle/>
        <a:p>
          <a:endParaRPr lang="en-US"/>
        </a:p>
      </dgm:t>
    </dgm:pt>
    <dgm:pt modelId="{916EBBBF-D10D-4208-A83E-64654CBF5981}">
      <dgm:prSet phldrT="[Text]" custT="1"/>
      <dgm:spPr/>
      <dgm:t>
        <a:bodyPr/>
        <a:lstStyle/>
        <a:p>
          <a:r>
            <a:rPr lang="en-US" sz="2000" dirty="0" smtClean="0"/>
            <a:t>Observations &amp; Artifacts</a:t>
          </a:r>
          <a:endParaRPr lang="en-US" sz="2000" dirty="0"/>
        </a:p>
      </dgm:t>
    </dgm:pt>
    <dgm:pt modelId="{449BE4E9-0989-410D-8018-565A36EE98EC}" type="parTrans" cxnId="{46FF5ADC-893A-47A8-936E-0EE37C7A15EC}">
      <dgm:prSet/>
      <dgm:spPr/>
      <dgm:t>
        <a:bodyPr/>
        <a:lstStyle/>
        <a:p>
          <a:endParaRPr lang="en-US"/>
        </a:p>
      </dgm:t>
    </dgm:pt>
    <dgm:pt modelId="{D761148C-16A0-4525-9C4A-BC8F0BF2D6EC}" type="sibTrans" cxnId="{46FF5ADC-893A-47A8-936E-0EE37C7A15EC}">
      <dgm:prSet/>
      <dgm:spPr/>
      <dgm:t>
        <a:bodyPr/>
        <a:lstStyle/>
        <a:p>
          <a:endParaRPr lang="en-US"/>
        </a:p>
      </dgm:t>
    </dgm:pt>
    <dgm:pt modelId="{A218F6D2-ABD0-42FD-80AB-D975CEA8EF84}">
      <dgm:prSet phldrT="[Text]" custT="1"/>
      <dgm:spPr/>
      <dgm:t>
        <a:bodyPr/>
        <a:lstStyle/>
        <a:p>
          <a:r>
            <a:rPr lang="en-US" sz="2000" dirty="0" smtClean="0"/>
            <a:t>Student / Staff Feedback</a:t>
          </a:r>
          <a:endParaRPr lang="en-US" sz="2000" dirty="0"/>
        </a:p>
      </dgm:t>
    </dgm:pt>
    <dgm:pt modelId="{2C6ACC3B-A40E-4242-80B9-9533FAB87462}" type="parTrans" cxnId="{4799CBEF-5165-4A0E-A98F-7D117BD84975}">
      <dgm:prSet/>
      <dgm:spPr/>
      <dgm:t>
        <a:bodyPr/>
        <a:lstStyle/>
        <a:p>
          <a:endParaRPr lang="en-US"/>
        </a:p>
      </dgm:t>
    </dgm:pt>
    <dgm:pt modelId="{565CE6FA-87C2-4E09-865A-6C956C27AAB0}" type="sibTrans" cxnId="{4799CBEF-5165-4A0E-A98F-7D117BD84975}">
      <dgm:prSet/>
      <dgm:spPr/>
      <dgm:t>
        <a:bodyPr/>
        <a:lstStyle/>
        <a:p>
          <a:endParaRPr lang="en-US"/>
        </a:p>
      </dgm:t>
    </dgm:pt>
    <dgm:pt modelId="{AC7830BF-9A0A-4229-BA77-28A46CDE8608}" type="pres">
      <dgm:prSet presAssocID="{A233AAE1-21EE-43BF-B859-E2BDB0AF2C11}" presName="Name0" presStyleCnt="0">
        <dgm:presLayoutVars>
          <dgm:dir/>
          <dgm:resizeHandles val="exact"/>
        </dgm:presLayoutVars>
      </dgm:prSet>
      <dgm:spPr/>
    </dgm:pt>
    <dgm:pt modelId="{AAAD90C5-EB71-4EB1-A3C8-57D6A11AFFB0}" type="pres">
      <dgm:prSet presAssocID="{630ED53A-37D4-4B76-9BCB-A45C1AD8D575}" presName="node" presStyleLbl="node1" presStyleIdx="0" presStyleCnt="3">
        <dgm:presLayoutVars>
          <dgm:bulletEnabled val="1"/>
        </dgm:presLayoutVars>
      </dgm:prSet>
      <dgm:spPr/>
      <dgm:t>
        <a:bodyPr/>
        <a:lstStyle/>
        <a:p>
          <a:endParaRPr lang="en-US"/>
        </a:p>
      </dgm:t>
    </dgm:pt>
    <dgm:pt modelId="{3DBB3F66-BC3C-4C8D-9A1A-3E1FD300019C}" type="pres">
      <dgm:prSet presAssocID="{A7BB679B-ED70-49AE-8342-937DF38DE5FD}" presName="sibTrans" presStyleLbl="sibTrans2D1" presStyleIdx="0" presStyleCnt="2"/>
      <dgm:spPr>
        <a:prstGeom prst="flowChartMagneticDrum">
          <a:avLst/>
        </a:prstGeom>
      </dgm:spPr>
      <dgm:t>
        <a:bodyPr/>
        <a:lstStyle/>
        <a:p>
          <a:endParaRPr lang="en-US"/>
        </a:p>
      </dgm:t>
    </dgm:pt>
    <dgm:pt modelId="{11E7B346-2FC5-4776-A0F1-F400BB71BCAD}" type="pres">
      <dgm:prSet presAssocID="{A7BB679B-ED70-49AE-8342-937DF38DE5FD}" presName="connectorText" presStyleLbl="sibTrans2D1" presStyleIdx="0" presStyleCnt="2"/>
      <dgm:spPr/>
      <dgm:t>
        <a:bodyPr/>
        <a:lstStyle/>
        <a:p>
          <a:endParaRPr lang="en-US"/>
        </a:p>
      </dgm:t>
    </dgm:pt>
    <dgm:pt modelId="{7431DAB5-FEFB-48C0-9C7B-6B2C901B1EAB}" type="pres">
      <dgm:prSet presAssocID="{916EBBBF-D10D-4208-A83E-64654CBF5981}" presName="node" presStyleLbl="node1" presStyleIdx="1" presStyleCnt="3">
        <dgm:presLayoutVars>
          <dgm:bulletEnabled val="1"/>
        </dgm:presLayoutVars>
      </dgm:prSet>
      <dgm:spPr/>
      <dgm:t>
        <a:bodyPr/>
        <a:lstStyle/>
        <a:p>
          <a:endParaRPr lang="en-US"/>
        </a:p>
      </dgm:t>
    </dgm:pt>
    <dgm:pt modelId="{46CCF81F-E2DB-4BA4-AC81-4D9C8D0DCEFB}" type="pres">
      <dgm:prSet presAssocID="{D761148C-16A0-4525-9C4A-BC8F0BF2D6EC}" presName="sibTrans" presStyleLbl="sibTrans2D1" presStyleIdx="1" presStyleCnt="2"/>
      <dgm:spPr>
        <a:prstGeom prst="flowChartMagneticDisk">
          <a:avLst/>
        </a:prstGeom>
      </dgm:spPr>
      <dgm:t>
        <a:bodyPr/>
        <a:lstStyle/>
        <a:p>
          <a:endParaRPr lang="en-US"/>
        </a:p>
      </dgm:t>
    </dgm:pt>
    <dgm:pt modelId="{43B16217-FA15-4B67-A539-01179B4E10CD}" type="pres">
      <dgm:prSet presAssocID="{D761148C-16A0-4525-9C4A-BC8F0BF2D6EC}" presName="connectorText" presStyleLbl="sibTrans2D1" presStyleIdx="1" presStyleCnt="2"/>
      <dgm:spPr/>
      <dgm:t>
        <a:bodyPr/>
        <a:lstStyle/>
        <a:p>
          <a:endParaRPr lang="en-US"/>
        </a:p>
      </dgm:t>
    </dgm:pt>
    <dgm:pt modelId="{89106C2E-66F1-4902-9D72-68CD367BB5B1}" type="pres">
      <dgm:prSet presAssocID="{A218F6D2-ABD0-42FD-80AB-D975CEA8EF84}" presName="node" presStyleLbl="node1" presStyleIdx="2" presStyleCnt="3">
        <dgm:presLayoutVars>
          <dgm:bulletEnabled val="1"/>
        </dgm:presLayoutVars>
      </dgm:prSet>
      <dgm:spPr/>
      <dgm:t>
        <a:bodyPr/>
        <a:lstStyle/>
        <a:p>
          <a:endParaRPr lang="en-US"/>
        </a:p>
      </dgm:t>
    </dgm:pt>
  </dgm:ptLst>
  <dgm:cxnLst>
    <dgm:cxn modelId="{2B5975DA-F6BE-4682-B2F0-5A0A90D166C5}" type="presOf" srcId="{630ED53A-37D4-4B76-9BCB-A45C1AD8D575}" destId="{AAAD90C5-EB71-4EB1-A3C8-57D6A11AFFB0}" srcOrd="0" destOrd="0" presId="urn:microsoft.com/office/officeart/2005/8/layout/process1"/>
    <dgm:cxn modelId="{4799CBEF-5165-4A0E-A98F-7D117BD84975}" srcId="{A233AAE1-21EE-43BF-B859-E2BDB0AF2C11}" destId="{A218F6D2-ABD0-42FD-80AB-D975CEA8EF84}" srcOrd="2" destOrd="0" parTransId="{2C6ACC3B-A40E-4242-80B9-9533FAB87462}" sibTransId="{565CE6FA-87C2-4E09-865A-6C956C27AAB0}"/>
    <dgm:cxn modelId="{024FD27F-AD92-4057-98EC-F2A10B29631B}" type="presOf" srcId="{D761148C-16A0-4525-9C4A-BC8F0BF2D6EC}" destId="{46CCF81F-E2DB-4BA4-AC81-4D9C8D0DCEFB}" srcOrd="0" destOrd="0" presId="urn:microsoft.com/office/officeart/2005/8/layout/process1"/>
    <dgm:cxn modelId="{46FF5ADC-893A-47A8-936E-0EE37C7A15EC}" srcId="{A233AAE1-21EE-43BF-B859-E2BDB0AF2C11}" destId="{916EBBBF-D10D-4208-A83E-64654CBF5981}" srcOrd="1" destOrd="0" parTransId="{449BE4E9-0989-410D-8018-565A36EE98EC}" sibTransId="{D761148C-16A0-4525-9C4A-BC8F0BF2D6EC}"/>
    <dgm:cxn modelId="{12303A88-B9C6-4BBE-B576-CB64D8138A4B}" type="presOf" srcId="{916EBBBF-D10D-4208-A83E-64654CBF5981}" destId="{7431DAB5-FEFB-48C0-9C7B-6B2C901B1EAB}" srcOrd="0" destOrd="0" presId="urn:microsoft.com/office/officeart/2005/8/layout/process1"/>
    <dgm:cxn modelId="{A6545D25-4A19-41A5-BFA3-BB5B8E39BE2B}" type="presOf" srcId="{A233AAE1-21EE-43BF-B859-E2BDB0AF2C11}" destId="{AC7830BF-9A0A-4229-BA77-28A46CDE8608}" srcOrd="0" destOrd="0" presId="urn:microsoft.com/office/officeart/2005/8/layout/process1"/>
    <dgm:cxn modelId="{10BE66BA-5CAB-48BD-860E-9C3F2930DA7F}" type="presOf" srcId="{A7BB679B-ED70-49AE-8342-937DF38DE5FD}" destId="{11E7B346-2FC5-4776-A0F1-F400BB71BCAD}" srcOrd="1" destOrd="0" presId="urn:microsoft.com/office/officeart/2005/8/layout/process1"/>
    <dgm:cxn modelId="{1B48993E-1CAD-42EE-B73F-32C2BD889BE5}" type="presOf" srcId="{D761148C-16A0-4525-9C4A-BC8F0BF2D6EC}" destId="{43B16217-FA15-4B67-A539-01179B4E10CD}" srcOrd="1" destOrd="0" presId="urn:microsoft.com/office/officeart/2005/8/layout/process1"/>
    <dgm:cxn modelId="{B1478160-309B-4FAE-91EA-1C727B2C5244}" type="presOf" srcId="{A218F6D2-ABD0-42FD-80AB-D975CEA8EF84}" destId="{89106C2E-66F1-4902-9D72-68CD367BB5B1}" srcOrd="0" destOrd="0" presId="urn:microsoft.com/office/officeart/2005/8/layout/process1"/>
    <dgm:cxn modelId="{EA2DDA8A-8CCA-4AB9-BEA6-392CAD7AFBF0}" srcId="{A233AAE1-21EE-43BF-B859-E2BDB0AF2C11}" destId="{630ED53A-37D4-4B76-9BCB-A45C1AD8D575}" srcOrd="0" destOrd="0" parTransId="{DE67C7B0-713F-4E2C-883E-6DE0602E9657}" sibTransId="{A7BB679B-ED70-49AE-8342-937DF38DE5FD}"/>
    <dgm:cxn modelId="{082014EF-8BD0-44F3-BB93-C6E3CC88F83D}" type="presOf" srcId="{A7BB679B-ED70-49AE-8342-937DF38DE5FD}" destId="{3DBB3F66-BC3C-4C8D-9A1A-3E1FD300019C}" srcOrd="0" destOrd="0" presId="urn:microsoft.com/office/officeart/2005/8/layout/process1"/>
    <dgm:cxn modelId="{6108BD2B-9327-4379-98E9-2004D430E1F0}" type="presParOf" srcId="{AC7830BF-9A0A-4229-BA77-28A46CDE8608}" destId="{AAAD90C5-EB71-4EB1-A3C8-57D6A11AFFB0}" srcOrd="0" destOrd="0" presId="urn:microsoft.com/office/officeart/2005/8/layout/process1"/>
    <dgm:cxn modelId="{437AB974-3F92-4F84-B056-89B639568A4D}" type="presParOf" srcId="{AC7830BF-9A0A-4229-BA77-28A46CDE8608}" destId="{3DBB3F66-BC3C-4C8D-9A1A-3E1FD300019C}" srcOrd="1" destOrd="0" presId="urn:microsoft.com/office/officeart/2005/8/layout/process1"/>
    <dgm:cxn modelId="{1AC2D87E-7216-4560-8EBE-6955BF4CE4D2}" type="presParOf" srcId="{3DBB3F66-BC3C-4C8D-9A1A-3E1FD300019C}" destId="{11E7B346-2FC5-4776-A0F1-F400BB71BCAD}" srcOrd="0" destOrd="0" presId="urn:microsoft.com/office/officeart/2005/8/layout/process1"/>
    <dgm:cxn modelId="{C2974688-BFB1-4104-9D79-E33AE1DC8DE5}" type="presParOf" srcId="{AC7830BF-9A0A-4229-BA77-28A46CDE8608}" destId="{7431DAB5-FEFB-48C0-9C7B-6B2C901B1EAB}" srcOrd="2" destOrd="0" presId="urn:microsoft.com/office/officeart/2005/8/layout/process1"/>
    <dgm:cxn modelId="{0AF5FB07-66CE-4589-B9C7-706CB3A7C53B}" type="presParOf" srcId="{AC7830BF-9A0A-4229-BA77-28A46CDE8608}" destId="{46CCF81F-E2DB-4BA4-AC81-4D9C8D0DCEFB}" srcOrd="3" destOrd="0" presId="urn:microsoft.com/office/officeart/2005/8/layout/process1"/>
    <dgm:cxn modelId="{745AF86F-1C82-4598-B803-1D648983D857}" type="presParOf" srcId="{46CCF81F-E2DB-4BA4-AC81-4D9C8D0DCEFB}" destId="{43B16217-FA15-4B67-A539-01179B4E10CD}" srcOrd="0" destOrd="0" presId="urn:microsoft.com/office/officeart/2005/8/layout/process1"/>
    <dgm:cxn modelId="{82CE4545-D7BB-4555-B995-88E64C9D1261}" type="presParOf" srcId="{AC7830BF-9A0A-4229-BA77-28A46CDE8608}" destId="{89106C2E-66F1-4902-9D72-68CD367BB5B1}"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C87143-88F8-41A5-BCF9-FB1251FEA626}"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19EBE960-9DA7-40ED-A5BB-0D3463D88ED6}">
      <dgm:prSet phldrT="[Text]" custT="1"/>
      <dgm:spPr/>
      <dgm:t>
        <a:bodyPr/>
        <a:lstStyle/>
        <a:p>
          <a:r>
            <a:rPr lang="en-US" sz="3600" b="0" dirty="0" smtClean="0"/>
            <a:t>Meaningful</a:t>
          </a:r>
          <a:endParaRPr lang="en-US" sz="3600" b="0" dirty="0"/>
        </a:p>
      </dgm:t>
    </dgm:pt>
    <dgm:pt modelId="{D426F28A-E586-4ED2-9F55-D4D11E10C478}" type="parTrans" cxnId="{7FF1300C-DAE1-427E-9881-C2FFD824B23C}">
      <dgm:prSet/>
      <dgm:spPr/>
      <dgm:t>
        <a:bodyPr/>
        <a:lstStyle/>
        <a:p>
          <a:endParaRPr lang="en-US"/>
        </a:p>
      </dgm:t>
    </dgm:pt>
    <dgm:pt modelId="{87EDC9B1-DD9B-427C-94F1-CB090F976781}" type="sibTrans" cxnId="{7FF1300C-DAE1-427E-9881-C2FFD824B23C}">
      <dgm:prSet/>
      <dgm:spPr/>
      <dgm:t>
        <a:bodyPr/>
        <a:lstStyle/>
        <a:p>
          <a:endParaRPr lang="en-US"/>
        </a:p>
      </dgm:t>
    </dgm:pt>
    <dgm:pt modelId="{C5A88B38-0D8D-4B51-A43B-3CA550D9EECD}">
      <dgm:prSet phldrT="[Text]" custT="1"/>
      <dgm:spPr/>
      <dgm:t>
        <a:bodyPr/>
        <a:lstStyle/>
        <a:p>
          <a:r>
            <a:rPr lang="en-US" sz="2000" dirty="0" smtClean="0"/>
            <a:t>Aligned to one or more performance Standards</a:t>
          </a:r>
          <a:endParaRPr lang="en-US" sz="2000" dirty="0"/>
        </a:p>
      </dgm:t>
    </dgm:pt>
    <dgm:pt modelId="{BF6EBE34-5DB3-4BAF-B107-C8B148E93CF2}" type="parTrans" cxnId="{6B85477A-8CAE-4689-9A03-F9B2E1CF90A4}">
      <dgm:prSet/>
      <dgm:spPr/>
      <dgm:t>
        <a:bodyPr/>
        <a:lstStyle/>
        <a:p>
          <a:endParaRPr lang="en-US"/>
        </a:p>
      </dgm:t>
    </dgm:pt>
    <dgm:pt modelId="{5E0996DF-9729-417A-9351-16646A06D468}" type="sibTrans" cxnId="{6B85477A-8CAE-4689-9A03-F9B2E1CF90A4}">
      <dgm:prSet/>
      <dgm:spPr/>
      <dgm:t>
        <a:bodyPr/>
        <a:lstStyle/>
        <a:p>
          <a:endParaRPr lang="en-US"/>
        </a:p>
      </dgm:t>
    </dgm:pt>
    <dgm:pt modelId="{1B7B51A4-F212-468E-8A41-DA0056E401C2}">
      <dgm:prSet phldrT="[Text]" custT="1"/>
      <dgm:spPr/>
      <dgm:t>
        <a:bodyPr/>
        <a:lstStyle/>
        <a:p>
          <a:r>
            <a:rPr lang="en-US" sz="3600" b="0" dirty="0" smtClean="0"/>
            <a:t>Actionable</a:t>
          </a:r>
          <a:endParaRPr lang="en-US" sz="3600" b="0" dirty="0"/>
        </a:p>
      </dgm:t>
    </dgm:pt>
    <dgm:pt modelId="{D0EA1C3F-C7D1-4FD0-8C66-3C195A8214F3}" type="parTrans" cxnId="{1052048B-3AEC-4762-BCDD-79CB447F3DEB}">
      <dgm:prSet/>
      <dgm:spPr/>
      <dgm:t>
        <a:bodyPr/>
        <a:lstStyle/>
        <a:p>
          <a:endParaRPr lang="en-US"/>
        </a:p>
      </dgm:t>
    </dgm:pt>
    <dgm:pt modelId="{35721E35-852D-40DF-9BC9-7176E54CD440}" type="sibTrans" cxnId="{1052048B-3AEC-4762-BCDD-79CB447F3DEB}">
      <dgm:prSet/>
      <dgm:spPr/>
      <dgm:t>
        <a:bodyPr/>
        <a:lstStyle/>
        <a:p>
          <a:endParaRPr lang="en-US"/>
        </a:p>
      </dgm:t>
    </dgm:pt>
    <dgm:pt modelId="{71C422BC-DD36-4435-8954-7597A9AE0F39}">
      <dgm:prSet phldrT="[Text]" custT="1"/>
      <dgm:spPr/>
      <dgm:t>
        <a:bodyPr/>
        <a:lstStyle/>
        <a:p>
          <a:r>
            <a:rPr lang="en-US" sz="2000" dirty="0" smtClean="0"/>
            <a:t>Information is useful – educators know what to do in response to what students say</a:t>
          </a:r>
          <a:endParaRPr lang="en-US" sz="2000" dirty="0"/>
        </a:p>
      </dgm:t>
    </dgm:pt>
    <dgm:pt modelId="{BA915FA6-D178-474E-A503-EAE38AC2D909}" type="parTrans" cxnId="{057E94B9-2D70-4623-BCAC-E99371784B05}">
      <dgm:prSet/>
      <dgm:spPr/>
      <dgm:t>
        <a:bodyPr/>
        <a:lstStyle/>
        <a:p>
          <a:endParaRPr lang="en-US"/>
        </a:p>
      </dgm:t>
    </dgm:pt>
    <dgm:pt modelId="{446BC9F6-1E00-4C43-938C-D56B411FB734}" type="sibTrans" cxnId="{057E94B9-2D70-4623-BCAC-E99371784B05}">
      <dgm:prSet/>
      <dgm:spPr/>
      <dgm:t>
        <a:bodyPr/>
        <a:lstStyle/>
        <a:p>
          <a:endParaRPr lang="en-US"/>
        </a:p>
      </dgm:t>
    </dgm:pt>
    <dgm:pt modelId="{A6397923-E48D-4070-A12D-DB55B9FC8F01}">
      <dgm:prSet phldrT="[Text]" custT="1"/>
      <dgm:spPr/>
      <dgm:t>
        <a:bodyPr/>
        <a:lstStyle/>
        <a:p>
          <a:r>
            <a:rPr lang="en-US" sz="3600" b="0" dirty="0" smtClean="0"/>
            <a:t>Accessible</a:t>
          </a:r>
          <a:endParaRPr lang="en-US" sz="3600" b="0" dirty="0"/>
        </a:p>
      </dgm:t>
    </dgm:pt>
    <dgm:pt modelId="{EF687D3F-C124-4834-88B0-6CB5BE9F2D2D}" type="parTrans" cxnId="{9587E067-91D0-4365-A58C-5E4244FE372F}">
      <dgm:prSet/>
      <dgm:spPr/>
      <dgm:t>
        <a:bodyPr/>
        <a:lstStyle/>
        <a:p>
          <a:endParaRPr lang="en-US"/>
        </a:p>
      </dgm:t>
    </dgm:pt>
    <dgm:pt modelId="{24957122-4E63-479D-BFC4-62952F7C3572}" type="sibTrans" cxnId="{9587E067-91D0-4365-A58C-5E4244FE372F}">
      <dgm:prSet/>
      <dgm:spPr/>
      <dgm:t>
        <a:bodyPr/>
        <a:lstStyle/>
        <a:p>
          <a:endParaRPr lang="en-US"/>
        </a:p>
      </dgm:t>
    </dgm:pt>
    <dgm:pt modelId="{F1A60929-013B-4809-9359-970F4324CB2A}">
      <dgm:prSet phldrT="[Text]"/>
      <dgm:spPr/>
      <dgm:t>
        <a:bodyPr/>
        <a:lstStyle/>
        <a:p>
          <a:r>
            <a:rPr lang="en-US" dirty="0" smtClean="0"/>
            <a:t>All students have the opportunity to give feedback</a:t>
          </a:r>
          <a:endParaRPr lang="en-US" dirty="0"/>
        </a:p>
      </dgm:t>
    </dgm:pt>
    <dgm:pt modelId="{4C7303EF-8CD0-4919-BC74-653572140677}" type="parTrans" cxnId="{F4ECA9B8-9963-47E3-B2BA-0D68A0C712E4}">
      <dgm:prSet/>
      <dgm:spPr/>
      <dgm:t>
        <a:bodyPr/>
        <a:lstStyle/>
        <a:p>
          <a:endParaRPr lang="en-US"/>
        </a:p>
      </dgm:t>
    </dgm:pt>
    <dgm:pt modelId="{49D147EF-4DC0-4691-90EC-4BAF8B374DB3}" type="sibTrans" cxnId="{F4ECA9B8-9963-47E3-B2BA-0D68A0C712E4}">
      <dgm:prSet/>
      <dgm:spPr/>
      <dgm:t>
        <a:bodyPr/>
        <a:lstStyle/>
        <a:p>
          <a:endParaRPr lang="en-US"/>
        </a:p>
      </dgm:t>
    </dgm:pt>
    <dgm:pt modelId="{F6EFB377-BC30-4BF8-BC57-3BF0D849F278}">
      <dgm:prSet phldrT="[Text]"/>
      <dgm:spPr/>
      <dgm:t>
        <a:bodyPr/>
        <a:lstStyle/>
        <a:p>
          <a:r>
            <a:rPr lang="en-US" dirty="0" smtClean="0"/>
            <a:t>Students understand what is being asked</a:t>
          </a:r>
          <a:endParaRPr lang="en-US" dirty="0"/>
        </a:p>
      </dgm:t>
    </dgm:pt>
    <dgm:pt modelId="{8A152005-01BC-4B14-87D8-F33C4AE8E6BB}" type="parTrans" cxnId="{A2C5C1AD-5A9C-4053-B727-4CF440AAA6B5}">
      <dgm:prSet/>
      <dgm:spPr/>
      <dgm:t>
        <a:bodyPr/>
        <a:lstStyle/>
        <a:p>
          <a:endParaRPr lang="en-US"/>
        </a:p>
      </dgm:t>
    </dgm:pt>
    <dgm:pt modelId="{A5AF71EA-3279-4794-8E4D-B91DADADE88B}" type="sibTrans" cxnId="{A2C5C1AD-5A9C-4053-B727-4CF440AAA6B5}">
      <dgm:prSet/>
      <dgm:spPr/>
      <dgm:t>
        <a:bodyPr/>
        <a:lstStyle/>
        <a:p>
          <a:endParaRPr lang="en-US"/>
        </a:p>
      </dgm:t>
    </dgm:pt>
    <dgm:pt modelId="{6DCD47CD-52D7-4761-8AAA-AA37823B1D4A}">
      <dgm:prSet custT="1"/>
      <dgm:spPr/>
      <dgm:t>
        <a:bodyPr/>
        <a:lstStyle/>
        <a:p>
          <a:r>
            <a:rPr lang="en-US" sz="2000" dirty="0" smtClean="0"/>
            <a:t>Aligned to content</a:t>
          </a:r>
          <a:endParaRPr lang="en-US" sz="2000" dirty="0"/>
        </a:p>
      </dgm:t>
    </dgm:pt>
    <dgm:pt modelId="{B4FF48A2-C329-40D8-821B-3161DF7EEDC5}" type="parTrans" cxnId="{B65576BA-E4C7-475D-89F1-84BD4BB817EB}">
      <dgm:prSet/>
      <dgm:spPr/>
      <dgm:t>
        <a:bodyPr/>
        <a:lstStyle/>
        <a:p>
          <a:endParaRPr lang="en-US"/>
        </a:p>
      </dgm:t>
    </dgm:pt>
    <dgm:pt modelId="{E3C4727F-BFDE-4AA1-A903-BDF96E3BAF19}" type="sibTrans" cxnId="{B65576BA-E4C7-475D-89F1-84BD4BB817EB}">
      <dgm:prSet/>
      <dgm:spPr/>
      <dgm:t>
        <a:bodyPr/>
        <a:lstStyle/>
        <a:p>
          <a:endParaRPr lang="en-US"/>
        </a:p>
      </dgm:t>
    </dgm:pt>
    <dgm:pt modelId="{04930D2F-F99A-4EDB-B0C0-E62B1977FC97}">
      <dgm:prSet phldrT="[Text]" custT="1"/>
      <dgm:spPr/>
      <dgm:t>
        <a:bodyPr/>
        <a:lstStyle/>
        <a:p>
          <a:r>
            <a:rPr lang="en-US" sz="2000" dirty="0" smtClean="0"/>
            <a:t>Information is timely</a:t>
          </a:r>
          <a:endParaRPr lang="en-US" sz="2000" dirty="0"/>
        </a:p>
      </dgm:t>
    </dgm:pt>
    <dgm:pt modelId="{D406B6CF-4173-46B5-A4A4-7DC9B75603D5}" type="parTrans" cxnId="{C980F332-5D0A-4BD4-8F47-AA2B73C5AA80}">
      <dgm:prSet/>
      <dgm:spPr/>
      <dgm:t>
        <a:bodyPr/>
        <a:lstStyle/>
        <a:p>
          <a:endParaRPr lang="en-US"/>
        </a:p>
      </dgm:t>
    </dgm:pt>
    <dgm:pt modelId="{70407E0F-942A-499F-8311-A85BFD5111E7}" type="sibTrans" cxnId="{C980F332-5D0A-4BD4-8F47-AA2B73C5AA80}">
      <dgm:prSet/>
      <dgm:spPr/>
      <dgm:t>
        <a:bodyPr/>
        <a:lstStyle/>
        <a:p>
          <a:endParaRPr lang="en-US"/>
        </a:p>
      </dgm:t>
    </dgm:pt>
    <dgm:pt modelId="{D24B727E-FC87-495F-ADE0-044771DD0A5F}" type="pres">
      <dgm:prSet presAssocID="{72C87143-88F8-41A5-BCF9-FB1251FEA626}" presName="Name0" presStyleCnt="0">
        <dgm:presLayoutVars>
          <dgm:dir/>
          <dgm:animLvl val="lvl"/>
          <dgm:resizeHandles val="exact"/>
        </dgm:presLayoutVars>
      </dgm:prSet>
      <dgm:spPr/>
      <dgm:t>
        <a:bodyPr/>
        <a:lstStyle/>
        <a:p>
          <a:endParaRPr lang="en-US"/>
        </a:p>
      </dgm:t>
    </dgm:pt>
    <dgm:pt modelId="{28F0F262-1C4F-4C31-85F2-BA1DBEDAC885}" type="pres">
      <dgm:prSet presAssocID="{19EBE960-9DA7-40ED-A5BB-0D3463D88ED6}" presName="linNode" presStyleCnt="0"/>
      <dgm:spPr/>
    </dgm:pt>
    <dgm:pt modelId="{36BD5FF5-0777-468B-9513-75DA6768AEC3}" type="pres">
      <dgm:prSet presAssocID="{19EBE960-9DA7-40ED-A5BB-0D3463D88ED6}" presName="parentText" presStyleLbl="node1" presStyleIdx="0" presStyleCnt="3">
        <dgm:presLayoutVars>
          <dgm:chMax val="1"/>
          <dgm:bulletEnabled val="1"/>
        </dgm:presLayoutVars>
      </dgm:prSet>
      <dgm:spPr/>
      <dgm:t>
        <a:bodyPr/>
        <a:lstStyle/>
        <a:p>
          <a:endParaRPr lang="en-US"/>
        </a:p>
      </dgm:t>
    </dgm:pt>
    <dgm:pt modelId="{8FC91E6E-8770-44FC-8979-90B583568BC7}" type="pres">
      <dgm:prSet presAssocID="{19EBE960-9DA7-40ED-A5BB-0D3463D88ED6}" presName="descendantText" presStyleLbl="alignAccFollowNode1" presStyleIdx="0" presStyleCnt="3" custLinFactNeighborX="529" custLinFactNeighborY="2522">
        <dgm:presLayoutVars>
          <dgm:bulletEnabled val="1"/>
        </dgm:presLayoutVars>
      </dgm:prSet>
      <dgm:spPr/>
      <dgm:t>
        <a:bodyPr/>
        <a:lstStyle/>
        <a:p>
          <a:endParaRPr lang="en-US"/>
        </a:p>
      </dgm:t>
    </dgm:pt>
    <dgm:pt modelId="{FF35D2F4-C0D2-40E9-9BE5-F227F0DEA194}" type="pres">
      <dgm:prSet presAssocID="{87EDC9B1-DD9B-427C-94F1-CB090F976781}" presName="sp" presStyleCnt="0"/>
      <dgm:spPr/>
    </dgm:pt>
    <dgm:pt modelId="{75D5A4C9-B171-421D-BF2A-70419EEDAED5}" type="pres">
      <dgm:prSet presAssocID="{1B7B51A4-F212-468E-8A41-DA0056E401C2}" presName="linNode" presStyleCnt="0"/>
      <dgm:spPr/>
    </dgm:pt>
    <dgm:pt modelId="{7A9DD41F-FB8D-43E8-90D9-9E551C44155E}" type="pres">
      <dgm:prSet presAssocID="{1B7B51A4-F212-468E-8A41-DA0056E401C2}" presName="parentText" presStyleLbl="node1" presStyleIdx="1" presStyleCnt="3">
        <dgm:presLayoutVars>
          <dgm:chMax val="1"/>
          <dgm:bulletEnabled val="1"/>
        </dgm:presLayoutVars>
      </dgm:prSet>
      <dgm:spPr/>
      <dgm:t>
        <a:bodyPr/>
        <a:lstStyle/>
        <a:p>
          <a:endParaRPr lang="en-US"/>
        </a:p>
      </dgm:t>
    </dgm:pt>
    <dgm:pt modelId="{4FE8D7D9-95A7-47A0-B32A-0585BDD27FBE}" type="pres">
      <dgm:prSet presAssocID="{1B7B51A4-F212-468E-8A41-DA0056E401C2}" presName="descendantText" presStyleLbl="alignAccFollowNode1" presStyleIdx="1" presStyleCnt="3" custLinFactNeighborX="-2116" custLinFactNeighborY="-4889">
        <dgm:presLayoutVars>
          <dgm:bulletEnabled val="1"/>
        </dgm:presLayoutVars>
      </dgm:prSet>
      <dgm:spPr/>
      <dgm:t>
        <a:bodyPr/>
        <a:lstStyle/>
        <a:p>
          <a:endParaRPr lang="en-US"/>
        </a:p>
      </dgm:t>
    </dgm:pt>
    <dgm:pt modelId="{A7589F4D-0BCE-49CF-A517-D82D4049951E}" type="pres">
      <dgm:prSet presAssocID="{35721E35-852D-40DF-9BC9-7176E54CD440}" presName="sp" presStyleCnt="0"/>
      <dgm:spPr/>
    </dgm:pt>
    <dgm:pt modelId="{9F681CCF-034D-48E2-AD00-7CAAD4CF7B6B}" type="pres">
      <dgm:prSet presAssocID="{A6397923-E48D-4070-A12D-DB55B9FC8F01}" presName="linNode" presStyleCnt="0"/>
      <dgm:spPr/>
    </dgm:pt>
    <dgm:pt modelId="{C236EA38-8015-4CB8-BAC6-E2A7281B5E74}" type="pres">
      <dgm:prSet presAssocID="{A6397923-E48D-4070-A12D-DB55B9FC8F01}" presName="parentText" presStyleLbl="node1" presStyleIdx="2" presStyleCnt="3" custLinFactNeighborY="-3283">
        <dgm:presLayoutVars>
          <dgm:chMax val="1"/>
          <dgm:bulletEnabled val="1"/>
        </dgm:presLayoutVars>
      </dgm:prSet>
      <dgm:spPr/>
      <dgm:t>
        <a:bodyPr/>
        <a:lstStyle/>
        <a:p>
          <a:endParaRPr lang="en-US"/>
        </a:p>
      </dgm:t>
    </dgm:pt>
    <dgm:pt modelId="{CD6D9CF0-6B62-4CDD-869F-A12A56610BCD}" type="pres">
      <dgm:prSet presAssocID="{A6397923-E48D-4070-A12D-DB55B9FC8F01}" presName="descendantText" presStyleLbl="alignAccFollowNode1" presStyleIdx="2" presStyleCnt="3">
        <dgm:presLayoutVars>
          <dgm:bulletEnabled val="1"/>
        </dgm:presLayoutVars>
      </dgm:prSet>
      <dgm:spPr/>
      <dgm:t>
        <a:bodyPr/>
        <a:lstStyle/>
        <a:p>
          <a:endParaRPr lang="en-US"/>
        </a:p>
      </dgm:t>
    </dgm:pt>
  </dgm:ptLst>
  <dgm:cxnLst>
    <dgm:cxn modelId="{A2C5C1AD-5A9C-4053-B727-4CF440AAA6B5}" srcId="{A6397923-E48D-4070-A12D-DB55B9FC8F01}" destId="{F6EFB377-BC30-4BF8-BC57-3BF0D849F278}" srcOrd="1" destOrd="0" parTransId="{8A152005-01BC-4B14-87D8-F33C4AE8E6BB}" sibTransId="{A5AF71EA-3279-4794-8E4D-B91DADADE88B}"/>
    <dgm:cxn modelId="{2C037A72-8346-43D1-90BC-4FBF4F900501}" type="presOf" srcId="{6DCD47CD-52D7-4761-8AAA-AA37823B1D4A}" destId="{8FC91E6E-8770-44FC-8979-90B583568BC7}" srcOrd="0" destOrd="1" presId="urn:microsoft.com/office/officeart/2005/8/layout/vList5"/>
    <dgm:cxn modelId="{C980F332-5D0A-4BD4-8F47-AA2B73C5AA80}" srcId="{1B7B51A4-F212-468E-8A41-DA0056E401C2}" destId="{04930D2F-F99A-4EDB-B0C0-E62B1977FC97}" srcOrd="1" destOrd="0" parTransId="{D406B6CF-4173-46B5-A4A4-7DC9B75603D5}" sibTransId="{70407E0F-942A-499F-8311-A85BFD5111E7}"/>
    <dgm:cxn modelId="{7FF1300C-DAE1-427E-9881-C2FFD824B23C}" srcId="{72C87143-88F8-41A5-BCF9-FB1251FEA626}" destId="{19EBE960-9DA7-40ED-A5BB-0D3463D88ED6}" srcOrd="0" destOrd="0" parTransId="{D426F28A-E586-4ED2-9F55-D4D11E10C478}" sibTransId="{87EDC9B1-DD9B-427C-94F1-CB090F976781}"/>
    <dgm:cxn modelId="{9D9C4E41-A28E-4913-8AE5-06204868C8ED}" type="presOf" srcId="{19EBE960-9DA7-40ED-A5BB-0D3463D88ED6}" destId="{36BD5FF5-0777-468B-9513-75DA6768AEC3}" srcOrd="0" destOrd="0" presId="urn:microsoft.com/office/officeart/2005/8/layout/vList5"/>
    <dgm:cxn modelId="{6B85477A-8CAE-4689-9A03-F9B2E1CF90A4}" srcId="{19EBE960-9DA7-40ED-A5BB-0D3463D88ED6}" destId="{C5A88B38-0D8D-4B51-A43B-3CA550D9EECD}" srcOrd="0" destOrd="0" parTransId="{BF6EBE34-5DB3-4BAF-B107-C8B148E93CF2}" sibTransId="{5E0996DF-9729-417A-9351-16646A06D468}"/>
    <dgm:cxn modelId="{F4ECA9B8-9963-47E3-B2BA-0D68A0C712E4}" srcId="{A6397923-E48D-4070-A12D-DB55B9FC8F01}" destId="{F1A60929-013B-4809-9359-970F4324CB2A}" srcOrd="0" destOrd="0" parTransId="{4C7303EF-8CD0-4919-BC74-653572140677}" sibTransId="{49D147EF-4DC0-4691-90EC-4BAF8B374DB3}"/>
    <dgm:cxn modelId="{9587E067-91D0-4365-A58C-5E4244FE372F}" srcId="{72C87143-88F8-41A5-BCF9-FB1251FEA626}" destId="{A6397923-E48D-4070-A12D-DB55B9FC8F01}" srcOrd="2" destOrd="0" parTransId="{EF687D3F-C124-4834-88B0-6CB5BE9F2D2D}" sibTransId="{24957122-4E63-479D-BFC4-62952F7C3572}"/>
    <dgm:cxn modelId="{53D69763-23C8-46EB-BF30-62D740786254}" type="presOf" srcId="{04930D2F-F99A-4EDB-B0C0-E62B1977FC97}" destId="{4FE8D7D9-95A7-47A0-B32A-0585BDD27FBE}" srcOrd="0" destOrd="1" presId="urn:microsoft.com/office/officeart/2005/8/layout/vList5"/>
    <dgm:cxn modelId="{E167A588-F719-47A9-B172-A63829D1F4FB}" type="presOf" srcId="{A6397923-E48D-4070-A12D-DB55B9FC8F01}" destId="{C236EA38-8015-4CB8-BAC6-E2A7281B5E74}" srcOrd="0" destOrd="0" presId="urn:microsoft.com/office/officeart/2005/8/layout/vList5"/>
    <dgm:cxn modelId="{1052048B-3AEC-4762-BCDD-79CB447F3DEB}" srcId="{72C87143-88F8-41A5-BCF9-FB1251FEA626}" destId="{1B7B51A4-F212-468E-8A41-DA0056E401C2}" srcOrd="1" destOrd="0" parTransId="{D0EA1C3F-C7D1-4FD0-8C66-3C195A8214F3}" sibTransId="{35721E35-852D-40DF-9BC9-7176E54CD440}"/>
    <dgm:cxn modelId="{B65576BA-E4C7-475D-89F1-84BD4BB817EB}" srcId="{19EBE960-9DA7-40ED-A5BB-0D3463D88ED6}" destId="{6DCD47CD-52D7-4761-8AAA-AA37823B1D4A}" srcOrd="1" destOrd="0" parTransId="{B4FF48A2-C329-40D8-821B-3161DF7EEDC5}" sibTransId="{E3C4727F-BFDE-4AA1-A903-BDF96E3BAF19}"/>
    <dgm:cxn modelId="{2E1980BB-A714-457B-90E0-4D3CE97F1954}" type="presOf" srcId="{F6EFB377-BC30-4BF8-BC57-3BF0D849F278}" destId="{CD6D9CF0-6B62-4CDD-869F-A12A56610BCD}" srcOrd="0" destOrd="1" presId="urn:microsoft.com/office/officeart/2005/8/layout/vList5"/>
    <dgm:cxn modelId="{5AADE456-755E-445B-A3D4-81DB3F6E261B}" type="presOf" srcId="{71C422BC-DD36-4435-8954-7597A9AE0F39}" destId="{4FE8D7D9-95A7-47A0-B32A-0585BDD27FBE}" srcOrd="0" destOrd="0" presId="urn:microsoft.com/office/officeart/2005/8/layout/vList5"/>
    <dgm:cxn modelId="{3E06CC32-C85E-4188-8E36-19226A83FC2F}" type="presOf" srcId="{72C87143-88F8-41A5-BCF9-FB1251FEA626}" destId="{D24B727E-FC87-495F-ADE0-044771DD0A5F}" srcOrd="0" destOrd="0" presId="urn:microsoft.com/office/officeart/2005/8/layout/vList5"/>
    <dgm:cxn modelId="{F4E852C3-91FF-4F12-BCDC-8266ED749B22}" type="presOf" srcId="{C5A88B38-0D8D-4B51-A43B-3CA550D9EECD}" destId="{8FC91E6E-8770-44FC-8979-90B583568BC7}" srcOrd="0" destOrd="0" presId="urn:microsoft.com/office/officeart/2005/8/layout/vList5"/>
    <dgm:cxn modelId="{057E94B9-2D70-4623-BCAC-E99371784B05}" srcId="{1B7B51A4-F212-468E-8A41-DA0056E401C2}" destId="{71C422BC-DD36-4435-8954-7597A9AE0F39}" srcOrd="0" destOrd="0" parTransId="{BA915FA6-D178-474E-A503-EAE38AC2D909}" sibTransId="{446BC9F6-1E00-4C43-938C-D56B411FB734}"/>
    <dgm:cxn modelId="{38B16598-7E91-4A4F-958F-7F2531E36C8D}" type="presOf" srcId="{F1A60929-013B-4809-9359-970F4324CB2A}" destId="{CD6D9CF0-6B62-4CDD-869F-A12A56610BCD}" srcOrd="0" destOrd="0" presId="urn:microsoft.com/office/officeart/2005/8/layout/vList5"/>
    <dgm:cxn modelId="{D4D9C7DE-D125-450A-8023-EF1E5DD2914A}" type="presOf" srcId="{1B7B51A4-F212-468E-8A41-DA0056E401C2}" destId="{7A9DD41F-FB8D-43E8-90D9-9E551C44155E}" srcOrd="0" destOrd="0" presId="urn:microsoft.com/office/officeart/2005/8/layout/vList5"/>
    <dgm:cxn modelId="{6FDF77DC-DA7D-4E72-967C-1FBEFC557279}" type="presParOf" srcId="{D24B727E-FC87-495F-ADE0-044771DD0A5F}" destId="{28F0F262-1C4F-4C31-85F2-BA1DBEDAC885}" srcOrd="0" destOrd="0" presId="urn:microsoft.com/office/officeart/2005/8/layout/vList5"/>
    <dgm:cxn modelId="{E53B705B-88AF-4725-A0F8-C93DCCA66B23}" type="presParOf" srcId="{28F0F262-1C4F-4C31-85F2-BA1DBEDAC885}" destId="{36BD5FF5-0777-468B-9513-75DA6768AEC3}" srcOrd="0" destOrd="0" presId="urn:microsoft.com/office/officeart/2005/8/layout/vList5"/>
    <dgm:cxn modelId="{70CE9508-C3D7-4F0E-90E8-87555BE8760C}" type="presParOf" srcId="{28F0F262-1C4F-4C31-85F2-BA1DBEDAC885}" destId="{8FC91E6E-8770-44FC-8979-90B583568BC7}" srcOrd="1" destOrd="0" presId="urn:microsoft.com/office/officeart/2005/8/layout/vList5"/>
    <dgm:cxn modelId="{9F21EE45-79EC-4D66-9566-1BDA0AA0295E}" type="presParOf" srcId="{D24B727E-FC87-495F-ADE0-044771DD0A5F}" destId="{FF35D2F4-C0D2-40E9-9BE5-F227F0DEA194}" srcOrd="1" destOrd="0" presId="urn:microsoft.com/office/officeart/2005/8/layout/vList5"/>
    <dgm:cxn modelId="{409EEB31-409E-4F02-AA8B-59224413F331}" type="presParOf" srcId="{D24B727E-FC87-495F-ADE0-044771DD0A5F}" destId="{75D5A4C9-B171-421D-BF2A-70419EEDAED5}" srcOrd="2" destOrd="0" presId="urn:microsoft.com/office/officeart/2005/8/layout/vList5"/>
    <dgm:cxn modelId="{1067EFE2-F489-4CD8-A2FB-937157FCA1FC}" type="presParOf" srcId="{75D5A4C9-B171-421D-BF2A-70419EEDAED5}" destId="{7A9DD41F-FB8D-43E8-90D9-9E551C44155E}" srcOrd="0" destOrd="0" presId="urn:microsoft.com/office/officeart/2005/8/layout/vList5"/>
    <dgm:cxn modelId="{07684AF8-F822-434B-80E4-BF2025CE3F44}" type="presParOf" srcId="{75D5A4C9-B171-421D-BF2A-70419EEDAED5}" destId="{4FE8D7D9-95A7-47A0-B32A-0585BDD27FBE}" srcOrd="1" destOrd="0" presId="urn:microsoft.com/office/officeart/2005/8/layout/vList5"/>
    <dgm:cxn modelId="{A3849E25-5BCA-49D3-83FC-3B8B571819DF}" type="presParOf" srcId="{D24B727E-FC87-495F-ADE0-044771DD0A5F}" destId="{A7589F4D-0BCE-49CF-A517-D82D4049951E}" srcOrd="3" destOrd="0" presId="urn:microsoft.com/office/officeart/2005/8/layout/vList5"/>
    <dgm:cxn modelId="{E5B75C14-BBFE-4C92-953D-01B9A0D4C3F3}" type="presParOf" srcId="{D24B727E-FC87-495F-ADE0-044771DD0A5F}" destId="{9F681CCF-034D-48E2-AD00-7CAAD4CF7B6B}" srcOrd="4" destOrd="0" presId="urn:microsoft.com/office/officeart/2005/8/layout/vList5"/>
    <dgm:cxn modelId="{44063BE7-4EE9-4EEF-9668-72217B7F01AB}" type="presParOf" srcId="{9F681CCF-034D-48E2-AD00-7CAAD4CF7B6B}" destId="{C236EA38-8015-4CB8-BAC6-E2A7281B5E74}" srcOrd="0" destOrd="0" presId="urn:microsoft.com/office/officeart/2005/8/layout/vList5"/>
    <dgm:cxn modelId="{993D5DFD-7CDB-47DF-84DF-054A332632D0}" type="presParOf" srcId="{9F681CCF-034D-48E2-AD00-7CAAD4CF7B6B}" destId="{CD6D9CF0-6B62-4CDD-869F-A12A56610BCD}"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AD90C5-EB71-4EB1-A3C8-57D6A11AFFB0}">
      <dsp:nvSpPr>
        <dsp:cNvPr id="0" name=""/>
        <dsp:cNvSpPr/>
      </dsp:nvSpPr>
      <dsp:spPr>
        <a:xfrm>
          <a:off x="6429" y="1988899"/>
          <a:ext cx="1921668" cy="115300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Multiple Measures </a:t>
          </a:r>
          <a:endParaRPr lang="en-US" sz="2000" kern="1200" dirty="0"/>
        </a:p>
      </dsp:txBody>
      <dsp:txXfrm>
        <a:off x="6429" y="1988899"/>
        <a:ext cx="1921668" cy="1153001"/>
      </dsp:txXfrm>
    </dsp:sp>
    <dsp:sp modelId="{3DBB3F66-BC3C-4C8D-9A1A-3E1FD300019C}">
      <dsp:nvSpPr>
        <dsp:cNvPr id="0" name=""/>
        <dsp:cNvSpPr/>
      </dsp:nvSpPr>
      <dsp:spPr>
        <a:xfrm>
          <a:off x="2120264" y="2327113"/>
          <a:ext cx="407393" cy="476573"/>
        </a:xfrm>
        <a:prstGeom prst="flowChartMagneticDrum">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120264" y="2327113"/>
        <a:ext cx="407393" cy="476573"/>
      </dsp:txXfrm>
    </dsp:sp>
    <dsp:sp modelId="{7431DAB5-FEFB-48C0-9C7B-6B2C901B1EAB}">
      <dsp:nvSpPr>
        <dsp:cNvPr id="0" name=""/>
        <dsp:cNvSpPr/>
      </dsp:nvSpPr>
      <dsp:spPr>
        <a:xfrm>
          <a:off x="2696765" y="1988899"/>
          <a:ext cx="1921668" cy="115300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Observations &amp; Artifacts</a:t>
          </a:r>
          <a:endParaRPr lang="en-US" sz="2000" kern="1200" dirty="0"/>
        </a:p>
      </dsp:txBody>
      <dsp:txXfrm>
        <a:off x="2696765" y="1988899"/>
        <a:ext cx="1921668" cy="1153001"/>
      </dsp:txXfrm>
    </dsp:sp>
    <dsp:sp modelId="{46CCF81F-E2DB-4BA4-AC81-4D9C8D0DCEFB}">
      <dsp:nvSpPr>
        <dsp:cNvPr id="0" name=""/>
        <dsp:cNvSpPr/>
      </dsp:nvSpPr>
      <dsp:spPr>
        <a:xfrm>
          <a:off x="4810601" y="2327113"/>
          <a:ext cx="407393" cy="476573"/>
        </a:xfrm>
        <a:prstGeom prst="flowChartMagneticDisk">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810601" y="2327113"/>
        <a:ext cx="407393" cy="476573"/>
      </dsp:txXfrm>
    </dsp:sp>
    <dsp:sp modelId="{89106C2E-66F1-4902-9D72-68CD367BB5B1}">
      <dsp:nvSpPr>
        <dsp:cNvPr id="0" name=""/>
        <dsp:cNvSpPr/>
      </dsp:nvSpPr>
      <dsp:spPr>
        <a:xfrm>
          <a:off x="5387101" y="1988899"/>
          <a:ext cx="1921668" cy="115300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Student / Staff Feedback</a:t>
          </a:r>
          <a:endParaRPr lang="en-US" sz="2000" kern="1200" dirty="0"/>
        </a:p>
      </dsp:txBody>
      <dsp:txXfrm>
        <a:off x="5387101" y="1988899"/>
        <a:ext cx="1921668" cy="115300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C91E6E-8770-44FC-8979-90B583568BC7}">
      <dsp:nvSpPr>
        <dsp:cNvPr id="0" name=""/>
        <dsp:cNvSpPr/>
      </dsp:nvSpPr>
      <dsp:spPr>
        <a:xfrm rot="5400000">
          <a:off x="5139868" y="-1952014"/>
          <a:ext cx="1119782" cy="53644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Aligned to one or more performance Standards</a:t>
          </a:r>
          <a:endParaRPr lang="en-US" sz="2000" kern="1200" dirty="0"/>
        </a:p>
        <a:p>
          <a:pPr marL="228600" lvl="1" indent="-228600" algn="l" defTabSz="889000">
            <a:lnSpc>
              <a:spcPct val="90000"/>
            </a:lnSpc>
            <a:spcBef>
              <a:spcPct val="0"/>
            </a:spcBef>
            <a:spcAft>
              <a:spcPct val="15000"/>
            </a:spcAft>
            <a:buChar char="••"/>
          </a:pPr>
          <a:r>
            <a:rPr lang="en-US" sz="2000" kern="1200" dirty="0" smtClean="0"/>
            <a:t>Aligned to content</a:t>
          </a:r>
          <a:endParaRPr lang="en-US" sz="2000" kern="1200" dirty="0"/>
        </a:p>
      </dsp:txBody>
      <dsp:txXfrm rot="5400000">
        <a:off x="5139868" y="-1952014"/>
        <a:ext cx="1119782" cy="5364480"/>
      </dsp:txXfrm>
    </dsp:sp>
    <dsp:sp modelId="{36BD5FF5-0777-468B-9513-75DA6768AEC3}">
      <dsp:nvSpPr>
        <dsp:cNvPr id="0" name=""/>
        <dsp:cNvSpPr/>
      </dsp:nvSpPr>
      <dsp:spPr>
        <a:xfrm>
          <a:off x="0" y="2120"/>
          <a:ext cx="3017520" cy="139972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t>Meaningful</a:t>
          </a:r>
          <a:endParaRPr lang="en-US" sz="3600" b="0" kern="1200" dirty="0"/>
        </a:p>
      </dsp:txBody>
      <dsp:txXfrm>
        <a:off x="0" y="2120"/>
        <a:ext cx="3017520" cy="1399728"/>
      </dsp:txXfrm>
    </dsp:sp>
    <dsp:sp modelId="{4FE8D7D9-95A7-47A0-B32A-0585BDD27FBE}">
      <dsp:nvSpPr>
        <dsp:cNvPr id="0" name=""/>
        <dsp:cNvSpPr/>
      </dsp:nvSpPr>
      <dsp:spPr>
        <a:xfrm rot="5400000">
          <a:off x="5076017" y="-565286"/>
          <a:ext cx="1119782" cy="53644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Information is useful – educators know what to do in response to what students say</a:t>
          </a:r>
          <a:endParaRPr lang="en-US" sz="2000" kern="1200" dirty="0"/>
        </a:p>
        <a:p>
          <a:pPr marL="228600" lvl="1" indent="-228600" algn="l" defTabSz="889000">
            <a:lnSpc>
              <a:spcPct val="90000"/>
            </a:lnSpc>
            <a:spcBef>
              <a:spcPct val="0"/>
            </a:spcBef>
            <a:spcAft>
              <a:spcPct val="15000"/>
            </a:spcAft>
            <a:buChar char="••"/>
          </a:pPr>
          <a:r>
            <a:rPr lang="en-US" sz="2000" kern="1200" dirty="0" smtClean="0"/>
            <a:t>Information is timely</a:t>
          </a:r>
          <a:endParaRPr lang="en-US" sz="2000" kern="1200" dirty="0"/>
        </a:p>
      </dsp:txBody>
      <dsp:txXfrm rot="5400000">
        <a:off x="5076017" y="-565286"/>
        <a:ext cx="1119782" cy="5364480"/>
      </dsp:txXfrm>
    </dsp:sp>
    <dsp:sp modelId="{7A9DD41F-FB8D-43E8-90D9-9E551C44155E}">
      <dsp:nvSpPr>
        <dsp:cNvPr id="0" name=""/>
        <dsp:cNvSpPr/>
      </dsp:nvSpPr>
      <dsp:spPr>
        <a:xfrm>
          <a:off x="0" y="1471835"/>
          <a:ext cx="3017520" cy="139972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t>Actionable</a:t>
          </a:r>
          <a:endParaRPr lang="en-US" sz="3600" b="0" kern="1200" dirty="0"/>
        </a:p>
      </dsp:txBody>
      <dsp:txXfrm>
        <a:off x="0" y="1471835"/>
        <a:ext cx="3017520" cy="1399728"/>
      </dsp:txXfrm>
    </dsp:sp>
    <dsp:sp modelId="{CD6D9CF0-6B62-4CDD-869F-A12A56610BCD}">
      <dsp:nvSpPr>
        <dsp:cNvPr id="0" name=""/>
        <dsp:cNvSpPr/>
      </dsp:nvSpPr>
      <dsp:spPr>
        <a:xfrm rot="5400000">
          <a:off x="5139868" y="959174"/>
          <a:ext cx="1119782" cy="53644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All students have the opportunity to give feedback</a:t>
          </a:r>
          <a:endParaRPr lang="en-US" sz="2100" kern="1200" dirty="0"/>
        </a:p>
        <a:p>
          <a:pPr marL="228600" lvl="1" indent="-228600" algn="l" defTabSz="933450">
            <a:lnSpc>
              <a:spcPct val="90000"/>
            </a:lnSpc>
            <a:spcBef>
              <a:spcPct val="0"/>
            </a:spcBef>
            <a:spcAft>
              <a:spcPct val="15000"/>
            </a:spcAft>
            <a:buChar char="••"/>
          </a:pPr>
          <a:r>
            <a:rPr lang="en-US" sz="2100" kern="1200" dirty="0" smtClean="0"/>
            <a:t>Students understand what is being asked</a:t>
          </a:r>
          <a:endParaRPr lang="en-US" sz="2100" kern="1200" dirty="0"/>
        </a:p>
      </dsp:txBody>
      <dsp:txXfrm rot="5400000">
        <a:off x="5139868" y="959174"/>
        <a:ext cx="1119782" cy="5364480"/>
      </dsp:txXfrm>
    </dsp:sp>
    <dsp:sp modelId="{C236EA38-8015-4CB8-BAC6-E2A7281B5E74}">
      <dsp:nvSpPr>
        <dsp:cNvPr id="0" name=""/>
        <dsp:cNvSpPr/>
      </dsp:nvSpPr>
      <dsp:spPr>
        <a:xfrm>
          <a:off x="0" y="2895597"/>
          <a:ext cx="3017520" cy="139972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t>Accessible</a:t>
          </a:r>
          <a:endParaRPr lang="en-US" sz="3600" b="0" kern="1200" dirty="0"/>
        </a:p>
      </dsp:txBody>
      <dsp:txXfrm>
        <a:off x="0" y="2895597"/>
        <a:ext cx="3017520" cy="13997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11/6/2014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Model Surveys are aligned to the Massachusetts Standards and Indicators for effective teaching and administrative leadership. Here you can see a student survey item that taps into a teacher’s practice related to Standard I:A, Curriculum and Planning, and a staff survey item that reflects a school leader’s practice under Standard I.B: Instruction. </a:t>
            </a:r>
          </a:p>
          <a:p>
            <a:pPr defTabSz="897301" eaLnBrk="0" fontAlgn="base" hangingPunct="0">
              <a:spcBef>
                <a:spcPct val="30000"/>
              </a:spcBef>
              <a:spcAft>
                <a:spcPct val="0"/>
              </a:spcAft>
              <a:defRPr/>
            </a:pPr>
            <a:endParaRPr lang="en-US" dirty="0" smtClean="0"/>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Also, the student surveys for students in grades 3-5 and 6-12 are vertically aligned, meaning that although they include language that is developmentally appropriate for those age groups, the items on each survey are quite similar and cover the same constructs. This vertical alignment underscores the importance of common practices associated with effective teaching across grade levels.</a:t>
            </a:r>
          </a:p>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latin typeface="+mn-lt"/>
                <a:ea typeface="+mn-ea"/>
                <a:cs typeface="+mn-cs"/>
              </a:rPr>
              <a:t>You’ll also find quick reference guides, K-2 Discussion Prompts, Specific Guidance, Considerations for Collective Bargaining, and an item bank for customizing model surveys. </a:t>
            </a:r>
            <a:endParaRPr lang="en-US" baseline="0" dirty="0" smtClean="0"/>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Student feedback can be gathered at multiple points in the 5-step evaluation cycle and considered formatively, summatively, or both. For example, feedback can be an excellent source of formative or diagnostic evidence to consider during steps 1 and 2 of the cycle, Self-Assessment and Goal Setting &amp; Plan Development, particularly as it sheds light on specific aspects of practice on which an educator might focus. Feedback can also be an appropriate and important piece of evidence that educators and evaluators consider during steps 4 and 5 of the cycle, Formative Assessment/Evaluation and Summative Evaluation, particularly as it relates to aspects of practice that are less readily “observable” through classroom observations or artifacts such as student work samples.</a:t>
            </a:r>
          </a:p>
          <a:p>
            <a:r>
              <a:rPr lang="en-US" sz="1200" b="1"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spcAft>
                <a:spcPts val="294"/>
              </a:spcAft>
            </a:pPr>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spcAft>
                <a:spcPts val="294"/>
              </a:spcAft>
            </a:pPr>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85000" lnSpcReduction="10000"/>
          </a:bodyPr>
          <a:lstStyle/>
          <a:p>
            <a:endParaRPr lang="en-US" dirty="0" smtClean="0"/>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Districts can look to ESE for resources and support around the identification and implementation of Staff and Student Feedback. </a:t>
            </a:r>
          </a:p>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2" y="5562601"/>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49"/>
            <a:ext cx="4191000" cy="1162051"/>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11/6/2014</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E7493-33A3-4197-917E-EEF3957AB252}" type="datetime1">
              <a:rPr lang="en-US" smtClean="0"/>
              <a:pPr/>
              <a:t>11/6/2014</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5A307-C7D7-48DF-9A27-B47F9B671EC5}" type="datetime1">
              <a:rPr lang="en-US" smtClean="0"/>
              <a:pPr/>
              <a:t>11/6/2014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9"/>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FE243-CC59-4617-A96F-54AAA96641C8}" type="datetime1">
              <a:rPr lang="en-US" smtClean="0"/>
              <a:pPr/>
              <a:t>11/6/2014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11/6/2014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F4F7B-0081-4992-B1AA-BA7A5348C1F1}" type="datetime1">
              <a:rPr lang="en-US" smtClean="0"/>
              <a:pPr/>
              <a:t>11/6/2014</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2"/>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2"/>
            <a:ext cx="2514600" cy="599975"/>
          </a:xfrm>
          <a:prstGeom prst="rect">
            <a:avLst/>
          </a:prstGeom>
          <a:noFill/>
          <a:ln w="9525">
            <a:noFill/>
            <a:miter lim="800000"/>
            <a:headEnd/>
            <a:tailEnd/>
          </a:ln>
        </p:spPr>
      </p:pic>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8B71EE-B44A-4B18-9AB0-96D87421065F}" type="datetime1">
              <a:rPr lang="en-US" smtClean="0"/>
              <a:pPr/>
              <a:t>11/6/2014</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AD7733-F36D-4647-94D7-3A813009224E}" type="datetime1">
              <a:rPr lang="en-US" smtClean="0"/>
              <a:pPr/>
              <a:t>11/6/2014</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BA47D-CCBB-410C-ABA0-8A0D02B57B23}" type="datetime1">
              <a:rPr lang="en-US" smtClean="0"/>
              <a:pPr/>
              <a:t>11/6/2014</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1942B-042A-4609-9073-EEA1CBC01FF6}" type="datetime1">
              <a:rPr lang="en-US" smtClean="0"/>
              <a:pPr/>
              <a:t>11/6/2014</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9"/>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1"/>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22371-60CA-4147-A4C9-1D7022A867E1}" type="datetime1">
              <a:rPr lang="en-US" smtClean="0"/>
              <a:pPr/>
              <a:t>11/6/2014</a:t>
            </a:fld>
            <a:endParaRPr lang="en-US" dirty="0"/>
          </a:p>
        </p:txBody>
      </p:sp>
      <p:sp>
        <p:nvSpPr>
          <p:cNvPr id="5" name="Footer Placeholder 4"/>
          <p:cNvSpPr>
            <a:spLocks noGrp="1"/>
          </p:cNvSpPr>
          <p:nvPr>
            <p:ph type="ftr" sz="quarter" idx="3"/>
          </p:nvPr>
        </p:nvSpPr>
        <p:spPr>
          <a:xfrm>
            <a:off x="3124200" y="6356351"/>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doe.mass.edu/edeval/resources/QRG-Feedback.pdf" TargetMode="External"/><Relationship Id="rId7" Type="http://schemas.openxmlformats.org/officeDocument/2006/relationships/hyperlink" Target="http://www.doe.mass.edu/edeval/feedbac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doe.mass.edu/edeval/feedback/AppendixB.pdf" TargetMode="External"/><Relationship Id="rId5" Type="http://schemas.openxmlformats.org/officeDocument/2006/relationships/hyperlink" Target="http://www.doe.mass.edu/edeval/feedback/PartVIII-SSFGuidance.pdf" TargetMode="External"/><Relationship Id="rId4" Type="http://schemas.openxmlformats.org/officeDocument/2006/relationships/hyperlink" Target="http://www.doe.mass.edu/edeval/feedback/download_form.aspx"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rnoble@doe.mass.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Using Student &amp; Staff Feedback in Educator Evaluation</a:t>
            </a:r>
            <a:endParaRPr lang="en-US" dirty="0"/>
          </a:p>
        </p:txBody>
      </p:sp>
      <p:sp>
        <p:nvSpPr>
          <p:cNvPr id="4" name="Subtitle 3"/>
          <p:cNvSpPr>
            <a:spLocks noGrp="1"/>
          </p:cNvSpPr>
          <p:nvPr>
            <p:ph type="subTitle" idx="1"/>
          </p:nvPr>
        </p:nvSpPr>
        <p:spPr/>
        <p:txBody>
          <a:bodyPr/>
          <a:lstStyle/>
          <a:p>
            <a:r>
              <a:rPr lang="en-US" dirty="0" smtClean="0"/>
              <a:t>November 5, 2014</a:t>
            </a:r>
          </a:p>
          <a:p>
            <a:r>
              <a:rPr lang="en-US" dirty="0" smtClean="0"/>
              <a:t>MASC/MASS Joint Conference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Feedback Instruments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Text Placeholder 4"/>
          <p:cNvSpPr>
            <a:spLocks noGrp="1"/>
          </p:cNvSpPr>
          <p:nvPr>
            <p:ph type="body" idx="1"/>
          </p:nvPr>
        </p:nvSpPr>
        <p:spPr/>
        <p:txBody>
          <a:bodyPr/>
          <a:lstStyle/>
          <a:p>
            <a:r>
              <a:rPr lang="en-US" dirty="0" smtClean="0"/>
              <a:t>District Wide Instruments</a:t>
            </a:r>
            <a:endParaRPr lang="en-US" dirty="0"/>
          </a:p>
        </p:txBody>
      </p:sp>
      <p:sp>
        <p:nvSpPr>
          <p:cNvPr id="6" name="Content Placeholder 5"/>
          <p:cNvSpPr>
            <a:spLocks noGrp="1"/>
          </p:cNvSpPr>
          <p:nvPr>
            <p:ph sz="half" idx="2"/>
          </p:nvPr>
        </p:nvSpPr>
        <p:spPr/>
        <p:txBody>
          <a:bodyPr/>
          <a:lstStyle/>
          <a:p>
            <a:r>
              <a:rPr lang="en-US" dirty="0" smtClean="0"/>
              <a:t>Districts identify common feedback collection tools for specific educator roles.</a:t>
            </a:r>
          </a:p>
          <a:p>
            <a:endParaRPr lang="en-US" dirty="0"/>
          </a:p>
        </p:txBody>
      </p:sp>
      <p:grpSp>
        <p:nvGrpSpPr>
          <p:cNvPr id="10" name="Group 9"/>
          <p:cNvGrpSpPr/>
          <p:nvPr/>
        </p:nvGrpSpPr>
        <p:grpSpPr>
          <a:xfrm>
            <a:off x="685800" y="3697626"/>
            <a:ext cx="7696200" cy="2322174"/>
            <a:chOff x="685800" y="3697626"/>
            <a:chExt cx="7696200" cy="2322174"/>
          </a:xfrm>
        </p:grpSpPr>
        <p:sp>
          <p:nvSpPr>
            <p:cNvPr id="8" name="Plus 7"/>
            <p:cNvSpPr/>
            <p:nvPr/>
          </p:nvSpPr>
          <p:spPr>
            <a:xfrm>
              <a:off x="685800" y="4038600"/>
              <a:ext cx="914400" cy="914400"/>
            </a:xfrm>
            <a:prstGeom prst="mathPl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Rectangle 8"/>
            <p:cNvSpPr/>
            <p:nvPr/>
          </p:nvSpPr>
          <p:spPr>
            <a:xfrm>
              <a:off x="1752600" y="3697626"/>
              <a:ext cx="6629400" cy="2322174"/>
            </a:xfrm>
            <a:prstGeom prst="rect">
              <a:avLst/>
            </a:prstGeom>
          </p:spPr>
          <p:txBody>
            <a:bodyPr wrap="square">
              <a:spAutoFit/>
            </a:bodyPr>
            <a:lstStyle/>
            <a:p>
              <a:pPr marL="342900" lvl="0" indent="-342900">
                <a:lnSpc>
                  <a:spcPct val="115000"/>
                </a:lnSpc>
                <a:buFont typeface="Symbol"/>
                <a:buChar char=""/>
              </a:pPr>
              <a:r>
                <a:rPr lang="en-US" dirty="0" smtClean="0">
                  <a:latin typeface="Arial"/>
                  <a:ea typeface="Times New Roman"/>
                  <a:cs typeface="Times New Roman"/>
                </a:rPr>
                <a:t>Ensures fairness (in terms of establishing common survey administration protocols, and quality of feedback, for example) across educator groups.</a:t>
              </a:r>
            </a:p>
            <a:p>
              <a:pPr marL="342900" lvl="0" indent="-342900">
                <a:lnSpc>
                  <a:spcPct val="115000"/>
                </a:lnSpc>
                <a:spcAft>
                  <a:spcPts val="800"/>
                </a:spcAft>
                <a:buFont typeface="Symbol"/>
                <a:buChar char=""/>
              </a:pPr>
              <a:r>
                <a:rPr lang="en-US" dirty="0" smtClean="0">
                  <a:latin typeface="Arial"/>
                  <a:ea typeface="Times New Roman"/>
                  <a:cs typeface="Times New Roman"/>
                </a:rPr>
                <a:t>Allows for district-wide (and possibly school-wide) aggregation of data that can inform professional development, goal-setting and school- and district-wide improvement planning.</a:t>
              </a:r>
              <a:endParaRPr lang="en-US" dirty="0">
                <a:latin typeface="Arial"/>
                <a:ea typeface="Times New Roman"/>
                <a:cs typeface="Times New Roma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Feedback Instruments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Text Placeholder 4"/>
          <p:cNvSpPr>
            <a:spLocks noGrp="1"/>
          </p:cNvSpPr>
          <p:nvPr>
            <p:ph type="body" idx="1"/>
          </p:nvPr>
        </p:nvSpPr>
        <p:spPr/>
        <p:txBody>
          <a:bodyPr/>
          <a:lstStyle/>
          <a:p>
            <a:r>
              <a:rPr lang="en-US" dirty="0" smtClean="0"/>
              <a:t>District Wide Instruments</a:t>
            </a:r>
            <a:endParaRPr lang="en-US" dirty="0"/>
          </a:p>
        </p:txBody>
      </p:sp>
      <p:sp>
        <p:nvSpPr>
          <p:cNvPr id="6" name="Content Placeholder 5"/>
          <p:cNvSpPr>
            <a:spLocks noGrp="1"/>
          </p:cNvSpPr>
          <p:nvPr>
            <p:ph sz="half" idx="2"/>
          </p:nvPr>
        </p:nvSpPr>
        <p:spPr/>
        <p:txBody>
          <a:bodyPr/>
          <a:lstStyle/>
          <a:p>
            <a:r>
              <a:rPr lang="en-US" dirty="0" smtClean="0"/>
              <a:t>Districts identify common feedback collection tools for specific educator roles.</a:t>
            </a:r>
          </a:p>
          <a:p>
            <a:endParaRPr lang="en-US" dirty="0"/>
          </a:p>
        </p:txBody>
      </p:sp>
      <p:grpSp>
        <p:nvGrpSpPr>
          <p:cNvPr id="11" name="Group 10"/>
          <p:cNvGrpSpPr/>
          <p:nvPr/>
        </p:nvGrpSpPr>
        <p:grpSpPr>
          <a:xfrm>
            <a:off x="609600" y="3697626"/>
            <a:ext cx="7772400" cy="2295115"/>
            <a:chOff x="609600" y="3697626"/>
            <a:chExt cx="7772400" cy="2295115"/>
          </a:xfrm>
        </p:grpSpPr>
        <p:sp>
          <p:nvSpPr>
            <p:cNvPr id="9" name="Rectangle 8"/>
            <p:cNvSpPr/>
            <p:nvPr/>
          </p:nvSpPr>
          <p:spPr>
            <a:xfrm>
              <a:off x="1752600" y="3697626"/>
              <a:ext cx="6629400" cy="2295115"/>
            </a:xfrm>
            <a:prstGeom prst="rect">
              <a:avLst/>
            </a:prstGeom>
          </p:spPr>
          <p:txBody>
            <a:bodyPr wrap="square">
              <a:spAutoFit/>
            </a:bodyPr>
            <a:lstStyle/>
            <a:p>
              <a:pPr marL="342900" lvl="0" indent="-342900">
                <a:lnSpc>
                  <a:spcPct val="115000"/>
                </a:lnSpc>
                <a:buFont typeface="Symbol"/>
                <a:buChar char=""/>
              </a:pPr>
              <a:r>
                <a:rPr lang="en-US" dirty="0" smtClean="0">
                  <a:latin typeface="Arial"/>
                  <a:ea typeface="Times New Roman"/>
                  <a:cs typeface="Times New Roman"/>
                </a:rPr>
                <a:t>May demand a greater logistical or financial burden to accurately and efficiently analyze and report back data.</a:t>
              </a:r>
            </a:p>
            <a:p>
              <a:pPr marL="342900" lvl="0" indent="-342900">
                <a:lnSpc>
                  <a:spcPct val="115000"/>
                </a:lnSpc>
                <a:buFont typeface="Symbol"/>
                <a:buChar char=""/>
              </a:pPr>
              <a:r>
                <a:rPr lang="en-US" dirty="0" smtClean="0">
                  <a:latin typeface="Arial"/>
                  <a:ea typeface="Times New Roman"/>
                  <a:cs typeface="Times New Roman"/>
                </a:rPr>
                <a:t>Requires appropriate storage and management of confidential educator data.</a:t>
              </a:r>
            </a:p>
            <a:p>
              <a:pPr marL="342900" lvl="0" indent="-342900">
                <a:lnSpc>
                  <a:spcPct val="115000"/>
                </a:lnSpc>
                <a:buFont typeface="Symbol"/>
                <a:buChar char=""/>
              </a:pPr>
              <a:r>
                <a:rPr lang="en-US" dirty="0" smtClean="0">
                  <a:latin typeface="Arial"/>
                  <a:ea typeface="Times New Roman"/>
                  <a:cs typeface="Times New Roman"/>
                </a:rPr>
                <a:t>May be more difficult to tailor feedback to educators’ individual needs, which may in turn result in less educator buy-in.</a:t>
              </a:r>
            </a:p>
          </p:txBody>
        </p:sp>
        <p:sp>
          <p:nvSpPr>
            <p:cNvPr id="10" name="Minus 9"/>
            <p:cNvSpPr/>
            <p:nvPr/>
          </p:nvSpPr>
          <p:spPr>
            <a:xfrm>
              <a:off x="609600" y="4038600"/>
              <a:ext cx="990600" cy="990600"/>
            </a:xfrm>
            <a:prstGeom prst="mathMin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Feedback Instruments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Text Placeholder 4"/>
          <p:cNvSpPr>
            <a:spLocks noGrp="1"/>
          </p:cNvSpPr>
          <p:nvPr>
            <p:ph type="body" idx="1"/>
          </p:nvPr>
        </p:nvSpPr>
        <p:spPr/>
        <p:txBody>
          <a:bodyPr/>
          <a:lstStyle/>
          <a:p>
            <a:r>
              <a:rPr lang="en-US" dirty="0" smtClean="0"/>
              <a:t>Educator-determined instruments</a:t>
            </a:r>
            <a:endParaRPr lang="en-US" dirty="0"/>
          </a:p>
        </p:txBody>
      </p:sp>
      <p:sp>
        <p:nvSpPr>
          <p:cNvPr id="6" name="Content Placeholder 5"/>
          <p:cNvSpPr>
            <a:spLocks noGrp="1"/>
          </p:cNvSpPr>
          <p:nvPr>
            <p:ph sz="half" idx="2"/>
          </p:nvPr>
        </p:nvSpPr>
        <p:spPr/>
        <p:txBody>
          <a:bodyPr>
            <a:normAutofit/>
          </a:bodyPr>
          <a:lstStyle/>
          <a:p>
            <a:r>
              <a:rPr lang="en-US" sz="2400" dirty="0" smtClean="0"/>
              <a:t>Individual educators consult with their evaluators to decide which feedback collection tools to use, as they do with other forms of evidence (e.g., artifacts of practice).</a:t>
            </a:r>
          </a:p>
        </p:txBody>
      </p:sp>
      <p:grpSp>
        <p:nvGrpSpPr>
          <p:cNvPr id="3" name="Group 9"/>
          <p:cNvGrpSpPr/>
          <p:nvPr/>
        </p:nvGrpSpPr>
        <p:grpSpPr>
          <a:xfrm>
            <a:off x="685800" y="3697626"/>
            <a:ext cx="7696200" cy="2613664"/>
            <a:chOff x="685800" y="3697626"/>
            <a:chExt cx="7696200" cy="2613664"/>
          </a:xfrm>
        </p:grpSpPr>
        <p:sp>
          <p:nvSpPr>
            <p:cNvPr id="8" name="Plus 7"/>
            <p:cNvSpPr/>
            <p:nvPr/>
          </p:nvSpPr>
          <p:spPr>
            <a:xfrm>
              <a:off x="685800" y="4038600"/>
              <a:ext cx="914400" cy="914400"/>
            </a:xfrm>
            <a:prstGeom prst="mathPl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Rectangle 8"/>
            <p:cNvSpPr/>
            <p:nvPr/>
          </p:nvSpPr>
          <p:spPr>
            <a:xfrm>
              <a:off x="1752600" y="3697626"/>
              <a:ext cx="6629400" cy="2613664"/>
            </a:xfrm>
            <a:prstGeom prst="rect">
              <a:avLst/>
            </a:prstGeom>
          </p:spPr>
          <p:txBody>
            <a:bodyPr wrap="square">
              <a:spAutoFit/>
            </a:bodyPr>
            <a:lstStyle/>
            <a:p>
              <a:pPr marL="342900" lvl="0" indent="-342900">
                <a:lnSpc>
                  <a:spcPct val="115000"/>
                </a:lnSpc>
                <a:buFont typeface="Symbol"/>
                <a:buChar char=""/>
              </a:pPr>
              <a:r>
                <a:rPr lang="en-US" dirty="0" smtClean="0">
                  <a:latin typeface="Arial"/>
                  <a:ea typeface="Times New Roman"/>
                  <a:cs typeface="Times New Roman"/>
                </a:rPr>
                <a:t>Capitalizes on existing practices by individual educators accustomed to soliciting and applying feedback to their practice.</a:t>
              </a:r>
            </a:p>
            <a:p>
              <a:pPr marL="342900" lvl="0" indent="-342900">
                <a:lnSpc>
                  <a:spcPct val="115000"/>
                </a:lnSpc>
                <a:buFont typeface="Symbol"/>
                <a:buChar char=""/>
              </a:pPr>
              <a:r>
                <a:rPr lang="en-US" dirty="0" smtClean="0">
                  <a:latin typeface="Arial"/>
                  <a:ea typeface="Times New Roman"/>
                  <a:cs typeface="Times New Roman"/>
                </a:rPr>
                <a:t>Lightest lift for a district; work is distributed across evaluators and educators. </a:t>
              </a:r>
            </a:p>
            <a:p>
              <a:pPr marL="342900" lvl="0" indent="-342900">
                <a:lnSpc>
                  <a:spcPct val="115000"/>
                </a:lnSpc>
                <a:spcAft>
                  <a:spcPts val="800"/>
                </a:spcAft>
                <a:buFont typeface="Symbol"/>
                <a:buChar char=""/>
              </a:pPr>
              <a:r>
                <a:rPr lang="en-US" dirty="0" smtClean="0">
                  <a:latin typeface="Arial"/>
                  <a:ea typeface="Times New Roman"/>
                  <a:cs typeface="Times New Roman"/>
                </a:rPr>
                <a:t>High degree of individualization for educators, which may result in the process feeling more authentic/empowering </a:t>
              </a:r>
              <a:r>
                <a:rPr lang="en-US" i="1" dirty="0" smtClean="0">
                  <a:latin typeface="Arial"/>
                  <a:ea typeface="Times New Roman"/>
                  <a:cs typeface="Times New Roman"/>
                </a:rPr>
                <a:t>and</a:t>
              </a:r>
              <a:r>
                <a:rPr lang="en-US" dirty="0" smtClean="0">
                  <a:latin typeface="Arial"/>
                  <a:ea typeface="Times New Roman"/>
                  <a:cs typeface="Times New Roman"/>
                </a:rPr>
                <a:t> promote better targeted feedback.</a:t>
              </a:r>
              <a:endParaRPr lang="en-US" dirty="0">
                <a:latin typeface="Arial"/>
                <a:ea typeface="Times New Roman"/>
                <a:cs typeface="Times New Roma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Feedback Instruments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Text Placeholder 4"/>
          <p:cNvSpPr>
            <a:spLocks noGrp="1"/>
          </p:cNvSpPr>
          <p:nvPr>
            <p:ph type="body" idx="1"/>
          </p:nvPr>
        </p:nvSpPr>
        <p:spPr/>
        <p:txBody>
          <a:bodyPr/>
          <a:lstStyle/>
          <a:p>
            <a:r>
              <a:rPr lang="en-US" dirty="0" smtClean="0"/>
              <a:t>Educator-determined instruments</a:t>
            </a:r>
            <a:endParaRPr lang="en-US" dirty="0"/>
          </a:p>
        </p:txBody>
      </p:sp>
      <p:sp>
        <p:nvSpPr>
          <p:cNvPr id="6" name="Content Placeholder 5"/>
          <p:cNvSpPr>
            <a:spLocks noGrp="1"/>
          </p:cNvSpPr>
          <p:nvPr>
            <p:ph sz="half" idx="2"/>
          </p:nvPr>
        </p:nvSpPr>
        <p:spPr/>
        <p:txBody>
          <a:bodyPr/>
          <a:lstStyle/>
          <a:p>
            <a:pPr lvl="0">
              <a:buClr>
                <a:srgbClr val="E86B01"/>
              </a:buClr>
            </a:pPr>
            <a:r>
              <a:rPr lang="en-US" sz="2400" dirty="0" smtClean="0">
                <a:solidFill>
                  <a:srgbClr val="0D1969"/>
                </a:solidFill>
              </a:rPr>
              <a:t>Individual educators consult with their evaluators to decide which feedback collection tools to use, as they do with other forms of evidence (e.g., artifacts of practice).</a:t>
            </a:r>
          </a:p>
          <a:p>
            <a:endParaRPr lang="en-US" dirty="0"/>
          </a:p>
        </p:txBody>
      </p:sp>
      <p:grpSp>
        <p:nvGrpSpPr>
          <p:cNvPr id="3" name="Group 10"/>
          <p:cNvGrpSpPr/>
          <p:nvPr/>
        </p:nvGrpSpPr>
        <p:grpSpPr>
          <a:xfrm>
            <a:off x="609600" y="3980782"/>
            <a:ext cx="7772400" cy="1658018"/>
            <a:chOff x="609600" y="3697626"/>
            <a:chExt cx="7772400" cy="1658018"/>
          </a:xfrm>
        </p:grpSpPr>
        <p:sp>
          <p:nvSpPr>
            <p:cNvPr id="9" name="Rectangle 8"/>
            <p:cNvSpPr/>
            <p:nvPr/>
          </p:nvSpPr>
          <p:spPr>
            <a:xfrm>
              <a:off x="1752600" y="3697626"/>
              <a:ext cx="6629400" cy="1658018"/>
            </a:xfrm>
            <a:prstGeom prst="rect">
              <a:avLst/>
            </a:prstGeom>
          </p:spPr>
          <p:txBody>
            <a:bodyPr wrap="square">
              <a:spAutoFit/>
            </a:bodyPr>
            <a:lstStyle/>
            <a:p>
              <a:pPr marL="342900" lvl="0" indent="-342900">
                <a:lnSpc>
                  <a:spcPct val="115000"/>
                </a:lnSpc>
                <a:buFont typeface="Symbol"/>
                <a:buChar char=""/>
              </a:pPr>
              <a:r>
                <a:rPr lang="en-US" dirty="0" smtClean="0">
                  <a:latin typeface="Arial"/>
                  <a:ea typeface="Times New Roman"/>
                  <a:cs typeface="Times New Roman"/>
                </a:rPr>
                <a:t>Precludes systematic collection of feedback data at the district level, which could inform school- or district-wide improvement planning.</a:t>
              </a:r>
            </a:p>
            <a:p>
              <a:pPr marL="342900" lvl="0" indent="-342900">
                <a:lnSpc>
                  <a:spcPct val="115000"/>
                </a:lnSpc>
                <a:buFont typeface="Symbol"/>
                <a:buChar char=""/>
              </a:pPr>
              <a:r>
                <a:rPr lang="en-US" dirty="0" smtClean="0">
                  <a:latin typeface="Arial"/>
                  <a:ea typeface="Times New Roman"/>
                  <a:cs typeface="Times New Roman"/>
                </a:rPr>
                <a:t>May be challenging to ensure fairness across educator groups with regard to the type and/or quality of feedback.</a:t>
              </a:r>
              <a:endParaRPr lang="en-US" dirty="0">
                <a:latin typeface="Arial"/>
                <a:ea typeface="Times New Roman"/>
                <a:cs typeface="Times New Roman"/>
              </a:endParaRPr>
            </a:p>
          </p:txBody>
        </p:sp>
        <p:sp>
          <p:nvSpPr>
            <p:cNvPr id="10" name="Minus 9"/>
            <p:cNvSpPr/>
            <p:nvPr/>
          </p:nvSpPr>
          <p:spPr>
            <a:xfrm>
              <a:off x="609600" y="4038600"/>
              <a:ext cx="990600" cy="990600"/>
            </a:xfrm>
            <a:prstGeom prst="mathMin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Barnstable Vision</a:t>
            </a:r>
            <a:endParaRPr lang="en-US" dirty="0"/>
          </a:p>
        </p:txBody>
      </p:sp>
      <p:sp>
        <p:nvSpPr>
          <p:cNvPr id="3" name="Content Placeholder 2"/>
          <p:cNvSpPr>
            <a:spLocks noGrp="1"/>
          </p:cNvSpPr>
          <p:nvPr>
            <p:ph idx="1"/>
          </p:nvPr>
        </p:nvSpPr>
        <p:spPr/>
        <p:txBody>
          <a:bodyPr>
            <a:normAutofit/>
          </a:bodyPr>
          <a:lstStyle/>
          <a:p>
            <a:pPr lvl="0"/>
            <a:r>
              <a:rPr lang="en-US" dirty="0"/>
              <a:t>Barnstable is part of pilot </a:t>
            </a:r>
            <a:r>
              <a:rPr lang="en-US" dirty="0" smtClean="0"/>
              <a:t>project</a:t>
            </a:r>
            <a:endParaRPr lang="en-US" sz="1800" i="1" dirty="0"/>
          </a:p>
          <a:p>
            <a:pPr lvl="1"/>
            <a:r>
              <a:rPr lang="en-US" dirty="0" smtClean="0"/>
              <a:t>Staff were involved </a:t>
            </a:r>
            <a:r>
              <a:rPr lang="en-US" dirty="0"/>
              <a:t>in survey </a:t>
            </a:r>
            <a:r>
              <a:rPr lang="en-US" dirty="0" smtClean="0"/>
              <a:t>question reviews </a:t>
            </a:r>
            <a:r>
              <a:rPr lang="en-US" dirty="0"/>
              <a:t>last </a:t>
            </a:r>
            <a:r>
              <a:rPr lang="en-US" dirty="0" smtClean="0"/>
              <a:t>year</a:t>
            </a:r>
            <a:endParaRPr lang="en-US" sz="1200" i="1" dirty="0"/>
          </a:p>
          <a:p>
            <a:pPr lvl="1"/>
            <a:r>
              <a:rPr lang="en-US" dirty="0"/>
              <a:t>Using Panorama Education for this year</a:t>
            </a:r>
            <a:endParaRPr lang="en-US" sz="1600" i="1" dirty="0"/>
          </a:p>
          <a:p>
            <a:pPr lvl="2"/>
            <a:r>
              <a:rPr lang="en-US" dirty="0"/>
              <a:t>Current thinking: student and staff</a:t>
            </a:r>
            <a:endParaRPr lang="en-US" sz="1400" i="1" dirty="0"/>
          </a:p>
          <a:p>
            <a:pPr lvl="1"/>
            <a:r>
              <a:rPr lang="en-US" dirty="0"/>
              <a:t>Winter/spring launch</a:t>
            </a:r>
            <a:endParaRPr lang="en-US" sz="1600" i="1" dirty="0"/>
          </a:p>
          <a:p>
            <a:pPr lvl="1"/>
            <a:r>
              <a:rPr lang="en-US" dirty="0"/>
              <a:t>Using short form</a:t>
            </a:r>
            <a:endParaRPr lang="en-US" sz="1600" i="1" dirty="0"/>
          </a:p>
          <a:p>
            <a:pPr lvl="1"/>
            <a:r>
              <a:rPr lang="en-US" dirty="0"/>
              <a:t>Forming a task force to:</a:t>
            </a:r>
            <a:endParaRPr lang="en-US" sz="1600" i="1" dirty="0"/>
          </a:p>
          <a:p>
            <a:pPr lvl="2"/>
            <a:r>
              <a:rPr lang="en-US" dirty="0"/>
              <a:t>I</a:t>
            </a:r>
            <a:r>
              <a:rPr lang="en-US" dirty="0" smtClean="0"/>
              <a:t>mplement </a:t>
            </a:r>
            <a:r>
              <a:rPr lang="en-US" dirty="0"/>
              <a:t>survey</a:t>
            </a:r>
            <a:endParaRPr lang="en-US" sz="1400" i="1" dirty="0"/>
          </a:p>
          <a:p>
            <a:pPr lvl="2"/>
            <a:r>
              <a:rPr lang="en-US" dirty="0"/>
              <a:t>R</a:t>
            </a:r>
            <a:r>
              <a:rPr lang="en-US" dirty="0" smtClean="0"/>
              <a:t>eview results</a:t>
            </a:r>
          </a:p>
          <a:p>
            <a:pPr lvl="2"/>
            <a:r>
              <a:rPr lang="en-US" dirty="0"/>
              <a:t>D</a:t>
            </a:r>
            <a:r>
              <a:rPr lang="en-US" dirty="0" smtClean="0"/>
              <a:t>etermine </a:t>
            </a:r>
            <a:r>
              <a:rPr lang="en-US" dirty="0"/>
              <a:t>future </a:t>
            </a:r>
            <a:r>
              <a:rPr lang="en-US" dirty="0" smtClean="0"/>
              <a:t>plans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Tree>
    <p:extLst>
      <p:ext uri="{BB962C8B-B14F-4D97-AF65-F5344CB8AC3E}">
        <p14:creationId xmlns="" xmlns:p14="http://schemas.microsoft.com/office/powerpoint/2010/main" val="160492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Barnstable Vision (cont.)</a:t>
            </a:r>
            <a:endParaRPr lang="en-US" dirty="0"/>
          </a:p>
        </p:txBody>
      </p:sp>
      <p:sp>
        <p:nvSpPr>
          <p:cNvPr id="3" name="Content Placeholder 2"/>
          <p:cNvSpPr>
            <a:spLocks noGrp="1"/>
          </p:cNvSpPr>
          <p:nvPr>
            <p:ph idx="1"/>
          </p:nvPr>
        </p:nvSpPr>
        <p:spPr>
          <a:xfrm>
            <a:off x="457200" y="1524001"/>
            <a:ext cx="8077200" cy="4602163"/>
          </a:xfrm>
        </p:spPr>
        <p:txBody>
          <a:bodyPr>
            <a:normAutofit fontScale="92500" lnSpcReduction="20000"/>
          </a:bodyPr>
          <a:lstStyle/>
          <a:p>
            <a:pPr lvl="0"/>
            <a:r>
              <a:rPr lang="en-US" dirty="0"/>
              <a:t>We also have used K-12 Insight for other survey purposes in our district so we may use this resource in the future (</a:t>
            </a:r>
            <a:r>
              <a:rPr lang="en-US" i="1" dirty="0"/>
              <a:t>adopt or adapt survey questions)</a:t>
            </a:r>
            <a:endParaRPr lang="en-US" sz="1800" i="1" dirty="0"/>
          </a:p>
          <a:p>
            <a:pPr marL="0" indent="0">
              <a:buNone/>
            </a:pPr>
            <a:endParaRPr lang="en-US" sz="1800" i="1" dirty="0"/>
          </a:p>
          <a:p>
            <a:pPr lvl="0"/>
            <a:r>
              <a:rPr lang="en-US" dirty="0"/>
              <a:t>We can be flexible in how much it contributes to the summative performance rating.</a:t>
            </a:r>
            <a:endParaRPr lang="en-US" sz="1800" i="1" dirty="0"/>
          </a:p>
          <a:p>
            <a:pPr lvl="1"/>
            <a:r>
              <a:rPr lang="en-US" dirty="0" smtClean="0"/>
              <a:t>We have </a:t>
            </a:r>
            <a:r>
              <a:rPr lang="en-US" dirty="0"/>
              <a:t>not had any discussions but will be soliciting the opinions of other </a:t>
            </a:r>
            <a:r>
              <a:rPr lang="en-US" dirty="0" smtClean="0"/>
              <a:t>districts.</a:t>
            </a:r>
            <a:endParaRPr lang="en-US" sz="1600" i="1" dirty="0"/>
          </a:p>
          <a:p>
            <a:pPr marL="457200" lvl="1" indent="0">
              <a:buNone/>
            </a:pPr>
            <a:r>
              <a:rPr lang="en-US" dirty="0"/>
              <a:t> </a:t>
            </a:r>
            <a:endParaRPr lang="en-US" sz="1800" i="1" dirty="0"/>
          </a:p>
          <a:p>
            <a:pPr lvl="0"/>
            <a:r>
              <a:rPr lang="en-US" dirty="0"/>
              <a:t>Bargaining</a:t>
            </a:r>
            <a:endParaRPr lang="en-US" sz="1800" i="1" dirty="0"/>
          </a:p>
          <a:p>
            <a:pPr lvl="1"/>
            <a:r>
              <a:rPr lang="en-US" dirty="0" smtClean="0"/>
              <a:t>We are not bargaining yet as it</a:t>
            </a:r>
            <a:r>
              <a:rPr lang="en-US" dirty="0"/>
              <a:t> </a:t>
            </a:r>
            <a:r>
              <a:rPr lang="en-US" dirty="0" smtClean="0"/>
              <a:t>is </a:t>
            </a:r>
            <a:r>
              <a:rPr lang="en-US" dirty="0"/>
              <a:t>too soon, we will have </a:t>
            </a:r>
            <a:r>
              <a:rPr lang="en-US" dirty="0" smtClean="0"/>
              <a:t>those discussions </a:t>
            </a:r>
            <a:r>
              <a:rPr lang="en-US" dirty="0"/>
              <a:t>next </a:t>
            </a:r>
            <a:r>
              <a:rPr lang="en-US" dirty="0" smtClean="0"/>
              <a:t>year.</a:t>
            </a:r>
            <a:endParaRPr lang="en-US" sz="1600" i="1" dirty="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Tree>
    <p:extLst>
      <p:ext uri="{BB962C8B-B14F-4D97-AF65-F5344CB8AC3E}">
        <p14:creationId xmlns="" xmlns:p14="http://schemas.microsoft.com/office/powerpoint/2010/main" val="3357869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Staff &amp; Student Feedback</a:t>
            </a:r>
            <a:endParaRPr lang="en-US" dirty="0"/>
          </a:p>
        </p:txBody>
      </p:sp>
      <p:sp>
        <p:nvSpPr>
          <p:cNvPr id="3" name="Subtitle 2"/>
          <p:cNvSpPr>
            <a:spLocks noGrp="1"/>
          </p:cNvSpPr>
          <p:nvPr>
            <p:ph type="subTitle" idx="1"/>
          </p:nvPr>
        </p:nvSpPr>
        <p:spPr/>
        <p:txBody>
          <a:bodyPr>
            <a:normAutofit/>
          </a:bodyPr>
          <a:lstStyle/>
          <a:p>
            <a:r>
              <a:rPr lang="en-US" sz="3200" dirty="0" smtClean="0"/>
              <a:t>What’s Available from ESE? </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ESE Model Surveys</a:t>
            </a:r>
            <a:endParaRPr lang="en-US" dirty="0"/>
          </a:p>
        </p:txBody>
      </p:sp>
      <p:sp>
        <p:nvSpPr>
          <p:cNvPr id="3" name="Content Placeholder 2"/>
          <p:cNvSpPr>
            <a:spLocks noGrp="1"/>
          </p:cNvSpPr>
          <p:nvPr>
            <p:ph idx="1"/>
          </p:nvPr>
        </p:nvSpPr>
        <p:spPr/>
        <p:txBody>
          <a:bodyPr>
            <a:normAutofit lnSpcReduction="10000"/>
          </a:bodyPr>
          <a:lstStyle/>
          <a:p>
            <a:r>
              <a:rPr lang="en-US" i="1" dirty="0" smtClean="0"/>
              <a:t>Optional</a:t>
            </a:r>
            <a:endParaRPr lang="en-US" dirty="0" smtClean="0"/>
          </a:p>
          <a:p>
            <a:r>
              <a:rPr lang="en-US" dirty="0" smtClean="0"/>
              <a:t>Grade spans: </a:t>
            </a:r>
          </a:p>
          <a:p>
            <a:pPr lvl="1"/>
            <a:r>
              <a:rPr lang="en-US" dirty="0" smtClean="0"/>
              <a:t>3-5 and 6-12</a:t>
            </a:r>
          </a:p>
          <a:p>
            <a:r>
              <a:rPr lang="en-US" dirty="0" smtClean="0"/>
              <a:t>Aligned to observable practices:</a:t>
            </a:r>
          </a:p>
          <a:p>
            <a:pPr lvl="1"/>
            <a:r>
              <a:rPr lang="en-US" dirty="0" smtClean="0"/>
              <a:t>Standard I: Curriculum, Planning &amp; Assessment</a:t>
            </a:r>
          </a:p>
          <a:p>
            <a:pPr lvl="1"/>
            <a:r>
              <a:rPr lang="en-US" dirty="0" smtClean="0"/>
              <a:t>Standard II: Teaching All Students</a:t>
            </a:r>
          </a:p>
          <a:p>
            <a:r>
              <a:rPr lang="en-US" dirty="0" smtClean="0"/>
              <a:t>Long form </a:t>
            </a:r>
            <a:r>
              <a:rPr lang="en-US" i="1" dirty="0" smtClean="0"/>
              <a:t>and </a:t>
            </a:r>
            <a:r>
              <a:rPr lang="en-US" dirty="0" smtClean="0"/>
              <a:t>short form</a:t>
            </a:r>
          </a:p>
          <a:p>
            <a:r>
              <a:rPr lang="en-US" dirty="0" smtClean="0"/>
              <a:t>To be used formatively: </a:t>
            </a:r>
          </a:p>
          <a:p>
            <a:pPr lvl="1"/>
            <a:r>
              <a:rPr lang="en-US" dirty="0" smtClean="0"/>
              <a:t>Step 1: self-assessment</a:t>
            </a:r>
          </a:p>
          <a:p>
            <a:pPr lvl="1"/>
            <a:r>
              <a:rPr lang="en-US" dirty="0" smtClean="0"/>
              <a:t>Step 2: goal-setting</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ESE Model Feedback Surveys</a:t>
            </a:r>
            <a:endParaRPr lang="en-US" dirty="0"/>
          </a:p>
        </p:txBody>
      </p:sp>
      <p:graphicFrame>
        <p:nvGraphicFramePr>
          <p:cNvPr id="4" name="Table 3"/>
          <p:cNvGraphicFramePr>
            <a:graphicFrameLocks noGrp="1"/>
          </p:cNvGraphicFramePr>
          <p:nvPr/>
        </p:nvGraphicFramePr>
        <p:xfrm>
          <a:off x="1371600" y="1600200"/>
          <a:ext cx="6248400" cy="1912392"/>
        </p:xfrm>
        <a:graphic>
          <a:graphicData uri="http://schemas.openxmlformats.org/drawingml/2006/table">
            <a:tbl>
              <a:tblPr/>
              <a:tblGrid>
                <a:gridCol w="1562100"/>
                <a:gridCol w="1562100"/>
                <a:gridCol w="1562100"/>
                <a:gridCol w="1562100"/>
              </a:tblGrid>
              <a:tr h="555563">
                <a:tc>
                  <a:txBody>
                    <a:bodyPr/>
                    <a:lstStyle/>
                    <a:p>
                      <a:pPr marL="0" marR="0" algn="ctr">
                        <a:spcBef>
                          <a:spcPts val="0"/>
                        </a:spcBef>
                        <a:spcAft>
                          <a:spcPts val="0"/>
                        </a:spcAft>
                      </a:pPr>
                      <a:r>
                        <a:rPr lang="en-US" sz="1100" b="1" dirty="0">
                          <a:solidFill>
                            <a:srgbClr val="FFFFFF"/>
                          </a:solidFill>
                          <a:latin typeface="Verdana"/>
                          <a:ea typeface="Times New Roman"/>
                          <a:cs typeface="Times New Roman"/>
                        </a:rPr>
                        <a:t>ESE Model Student Surveys (Grades 3-5)</a:t>
                      </a:r>
                      <a:endParaRPr lang="en-US" sz="1800" dirty="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A8CE"/>
                    </a:solidFill>
                  </a:tcPr>
                </a:tc>
                <a:tc>
                  <a:txBody>
                    <a:bodyPr/>
                    <a:lstStyle/>
                    <a:p>
                      <a:pPr marL="0" marR="0" algn="ctr">
                        <a:spcBef>
                          <a:spcPts val="0"/>
                        </a:spcBef>
                        <a:spcAft>
                          <a:spcPts val="0"/>
                        </a:spcAft>
                      </a:pPr>
                      <a:r>
                        <a:rPr lang="en-US" sz="1100" b="1" dirty="0">
                          <a:solidFill>
                            <a:srgbClr val="FFFFFF"/>
                          </a:solidFill>
                          <a:latin typeface="Verdana"/>
                          <a:ea typeface="Times New Roman"/>
                          <a:cs typeface="Times New Roman"/>
                        </a:rPr>
                        <a:t>ESE Model Student Surveys (Grades 6-12)</a:t>
                      </a:r>
                      <a:endParaRPr lang="en-US" sz="1800" dirty="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A8CE"/>
                    </a:solidFill>
                  </a:tcPr>
                </a:tc>
                <a:tc>
                  <a:txBody>
                    <a:bodyPr/>
                    <a:lstStyle/>
                    <a:p>
                      <a:pPr marL="0" marR="0" algn="ctr">
                        <a:spcBef>
                          <a:spcPts val="0"/>
                        </a:spcBef>
                        <a:spcAft>
                          <a:spcPts val="0"/>
                        </a:spcAft>
                      </a:pPr>
                      <a:r>
                        <a:rPr lang="en-US" sz="1100" b="1">
                          <a:solidFill>
                            <a:srgbClr val="FFFFFF"/>
                          </a:solidFill>
                          <a:latin typeface="Verdana"/>
                          <a:ea typeface="Times New Roman"/>
                          <a:cs typeface="Times New Roman"/>
                        </a:rPr>
                        <a:t>ESE Model Staff Surveys</a:t>
                      </a:r>
                      <a:endParaRPr lang="en-US" sz="180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A8CE"/>
                    </a:solidFill>
                  </a:tcPr>
                </a:tc>
                <a:tc>
                  <a:txBody>
                    <a:bodyPr/>
                    <a:lstStyle/>
                    <a:p>
                      <a:pPr marL="0" marR="0" algn="ctr">
                        <a:spcBef>
                          <a:spcPts val="0"/>
                        </a:spcBef>
                        <a:spcAft>
                          <a:spcPts val="0"/>
                        </a:spcAft>
                      </a:pPr>
                      <a:r>
                        <a:rPr lang="en-US" sz="1100" b="1">
                          <a:solidFill>
                            <a:srgbClr val="FFFFFF"/>
                          </a:solidFill>
                          <a:latin typeface="Verdana"/>
                          <a:ea typeface="Times New Roman"/>
                          <a:cs typeface="Times New Roman"/>
                        </a:rPr>
                        <a:t>ESE Model Discussion Prompts (Grades K-2)</a:t>
                      </a:r>
                      <a:endParaRPr lang="en-US" sz="180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A8CE"/>
                    </a:solidFill>
                  </a:tcPr>
                </a:tc>
              </a:tr>
              <a:tr h="1167942">
                <a:tc>
                  <a:txBody>
                    <a:bodyPr/>
                    <a:lstStyle/>
                    <a:p>
                      <a:pPr marL="342900" marR="0" lvl="0" indent="-342900">
                        <a:spcBef>
                          <a:spcPts val="0"/>
                        </a:spcBef>
                        <a:spcAft>
                          <a:spcPts val="0"/>
                        </a:spcAft>
                        <a:buFont typeface="Symbol"/>
                        <a:buChar char=""/>
                      </a:pPr>
                      <a:r>
                        <a:rPr lang="en-US" sz="1400">
                          <a:solidFill>
                            <a:srgbClr val="000000"/>
                          </a:solidFill>
                          <a:latin typeface="Georgia"/>
                          <a:ea typeface="Times New Roman"/>
                          <a:cs typeface="Times New Roman"/>
                        </a:rPr>
                        <a:t>Long Form</a:t>
                      </a:r>
                      <a:endParaRPr lang="en-US" sz="1800">
                        <a:latin typeface="Calibri"/>
                        <a:ea typeface="Calibri"/>
                        <a:cs typeface="Times New Roman"/>
                      </a:endParaRPr>
                    </a:p>
                    <a:p>
                      <a:pPr marL="342900" marR="0" lvl="0" indent="-342900">
                        <a:spcBef>
                          <a:spcPts val="0"/>
                        </a:spcBef>
                        <a:spcAft>
                          <a:spcPts val="0"/>
                        </a:spcAft>
                        <a:buFont typeface="Symbol"/>
                        <a:buChar char=""/>
                      </a:pPr>
                      <a:r>
                        <a:rPr lang="en-US" sz="1400">
                          <a:solidFill>
                            <a:srgbClr val="000000"/>
                          </a:solidFill>
                          <a:latin typeface="Georgia"/>
                          <a:ea typeface="Times New Roman"/>
                          <a:cs typeface="Times New Roman"/>
                        </a:rPr>
                        <a:t>Short Form</a:t>
                      </a:r>
                      <a:endParaRPr lang="en-US" sz="1800">
                        <a:latin typeface="Calibri"/>
                        <a:ea typeface="Calibri"/>
                        <a:cs typeface="Times New Roman"/>
                      </a:endParaRPr>
                    </a:p>
                    <a:p>
                      <a:pPr marL="342900" marR="0" lvl="0" indent="-342900">
                        <a:spcBef>
                          <a:spcPts val="0"/>
                        </a:spcBef>
                        <a:spcAft>
                          <a:spcPts val="0"/>
                        </a:spcAft>
                        <a:buFont typeface="Symbol"/>
                        <a:buChar char=""/>
                      </a:pPr>
                      <a:r>
                        <a:rPr lang="en-US" sz="1400">
                          <a:solidFill>
                            <a:srgbClr val="000000"/>
                          </a:solidFill>
                          <a:latin typeface="Georgia"/>
                          <a:ea typeface="Times New Roman"/>
                          <a:cs typeface="Times New Roman"/>
                        </a:rPr>
                        <a:t>Administration Protocol</a:t>
                      </a:r>
                      <a:endParaRPr lang="en-US" sz="180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Long Form</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Short Form</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Administration Protocol</a:t>
                      </a:r>
                      <a:endParaRPr lang="en-US" sz="1800" dirty="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Long Form</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Short Form</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Administration Protocol</a:t>
                      </a:r>
                      <a:endParaRPr lang="en-US" sz="1800" dirty="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Discussion Prompts</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400" dirty="0">
                          <a:solidFill>
                            <a:srgbClr val="000000"/>
                          </a:solidFill>
                          <a:latin typeface="Georgia"/>
                          <a:ea typeface="Times New Roman"/>
                          <a:cs typeface="Times New Roman"/>
                        </a:rPr>
                        <a:t>Administration Protocol</a:t>
                      </a:r>
                      <a:endParaRPr lang="en-US" sz="1800" dirty="0">
                        <a:latin typeface="Calibri"/>
                        <a:ea typeface="Calibri"/>
                        <a:cs typeface="Times New Roman"/>
                      </a:endParaRPr>
                    </a:p>
                  </a:txBody>
                  <a:tcPr marL="36945" marR="36945" marT="36945" marB="369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4"/>
          <p:cNvSpPr/>
          <p:nvPr/>
        </p:nvSpPr>
        <p:spPr>
          <a:xfrm>
            <a:off x="685800" y="4038600"/>
            <a:ext cx="7543800" cy="1785104"/>
          </a:xfrm>
          <a:prstGeom prst="rect">
            <a:avLst/>
          </a:prstGeom>
        </p:spPr>
        <p:txBody>
          <a:bodyPr wrap="square">
            <a:spAutoFit/>
          </a:bodyPr>
          <a:lstStyle/>
          <a:p>
            <a:pPr marL="342900" lvl="0" indent="-342900" fontAlgn="base">
              <a:spcBef>
                <a:spcPts val="1200"/>
              </a:spcBef>
              <a:spcAft>
                <a:spcPct val="0"/>
              </a:spcAft>
              <a:buClr>
                <a:srgbClr val="E86B01"/>
              </a:buClr>
              <a:buFont typeface="Wingdings 2" pitchFamily="18" charset="2"/>
              <a:buChar char=""/>
            </a:pPr>
            <a:r>
              <a:rPr lang="en-US" sz="2000" dirty="0" smtClean="0">
                <a:solidFill>
                  <a:srgbClr val="0D1969"/>
                </a:solidFill>
                <a:latin typeface="Tahoma" pitchFamily="34" charset="0"/>
                <a:ea typeface="Tahoma" pitchFamily="34" charset="0"/>
                <a:cs typeface="Tahoma" pitchFamily="34" charset="0"/>
              </a:rPr>
              <a:t>Aligned to MA Standards and Indicators of effective practice </a:t>
            </a:r>
          </a:p>
          <a:p>
            <a:pPr marL="342900" lvl="0" indent="-342900" fontAlgn="base">
              <a:spcBef>
                <a:spcPts val="1200"/>
              </a:spcBef>
              <a:spcAft>
                <a:spcPct val="0"/>
              </a:spcAft>
              <a:buClr>
                <a:srgbClr val="E86B01"/>
              </a:buClr>
              <a:buFont typeface="Wingdings 2" pitchFamily="18" charset="2"/>
              <a:buChar char=""/>
            </a:pPr>
            <a:r>
              <a:rPr lang="en-US" sz="2000" dirty="0" smtClean="0">
                <a:solidFill>
                  <a:srgbClr val="0D1969"/>
                </a:solidFill>
                <a:latin typeface="Tahoma" pitchFamily="34" charset="0"/>
                <a:ea typeface="Tahoma" pitchFamily="34" charset="0"/>
                <a:cs typeface="Tahoma" pitchFamily="34" charset="0"/>
              </a:rPr>
              <a:t>Vertically aligned (Grades 3-5 and 6-12)</a:t>
            </a:r>
          </a:p>
          <a:p>
            <a:pPr marL="342900" lvl="0" indent="-342900" fontAlgn="base">
              <a:spcBef>
                <a:spcPts val="1200"/>
              </a:spcBef>
              <a:spcAft>
                <a:spcPct val="0"/>
              </a:spcAft>
              <a:buClr>
                <a:srgbClr val="E86B01"/>
              </a:buClr>
              <a:buFont typeface="Wingdings 2" pitchFamily="18" charset="2"/>
              <a:buChar char=""/>
            </a:pPr>
            <a:r>
              <a:rPr lang="en-US" sz="2000" dirty="0" smtClean="0">
                <a:solidFill>
                  <a:srgbClr val="0D1969"/>
                </a:solidFill>
                <a:latin typeface="Tahoma" pitchFamily="34" charset="0"/>
                <a:ea typeface="Tahoma" pitchFamily="34" charset="0"/>
                <a:cs typeface="Tahoma" pitchFamily="34" charset="0"/>
              </a:rPr>
              <a:t>Freely available to </a:t>
            </a:r>
            <a:r>
              <a:rPr lang="en-US" sz="2000" i="1" dirty="0" smtClean="0">
                <a:solidFill>
                  <a:srgbClr val="0D1969"/>
                </a:solidFill>
                <a:latin typeface="Tahoma" pitchFamily="34" charset="0"/>
                <a:ea typeface="Tahoma" pitchFamily="34" charset="0"/>
                <a:cs typeface="Tahoma" pitchFamily="34" charset="0"/>
              </a:rPr>
              <a:t>all </a:t>
            </a:r>
            <a:r>
              <a:rPr lang="en-US" sz="2000" dirty="0" smtClean="0">
                <a:solidFill>
                  <a:srgbClr val="0D1969"/>
                </a:solidFill>
                <a:latin typeface="Tahoma" pitchFamily="34" charset="0"/>
                <a:ea typeface="Tahoma" pitchFamily="34" charset="0"/>
                <a:cs typeface="Tahoma" pitchFamily="34" charset="0"/>
              </a:rPr>
              <a:t>districts. </a:t>
            </a:r>
          </a:p>
          <a:p>
            <a:pPr marL="342900" lvl="0" indent="-342900" fontAlgn="base">
              <a:spcBef>
                <a:spcPts val="1200"/>
              </a:spcBef>
              <a:spcAft>
                <a:spcPct val="0"/>
              </a:spcAft>
              <a:buClr>
                <a:srgbClr val="E86B01"/>
              </a:buClr>
              <a:buFont typeface="Wingdings 2" pitchFamily="18" charset="2"/>
              <a:buChar char=""/>
            </a:pPr>
            <a:r>
              <a:rPr lang="en-US" sz="2000" dirty="0" smtClean="0">
                <a:solidFill>
                  <a:srgbClr val="0D1969"/>
                </a:solidFill>
                <a:latin typeface="Tahoma" pitchFamily="34" charset="0"/>
                <a:ea typeface="Tahoma" pitchFamily="34" charset="0"/>
                <a:cs typeface="Tahoma" pitchFamily="34" charset="0"/>
              </a:rPr>
              <a:t>May be adapted to meet local needs.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1"/>
            <a:ext cx="8534400" cy="1371599"/>
          </a:xfrm>
        </p:spPr>
        <p:txBody>
          <a:bodyPr/>
          <a:lstStyle/>
          <a:p>
            <a:pPr>
              <a:spcBef>
                <a:spcPts val="1200"/>
              </a:spcBef>
            </a:pPr>
            <a:r>
              <a:rPr lang="en-US" sz="2400" dirty="0" smtClean="0"/>
              <a:t>Aligned to MA Standards and Indicators of effective practice </a:t>
            </a:r>
          </a:p>
          <a:p>
            <a:pPr>
              <a:spcBef>
                <a:spcPts val="1200"/>
              </a:spcBef>
              <a:buNone/>
            </a:pPr>
            <a:endParaRPr lang="en-US" sz="2400" dirty="0" smtClean="0"/>
          </a:p>
          <a:p>
            <a:pPr>
              <a:spcBef>
                <a:spcPts val="1200"/>
              </a:spcBef>
            </a:pPr>
            <a:endParaRPr lang="en-US" sz="2400" dirty="0" smtClean="0"/>
          </a:p>
          <a:p>
            <a:pPr>
              <a:spcBef>
                <a:spcPts val="1200"/>
              </a:spcBef>
              <a:buNone/>
            </a:pPr>
            <a:endParaRPr lang="en-US" sz="2400" dirty="0" smtClean="0"/>
          </a:p>
        </p:txBody>
      </p:sp>
      <p:sp>
        <p:nvSpPr>
          <p:cNvPr id="6" name="Title 1"/>
          <p:cNvSpPr>
            <a:spLocks noGrp="1"/>
          </p:cNvSpPr>
          <p:nvPr>
            <p:ph type="title"/>
          </p:nvPr>
        </p:nvSpPr>
        <p:spPr>
          <a:xfrm>
            <a:off x="609600" y="274639"/>
            <a:ext cx="7924800" cy="1143000"/>
          </a:xfrm>
        </p:spPr>
        <p:txBody>
          <a:bodyPr>
            <a:normAutofit/>
          </a:bodyPr>
          <a:lstStyle/>
          <a:p>
            <a:pPr algn="ctr"/>
            <a:r>
              <a:rPr lang="en-US" dirty="0" smtClean="0"/>
              <a:t>ESE Model Feedback Surveys</a:t>
            </a:r>
            <a:endParaRPr lang="en-US" dirty="0"/>
          </a:p>
        </p:txBody>
      </p:sp>
      <p:graphicFrame>
        <p:nvGraphicFramePr>
          <p:cNvPr id="4" name="Table 3"/>
          <p:cNvGraphicFramePr>
            <a:graphicFrameLocks noGrp="1"/>
          </p:cNvGraphicFramePr>
          <p:nvPr/>
        </p:nvGraphicFramePr>
        <p:xfrm>
          <a:off x="1524000" y="2885440"/>
          <a:ext cx="6096000" cy="1381760"/>
        </p:xfrm>
        <a:graphic>
          <a:graphicData uri="http://schemas.openxmlformats.org/drawingml/2006/table">
            <a:tbl>
              <a:tblPr firstRow="1" bandRow="1">
                <a:tableStyleId>{5C22544A-7EE6-4342-B048-85BDC9FD1C3A}</a:tableStyleId>
              </a:tblPr>
              <a:tblGrid>
                <a:gridCol w="6096000"/>
              </a:tblGrid>
              <a:tr h="370840">
                <a:tc>
                  <a:txBody>
                    <a:bodyPr/>
                    <a:lstStyle/>
                    <a:p>
                      <a:pPr algn="ctr"/>
                      <a:r>
                        <a:rPr lang="en-US" sz="1800" b="1" dirty="0" smtClean="0"/>
                        <a:t>Student Survey Example</a:t>
                      </a:r>
                      <a:endParaRPr lang="en-US" dirty="0"/>
                    </a:p>
                  </a:txBody>
                  <a:tcPr/>
                </a:tc>
              </a:tr>
              <a:tr h="370840">
                <a:tc>
                  <a:txBody>
                    <a:bodyPr/>
                    <a:lstStyle/>
                    <a:p>
                      <a:r>
                        <a:rPr lang="en-US" sz="1800" dirty="0" smtClean="0"/>
                        <a:t>I use evidence to explain my thinking when I write, answer questions, and talk about my work.</a:t>
                      </a:r>
                      <a:endParaRPr lang="en-US" dirty="0"/>
                    </a:p>
                  </a:txBody>
                  <a:tcPr/>
                </a:tc>
              </a:tr>
              <a:tr h="370840">
                <a:tc>
                  <a:txBody>
                    <a:bodyPr/>
                    <a:lstStyle/>
                    <a:p>
                      <a:pPr algn="ctr"/>
                      <a:r>
                        <a:rPr lang="en-US" i="0" dirty="0" smtClean="0"/>
                        <a:t>Aligned</a:t>
                      </a:r>
                      <a:r>
                        <a:rPr lang="en-US" i="0" baseline="0" dirty="0" smtClean="0"/>
                        <a:t> to Standard I, Indicator A: Curriculum &amp; Planning</a:t>
                      </a:r>
                      <a:endParaRPr lang="en-US" i="0" dirty="0"/>
                    </a:p>
                  </a:txBody>
                  <a:tcPr/>
                </a:tc>
              </a:tr>
            </a:tbl>
          </a:graphicData>
        </a:graphic>
      </p:graphicFrame>
      <p:graphicFrame>
        <p:nvGraphicFramePr>
          <p:cNvPr id="5" name="Table 4"/>
          <p:cNvGraphicFramePr>
            <a:graphicFrameLocks noGrp="1"/>
          </p:cNvGraphicFramePr>
          <p:nvPr/>
        </p:nvGraphicFramePr>
        <p:xfrm>
          <a:off x="1524000" y="4495800"/>
          <a:ext cx="6096000" cy="1656080"/>
        </p:xfrm>
        <a:graphic>
          <a:graphicData uri="http://schemas.openxmlformats.org/drawingml/2006/table">
            <a:tbl>
              <a:tblPr firstRow="1" bandRow="1">
                <a:tableStyleId>{21E4AEA4-8DFA-4A89-87EB-49C32662AFE0}</a:tableStyleId>
              </a:tblPr>
              <a:tblGrid>
                <a:gridCol w="6096000"/>
              </a:tblGrid>
              <a:tr h="370840">
                <a:tc>
                  <a:txBody>
                    <a:bodyPr/>
                    <a:lstStyle/>
                    <a:p>
                      <a:pPr algn="ctr"/>
                      <a:r>
                        <a:rPr lang="en-US" sz="1800" dirty="0" smtClean="0"/>
                        <a:t>Staff Survey Example</a:t>
                      </a:r>
                      <a:endParaRPr lang="en-US" dirty="0"/>
                    </a:p>
                  </a:txBody>
                  <a:tcPr/>
                </a:tc>
              </a:tr>
              <a:tr h="370840">
                <a:tc>
                  <a:txBody>
                    <a:bodyPr/>
                    <a:lstStyle/>
                    <a:p>
                      <a:r>
                        <a:rPr lang="en-US" sz="1800" dirty="0" smtClean="0"/>
                        <a:t>The principal/administrator of our school works with educators to ensure all students (ELL, SPED etc.) are able to access knowledge. </a:t>
                      </a:r>
                      <a:endParaRPr lang="en-US" dirty="0"/>
                    </a:p>
                  </a:txBody>
                  <a:tcPr/>
                </a:tc>
              </a:tr>
              <a:tr h="370840">
                <a:tc>
                  <a:txBody>
                    <a:bodyPr/>
                    <a:lstStyle/>
                    <a:p>
                      <a:pPr algn="ctr"/>
                      <a:r>
                        <a:rPr lang="en-US" dirty="0" smtClean="0"/>
                        <a:t>Aligned to Standard I, Indicator B: Instruction</a:t>
                      </a:r>
                      <a:endParaRPr lang="en-US" dirty="0"/>
                    </a:p>
                  </a:txBody>
                  <a:tcPr/>
                </a:tc>
              </a:tr>
            </a:tbl>
          </a:graphicData>
        </a:graphic>
      </p:graphicFrame>
    </p:spTree>
    <p:extLst>
      <p:ext uri="{BB962C8B-B14F-4D97-AF65-F5344CB8AC3E}">
        <p14:creationId xmlns="" xmlns:p14="http://schemas.microsoft.com/office/powerpoint/2010/main" val="3637237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exagon 9" descr="Orange Hexagon titled Summative Performance Rating "/>
          <p:cNvSpPr>
            <a:spLocks noChangeAspect="1"/>
          </p:cNvSpPr>
          <p:nvPr/>
        </p:nvSpPr>
        <p:spPr>
          <a:xfrm>
            <a:off x="762002" y="2286000"/>
            <a:ext cx="3650673" cy="2590800"/>
          </a:xfrm>
          <a:prstGeom prst="hexagon">
            <a:avLst/>
          </a:prstGeom>
          <a:solidFill>
            <a:schemeClr val="accent1"/>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Summative</a:t>
            </a:r>
          </a:p>
          <a:p>
            <a:pPr algn="ctr"/>
            <a:r>
              <a:rPr lang="en-US" sz="2400" b="1" dirty="0" smtClean="0"/>
              <a:t>Performance Rating</a:t>
            </a:r>
          </a:p>
        </p:txBody>
      </p:sp>
      <p:sp>
        <p:nvSpPr>
          <p:cNvPr id="11" name="Content Placeholder 7" descr="Blue hexagon title Impact Rating on Student Performance."/>
          <p:cNvSpPr txBox="1">
            <a:spLocks/>
          </p:cNvSpPr>
          <p:nvPr/>
        </p:nvSpPr>
        <p:spPr bwMode="auto">
          <a:xfrm>
            <a:off x="4724400" y="2286000"/>
            <a:ext cx="3810000" cy="2590800"/>
          </a:xfrm>
          <a:prstGeom prst="hexagon">
            <a:avLst/>
          </a:prstGeom>
          <a:solidFill>
            <a:schemeClr val="tx1">
              <a:lumMod val="40000"/>
              <a:lumOff val="60000"/>
            </a:schemeClr>
          </a:solidFill>
          <a:ln w="25400" cap="flat" cmpd="sng" algn="ctr">
            <a:solidFill>
              <a:schemeClr val="accent1">
                <a:shade val="50000"/>
              </a:schemeClr>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Tx/>
              <a:buFont typeface="Wingdings 2" pitchFamily="18" charset="2"/>
              <a:buNone/>
              <a:tabLst/>
              <a:defRPr/>
            </a:pPr>
            <a:r>
              <a:rPr kumimoji="0" lang="en-US" sz="2400" b="1" i="0" u="none" strike="noStrike" kern="1200" cap="none" spc="0" normalizeH="0" baseline="0" noProof="0" dirty="0" smtClean="0">
                <a:ln>
                  <a:noFill/>
                </a:ln>
                <a:solidFill>
                  <a:schemeClr val="lt1"/>
                </a:solidFill>
                <a:effectLst/>
                <a:uLnTx/>
                <a:uFillTx/>
                <a:latin typeface="+mn-lt"/>
                <a:ea typeface="+mn-ea"/>
                <a:cs typeface="+mn-cs"/>
              </a:rPr>
              <a:t>Student</a:t>
            </a:r>
          </a:p>
          <a:p>
            <a:pPr marL="342900" marR="0" lvl="0" indent="-342900" algn="ctr" defTabSz="914400" rtl="0" eaLnBrk="0" fontAlgn="base" latinLnBrk="0" hangingPunct="0">
              <a:lnSpc>
                <a:spcPct val="100000"/>
              </a:lnSpc>
              <a:spcBef>
                <a:spcPct val="20000"/>
              </a:spcBef>
              <a:spcAft>
                <a:spcPct val="0"/>
              </a:spcAft>
              <a:buClr>
                <a:schemeClr val="accent1"/>
              </a:buClr>
              <a:buSzTx/>
              <a:buFont typeface="Wingdings 2" pitchFamily="18" charset="2"/>
              <a:buNone/>
              <a:tabLst/>
              <a:defRPr/>
            </a:pPr>
            <a:r>
              <a:rPr lang="en-US" sz="2400" b="1" dirty="0" smtClean="0"/>
              <a:t>Impact Rating</a:t>
            </a:r>
            <a:endParaRPr kumimoji="0" lang="en-US" sz="2400" b="1" i="0" u="none" strike="noStrike" kern="1200" cap="none" spc="0" normalizeH="0" baseline="0" noProof="0" dirty="0" smtClean="0">
              <a:ln>
                <a:noFill/>
              </a:ln>
              <a:solidFill>
                <a:schemeClr val="lt1"/>
              </a:solidFill>
              <a:effectLst/>
              <a:uLnTx/>
              <a:uFillTx/>
              <a:latin typeface="+mn-lt"/>
              <a:ea typeface="+mn-ea"/>
              <a:cs typeface="+mn-cs"/>
            </a:endParaRPr>
          </a:p>
        </p:txBody>
      </p:sp>
      <p:sp>
        <p:nvSpPr>
          <p:cNvPr id="2" name="Title 1"/>
          <p:cNvSpPr>
            <a:spLocks noGrp="1"/>
          </p:cNvSpPr>
          <p:nvPr>
            <p:ph type="title"/>
          </p:nvPr>
        </p:nvSpPr>
        <p:spPr/>
        <p:txBody>
          <a:bodyPr/>
          <a:lstStyle/>
          <a:p>
            <a:pPr algn="ctr"/>
            <a:r>
              <a:rPr lang="en-US" dirty="0" smtClean="0"/>
              <a:t>Two Separate Ratings </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9" name="TextBox 8"/>
          <p:cNvSpPr txBox="1"/>
          <p:nvPr/>
        </p:nvSpPr>
        <p:spPr>
          <a:xfrm>
            <a:off x="4800600" y="2590800"/>
            <a:ext cx="31242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Vertically aligned (Grades 3-5 and 6-12)</a:t>
            </a:r>
          </a:p>
          <a:p>
            <a:pPr lvl="1"/>
            <a:r>
              <a:rPr lang="en-US" dirty="0" smtClean="0"/>
              <a:t>Developmentally-appropriate language</a:t>
            </a:r>
          </a:p>
          <a:p>
            <a:pPr lvl="1"/>
            <a:r>
              <a:rPr lang="en-US" dirty="0" smtClean="0"/>
              <a:t>BUT cover the same constructs</a:t>
            </a:r>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4294967295"/>
          </p:nvPr>
        </p:nvSpPr>
        <p:spPr>
          <a:xfrm>
            <a:off x="8486688" y="5257800"/>
            <a:ext cx="533400" cy="457200"/>
          </a:xfrm>
        </p:spPr>
        <p:txBody>
          <a:bodyPr/>
          <a:lstStyle/>
          <a:p>
            <a:fld id="{BD26C40E-487C-40A4-A841-8174FD7B7142}" type="slidenum">
              <a:rPr lang="en-US" smtClean="0"/>
              <a:pPr/>
              <a:t>20</a:t>
            </a:fld>
            <a:endParaRPr lang="en-US"/>
          </a:p>
        </p:txBody>
      </p:sp>
      <p:sp>
        <p:nvSpPr>
          <p:cNvPr id="6" name="Title 1"/>
          <p:cNvSpPr>
            <a:spLocks noGrp="1"/>
          </p:cNvSpPr>
          <p:nvPr>
            <p:ph type="title"/>
          </p:nvPr>
        </p:nvSpPr>
        <p:spPr/>
        <p:txBody>
          <a:bodyPr>
            <a:normAutofit/>
          </a:bodyPr>
          <a:lstStyle/>
          <a:p>
            <a:pPr algn="ctr"/>
            <a:r>
              <a:rPr lang="en-US" dirty="0" smtClean="0"/>
              <a:t>ESE Model Feedback Surveys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ESE Supports &amp; Resources</a:t>
            </a:r>
            <a:endParaRPr lang="en-US" dirty="0"/>
          </a:p>
        </p:txBody>
      </p:sp>
      <p:sp>
        <p:nvSpPr>
          <p:cNvPr id="3" name="Content Placeholder 2"/>
          <p:cNvSpPr>
            <a:spLocks noGrp="1"/>
          </p:cNvSpPr>
          <p:nvPr>
            <p:ph idx="1"/>
          </p:nvPr>
        </p:nvSpPr>
        <p:spPr>
          <a:xfrm>
            <a:off x="228600" y="1524000"/>
            <a:ext cx="8382000" cy="4876800"/>
          </a:xfrm>
        </p:spPr>
        <p:txBody>
          <a:bodyPr/>
          <a:lstStyle/>
          <a:p>
            <a:endParaRPr lang="en-US" b="1" dirty="0" smtClean="0"/>
          </a:p>
          <a:p>
            <a:endParaRPr lang="en-US" b="1" dirty="0" smtClean="0"/>
          </a:p>
          <a:p>
            <a:pPr>
              <a:buNone/>
            </a:pPr>
            <a:endParaRPr lang="en-US" b="1" dirty="0" smtClean="0"/>
          </a:p>
          <a:p>
            <a:pPr lvl="1"/>
            <a:r>
              <a:rPr lang="en-US" sz="2000" dirty="0" smtClean="0">
                <a:hlinkClick r:id="rId3"/>
              </a:rPr>
              <a:t>Quick Reference Guide: Student &amp; Staff Feedback</a:t>
            </a:r>
          </a:p>
          <a:p>
            <a:pPr lvl="1"/>
            <a:r>
              <a:rPr lang="en-US" sz="2000" dirty="0" smtClean="0">
                <a:hlinkClick r:id="rId3"/>
              </a:rPr>
              <a:t>Model Feedback Surveys </a:t>
            </a:r>
            <a:r>
              <a:rPr lang="en-US" sz="2000" dirty="0" smtClean="0"/>
              <a:t>&amp; </a:t>
            </a:r>
            <a:r>
              <a:rPr lang="en-US" sz="2000" dirty="0" smtClean="0">
                <a:hlinkClick r:id="rId4"/>
              </a:rPr>
              <a:t>K-2 Discussion Prompts</a:t>
            </a:r>
            <a:endParaRPr lang="en-US" sz="2000" dirty="0" smtClean="0"/>
          </a:p>
          <a:p>
            <a:pPr lvl="1"/>
            <a:r>
              <a:rPr lang="en-US" sz="2000" dirty="0" smtClean="0">
                <a:hlinkClick r:id="rId5"/>
              </a:rPr>
              <a:t>Guidance </a:t>
            </a:r>
            <a:r>
              <a:rPr lang="en-US" sz="2000" dirty="0" smtClean="0"/>
              <a:t>(Part VIII of the ESE Model System)</a:t>
            </a:r>
          </a:p>
          <a:p>
            <a:pPr lvl="1"/>
            <a:r>
              <a:rPr lang="en-US" sz="2000" dirty="0" smtClean="0">
                <a:hlinkClick r:id="rId6"/>
              </a:rPr>
              <a:t>Considerations for collective bargaining</a:t>
            </a:r>
            <a:endParaRPr lang="en-US" sz="2000" dirty="0" smtClean="0"/>
          </a:p>
          <a:p>
            <a:pPr lvl="1"/>
            <a:r>
              <a:rPr lang="en-US" sz="2000" dirty="0" smtClean="0">
                <a:hlinkClick r:id="rId7"/>
              </a:rPr>
              <a:t>Item Bank for customizing model surveys</a:t>
            </a:r>
          </a:p>
        </p:txBody>
      </p:sp>
      <p:pic>
        <p:nvPicPr>
          <p:cNvPr id="4" name="Picture 3" descr="Capture.PNG"/>
          <p:cNvPicPr>
            <a:picLocks noChangeAspect="1"/>
          </p:cNvPicPr>
          <p:nvPr/>
        </p:nvPicPr>
        <p:blipFill>
          <a:blip r:embed="rId8" cstate="print"/>
          <a:stretch>
            <a:fillRect/>
          </a:stretch>
        </p:blipFill>
        <p:spPr>
          <a:xfrm>
            <a:off x="2286002" y="1600200"/>
            <a:ext cx="3865217" cy="1066800"/>
          </a:xfrm>
          <a:prstGeom prst="rect">
            <a:avLst/>
          </a:prstGeom>
        </p:spPr>
      </p:pic>
    </p:spTree>
    <p:extLst>
      <p:ext uri="{BB962C8B-B14F-4D97-AF65-F5344CB8AC3E}">
        <p14:creationId xmlns="" xmlns:p14="http://schemas.microsoft.com/office/powerpoint/2010/main" val="1296004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5-Step Evaluation Cycle:&#10;Self-Assessment: Feedback as diagnostic&#10;Goal Setting &amp; Plan Development: Feedback as diagnostic&#10;Plan Implementation: Feedback as a means to assess progress&#10;Formative Assessment/Evaluation: Feedback as evidence of performance OR Adjustments to practice based on feedback as evidence&#10;Summative Evaluation: Feedback as evidence of performance OR Adjustments to practice based on feedback as evidence&#10;"/>
          <p:cNvPicPr>
            <a:picLocks noGrp="1"/>
          </p:cNvPicPr>
          <p:nvPr>
            <p:ph idx="1"/>
          </p:nvPr>
        </p:nvPicPr>
        <p:blipFill>
          <a:blip r:embed="rId3" cstate="print"/>
          <a:srcRect/>
          <a:stretch>
            <a:fillRect/>
          </a:stretch>
        </p:blipFill>
        <p:spPr bwMode="auto">
          <a:xfrm>
            <a:off x="914402" y="685801"/>
            <a:ext cx="6954309" cy="5516563"/>
          </a:xfrm>
          <a:prstGeom prst="rect">
            <a:avLst/>
          </a:prstGeom>
          <a:noFill/>
          <a:ln w="9525" cmpd="sng">
            <a:noFill/>
            <a:miter lim="800000"/>
            <a:headEnd/>
            <a:tailEnd/>
          </a:ln>
          <a:effectLst/>
        </p:spPr>
      </p:pic>
      <p:sp>
        <p:nvSpPr>
          <p:cNvPr id="2" name="Title 1"/>
          <p:cNvSpPr>
            <a:spLocks noGrp="1"/>
          </p:cNvSpPr>
          <p:nvPr>
            <p:ph type="title"/>
          </p:nvPr>
        </p:nvSpPr>
        <p:spPr>
          <a:xfrm>
            <a:off x="228600" y="228600"/>
            <a:ext cx="8915400" cy="1143000"/>
          </a:xfrm>
        </p:spPr>
        <p:txBody>
          <a:bodyPr/>
          <a:lstStyle/>
          <a:p>
            <a:r>
              <a:rPr lang="en-US" sz="3200" dirty="0" smtClean="0"/>
              <a:t>Where does feedback live in the evaluation cycle?</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Ron Noble </a:t>
            </a:r>
            <a:r>
              <a:rPr lang="en-US" smtClean="0"/>
              <a:t>– </a:t>
            </a:r>
            <a:r>
              <a:rPr lang="en-US" smtClean="0">
                <a:hlinkClick r:id="rId3"/>
              </a:rPr>
              <a:t>rnoble@doe.mass.edu</a:t>
            </a:r>
            <a:r>
              <a:rPr lang="en-US" smtClean="0"/>
              <a:t> </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Summative Performance Rating</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8" name="Hexagon 7" descr="Orange Hexagon titled Summative Performance Rating "/>
          <p:cNvSpPr>
            <a:spLocks noChangeAspect="1"/>
          </p:cNvSpPr>
          <p:nvPr/>
        </p:nvSpPr>
        <p:spPr>
          <a:xfrm>
            <a:off x="685800" y="1676400"/>
            <a:ext cx="2819400" cy="2000864"/>
          </a:xfrm>
          <a:prstGeom prst="hexagon">
            <a:avLst/>
          </a:prstGeom>
          <a:solidFill>
            <a:schemeClr val="accent1"/>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Summative</a:t>
            </a:r>
          </a:p>
          <a:p>
            <a:pPr algn="ctr"/>
            <a:r>
              <a:rPr lang="en-US" sz="2000" b="1" dirty="0" smtClean="0"/>
              <a:t>Performance Rating</a:t>
            </a:r>
          </a:p>
        </p:txBody>
      </p:sp>
      <p:sp>
        <p:nvSpPr>
          <p:cNvPr id="10" name="Content Placeholder 3"/>
          <p:cNvSpPr>
            <a:spLocks noGrp="1"/>
          </p:cNvSpPr>
          <p:nvPr>
            <p:ph sz="half" idx="4294967295"/>
          </p:nvPr>
        </p:nvSpPr>
        <p:spPr>
          <a:xfrm>
            <a:off x="3733800" y="1752600"/>
            <a:ext cx="5181600" cy="1676400"/>
          </a:xfrm>
          <a:prstGeom prst="rect">
            <a:avLst/>
          </a:prstGeom>
        </p:spPr>
        <p:txBody>
          <a:bodyPr>
            <a:normAutofit fontScale="77500" lnSpcReduction="20000"/>
          </a:bodyPr>
          <a:lstStyle/>
          <a:p>
            <a:pPr>
              <a:spcBef>
                <a:spcPts val="600"/>
              </a:spcBef>
              <a:spcAft>
                <a:spcPts val="600"/>
              </a:spcAft>
              <a:buNone/>
            </a:pPr>
            <a:r>
              <a:rPr lang="en-US" dirty="0" smtClean="0"/>
              <a:t>Rating reflects:</a:t>
            </a:r>
          </a:p>
          <a:p>
            <a:pPr>
              <a:spcBef>
                <a:spcPts val="600"/>
              </a:spcBef>
              <a:spcAft>
                <a:spcPts val="600"/>
              </a:spcAft>
            </a:pPr>
            <a:r>
              <a:rPr lang="en-US" dirty="0" smtClean="0"/>
              <a:t>Performance based on Standards and Indicators of Effective Practice</a:t>
            </a:r>
          </a:p>
          <a:p>
            <a:pPr>
              <a:spcBef>
                <a:spcPts val="600"/>
              </a:spcBef>
              <a:spcAft>
                <a:spcPts val="1200"/>
              </a:spcAft>
            </a:pPr>
            <a:r>
              <a:rPr lang="en-US" dirty="0" smtClean="0"/>
              <a:t>Progress toward educator goals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lgn="ctr">
              <a:spcBef>
                <a:spcPts val="1200"/>
              </a:spcBef>
              <a:buNone/>
            </a:pPr>
            <a:endParaRPr lang="en-US" sz="16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Multiple Pieces of Evidence</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4294967295"/>
          </p:nvPr>
        </p:nvSpPr>
        <p:spPr>
          <a:xfrm>
            <a:off x="8486688" y="5257800"/>
            <a:ext cx="533400" cy="457200"/>
          </a:xfrm>
        </p:spPr>
        <p:txBody>
          <a:bodyPr/>
          <a:lstStyle/>
          <a:p>
            <a:fld id="{BD26C40E-487C-40A4-A841-8174FD7B7142}" type="slidenum">
              <a:rPr lang="en-US" smtClean="0"/>
              <a:pPr/>
              <a:t>4</a:t>
            </a:fld>
            <a:endParaRPr lang="en-US" dirty="0"/>
          </a:p>
        </p:txBody>
      </p:sp>
      <p:sp>
        <p:nvSpPr>
          <p:cNvPr id="8" name="Hexagon 7" descr="Orange Hexagon titled Summative Performance Rating "/>
          <p:cNvSpPr>
            <a:spLocks noChangeAspect="1"/>
          </p:cNvSpPr>
          <p:nvPr/>
        </p:nvSpPr>
        <p:spPr>
          <a:xfrm>
            <a:off x="685800" y="1676400"/>
            <a:ext cx="2819400" cy="2000864"/>
          </a:xfrm>
          <a:prstGeom prst="hexagon">
            <a:avLst/>
          </a:prstGeom>
          <a:solidFill>
            <a:schemeClr val="accent1"/>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Summative</a:t>
            </a:r>
          </a:p>
          <a:p>
            <a:pPr algn="ctr"/>
            <a:r>
              <a:rPr lang="en-US" sz="2000" b="1" dirty="0" smtClean="0"/>
              <a:t>Performance Rating</a:t>
            </a:r>
          </a:p>
        </p:txBody>
      </p:sp>
      <p:sp>
        <p:nvSpPr>
          <p:cNvPr id="10" name="Content Placeholder 3"/>
          <p:cNvSpPr>
            <a:spLocks noGrp="1"/>
          </p:cNvSpPr>
          <p:nvPr>
            <p:ph sz="half" idx="4294967295"/>
          </p:nvPr>
        </p:nvSpPr>
        <p:spPr>
          <a:xfrm>
            <a:off x="3733800" y="1752600"/>
            <a:ext cx="5181600" cy="1676400"/>
          </a:xfrm>
          <a:prstGeom prst="rect">
            <a:avLst/>
          </a:prstGeom>
        </p:spPr>
        <p:txBody>
          <a:bodyPr>
            <a:normAutofit fontScale="77500" lnSpcReduction="20000"/>
          </a:bodyPr>
          <a:lstStyle/>
          <a:p>
            <a:pPr>
              <a:spcBef>
                <a:spcPts val="600"/>
              </a:spcBef>
              <a:spcAft>
                <a:spcPts val="600"/>
              </a:spcAft>
              <a:buNone/>
            </a:pPr>
            <a:r>
              <a:rPr lang="en-US" dirty="0" smtClean="0"/>
              <a:t>Rating reflects:</a:t>
            </a:r>
          </a:p>
          <a:p>
            <a:pPr>
              <a:spcBef>
                <a:spcPts val="600"/>
              </a:spcBef>
              <a:spcAft>
                <a:spcPts val="600"/>
              </a:spcAft>
            </a:pPr>
            <a:r>
              <a:rPr lang="en-US" dirty="0" smtClean="0"/>
              <a:t>Performance based on Standards and Indicators of Effective Practice</a:t>
            </a:r>
          </a:p>
          <a:p>
            <a:pPr>
              <a:spcBef>
                <a:spcPts val="600"/>
              </a:spcBef>
              <a:spcAft>
                <a:spcPts val="1200"/>
              </a:spcAft>
            </a:pPr>
            <a:r>
              <a:rPr lang="en-US" dirty="0" smtClean="0"/>
              <a:t>Progress toward educator goals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lgn="ctr">
              <a:spcBef>
                <a:spcPts val="1200"/>
              </a:spcBef>
              <a:buNone/>
            </a:pPr>
            <a:endParaRPr lang="en-US" sz="1600" b="1" dirty="0" smtClean="0"/>
          </a:p>
        </p:txBody>
      </p:sp>
      <p:graphicFrame>
        <p:nvGraphicFramePr>
          <p:cNvPr id="16" name="Diagram 15"/>
          <p:cNvGraphicFramePr/>
          <p:nvPr/>
        </p:nvGraphicFramePr>
        <p:xfrm>
          <a:off x="914400" y="2590800"/>
          <a:ext cx="7315200" cy="513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9"/>
            <a:ext cx="8610600" cy="1143000"/>
          </a:xfrm>
        </p:spPr>
        <p:txBody>
          <a:bodyPr>
            <a:normAutofit fontScale="90000"/>
          </a:bodyPr>
          <a:lstStyle/>
          <a:p>
            <a:pPr algn="ctr"/>
            <a:r>
              <a:rPr lang="en-US" dirty="0" smtClean="0"/>
              <a:t>How can educators collect feedback? </a:t>
            </a: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Content Placeholder 2"/>
          <p:cNvSpPr>
            <a:spLocks noGrp="1"/>
          </p:cNvSpPr>
          <p:nvPr>
            <p:ph idx="1"/>
          </p:nvPr>
        </p:nvSpPr>
        <p:spPr>
          <a:xfrm>
            <a:off x="457200" y="3962400"/>
            <a:ext cx="7848600" cy="2667000"/>
          </a:xfrm>
        </p:spPr>
        <p:txBody>
          <a:bodyPr/>
          <a:lstStyle/>
          <a:p>
            <a:pPr marL="0" indent="0">
              <a:spcBef>
                <a:spcPts val="1200"/>
              </a:spcBef>
              <a:spcAft>
                <a:spcPts val="1200"/>
              </a:spcAft>
              <a:buNone/>
            </a:pPr>
            <a:r>
              <a:rPr lang="en-US" sz="2000" dirty="0" smtClean="0"/>
              <a:t>603 CMR 35.07. Evidence used in educator evaluation shall include: </a:t>
            </a:r>
          </a:p>
          <a:p>
            <a:pPr>
              <a:spcBef>
                <a:spcPts val="1200"/>
              </a:spcBef>
              <a:spcAft>
                <a:spcPts val="1200"/>
              </a:spcAft>
            </a:pPr>
            <a:r>
              <a:rPr lang="en-US" sz="2000" dirty="0" smtClean="0"/>
              <a:t>Student feedback collected by the district starting in 2013–14* </a:t>
            </a:r>
          </a:p>
          <a:p>
            <a:pPr>
              <a:spcBef>
                <a:spcPts val="1200"/>
              </a:spcBef>
              <a:spcAft>
                <a:spcPts val="1200"/>
              </a:spcAft>
            </a:pPr>
            <a:r>
              <a:rPr lang="en-US" sz="2000" dirty="0" smtClean="0"/>
              <a:t>Staff feedback (with respect to administrators) collected by the district, starting in 2013–14* </a:t>
            </a:r>
            <a:endParaRPr lang="en-US" sz="2400" i="1" dirty="0" smtClean="0"/>
          </a:p>
          <a:p>
            <a:pPr algn="r">
              <a:buNone/>
            </a:pPr>
            <a:r>
              <a:rPr lang="en-US" sz="2000" i="1" dirty="0" smtClean="0"/>
              <a:t>* Amended to 2014-15</a:t>
            </a:r>
            <a:endParaRPr lang="en-US" sz="2000" i="1" dirty="0"/>
          </a:p>
        </p:txBody>
      </p:sp>
      <p:sp>
        <p:nvSpPr>
          <p:cNvPr id="8" name="Rounded Rectangle 7"/>
          <p:cNvSpPr/>
          <p:nvPr/>
        </p:nvSpPr>
        <p:spPr>
          <a:xfrm>
            <a:off x="2667000" y="1447800"/>
            <a:ext cx="3657600" cy="2133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smtClean="0"/>
              <a:t>Student / Staff Feedback</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686800" cy="1143000"/>
          </a:xfrm>
        </p:spPr>
        <p:txBody>
          <a:bodyPr>
            <a:normAutofit fontScale="90000"/>
          </a:bodyPr>
          <a:lstStyle/>
          <a:p>
            <a:pPr algn="ctr"/>
            <a:r>
              <a:rPr lang="en-US" dirty="0" smtClean="0"/>
              <a:t>How can educators collect feedback? </a:t>
            </a:r>
            <a:endParaRPr lang="en-US" dirty="0"/>
          </a:p>
        </p:txBody>
      </p:sp>
      <p:sp>
        <p:nvSpPr>
          <p:cNvPr id="3" name="Content Placeholder 2"/>
          <p:cNvSpPr>
            <a:spLocks noGrp="1"/>
          </p:cNvSpPr>
          <p:nvPr>
            <p:ph idx="1"/>
          </p:nvPr>
        </p:nvSpPr>
        <p:spPr>
          <a:xfrm>
            <a:off x="609600" y="1524000"/>
            <a:ext cx="7924800" cy="4800600"/>
          </a:xfrm>
        </p:spPr>
        <p:txBody>
          <a:bodyPr>
            <a:normAutofit/>
          </a:bodyPr>
          <a:lstStyle/>
          <a:p>
            <a:r>
              <a:rPr lang="en-US" dirty="0" smtClean="0"/>
              <a:t>District/School Wide</a:t>
            </a:r>
          </a:p>
          <a:p>
            <a:pPr lvl="1"/>
            <a:r>
              <a:rPr lang="en-US" dirty="0" smtClean="0"/>
              <a:t>A common instrument </a:t>
            </a:r>
          </a:p>
          <a:p>
            <a:pPr lvl="1">
              <a:buNone/>
            </a:pPr>
            <a:r>
              <a:rPr lang="en-US" dirty="0" smtClean="0"/>
              <a:t>   (i.e. surveys) </a:t>
            </a:r>
          </a:p>
          <a:p>
            <a:pPr>
              <a:spcBef>
                <a:spcPts val="1200"/>
              </a:spcBef>
            </a:pPr>
            <a:r>
              <a:rPr lang="en-US" dirty="0" smtClean="0"/>
              <a:t>Educator Specific</a:t>
            </a:r>
          </a:p>
          <a:p>
            <a:pPr lvl="1"/>
            <a:r>
              <a:rPr lang="en-US" dirty="0" smtClean="0"/>
              <a:t>Individual surveys</a:t>
            </a:r>
          </a:p>
          <a:p>
            <a:pPr lvl="1"/>
            <a:r>
              <a:rPr lang="en-US" dirty="0" smtClean="0"/>
              <a:t>Written narratives</a:t>
            </a:r>
          </a:p>
          <a:p>
            <a:pPr lvl="1"/>
            <a:r>
              <a:rPr lang="en-US" dirty="0" smtClean="0"/>
              <a:t>Focus groups/interviews</a:t>
            </a:r>
          </a:p>
          <a:p>
            <a:pPr>
              <a:spcBef>
                <a:spcPts val="1200"/>
              </a:spcBef>
            </a:pPr>
            <a:r>
              <a:rPr lang="en-US" dirty="0" smtClean="0"/>
              <a:t>A Combination</a:t>
            </a:r>
          </a:p>
          <a:p>
            <a:pPr lvl="1"/>
            <a:r>
              <a:rPr lang="en-US" dirty="0" smtClean="0"/>
              <a:t>Depending on educator role </a:t>
            </a: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4294967295"/>
          </p:nvPr>
        </p:nvSpPr>
        <p:spPr>
          <a:xfrm>
            <a:off x="8486688" y="5257800"/>
            <a:ext cx="533400" cy="457200"/>
          </a:xfrm>
        </p:spPr>
        <p:txBody>
          <a:bodyPr/>
          <a:lstStyle/>
          <a:p>
            <a:fld id="{BD26C40E-487C-40A4-A841-8174FD7B7142}" type="slidenum">
              <a:rPr lang="en-US" smtClean="0"/>
              <a:pPr/>
              <a:t>6</a:t>
            </a:fld>
            <a:endParaRPr lang="en-US"/>
          </a:p>
        </p:txBody>
      </p:sp>
      <p:sp>
        <p:nvSpPr>
          <p:cNvPr id="10" name="Rounded Rectangle 9"/>
          <p:cNvSpPr/>
          <p:nvPr/>
        </p:nvSpPr>
        <p:spPr>
          <a:xfrm>
            <a:off x="5029200" y="2362200"/>
            <a:ext cx="3657600" cy="2133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smtClean="0"/>
              <a:t>Student / Staff Feedback</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Effective Feedback</a:t>
            </a:r>
            <a:endParaRPr lang="en-US" dirty="0"/>
          </a:p>
        </p:txBody>
      </p:sp>
      <p:graphicFrame>
        <p:nvGraphicFramePr>
          <p:cNvPr id="4" name="Content Placeholder 3"/>
          <p:cNvGraphicFramePr>
            <a:graphicFrameLocks noGrp="1"/>
          </p:cNvGraphicFramePr>
          <p:nvPr>
            <p:ph idx="1"/>
          </p:nvPr>
        </p:nvGraphicFramePr>
        <p:xfrm>
          <a:off x="304800" y="1676400"/>
          <a:ext cx="83820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838200"/>
          </a:xfrm>
        </p:spPr>
        <p:txBody>
          <a:bodyPr>
            <a:normAutofit/>
          </a:bodyPr>
          <a:lstStyle/>
          <a:p>
            <a:pPr algn="ctr"/>
            <a:r>
              <a:rPr lang="en-US" dirty="0" smtClean="0"/>
              <a:t>Research shows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4294967295"/>
          </p:nvPr>
        </p:nvSpPr>
        <p:spPr>
          <a:xfrm>
            <a:off x="8486688" y="5257800"/>
            <a:ext cx="533400" cy="457200"/>
          </a:xfrm>
        </p:spPr>
        <p:txBody>
          <a:bodyPr/>
          <a:lstStyle/>
          <a:p>
            <a:fld id="{BD26C40E-487C-40A4-A841-8174FD7B7142}" type="slidenum">
              <a:rPr lang="en-US" smtClean="0"/>
              <a:pPr/>
              <a:t>8</a:t>
            </a:fld>
            <a:endParaRPr lang="en-US"/>
          </a:p>
        </p:txBody>
      </p:sp>
      <p:sp>
        <p:nvSpPr>
          <p:cNvPr id="7" name="Content Placeholder 6"/>
          <p:cNvSpPr>
            <a:spLocks noGrp="1"/>
          </p:cNvSpPr>
          <p:nvPr>
            <p:ph idx="1"/>
          </p:nvPr>
        </p:nvSpPr>
        <p:spPr>
          <a:xfrm>
            <a:off x="228600" y="1219200"/>
            <a:ext cx="8686800" cy="4906963"/>
          </a:xfrm>
        </p:spPr>
        <p:txBody>
          <a:bodyPr>
            <a:normAutofit/>
          </a:bodyPr>
          <a:lstStyle/>
          <a:p>
            <a:pPr>
              <a:buNone/>
            </a:pPr>
            <a:r>
              <a:rPr lang="en-US" b="1" dirty="0" smtClean="0"/>
              <a:t>   student perception </a:t>
            </a:r>
            <a:r>
              <a:rPr lang="en-US" dirty="0" smtClean="0"/>
              <a:t>data, combined with </a:t>
            </a:r>
            <a:r>
              <a:rPr lang="en-US" b="1" dirty="0" smtClean="0"/>
              <a:t>observations</a:t>
            </a:r>
            <a:r>
              <a:rPr lang="en-US" dirty="0" smtClean="0"/>
              <a:t> and multiple measures of </a:t>
            </a:r>
            <a:r>
              <a:rPr lang="en-US" b="1" dirty="0" smtClean="0"/>
              <a:t>student achievement</a:t>
            </a:r>
            <a:r>
              <a:rPr lang="en-US" dirty="0" smtClean="0"/>
              <a:t>, results in:</a:t>
            </a:r>
          </a:p>
          <a:p>
            <a:pPr>
              <a:buNone/>
            </a:pPr>
            <a:endParaRPr lang="en-US" dirty="0" smtClean="0"/>
          </a:p>
          <a:p>
            <a:r>
              <a:rPr lang="en-US" dirty="0" smtClean="0"/>
              <a:t>(a) a stronger predictor of teacher impact on student learning, </a:t>
            </a:r>
          </a:p>
          <a:p>
            <a:r>
              <a:rPr lang="en-US" dirty="0" smtClean="0"/>
              <a:t>(b) diagnostic feedback an educator can use to improve, </a:t>
            </a:r>
          </a:p>
          <a:p>
            <a:r>
              <a:rPr lang="en-US" dirty="0" smtClean="0"/>
              <a:t>and (c) a more reliable picture of educator effectiveness.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Access</a:t>
            </a:r>
            <a:endParaRPr lang="en-US" dirty="0"/>
          </a:p>
        </p:txBody>
      </p:sp>
      <p:sp>
        <p:nvSpPr>
          <p:cNvPr id="5" name="Content Placeholder 4"/>
          <p:cNvSpPr>
            <a:spLocks noGrp="1"/>
          </p:cNvSpPr>
          <p:nvPr>
            <p:ph idx="1"/>
          </p:nvPr>
        </p:nvSpPr>
        <p:spPr/>
        <p:txBody>
          <a:bodyPr/>
          <a:lstStyle/>
          <a:p>
            <a:r>
              <a:rPr lang="en-US" dirty="0" smtClean="0"/>
              <a:t>Individual educator-level survey data not subject to public records requests.  </a:t>
            </a:r>
          </a:p>
          <a:p>
            <a:pPr lvl="1"/>
            <a:r>
              <a:rPr lang="en-US" dirty="0" smtClean="0"/>
              <a:t>Protected personnel information under the </a:t>
            </a:r>
            <a:r>
              <a:rPr lang="en-US" dirty="0" err="1" smtClean="0"/>
              <a:t>ed</a:t>
            </a:r>
            <a:r>
              <a:rPr lang="en-US" dirty="0" smtClean="0"/>
              <a:t> </a:t>
            </a:r>
            <a:r>
              <a:rPr lang="en-US" dirty="0" err="1" smtClean="0"/>
              <a:t>eval</a:t>
            </a:r>
            <a:r>
              <a:rPr lang="en-US" dirty="0" smtClean="0"/>
              <a:t> regulations.</a:t>
            </a:r>
          </a:p>
          <a:p>
            <a:pPr lvl="1"/>
            <a:endParaRPr lang="en-US" dirty="0" smtClean="0"/>
          </a:p>
          <a:p>
            <a:r>
              <a:rPr lang="en-US" dirty="0" smtClean="0"/>
              <a:t>Aggregate survey data may be subject to disclosure if it cannot be linked to an individual educator.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832</TotalTime>
  <Words>1499</Words>
  <Application>Microsoft Office PowerPoint</Application>
  <PresentationFormat>On-screen Show (4:3)</PresentationFormat>
  <Paragraphs>217</Paragraphs>
  <Slides>23</Slides>
  <Notes>14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2007_ESE_Template</vt:lpstr>
      <vt:lpstr>Using Student &amp; Staff Feedback in Educator Evaluation</vt:lpstr>
      <vt:lpstr>Two Separate Ratings </vt:lpstr>
      <vt:lpstr>Summative Performance Rating</vt:lpstr>
      <vt:lpstr>Multiple Pieces of Evidence</vt:lpstr>
      <vt:lpstr>How can educators collect feedback? </vt:lpstr>
      <vt:lpstr>How can educators collect feedback? </vt:lpstr>
      <vt:lpstr>Principles of Effective Feedback</vt:lpstr>
      <vt:lpstr>Research shows</vt:lpstr>
      <vt:lpstr>Public Access</vt:lpstr>
      <vt:lpstr>Selecting Feedback Instruments</vt:lpstr>
      <vt:lpstr>Selecting Feedback Instruments</vt:lpstr>
      <vt:lpstr>Selecting Feedback Instruments</vt:lpstr>
      <vt:lpstr>Selecting Feedback Instruments</vt:lpstr>
      <vt:lpstr>Barnstable Vision</vt:lpstr>
      <vt:lpstr>Barnstable Vision (cont.)</vt:lpstr>
      <vt:lpstr>Staff &amp; Student Feedback</vt:lpstr>
      <vt:lpstr>ESE Model Surveys</vt:lpstr>
      <vt:lpstr>ESE Model Feedback Surveys</vt:lpstr>
      <vt:lpstr>ESE Model Feedback Surveys</vt:lpstr>
      <vt:lpstr>ESE Model Feedback Surveys</vt:lpstr>
      <vt:lpstr>ESE Supports &amp; Resources</vt:lpstr>
      <vt:lpstr>Where does feedback live in the evaluation cycle?</vt:lpstr>
      <vt:lpstr>Questions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shows</dc:title>
  <dc:creator>mxh</dc:creator>
  <cp:lastModifiedBy>rxn</cp:lastModifiedBy>
  <cp:revision>62</cp:revision>
  <dcterms:created xsi:type="dcterms:W3CDTF">2014-09-26T14:13:09Z</dcterms:created>
  <dcterms:modified xsi:type="dcterms:W3CDTF">2014-11-06T14:39:55Z</dcterms:modified>
</cp:coreProperties>
</file>