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700" r:id="rId3"/>
    <p:sldId id="738" r:id="rId4"/>
    <p:sldId id="739" r:id="rId5"/>
    <p:sldId id="737" r:id="rId6"/>
    <p:sldId id="740" r:id="rId7"/>
    <p:sldId id="701" r:id="rId8"/>
    <p:sldId id="742" r:id="rId9"/>
    <p:sldId id="799" r:id="rId10"/>
    <p:sldId id="754" r:id="rId11"/>
    <p:sldId id="755" r:id="rId12"/>
    <p:sldId id="750" r:id="rId13"/>
    <p:sldId id="800" r:id="rId14"/>
    <p:sldId id="802" r:id="rId15"/>
    <p:sldId id="803" r:id="rId16"/>
    <p:sldId id="804" r:id="rId17"/>
    <p:sldId id="805" r:id="rId18"/>
    <p:sldId id="806" r:id="rId19"/>
    <p:sldId id="810" r:id="rId20"/>
    <p:sldId id="807" r:id="rId21"/>
    <p:sldId id="808" r:id="rId22"/>
    <p:sldId id="809" r:id="rId23"/>
    <p:sldId id="811" r:id="rId24"/>
    <p:sldId id="812" r:id="rId25"/>
    <p:sldId id="813" r:id="rId26"/>
    <p:sldId id="815" r:id="rId27"/>
    <p:sldId id="814" r:id="rId28"/>
    <p:sldId id="778" r:id="rId29"/>
    <p:sldId id="703" r:id="rId30"/>
    <p:sldId id="698" r:id="rId31"/>
    <p:sldId id="688" r:id="rId32"/>
    <p:sldId id="690" r:id="rId33"/>
    <p:sldId id="691" r:id="rId34"/>
    <p:sldId id="692" r:id="rId35"/>
    <p:sldId id="693" r:id="rId36"/>
    <p:sldId id="681" r:id="rId37"/>
    <p:sldId id="816"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63" autoAdjust="0"/>
    <p:restoredTop sz="59828" autoAdjust="0"/>
  </p:normalViewPr>
  <p:slideViewPr>
    <p:cSldViewPr>
      <p:cViewPr>
        <p:scale>
          <a:sx n="50" d="100"/>
          <a:sy n="50" d="100"/>
        </p:scale>
        <p:origin x="-1788" y="-378"/>
      </p:cViewPr>
      <p:guideLst>
        <p:guide orient="horz" pos="2160"/>
        <p:guide pos="2880"/>
      </p:guideLst>
    </p:cSldViewPr>
  </p:slideViewPr>
  <p:outlineViewPr>
    <p:cViewPr>
      <p:scale>
        <a:sx n="33" d="100"/>
        <a:sy n="33" d="100"/>
      </p:scale>
      <p:origin x="0" y="7194"/>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B4B08D-8764-40D4-9C6C-80700AFDA92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135FA592-7670-434B-88D8-327816664B72}">
      <dgm:prSet phldrT="[Text]"/>
      <dgm:spPr/>
      <dgm:t>
        <a:bodyPr/>
        <a:lstStyle/>
        <a:p>
          <a:r>
            <a:rPr lang="en-US" dirty="0" smtClean="0"/>
            <a:t>Music Terminology DDM</a:t>
          </a:r>
          <a:endParaRPr lang="en-US" dirty="0"/>
        </a:p>
      </dgm:t>
    </dgm:pt>
    <dgm:pt modelId="{9EF2A19A-09DC-4198-9DF5-B73655248A7F}" type="parTrans" cxnId="{49C7FC6A-BD36-4718-93D6-A14B1F6B4934}">
      <dgm:prSet/>
      <dgm:spPr/>
      <dgm:t>
        <a:bodyPr/>
        <a:lstStyle/>
        <a:p>
          <a:endParaRPr lang="en-US"/>
        </a:p>
      </dgm:t>
    </dgm:pt>
    <dgm:pt modelId="{73B3B117-499E-42D8-B0BC-60FFC68DF63F}" type="sibTrans" cxnId="{49C7FC6A-BD36-4718-93D6-A14B1F6B4934}">
      <dgm:prSet/>
      <dgm:spPr/>
      <dgm:t>
        <a:bodyPr/>
        <a:lstStyle/>
        <a:p>
          <a:endParaRPr lang="en-US"/>
        </a:p>
      </dgm:t>
    </dgm:pt>
    <dgm:pt modelId="{A3D12D2F-865D-4C3B-9582-DDD4D9426494}">
      <dgm:prSet phldrT="[Text]" custT="1"/>
      <dgm:spPr/>
      <dgm:t>
        <a:bodyPr/>
        <a:lstStyle/>
        <a:p>
          <a:r>
            <a:rPr lang="en-US" sz="2000" dirty="0" smtClean="0"/>
            <a:t>Low</a:t>
          </a:r>
          <a:endParaRPr lang="en-US" sz="4000" dirty="0"/>
        </a:p>
      </dgm:t>
    </dgm:pt>
    <dgm:pt modelId="{A4D61B38-D18A-4679-B85A-48C531E631AF}" type="parTrans" cxnId="{C40373D8-32F5-4203-B29C-FDFAF9367C8B}">
      <dgm:prSet/>
      <dgm:spPr/>
      <dgm:t>
        <a:bodyPr/>
        <a:lstStyle/>
        <a:p>
          <a:endParaRPr lang="en-US"/>
        </a:p>
      </dgm:t>
    </dgm:pt>
    <dgm:pt modelId="{A8855320-FDD5-4F7E-BD1F-5F8D5CEA3F69}" type="sibTrans" cxnId="{C40373D8-32F5-4203-B29C-FDFAF9367C8B}">
      <dgm:prSet/>
      <dgm:spPr/>
      <dgm:t>
        <a:bodyPr/>
        <a:lstStyle/>
        <a:p>
          <a:endParaRPr lang="en-US"/>
        </a:p>
      </dgm:t>
    </dgm:pt>
    <dgm:pt modelId="{4D0F3CDB-0C01-417D-BDB3-DCA85FDB5760}">
      <dgm:prSet phldrT="[Text]"/>
      <dgm:spPr/>
      <dgm:t>
        <a:bodyPr/>
        <a:lstStyle/>
        <a:p>
          <a:r>
            <a:rPr lang="en-US" dirty="0" smtClean="0"/>
            <a:t>Band Performance DDM</a:t>
          </a:r>
        </a:p>
      </dgm:t>
    </dgm:pt>
    <dgm:pt modelId="{B04B8B57-4315-410F-86B8-7689DA0E3CF6}" type="parTrans" cxnId="{DFBC63DF-B093-4445-9DDF-73BB782A8885}">
      <dgm:prSet/>
      <dgm:spPr/>
      <dgm:t>
        <a:bodyPr/>
        <a:lstStyle/>
        <a:p>
          <a:endParaRPr lang="en-US"/>
        </a:p>
      </dgm:t>
    </dgm:pt>
    <dgm:pt modelId="{95F9D962-6F7A-4B84-8D87-D4B4E1BE61F6}" type="sibTrans" cxnId="{DFBC63DF-B093-4445-9DDF-73BB782A8885}">
      <dgm:prSet/>
      <dgm:spPr/>
      <dgm:t>
        <a:bodyPr/>
        <a:lstStyle/>
        <a:p>
          <a:endParaRPr lang="en-US"/>
        </a:p>
      </dgm:t>
    </dgm:pt>
    <dgm:pt modelId="{07F1F1FE-3FEA-4070-8CF2-D1A84BD650FE}">
      <dgm:prSet phldrT="[Text]" custT="1"/>
      <dgm:spPr/>
      <dgm:t>
        <a:bodyPr/>
        <a:lstStyle/>
        <a:p>
          <a:r>
            <a:rPr lang="en-US" sz="2000" dirty="0" smtClean="0"/>
            <a:t>High</a:t>
          </a:r>
          <a:endParaRPr lang="en-US" sz="4000" dirty="0"/>
        </a:p>
      </dgm:t>
    </dgm:pt>
    <dgm:pt modelId="{6AF53FE0-9B40-4786-98B5-AE2F1D68E5F6}" type="parTrans" cxnId="{85FA1CFB-EDB2-4595-A219-8309E98CB4DC}">
      <dgm:prSet/>
      <dgm:spPr/>
      <dgm:t>
        <a:bodyPr/>
        <a:lstStyle/>
        <a:p>
          <a:endParaRPr lang="en-US"/>
        </a:p>
      </dgm:t>
    </dgm:pt>
    <dgm:pt modelId="{BF8EC279-6BA5-4E13-AC9D-BA7604217083}" type="sibTrans" cxnId="{85FA1CFB-EDB2-4595-A219-8309E98CB4DC}">
      <dgm:prSet/>
      <dgm:spPr/>
      <dgm:t>
        <a:bodyPr/>
        <a:lstStyle/>
        <a:p>
          <a:endParaRPr lang="en-US"/>
        </a:p>
      </dgm:t>
    </dgm:pt>
    <dgm:pt modelId="{8B84FC4A-4DC4-4C14-B1E8-6A6373E7F87F}">
      <dgm:prSet phldrT="[Text]" custT="1"/>
      <dgm:spPr/>
      <dgm:t>
        <a:bodyPr/>
        <a:lstStyle/>
        <a:p>
          <a:r>
            <a:rPr lang="en-US" sz="2000" dirty="0" smtClean="0"/>
            <a:t>Music Composition DDM</a:t>
          </a:r>
          <a:endParaRPr lang="en-US" sz="2000" dirty="0"/>
        </a:p>
      </dgm:t>
    </dgm:pt>
    <dgm:pt modelId="{4A00EA2B-C3AC-48AC-8897-266E5783E82B}" type="parTrans" cxnId="{92E3005C-4D36-4D52-9336-E5218B16D38F}">
      <dgm:prSet/>
      <dgm:spPr/>
      <dgm:t>
        <a:bodyPr/>
        <a:lstStyle/>
        <a:p>
          <a:endParaRPr lang="en-US"/>
        </a:p>
      </dgm:t>
    </dgm:pt>
    <dgm:pt modelId="{51E0D8A4-B78E-4BAF-9746-A3BAA68E8C14}" type="sibTrans" cxnId="{92E3005C-4D36-4D52-9336-E5218B16D38F}">
      <dgm:prSet/>
      <dgm:spPr/>
      <dgm:t>
        <a:bodyPr/>
        <a:lstStyle/>
        <a:p>
          <a:endParaRPr lang="en-US"/>
        </a:p>
      </dgm:t>
    </dgm:pt>
    <dgm:pt modelId="{F0360BAC-2DA2-4695-992A-A05780C96F64}">
      <dgm:prSet phldrT="[Text]" custT="1"/>
      <dgm:spPr/>
      <dgm:t>
        <a:bodyPr/>
        <a:lstStyle/>
        <a:p>
          <a:r>
            <a:rPr lang="en-US" sz="2000" dirty="0" smtClean="0"/>
            <a:t>High</a:t>
          </a:r>
          <a:endParaRPr lang="en-US" sz="2000" dirty="0"/>
        </a:p>
      </dgm:t>
    </dgm:pt>
    <dgm:pt modelId="{523A82FE-B5A9-43E5-88ED-B5B6F9A7B154}" type="parTrans" cxnId="{9F7073D5-79D3-41AE-B227-2FEC85701BC7}">
      <dgm:prSet/>
      <dgm:spPr/>
      <dgm:t>
        <a:bodyPr/>
        <a:lstStyle/>
        <a:p>
          <a:endParaRPr lang="en-US"/>
        </a:p>
      </dgm:t>
    </dgm:pt>
    <dgm:pt modelId="{F318C6CC-E66D-4209-829A-68B6DA866BD9}" type="sibTrans" cxnId="{9F7073D5-79D3-41AE-B227-2FEC85701BC7}">
      <dgm:prSet/>
      <dgm:spPr/>
      <dgm:t>
        <a:bodyPr/>
        <a:lstStyle/>
        <a:p>
          <a:endParaRPr lang="en-US"/>
        </a:p>
      </dgm:t>
    </dgm:pt>
    <dgm:pt modelId="{E557063C-86B8-4B76-97EE-43CDB1505D19}" type="pres">
      <dgm:prSet presAssocID="{30B4B08D-8764-40D4-9C6C-80700AFDA92A}" presName="Name0" presStyleCnt="0">
        <dgm:presLayoutVars>
          <dgm:dir/>
          <dgm:animLvl val="lvl"/>
          <dgm:resizeHandles val="exact"/>
        </dgm:presLayoutVars>
      </dgm:prSet>
      <dgm:spPr/>
      <dgm:t>
        <a:bodyPr/>
        <a:lstStyle/>
        <a:p>
          <a:endParaRPr lang="en-US"/>
        </a:p>
      </dgm:t>
    </dgm:pt>
    <dgm:pt modelId="{7E345645-4929-4F54-8BA1-654F2F5310E0}" type="pres">
      <dgm:prSet presAssocID="{135FA592-7670-434B-88D8-327816664B72}" presName="linNode" presStyleCnt="0"/>
      <dgm:spPr/>
    </dgm:pt>
    <dgm:pt modelId="{2AFA17E2-211F-4EC8-8660-2340B749A461}" type="pres">
      <dgm:prSet presAssocID="{135FA592-7670-434B-88D8-327816664B72}" presName="parentText" presStyleLbl="node1" presStyleIdx="0" presStyleCnt="3" custScaleX="233213">
        <dgm:presLayoutVars>
          <dgm:chMax val="1"/>
          <dgm:bulletEnabled val="1"/>
        </dgm:presLayoutVars>
      </dgm:prSet>
      <dgm:spPr/>
      <dgm:t>
        <a:bodyPr/>
        <a:lstStyle/>
        <a:p>
          <a:endParaRPr lang="en-US"/>
        </a:p>
      </dgm:t>
    </dgm:pt>
    <dgm:pt modelId="{E1E7076C-E7C8-4058-ACEB-914FF1837984}" type="pres">
      <dgm:prSet presAssocID="{135FA592-7670-434B-88D8-327816664B72}" presName="descendantText" presStyleLbl="alignAccFollowNode1" presStyleIdx="0" presStyleCnt="3" custLinFactNeighborX="694" custLinFactNeighborY="1993">
        <dgm:presLayoutVars>
          <dgm:bulletEnabled val="1"/>
        </dgm:presLayoutVars>
      </dgm:prSet>
      <dgm:spPr/>
      <dgm:t>
        <a:bodyPr/>
        <a:lstStyle/>
        <a:p>
          <a:endParaRPr lang="en-US"/>
        </a:p>
      </dgm:t>
    </dgm:pt>
    <dgm:pt modelId="{F1CB6225-26D4-4253-8F58-F5B4F8580AD7}" type="pres">
      <dgm:prSet presAssocID="{73B3B117-499E-42D8-B0BC-60FFC68DF63F}" presName="sp" presStyleCnt="0"/>
      <dgm:spPr/>
    </dgm:pt>
    <dgm:pt modelId="{B82EC5CD-BF24-4127-8141-03551DA6F1D4}" type="pres">
      <dgm:prSet presAssocID="{4D0F3CDB-0C01-417D-BDB3-DCA85FDB5760}" presName="linNode" presStyleCnt="0"/>
      <dgm:spPr/>
    </dgm:pt>
    <dgm:pt modelId="{F0B06ED9-B20A-4BA3-A2F6-43EDD3E64D6B}" type="pres">
      <dgm:prSet presAssocID="{4D0F3CDB-0C01-417D-BDB3-DCA85FDB5760}" presName="parentText" presStyleLbl="node1" presStyleIdx="1" presStyleCnt="3" custScaleX="233213">
        <dgm:presLayoutVars>
          <dgm:chMax val="1"/>
          <dgm:bulletEnabled val="1"/>
        </dgm:presLayoutVars>
      </dgm:prSet>
      <dgm:spPr/>
      <dgm:t>
        <a:bodyPr/>
        <a:lstStyle/>
        <a:p>
          <a:endParaRPr lang="en-US"/>
        </a:p>
      </dgm:t>
    </dgm:pt>
    <dgm:pt modelId="{C043B336-93EA-45AF-9122-98CC56A877DD}" type="pres">
      <dgm:prSet presAssocID="{4D0F3CDB-0C01-417D-BDB3-DCA85FDB5760}" presName="descendantText" presStyleLbl="alignAccFollowNode1" presStyleIdx="1" presStyleCnt="3" custLinFactNeighborX="694" custLinFactNeighborY="1993">
        <dgm:presLayoutVars>
          <dgm:bulletEnabled val="1"/>
        </dgm:presLayoutVars>
      </dgm:prSet>
      <dgm:spPr/>
      <dgm:t>
        <a:bodyPr/>
        <a:lstStyle/>
        <a:p>
          <a:endParaRPr lang="en-US"/>
        </a:p>
      </dgm:t>
    </dgm:pt>
    <dgm:pt modelId="{876379A3-7C74-4CA4-AF2A-75E080BD6BD1}" type="pres">
      <dgm:prSet presAssocID="{95F9D962-6F7A-4B84-8D87-D4B4E1BE61F6}" presName="sp" presStyleCnt="0"/>
      <dgm:spPr/>
    </dgm:pt>
    <dgm:pt modelId="{4C3DB7E4-7C93-494C-8446-F3AAF14EAEE9}" type="pres">
      <dgm:prSet presAssocID="{8B84FC4A-4DC4-4C14-B1E8-6A6373E7F87F}" presName="linNode" presStyleCnt="0"/>
      <dgm:spPr/>
    </dgm:pt>
    <dgm:pt modelId="{2D1747A1-DEC0-49E8-8D5D-0BA533D1B3C9}" type="pres">
      <dgm:prSet presAssocID="{8B84FC4A-4DC4-4C14-B1E8-6A6373E7F87F}" presName="parentText" presStyleLbl="node1" presStyleIdx="2" presStyleCnt="3" custScaleX="229527">
        <dgm:presLayoutVars>
          <dgm:chMax val="1"/>
          <dgm:bulletEnabled val="1"/>
        </dgm:presLayoutVars>
      </dgm:prSet>
      <dgm:spPr/>
      <dgm:t>
        <a:bodyPr/>
        <a:lstStyle/>
        <a:p>
          <a:endParaRPr lang="en-US"/>
        </a:p>
      </dgm:t>
    </dgm:pt>
    <dgm:pt modelId="{0065EC6E-3BDB-4384-B9D2-9DE30C26F72A}" type="pres">
      <dgm:prSet presAssocID="{8B84FC4A-4DC4-4C14-B1E8-6A6373E7F87F}" presName="descendantText" presStyleLbl="alignAccFollowNode1" presStyleIdx="2" presStyleCnt="3">
        <dgm:presLayoutVars>
          <dgm:bulletEnabled val="1"/>
        </dgm:presLayoutVars>
      </dgm:prSet>
      <dgm:spPr/>
      <dgm:t>
        <a:bodyPr/>
        <a:lstStyle/>
        <a:p>
          <a:endParaRPr lang="en-US"/>
        </a:p>
      </dgm:t>
    </dgm:pt>
  </dgm:ptLst>
  <dgm:cxnLst>
    <dgm:cxn modelId="{49C7FC6A-BD36-4718-93D6-A14B1F6B4934}" srcId="{30B4B08D-8764-40D4-9C6C-80700AFDA92A}" destId="{135FA592-7670-434B-88D8-327816664B72}" srcOrd="0" destOrd="0" parTransId="{9EF2A19A-09DC-4198-9DF5-B73655248A7F}" sibTransId="{73B3B117-499E-42D8-B0BC-60FFC68DF63F}"/>
    <dgm:cxn modelId="{5FB4BC99-373A-4A5E-8796-B21C9950A7A4}" type="presOf" srcId="{F0360BAC-2DA2-4695-992A-A05780C96F64}" destId="{0065EC6E-3BDB-4384-B9D2-9DE30C26F72A}" srcOrd="0" destOrd="0" presId="urn:microsoft.com/office/officeart/2005/8/layout/vList5"/>
    <dgm:cxn modelId="{5163EA29-A1CD-4F36-B401-C487523972B5}" type="presOf" srcId="{A3D12D2F-865D-4C3B-9582-DDD4D9426494}" destId="{E1E7076C-E7C8-4058-ACEB-914FF1837984}" srcOrd="0" destOrd="0" presId="urn:microsoft.com/office/officeart/2005/8/layout/vList5"/>
    <dgm:cxn modelId="{7D4AE3E4-96E6-4289-B15A-08B2F0D06043}" type="presOf" srcId="{30B4B08D-8764-40D4-9C6C-80700AFDA92A}" destId="{E557063C-86B8-4B76-97EE-43CDB1505D19}" srcOrd="0" destOrd="0" presId="urn:microsoft.com/office/officeart/2005/8/layout/vList5"/>
    <dgm:cxn modelId="{92E3005C-4D36-4D52-9336-E5218B16D38F}" srcId="{30B4B08D-8764-40D4-9C6C-80700AFDA92A}" destId="{8B84FC4A-4DC4-4C14-B1E8-6A6373E7F87F}" srcOrd="2" destOrd="0" parTransId="{4A00EA2B-C3AC-48AC-8897-266E5783E82B}" sibTransId="{51E0D8A4-B78E-4BAF-9746-A3BAA68E8C14}"/>
    <dgm:cxn modelId="{85FA1CFB-EDB2-4595-A219-8309E98CB4DC}" srcId="{4D0F3CDB-0C01-417D-BDB3-DCA85FDB5760}" destId="{07F1F1FE-3FEA-4070-8CF2-D1A84BD650FE}" srcOrd="0" destOrd="0" parTransId="{6AF53FE0-9B40-4786-98B5-AE2F1D68E5F6}" sibTransId="{BF8EC279-6BA5-4E13-AC9D-BA7604217083}"/>
    <dgm:cxn modelId="{EEB6D3C2-2E3A-43AA-B10A-AB414F4A8CDD}" type="presOf" srcId="{8B84FC4A-4DC4-4C14-B1E8-6A6373E7F87F}" destId="{2D1747A1-DEC0-49E8-8D5D-0BA533D1B3C9}" srcOrd="0" destOrd="0" presId="urn:microsoft.com/office/officeart/2005/8/layout/vList5"/>
    <dgm:cxn modelId="{C40373D8-32F5-4203-B29C-FDFAF9367C8B}" srcId="{135FA592-7670-434B-88D8-327816664B72}" destId="{A3D12D2F-865D-4C3B-9582-DDD4D9426494}" srcOrd="0" destOrd="0" parTransId="{A4D61B38-D18A-4679-B85A-48C531E631AF}" sibTransId="{A8855320-FDD5-4F7E-BD1F-5F8D5CEA3F69}"/>
    <dgm:cxn modelId="{9FC66FB9-437D-441A-BEF4-EDB084B44556}" type="presOf" srcId="{07F1F1FE-3FEA-4070-8CF2-D1A84BD650FE}" destId="{C043B336-93EA-45AF-9122-98CC56A877DD}" srcOrd="0" destOrd="0" presId="urn:microsoft.com/office/officeart/2005/8/layout/vList5"/>
    <dgm:cxn modelId="{C39A4243-3EF1-43B9-AF20-EB050380698D}" type="presOf" srcId="{135FA592-7670-434B-88D8-327816664B72}" destId="{2AFA17E2-211F-4EC8-8660-2340B749A461}" srcOrd="0" destOrd="0" presId="urn:microsoft.com/office/officeart/2005/8/layout/vList5"/>
    <dgm:cxn modelId="{9F7073D5-79D3-41AE-B227-2FEC85701BC7}" srcId="{8B84FC4A-4DC4-4C14-B1E8-6A6373E7F87F}" destId="{F0360BAC-2DA2-4695-992A-A05780C96F64}" srcOrd="0" destOrd="0" parTransId="{523A82FE-B5A9-43E5-88ED-B5B6F9A7B154}" sibTransId="{F318C6CC-E66D-4209-829A-68B6DA866BD9}"/>
    <dgm:cxn modelId="{CD4D105D-4E32-42A2-BDB4-A7ADC2D0804F}" type="presOf" srcId="{4D0F3CDB-0C01-417D-BDB3-DCA85FDB5760}" destId="{F0B06ED9-B20A-4BA3-A2F6-43EDD3E64D6B}" srcOrd="0" destOrd="0" presId="urn:microsoft.com/office/officeart/2005/8/layout/vList5"/>
    <dgm:cxn modelId="{DFBC63DF-B093-4445-9DDF-73BB782A8885}" srcId="{30B4B08D-8764-40D4-9C6C-80700AFDA92A}" destId="{4D0F3CDB-0C01-417D-BDB3-DCA85FDB5760}" srcOrd="1" destOrd="0" parTransId="{B04B8B57-4315-410F-86B8-7689DA0E3CF6}" sibTransId="{95F9D962-6F7A-4B84-8D87-D4B4E1BE61F6}"/>
    <dgm:cxn modelId="{20F51378-AEB8-4F85-8C86-270853690B09}" type="presParOf" srcId="{E557063C-86B8-4B76-97EE-43CDB1505D19}" destId="{7E345645-4929-4F54-8BA1-654F2F5310E0}" srcOrd="0" destOrd="0" presId="urn:microsoft.com/office/officeart/2005/8/layout/vList5"/>
    <dgm:cxn modelId="{34364C01-AEEA-4474-AB88-3C96DC86A436}" type="presParOf" srcId="{7E345645-4929-4F54-8BA1-654F2F5310E0}" destId="{2AFA17E2-211F-4EC8-8660-2340B749A461}" srcOrd="0" destOrd="0" presId="urn:microsoft.com/office/officeart/2005/8/layout/vList5"/>
    <dgm:cxn modelId="{560E92A9-DF93-4999-8AB5-52D72820F108}" type="presParOf" srcId="{7E345645-4929-4F54-8BA1-654F2F5310E0}" destId="{E1E7076C-E7C8-4058-ACEB-914FF1837984}" srcOrd="1" destOrd="0" presId="urn:microsoft.com/office/officeart/2005/8/layout/vList5"/>
    <dgm:cxn modelId="{7310E5C6-82B5-48A8-98D4-71F896486E50}" type="presParOf" srcId="{E557063C-86B8-4B76-97EE-43CDB1505D19}" destId="{F1CB6225-26D4-4253-8F58-F5B4F8580AD7}" srcOrd="1" destOrd="0" presId="urn:microsoft.com/office/officeart/2005/8/layout/vList5"/>
    <dgm:cxn modelId="{98D9D138-A4F6-4810-9601-B24EFE639F6F}" type="presParOf" srcId="{E557063C-86B8-4B76-97EE-43CDB1505D19}" destId="{B82EC5CD-BF24-4127-8141-03551DA6F1D4}" srcOrd="2" destOrd="0" presId="urn:microsoft.com/office/officeart/2005/8/layout/vList5"/>
    <dgm:cxn modelId="{4DD513FE-BEC6-4B3A-8FF1-13845B6ABE5C}" type="presParOf" srcId="{B82EC5CD-BF24-4127-8141-03551DA6F1D4}" destId="{F0B06ED9-B20A-4BA3-A2F6-43EDD3E64D6B}" srcOrd="0" destOrd="0" presId="urn:microsoft.com/office/officeart/2005/8/layout/vList5"/>
    <dgm:cxn modelId="{95BBE325-3241-4924-9659-EFD2FAED7F1C}" type="presParOf" srcId="{B82EC5CD-BF24-4127-8141-03551DA6F1D4}" destId="{C043B336-93EA-45AF-9122-98CC56A877DD}" srcOrd="1" destOrd="0" presId="urn:microsoft.com/office/officeart/2005/8/layout/vList5"/>
    <dgm:cxn modelId="{AC1911DB-EF99-4336-8B09-3AC8AD28CB21}" type="presParOf" srcId="{E557063C-86B8-4B76-97EE-43CDB1505D19}" destId="{876379A3-7C74-4CA4-AF2A-75E080BD6BD1}" srcOrd="3" destOrd="0" presId="urn:microsoft.com/office/officeart/2005/8/layout/vList5"/>
    <dgm:cxn modelId="{3D61DD94-CFAB-4E0B-AAD5-3E5E42376E27}" type="presParOf" srcId="{E557063C-86B8-4B76-97EE-43CDB1505D19}" destId="{4C3DB7E4-7C93-494C-8446-F3AAF14EAEE9}" srcOrd="4" destOrd="0" presId="urn:microsoft.com/office/officeart/2005/8/layout/vList5"/>
    <dgm:cxn modelId="{1E30B95A-1140-46E4-A630-52A25FDAC890}" type="presParOf" srcId="{4C3DB7E4-7C93-494C-8446-F3AAF14EAEE9}" destId="{2D1747A1-DEC0-49E8-8D5D-0BA533D1B3C9}" srcOrd="0" destOrd="0" presId="urn:microsoft.com/office/officeart/2005/8/layout/vList5"/>
    <dgm:cxn modelId="{83FDD0EC-3176-4E55-B6A4-19BA1CD2B200}" type="presParOf" srcId="{4C3DB7E4-7C93-494C-8446-F3AAF14EAEE9}" destId="{0065EC6E-3BDB-4384-B9D2-9DE30C26F72A}"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B4B08D-8764-40D4-9C6C-80700AFDA92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135FA592-7670-434B-88D8-327816664B72}">
      <dgm:prSet phldrT="[Text]"/>
      <dgm:spPr/>
      <dgm:t>
        <a:bodyPr/>
        <a:lstStyle/>
        <a:p>
          <a:r>
            <a:rPr lang="en-US" dirty="0" smtClean="0"/>
            <a:t>Music Terminology DDM</a:t>
          </a:r>
          <a:endParaRPr lang="en-US" dirty="0"/>
        </a:p>
      </dgm:t>
    </dgm:pt>
    <dgm:pt modelId="{9EF2A19A-09DC-4198-9DF5-B73655248A7F}" type="parTrans" cxnId="{49C7FC6A-BD36-4718-93D6-A14B1F6B4934}">
      <dgm:prSet/>
      <dgm:spPr/>
      <dgm:t>
        <a:bodyPr/>
        <a:lstStyle/>
        <a:p>
          <a:endParaRPr lang="en-US"/>
        </a:p>
      </dgm:t>
    </dgm:pt>
    <dgm:pt modelId="{73B3B117-499E-42D8-B0BC-60FFC68DF63F}" type="sibTrans" cxnId="{49C7FC6A-BD36-4718-93D6-A14B1F6B4934}">
      <dgm:prSet/>
      <dgm:spPr/>
      <dgm:t>
        <a:bodyPr/>
        <a:lstStyle/>
        <a:p>
          <a:endParaRPr lang="en-US"/>
        </a:p>
      </dgm:t>
    </dgm:pt>
    <dgm:pt modelId="{A3D12D2F-865D-4C3B-9582-DDD4D9426494}">
      <dgm:prSet phldrT="[Text]" custT="1"/>
      <dgm:spPr/>
      <dgm:t>
        <a:bodyPr/>
        <a:lstStyle/>
        <a:p>
          <a:r>
            <a:rPr lang="en-US" sz="2000" dirty="0" smtClean="0"/>
            <a:t>Low</a:t>
          </a:r>
          <a:endParaRPr lang="en-US" sz="4000" dirty="0"/>
        </a:p>
      </dgm:t>
    </dgm:pt>
    <dgm:pt modelId="{A4D61B38-D18A-4679-B85A-48C531E631AF}" type="parTrans" cxnId="{C40373D8-32F5-4203-B29C-FDFAF9367C8B}">
      <dgm:prSet/>
      <dgm:spPr/>
      <dgm:t>
        <a:bodyPr/>
        <a:lstStyle/>
        <a:p>
          <a:endParaRPr lang="en-US"/>
        </a:p>
      </dgm:t>
    </dgm:pt>
    <dgm:pt modelId="{A8855320-FDD5-4F7E-BD1F-5F8D5CEA3F69}" type="sibTrans" cxnId="{C40373D8-32F5-4203-B29C-FDFAF9367C8B}">
      <dgm:prSet/>
      <dgm:spPr/>
      <dgm:t>
        <a:bodyPr/>
        <a:lstStyle/>
        <a:p>
          <a:endParaRPr lang="en-US"/>
        </a:p>
      </dgm:t>
    </dgm:pt>
    <dgm:pt modelId="{4D0F3CDB-0C01-417D-BDB3-DCA85FDB5760}">
      <dgm:prSet phldrT="[Text]"/>
      <dgm:spPr/>
      <dgm:t>
        <a:bodyPr/>
        <a:lstStyle/>
        <a:p>
          <a:r>
            <a:rPr lang="en-US" dirty="0" smtClean="0"/>
            <a:t>Band Performance DDM</a:t>
          </a:r>
        </a:p>
      </dgm:t>
    </dgm:pt>
    <dgm:pt modelId="{B04B8B57-4315-410F-86B8-7689DA0E3CF6}" type="parTrans" cxnId="{DFBC63DF-B093-4445-9DDF-73BB782A8885}">
      <dgm:prSet/>
      <dgm:spPr/>
      <dgm:t>
        <a:bodyPr/>
        <a:lstStyle/>
        <a:p>
          <a:endParaRPr lang="en-US"/>
        </a:p>
      </dgm:t>
    </dgm:pt>
    <dgm:pt modelId="{95F9D962-6F7A-4B84-8D87-D4B4E1BE61F6}" type="sibTrans" cxnId="{DFBC63DF-B093-4445-9DDF-73BB782A8885}">
      <dgm:prSet/>
      <dgm:spPr/>
      <dgm:t>
        <a:bodyPr/>
        <a:lstStyle/>
        <a:p>
          <a:endParaRPr lang="en-US"/>
        </a:p>
      </dgm:t>
    </dgm:pt>
    <dgm:pt modelId="{07F1F1FE-3FEA-4070-8CF2-D1A84BD650FE}">
      <dgm:prSet phldrT="[Text]" custT="1"/>
      <dgm:spPr/>
      <dgm:t>
        <a:bodyPr/>
        <a:lstStyle/>
        <a:p>
          <a:r>
            <a:rPr lang="en-US" sz="2000" dirty="0" smtClean="0"/>
            <a:t>High</a:t>
          </a:r>
          <a:endParaRPr lang="en-US" sz="4000" dirty="0"/>
        </a:p>
      </dgm:t>
    </dgm:pt>
    <dgm:pt modelId="{6AF53FE0-9B40-4786-98B5-AE2F1D68E5F6}" type="parTrans" cxnId="{85FA1CFB-EDB2-4595-A219-8309E98CB4DC}">
      <dgm:prSet/>
      <dgm:spPr/>
      <dgm:t>
        <a:bodyPr/>
        <a:lstStyle/>
        <a:p>
          <a:endParaRPr lang="en-US"/>
        </a:p>
      </dgm:t>
    </dgm:pt>
    <dgm:pt modelId="{BF8EC279-6BA5-4E13-AC9D-BA7604217083}" type="sibTrans" cxnId="{85FA1CFB-EDB2-4595-A219-8309E98CB4DC}">
      <dgm:prSet/>
      <dgm:spPr/>
      <dgm:t>
        <a:bodyPr/>
        <a:lstStyle/>
        <a:p>
          <a:endParaRPr lang="en-US"/>
        </a:p>
      </dgm:t>
    </dgm:pt>
    <dgm:pt modelId="{8B84FC4A-4DC4-4C14-B1E8-6A6373E7F87F}">
      <dgm:prSet phldrT="[Text]" custT="1"/>
      <dgm:spPr>
        <a:noFill/>
        <a:ln>
          <a:noFill/>
        </a:ln>
      </dgm:spPr>
      <dgm:t>
        <a:bodyPr/>
        <a:lstStyle/>
        <a:p>
          <a:r>
            <a:rPr lang="en-US" sz="2000" dirty="0" smtClean="0">
              <a:ln>
                <a:noFill/>
              </a:ln>
              <a:noFill/>
            </a:rPr>
            <a:t>Music Composition DDM</a:t>
          </a:r>
          <a:endParaRPr lang="en-US" sz="2000" dirty="0">
            <a:ln>
              <a:noFill/>
            </a:ln>
            <a:noFill/>
          </a:endParaRPr>
        </a:p>
      </dgm:t>
    </dgm:pt>
    <dgm:pt modelId="{4A00EA2B-C3AC-48AC-8897-266E5783E82B}" type="parTrans" cxnId="{92E3005C-4D36-4D52-9336-E5218B16D38F}">
      <dgm:prSet/>
      <dgm:spPr/>
      <dgm:t>
        <a:bodyPr/>
        <a:lstStyle/>
        <a:p>
          <a:endParaRPr lang="en-US"/>
        </a:p>
      </dgm:t>
    </dgm:pt>
    <dgm:pt modelId="{51E0D8A4-B78E-4BAF-9746-A3BAA68E8C14}" type="sibTrans" cxnId="{92E3005C-4D36-4D52-9336-E5218B16D38F}">
      <dgm:prSet/>
      <dgm:spPr/>
      <dgm:t>
        <a:bodyPr/>
        <a:lstStyle/>
        <a:p>
          <a:endParaRPr lang="en-US"/>
        </a:p>
      </dgm:t>
    </dgm:pt>
    <dgm:pt modelId="{F0360BAC-2DA2-4695-992A-A05780C96F64}">
      <dgm:prSet phldrT="[Text]" custT="1"/>
      <dgm:spPr>
        <a:noFill/>
        <a:ln>
          <a:noFill/>
        </a:ln>
      </dgm:spPr>
      <dgm:t>
        <a:bodyPr/>
        <a:lstStyle/>
        <a:p>
          <a:r>
            <a:rPr lang="en-US" sz="2000" dirty="0" smtClean="0">
              <a:ln>
                <a:noFill/>
              </a:ln>
              <a:noFill/>
            </a:rPr>
            <a:t>High</a:t>
          </a:r>
          <a:endParaRPr lang="en-US" sz="2000" dirty="0">
            <a:ln>
              <a:noFill/>
            </a:ln>
            <a:noFill/>
          </a:endParaRPr>
        </a:p>
      </dgm:t>
    </dgm:pt>
    <dgm:pt modelId="{523A82FE-B5A9-43E5-88ED-B5B6F9A7B154}" type="parTrans" cxnId="{9F7073D5-79D3-41AE-B227-2FEC85701BC7}">
      <dgm:prSet/>
      <dgm:spPr/>
      <dgm:t>
        <a:bodyPr/>
        <a:lstStyle/>
        <a:p>
          <a:endParaRPr lang="en-US"/>
        </a:p>
      </dgm:t>
    </dgm:pt>
    <dgm:pt modelId="{F318C6CC-E66D-4209-829A-68B6DA866BD9}" type="sibTrans" cxnId="{9F7073D5-79D3-41AE-B227-2FEC85701BC7}">
      <dgm:prSet/>
      <dgm:spPr/>
      <dgm:t>
        <a:bodyPr/>
        <a:lstStyle/>
        <a:p>
          <a:endParaRPr lang="en-US"/>
        </a:p>
      </dgm:t>
    </dgm:pt>
    <dgm:pt modelId="{E557063C-86B8-4B76-97EE-43CDB1505D19}" type="pres">
      <dgm:prSet presAssocID="{30B4B08D-8764-40D4-9C6C-80700AFDA92A}" presName="Name0" presStyleCnt="0">
        <dgm:presLayoutVars>
          <dgm:dir/>
          <dgm:animLvl val="lvl"/>
          <dgm:resizeHandles val="exact"/>
        </dgm:presLayoutVars>
      </dgm:prSet>
      <dgm:spPr/>
      <dgm:t>
        <a:bodyPr/>
        <a:lstStyle/>
        <a:p>
          <a:endParaRPr lang="en-US"/>
        </a:p>
      </dgm:t>
    </dgm:pt>
    <dgm:pt modelId="{7E345645-4929-4F54-8BA1-654F2F5310E0}" type="pres">
      <dgm:prSet presAssocID="{135FA592-7670-434B-88D8-327816664B72}" presName="linNode" presStyleCnt="0"/>
      <dgm:spPr/>
    </dgm:pt>
    <dgm:pt modelId="{2AFA17E2-211F-4EC8-8660-2340B749A461}" type="pres">
      <dgm:prSet presAssocID="{135FA592-7670-434B-88D8-327816664B72}" presName="parentText" presStyleLbl="node1" presStyleIdx="0" presStyleCnt="3" custScaleX="233213">
        <dgm:presLayoutVars>
          <dgm:chMax val="1"/>
          <dgm:bulletEnabled val="1"/>
        </dgm:presLayoutVars>
      </dgm:prSet>
      <dgm:spPr/>
      <dgm:t>
        <a:bodyPr/>
        <a:lstStyle/>
        <a:p>
          <a:endParaRPr lang="en-US"/>
        </a:p>
      </dgm:t>
    </dgm:pt>
    <dgm:pt modelId="{E1E7076C-E7C8-4058-ACEB-914FF1837984}" type="pres">
      <dgm:prSet presAssocID="{135FA592-7670-434B-88D8-327816664B72}" presName="descendantText" presStyleLbl="alignAccFollowNode1" presStyleIdx="0" presStyleCnt="3" custLinFactNeighborX="694" custLinFactNeighborY="1993">
        <dgm:presLayoutVars>
          <dgm:bulletEnabled val="1"/>
        </dgm:presLayoutVars>
      </dgm:prSet>
      <dgm:spPr/>
      <dgm:t>
        <a:bodyPr/>
        <a:lstStyle/>
        <a:p>
          <a:endParaRPr lang="en-US"/>
        </a:p>
      </dgm:t>
    </dgm:pt>
    <dgm:pt modelId="{F1CB6225-26D4-4253-8F58-F5B4F8580AD7}" type="pres">
      <dgm:prSet presAssocID="{73B3B117-499E-42D8-B0BC-60FFC68DF63F}" presName="sp" presStyleCnt="0"/>
      <dgm:spPr/>
    </dgm:pt>
    <dgm:pt modelId="{B82EC5CD-BF24-4127-8141-03551DA6F1D4}" type="pres">
      <dgm:prSet presAssocID="{4D0F3CDB-0C01-417D-BDB3-DCA85FDB5760}" presName="linNode" presStyleCnt="0"/>
      <dgm:spPr/>
    </dgm:pt>
    <dgm:pt modelId="{F0B06ED9-B20A-4BA3-A2F6-43EDD3E64D6B}" type="pres">
      <dgm:prSet presAssocID="{4D0F3CDB-0C01-417D-BDB3-DCA85FDB5760}" presName="parentText" presStyleLbl="node1" presStyleIdx="1" presStyleCnt="3" custScaleX="233213">
        <dgm:presLayoutVars>
          <dgm:chMax val="1"/>
          <dgm:bulletEnabled val="1"/>
        </dgm:presLayoutVars>
      </dgm:prSet>
      <dgm:spPr/>
      <dgm:t>
        <a:bodyPr/>
        <a:lstStyle/>
        <a:p>
          <a:endParaRPr lang="en-US"/>
        </a:p>
      </dgm:t>
    </dgm:pt>
    <dgm:pt modelId="{C043B336-93EA-45AF-9122-98CC56A877DD}" type="pres">
      <dgm:prSet presAssocID="{4D0F3CDB-0C01-417D-BDB3-DCA85FDB5760}" presName="descendantText" presStyleLbl="alignAccFollowNode1" presStyleIdx="1" presStyleCnt="3" custLinFactNeighborX="694" custLinFactNeighborY="1993">
        <dgm:presLayoutVars>
          <dgm:bulletEnabled val="1"/>
        </dgm:presLayoutVars>
      </dgm:prSet>
      <dgm:spPr/>
      <dgm:t>
        <a:bodyPr/>
        <a:lstStyle/>
        <a:p>
          <a:endParaRPr lang="en-US"/>
        </a:p>
      </dgm:t>
    </dgm:pt>
    <dgm:pt modelId="{876379A3-7C74-4CA4-AF2A-75E080BD6BD1}" type="pres">
      <dgm:prSet presAssocID="{95F9D962-6F7A-4B84-8D87-D4B4E1BE61F6}" presName="sp" presStyleCnt="0"/>
      <dgm:spPr/>
    </dgm:pt>
    <dgm:pt modelId="{4C3DB7E4-7C93-494C-8446-F3AAF14EAEE9}" type="pres">
      <dgm:prSet presAssocID="{8B84FC4A-4DC4-4C14-B1E8-6A6373E7F87F}" presName="linNode" presStyleCnt="0"/>
      <dgm:spPr/>
    </dgm:pt>
    <dgm:pt modelId="{2D1747A1-DEC0-49E8-8D5D-0BA533D1B3C9}" type="pres">
      <dgm:prSet presAssocID="{8B84FC4A-4DC4-4C14-B1E8-6A6373E7F87F}" presName="parentText" presStyleLbl="node1" presStyleIdx="2" presStyleCnt="3" custScaleX="229527">
        <dgm:presLayoutVars>
          <dgm:chMax val="1"/>
          <dgm:bulletEnabled val="1"/>
        </dgm:presLayoutVars>
      </dgm:prSet>
      <dgm:spPr/>
      <dgm:t>
        <a:bodyPr/>
        <a:lstStyle/>
        <a:p>
          <a:endParaRPr lang="en-US"/>
        </a:p>
      </dgm:t>
    </dgm:pt>
    <dgm:pt modelId="{0065EC6E-3BDB-4384-B9D2-9DE30C26F72A}" type="pres">
      <dgm:prSet presAssocID="{8B84FC4A-4DC4-4C14-B1E8-6A6373E7F87F}" presName="descendantText" presStyleLbl="alignAccFollowNode1" presStyleIdx="2" presStyleCnt="3">
        <dgm:presLayoutVars>
          <dgm:bulletEnabled val="1"/>
        </dgm:presLayoutVars>
      </dgm:prSet>
      <dgm:spPr/>
      <dgm:t>
        <a:bodyPr/>
        <a:lstStyle/>
        <a:p>
          <a:endParaRPr lang="en-US"/>
        </a:p>
      </dgm:t>
    </dgm:pt>
  </dgm:ptLst>
  <dgm:cxnLst>
    <dgm:cxn modelId="{49C7FC6A-BD36-4718-93D6-A14B1F6B4934}" srcId="{30B4B08D-8764-40D4-9C6C-80700AFDA92A}" destId="{135FA592-7670-434B-88D8-327816664B72}" srcOrd="0" destOrd="0" parTransId="{9EF2A19A-09DC-4198-9DF5-B73655248A7F}" sibTransId="{73B3B117-499E-42D8-B0BC-60FFC68DF63F}"/>
    <dgm:cxn modelId="{92E3005C-4D36-4D52-9336-E5218B16D38F}" srcId="{30B4B08D-8764-40D4-9C6C-80700AFDA92A}" destId="{8B84FC4A-4DC4-4C14-B1E8-6A6373E7F87F}" srcOrd="2" destOrd="0" parTransId="{4A00EA2B-C3AC-48AC-8897-266E5783E82B}" sibTransId="{51E0D8A4-B78E-4BAF-9746-A3BAA68E8C14}"/>
    <dgm:cxn modelId="{B40245BD-E051-46B6-8230-39806CD20956}" type="presOf" srcId="{135FA592-7670-434B-88D8-327816664B72}" destId="{2AFA17E2-211F-4EC8-8660-2340B749A461}" srcOrd="0" destOrd="0" presId="urn:microsoft.com/office/officeart/2005/8/layout/vList5"/>
    <dgm:cxn modelId="{BB2FC3E7-04F1-404D-B96A-A860F8F3BDD5}" type="presOf" srcId="{A3D12D2F-865D-4C3B-9582-DDD4D9426494}" destId="{E1E7076C-E7C8-4058-ACEB-914FF1837984}" srcOrd="0" destOrd="0" presId="urn:microsoft.com/office/officeart/2005/8/layout/vList5"/>
    <dgm:cxn modelId="{042DA217-7AB0-4E18-B960-2793CF0FDC2D}" type="presOf" srcId="{F0360BAC-2DA2-4695-992A-A05780C96F64}" destId="{0065EC6E-3BDB-4384-B9D2-9DE30C26F72A}" srcOrd="0" destOrd="0" presId="urn:microsoft.com/office/officeart/2005/8/layout/vList5"/>
    <dgm:cxn modelId="{5FC42453-4B32-4A3A-9F46-F26A2D2112C5}" type="presOf" srcId="{4D0F3CDB-0C01-417D-BDB3-DCA85FDB5760}" destId="{F0B06ED9-B20A-4BA3-A2F6-43EDD3E64D6B}" srcOrd="0" destOrd="0" presId="urn:microsoft.com/office/officeart/2005/8/layout/vList5"/>
    <dgm:cxn modelId="{85FA1CFB-EDB2-4595-A219-8309E98CB4DC}" srcId="{4D0F3CDB-0C01-417D-BDB3-DCA85FDB5760}" destId="{07F1F1FE-3FEA-4070-8CF2-D1A84BD650FE}" srcOrd="0" destOrd="0" parTransId="{6AF53FE0-9B40-4786-98B5-AE2F1D68E5F6}" sibTransId="{BF8EC279-6BA5-4E13-AC9D-BA7604217083}"/>
    <dgm:cxn modelId="{55268DDB-12CA-4FFC-873B-C7FD97BED759}" type="presOf" srcId="{8B84FC4A-4DC4-4C14-B1E8-6A6373E7F87F}" destId="{2D1747A1-DEC0-49E8-8D5D-0BA533D1B3C9}" srcOrd="0" destOrd="0" presId="urn:microsoft.com/office/officeart/2005/8/layout/vList5"/>
    <dgm:cxn modelId="{C40373D8-32F5-4203-B29C-FDFAF9367C8B}" srcId="{135FA592-7670-434B-88D8-327816664B72}" destId="{A3D12D2F-865D-4C3B-9582-DDD4D9426494}" srcOrd="0" destOrd="0" parTransId="{A4D61B38-D18A-4679-B85A-48C531E631AF}" sibTransId="{A8855320-FDD5-4F7E-BD1F-5F8D5CEA3F69}"/>
    <dgm:cxn modelId="{9F7073D5-79D3-41AE-B227-2FEC85701BC7}" srcId="{8B84FC4A-4DC4-4C14-B1E8-6A6373E7F87F}" destId="{F0360BAC-2DA2-4695-992A-A05780C96F64}" srcOrd="0" destOrd="0" parTransId="{523A82FE-B5A9-43E5-88ED-B5B6F9A7B154}" sibTransId="{F318C6CC-E66D-4209-829A-68B6DA866BD9}"/>
    <dgm:cxn modelId="{46781611-225C-4C14-A62B-F434802B127C}" type="presOf" srcId="{30B4B08D-8764-40D4-9C6C-80700AFDA92A}" destId="{E557063C-86B8-4B76-97EE-43CDB1505D19}" srcOrd="0" destOrd="0" presId="urn:microsoft.com/office/officeart/2005/8/layout/vList5"/>
    <dgm:cxn modelId="{118FED03-2BDD-4217-AF88-DE46E4E09351}" type="presOf" srcId="{07F1F1FE-3FEA-4070-8CF2-D1A84BD650FE}" destId="{C043B336-93EA-45AF-9122-98CC56A877DD}" srcOrd="0" destOrd="0" presId="urn:microsoft.com/office/officeart/2005/8/layout/vList5"/>
    <dgm:cxn modelId="{DFBC63DF-B093-4445-9DDF-73BB782A8885}" srcId="{30B4B08D-8764-40D4-9C6C-80700AFDA92A}" destId="{4D0F3CDB-0C01-417D-BDB3-DCA85FDB5760}" srcOrd="1" destOrd="0" parTransId="{B04B8B57-4315-410F-86B8-7689DA0E3CF6}" sibTransId="{95F9D962-6F7A-4B84-8D87-D4B4E1BE61F6}"/>
    <dgm:cxn modelId="{E7FDB8D6-6949-48EB-B591-3866655B373D}" type="presParOf" srcId="{E557063C-86B8-4B76-97EE-43CDB1505D19}" destId="{7E345645-4929-4F54-8BA1-654F2F5310E0}" srcOrd="0" destOrd="0" presId="urn:microsoft.com/office/officeart/2005/8/layout/vList5"/>
    <dgm:cxn modelId="{9B26CEC2-826F-4925-98D2-2612FB8EB2DA}" type="presParOf" srcId="{7E345645-4929-4F54-8BA1-654F2F5310E0}" destId="{2AFA17E2-211F-4EC8-8660-2340B749A461}" srcOrd="0" destOrd="0" presId="urn:microsoft.com/office/officeart/2005/8/layout/vList5"/>
    <dgm:cxn modelId="{9D9D1E53-5275-4EF0-B015-397C5743EB67}" type="presParOf" srcId="{7E345645-4929-4F54-8BA1-654F2F5310E0}" destId="{E1E7076C-E7C8-4058-ACEB-914FF1837984}" srcOrd="1" destOrd="0" presId="urn:microsoft.com/office/officeart/2005/8/layout/vList5"/>
    <dgm:cxn modelId="{B85BD3C3-D27E-471E-BB52-AD7A3137831C}" type="presParOf" srcId="{E557063C-86B8-4B76-97EE-43CDB1505D19}" destId="{F1CB6225-26D4-4253-8F58-F5B4F8580AD7}" srcOrd="1" destOrd="0" presId="urn:microsoft.com/office/officeart/2005/8/layout/vList5"/>
    <dgm:cxn modelId="{199E9D1C-1B05-43FE-A2C0-D87B1E67190A}" type="presParOf" srcId="{E557063C-86B8-4B76-97EE-43CDB1505D19}" destId="{B82EC5CD-BF24-4127-8141-03551DA6F1D4}" srcOrd="2" destOrd="0" presId="urn:microsoft.com/office/officeart/2005/8/layout/vList5"/>
    <dgm:cxn modelId="{4A7FC0FF-73C1-4564-97DA-B91A63A5B5F1}" type="presParOf" srcId="{B82EC5CD-BF24-4127-8141-03551DA6F1D4}" destId="{F0B06ED9-B20A-4BA3-A2F6-43EDD3E64D6B}" srcOrd="0" destOrd="0" presId="urn:microsoft.com/office/officeart/2005/8/layout/vList5"/>
    <dgm:cxn modelId="{2650407D-7F85-4991-B9A8-A0686B5354B9}" type="presParOf" srcId="{B82EC5CD-BF24-4127-8141-03551DA6F1D4}" destId="{C043B336-93EA-45AF-9122-98CC56A877DD}" srcOrd="1" destOrd="0" presId="urn:microsoft.com/office/officeart/2005/8/layout/vList5"/>
    <dgm:cxn modelId="{B447B5F9-8B8C-4A32-B397-708B7064434D}" type="presParOf" srcId="{E557063C-86B8-4B76-97EE-43CDB1505D19}" destId="{876379A3-7C74-4CA4-AF2A-75E080BD6BD1}" srcOrd="3" destOrd="0" presId="urn:microsoft.com/office/officeart/2005/8/layout/vList5"/>
    <dgm:cxn modelId="{E5A1E6AF-225E-47A8-AC1A-ADF1EB09292A}" type="presParOf" srcId="{E557063C-86B8-4B76-97EE-43CDB1505D19}" destId="{4C3DB7E4-7C93-494C-8446-F3AAF14EAEE9}" srcOrd="4" destOrd="0" presId="urn:microsoft.com/office/officeart/2005/8/layout/vList5"/>
    <dgm:cxn modelId="{6E2DD86B-8EA1-461D-B86F-1EFB4C59362D}" type="presParOf" srcId="{4C3DB7E4-7C93-494C-8446-F3AAF14EAEE9}" destId="{2D1747A1-DEC0-49E8-8D5D-0BA533D1B3C9}" srcOrd="0" destOrd="0" presId="urn:microsoft.com/office/officeart/2005/8/layout/vList5"/>
    <dgm:cxn modelId="{7BB89A47-F7B0-482D-9A63-AB9461B4AD6A}" type="presParOf" srcId="{4C3DB7E4-7C93-494C-8446-F3AAF14EAEE9}" destId="{0065EC6E-3BDB-4384-B9D2-9DE30C26F72A}" srcOrd="1" destOrd="0" presId="urn:microsoft.com/office/officeart/2005/8/layout/vList5"/>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E7076C-E7C8-4058-ACEB-914FF1837984}">
      <dsp:nvSpPr>
        <dsp:cNvPr id="0" name=""/>
        <dsp:cNvSpPr/>
      </dsp:nvSpPr>
      <dsp:spPr>
        <a:xfrm rot="5400000">
          <a:off x="1903499" y="-92012"/>
          <a:ext cx="851296" cy="128530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Low</a:t>
          </a:r>
          <a:endParaRPr lang="en-US" sz="4000" kern="1200" dirty="0"/>
        </a:p>
      </dsp:txBody>
      <dsp:txXfrm rot="5400000">
        <a:off x="1903499" y="-92012"/>
        <a:ext cx="851296" cy="1285303"/>
      </dsp:txXfrm>
    </dsp:sp>
    <dsp:sp modelId="{2AFA17E2-211F-4EC8-8660-2340B749A461}">
      <dsp:nvSpPr>
        <dsp:cNvPr id="0" name=""/>
        <dsp:cNvSpPr/>
      </dsp:nvSpPr>
      <dsp:spPr>
        <a:xfrm>
          <a:off x="202" y="1612"/>
          <a:ext cx="1686090" cy="1064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Music Terminology DDM</a:t>
          </a:r>
          <a:endParaRPr lang="en-US" sz="2000" kern="1200" dirty="0"/>
        </a:p>
      </dsp:txBody>
      <dsp:txXfrm>
        <a:off x="202" y="1612"/>
        <a:ext cx="1686090" cy="1064121"/>
      </dsp:txXfrm>
    </dsp:sp>
    <dsp:sp modelId="{C043B336-93EA-45AF-9122-98CC56A877DD}">
      <dsp:nvSpPr>
        <dsp:cNvPr id="0" name=""/>
        <dsp:cNvSpPr/>
      </dsp:nvSpPr>
      <dsp:spPr>
        <a:xfrm rot="5400000">
          <a:off x="1903499" y="1025314"/>
          <a:ext cx="851296" cy="128530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High</a:t>
          </a:r>
          <a:endParaRPr lang="en-US" sz="4000" kern="1200" dirty="0"/>
        </a:p>
      </dsp:txBody>
      <dsp:txXfrm rot="5400000">
        <a:off x="1903499" y="1025314"/>
        <a:ext cx="851296" cy="1285303"/>
      </dsp:txXfrm>
    </dsp:sp>
    <dsp:sp modelId="{F0B06ED9-B20A-4BA3-A2F6-43EDD3E64D6B}">
      <dsp:nvSpPr>
        <dsp:cNvPr id="0" name=""/>
        <dsp:cNvSpPr/>
      </dsp:nvSpPr>
      <dsp:spPr>
        <a:xfrm>
          <a:off x="202" y="1118939"/>
          <a:ext cx="1686090" cy="1064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Band Performance DDM</a:t>
          </a:r>
        </a:p>
      </dsp:txBody>
      <dsp:txXfrm>
        <a:off x="202" y="1118939"/>
        <a:ext cx="1686090" cy="1064121"/>
      </dsp:txXfrm>
    </dsp:sp>
    <dsp:sp modelId="{0065EC6E-3BDB-4384-B9D2-9DE30C26F72A}">
      <dsp:nvSpPr>
        <dsp:cNvPr id="0" name=""/>
        <dsp:cNvSpPr/>
      </dsp:nvSpPr>
      <dsp:spPr>
        <a:xfrm rot="5400000">
          <a:off x="1896608" y="2120103"/>
          <a:ext cx="851296" cy="129644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High</a:t>
          </a:r>
          <a:endParaRPr lang="en-US" sz="2000" kern="1200" dirty="0"/>
        </a:p>
      </dsp:txBody>
      <dsp:txXfrm rot="5400000">
        <a:off x="1896608" y="2120103"/>
        <a:ext cx="851296" cy="1296447"/>
      </dsp:txXfrm>
    </dsp:sp>
    <dsp:sp modelId="{2D1747A1-DEC0-49E8-8D5D-0BA533D1B3C9}">
      <dsp:nvSpPr>
        <dsp:cNvPr id="0" name=""/>
        <dsp:cNvSpPr/>
      </dsp:nvSpPr>
      <dsp:spPr>
        <a:xfrm>
          <a:off x="202" y="2236266"/>
          <a:ext cx="1673829" cy="1064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Music Composition DDM</a:t>
          </a:r>
          <a:endParaRPr lang="en-US" sz="2000" kern="1200" dirty="0"/>
        </a:p>
      </dsp:txBody>
      <dsp:txXfrm>
        <a:off x="202" y="2236266"/>
        <a:ext cx="1673829" cy="106412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E7076C-E7C8-4058-ACEB-914FF1837984}">
      <dsp:nvSpPr>
        <dsp:cNvPr id="0" name=""/>
        <dsp:cNvSpPr/>
      </dsp:nvSpPr>
      <dsp:spPr>
        <a:xfrm rot="5400000">
          <a:off x="1903499" y="-92012"/>
          <a:ext cx="851296" cy="128530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Low</a:t>
          </a:r>
          <a:endParaRPr lang="en-US" sz="4000" kern="1200" dirty="0"/>
        </a:p>
      </dsp:txBody>
      <dsp:txXfrm rot="5400000">
        <a:off x="1903499" y="-92012"/>
        <a:ext cx="851296" cy="1285303"/>
      </dsp:txXfrm>
    </dsp:sp>
    <dsp:sp modelId="{2AFA17E2-211F-4EC8-8660-2340B749A461}">
      <dsp:nvSpPr>
        <dsp:cNvPr id="0" name=""/>
        <dsp:cNvSpPr/>
      </dsp:nvSpPr>
      <dsp:spPr>
        <a:xfrm>
          <a:off x="202" y="1612"/>
          <a:ext cx="1686090" cy="1064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Music Terminology DDM</a:t>
          </a:r>
          <a:endParaRPr lang="en-US" sz="2000" kern="1200" dirty="0"/>
        </a:p>
      </dsp:txBody>
      <dsp:txXfrm>
        <a:off x="202" y="1612"/>
        <a:ext cx="1686090" cy="1064121"/>
      </dsp:txXfrm>
    </dsp:sp>
    <dsp:sp modelId="{C043B336-93EA-45AF-9122-98CC56A877DD}">
      <dsp:nvSpPr>
        <dsp:cNvPr id="0" name=""/>
        <dsp:cNvSpPr/>
      </dsp:nvSpPr>
      <dsp:spPr>
        <a:xfrm rot="5400000">
          <a:off x="1903499" y="1025314"/>
          <a:ext cx="851296" cy="128530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High</a:t>
          </a:r>
          <a:endParaRPr lang="en-US" sz="4000" kern="1200" dirty="0"/>
        </a:p>
      </dsp:txBody>
      <dsp:txXfrm rot="5400000">
        <a:off x="1903499" y="1025314"/>
        <a:ext cx="851296" cy="1285303"/>
      </dsp:txXfrm>
    </dsp:sp>
    <dsp:sp modelId="{F0B06ED9-B20A-4BA3-A2F6-43EDD3E64D6B}">
      <dsp:nvSpPr>
        <dsp:cNvPr id="0" name=""/>
        <dsp:cNvSpPr/>
      </dsp:nvSpPr>
      <dsp:spPr>
        <a:xfrm>
          <a:off x="202" y="1118939"/>
          <a:ext cx="1686090" cy="1064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Band Performance DDM</a:t>
          </a:r>
        </a:p>
      </dsp:txBody>
      <dsp:txXfrm>
        <a:off x="202" y="1118939"/>
        <a:ext cx="1686090" cy="1064121"/>
      </dsp:txXfrm>
    </dsp:sp>
    <dsp:sp modelId="{0065EC6E-3BDB-4384-B9D2-9DE30C26F72A}">
      <dsp:nvSpPr>
        <dsp:cNvPr id="0" name=""/>
        <dsp:cNvSpPr/>
      </dsp:nvSpPr>
      <dsp:spPr>
        <a:xfrm rot="5400000">
          <a:off x="1896608" y="2120103"/>
          <a:ext cx="851296" cy="1296447"/>
        </a:xfrm>
        <a:prstGeom prst="round2SameRect">
          <a:avLst/>
        </a:prstGeom>
        <a:no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n>
                <a:noFill/>
              </a:ln>
              <a:noFill/>
            </a:rPr>
            <a:t>High</a:t>
          </a:r>
          <a:endParaRPr lang="en-US" sz="2000" kern="1200" dirty="0">
            <a:ln>
              <a:noFill/>
            </a:ln>
            <a:noFill/>
          </a:endParaRPr>
        </a:p>
      </dsp:txBody>
      <dsp:txXfrm rot="5400000">
        <a:off x="1896608" y="2120103"/>
        <a:ext cx="851296" cy="1296447"/>
      </dsp:txXfrm>
    </dsp:sp>
    <dsp:sp modelId="{2D1747A1-DEC0-49E8-8D5D-0BA533D1B3C9}">
      <dsp:nvSpPr>
        <dsp:cNvPr id="0" name=""/>
        <dsp:cNvSpPr/>
      </dsp:nvSpPr>
      <dsp:spPr>
        <a:xfrm>
          <a:off x="202" y="2236266"/>
          <a:ext cx="1673829" cy="1064121"/>
        </a:xfrm>
        <a:prstGeom prst="roundRect">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ln>
                <a:noFill/>
              </a:ln>
              <a:noFill/>
            </a:rPr>
            <a:t>Music Composition DDM</a:t>
          </a:r>
          <a:endParaRPr lang="en-US" sz="2000" kern="1200" dirty="0">
            <a:ln>
              <a:noFill/>
            </a:ln>
            <a:noFill/>
          </a:endParaRPr>
        </a:p>
      </dsp:txBody>
      <dsp:txXfrm>
        <a:off x="202" y="2236266"/>
        <a:ext cx="1673829" cy="106412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8F53F3-BAE9-4608-A066-F8430CA23CF4}" type="datetimeFigureOut">
              <a:rPr lang="en-US" smtClean="0"/>
              <a:pPr/>
              <a:t>11/6/2014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EAB912-3613-421E-A2C9-DC0106B3A0FC}" type="slidenum">
              <a:rPr lang="en-US" smtClean="0"/>
              <a:pPr/>
              <a:t>‹#›</a:t>
            </a:fld>
            <a:endParaRPr lang="en-US"/>
          </a:p>
        </p:txBody>
      </p:sp>
    </p:spTree>
    <p:extLst>
      <p:ext uri="{BB962C8B-B14F-4D97-AF65-F5344CB8AC3E}">
        <p14:creationId xmlns="" xmlns:p14="http://schemas.microsoft.com/office/powerpoint/2010/main" val="2670457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doe.mass.edu/lawsregs/603cmr35.html?section=09"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a:p>
        </p:txBody>
      </p:sp>
      <p:sp>
        <p:nvSpPr>
          <p:cNvPr id="38916" name="Footer Placeholder 3"/>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mtClean="0"/>
              <a:t>Massachusetts Department of Elementary and Secondary Education</a:t>
            </a:r>
          </a:p>
        </p:txBody>
      </p:sp>
      <p:sp>
        <p:nvSpPr>
          <p:cNvPr id="38917"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F25BA4D-7FF5-4CFD-8186-A30E8F8BEFE8}" type="slidenum">
              <a:rPr lang="en-US"/>
              <a:pPr fontAlgn="base">
                <a:spcBef>
                  <a:spcPct val="0"/>
                </a:spcBef>
                <a:spcAft>
                  <a:spcPct val="0"/>
                </a:spcAft>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8E02AA-BC90-4A30-B4EC-FF52271CEE76}" type="slidenum">
              <a:rPr lang="en-US"/>
              <a:pPr fontAlgn="base">
                <a:spcBef>
                  <a:spcPct val="0"/>
                </a:spcBef>
                <a:spcAft>
                  <a:spcPct val="0"/>
                </a:spcAft>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Measures are either DDMs or SGPs</a:t>
            </a:r>
            <a:r>
              <a:rPr lang="en-US" baseline="0" dirty="0" smtClean="0"/>
              <a:t> (if available). DDMs can take many different forms (e.g., pre-/post-tests, portfolio assessments, performance assessments, indirect measures). </a:t>
            </a:r>
          </a:p>
          <a:p>
            <a:endParaRPr lang="en-US" baseline="0" dirty="0" smtClean="0"/>
          </a:p>
          <a:p>
            <a:r>
              <a:rPr lang="en-US" dirty="0" smtClean="0"/>
              <a:t>A Student Impact Rating is only arrived at</a:t>
            </a:r>
            <a:r>
              <a:rPr lang="en-US" baseline="0" dirty="0" smtClean="0"/>
              <a:t> after considering</a:t>
            </a:r>
            <a:r>
              <a:rPr lang="en-US" dirty="0" smtClean="0"/>
              <a:t>: multiple years of data collected from multiple measures each year,</a:t>
            </a:r>
            <a:r>
              <a:rPr lang="en-US" baseline="0" dirty="0" smtClean="0"/>
              <a:t> each of which includes </a:t>
            </a:r>
            <a:r>
              <a:rPr lang="en-US" dirty="0" smtClean="0"/>
              <a:t>multiple students</a:t>
            </a:r>
            <a:r>
              <a:rPr lang="en-US" baseline="0" dirty="0" smtClean="0"/>
              <a:t> and then applying p</a:t>
            </a:r>
            <a:r>
              <a:rPr lang="en-US" dirty="0" smtClean="0"/>
              <a:t>rofessional judgment</a:t>
            </a:r>
            <a:r>
              <a:rPr lang="en-US" baseline="0" dirty="0" smtClean="0"/>
              <a:t> to consider the learning context and the quality of the measures. </a:t>
            </a:r>
            <a:endParaRPr lang="en-US" dirty="0"/>
          </a:p>
        </p:txBody>
      </p:sp>
      <p:sp>
        <p:nvSpPr>
          <p:cNvPr id="4" name="Slide Number Placeholder 3"/>
          <p:cNvSpPr>
            <a:spLocks noGrp="1"/>
          </p:cNvSpPr>
          <p:nvPr>
            <p:ph type="sldNum" sz="quarter" idx="10"/>
          </p:nvPr>
        </p:nvSpPr>
        <p:spPr/>
        <p:txBody>
          <a:bodyPr/>
          <a:lstStyle/>
          <a:p>
            <a:pPr>
              <a:defRPr/>
            </a:pPr>
            <a:fld id="{32FEA2DB-A7B6-4780-861A-3120600FA5F7}"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Regulatory</a:t>
            </a:r>
            <a:r>
              <a:rPr lang="en-US" baseline="0" dirty="0" smtClean="0"/>
              <a:t> </a:t>
            </a:r>
            <a:r>
              <a:rPr kumimoji="0" lang="en-US" b="0" i="0" u="none" strike="noStrike" kern="1200" cap="none" spc="0" normalizeH="0" baseline="0" noProof="0" dirty="0" smtClean="0">
                <a:ln>
                  <a:noFill/>
                </a:ln>
                <a:solidFill>
                  <a:srgbClr val="404040"/>
                </a:solidFill>
                <a:effectLst/>
                <a:uLnTx/>
                <a:uFillTx/>
                <a:latin typeface="+mn-lt"/>
                <a:ea typeface="+mn-ea"/>
                <a:cs typeface="+mn-cs"/>
              </a:rPr>
              <a:t>“Measures of student learning, growth, and achievement related to the Massachusetts Curriculum Frameworks, Massachusetts Vocational Technical Education Frameworks, or other relevant frameworks, that are comparable across grade or subject level district-wide. These measures may include, but shall not be limited to: portfolios, approved</a:t>
            </a:r>
            <a:r>
              <a:rPr kumimoji="0" lang="en-US" b="0" i="0" u="none" strike="noStrike" kern="1200" cap="none" spc="0" normalizeH="0" noProof="0" dirty="0" smtClean="0">
                <a:ln>
                  <a:noFill/>
                </a:ln>
                <a:solidFill>
                  <a:srgbClr val="404040"/>
                </a:solidFill>
                <a:effectLst/>
                <a:uLnTx/>
                <a:uFillTx/>
                <a:latin typeface="+mn-lt"/>
                <a:ea typeface="+mn-ea"/>
                <a:cs typeface="+mn-cs"/>
              </a:rPr>
              <a:t> </a:t>
            </a:r>
            <a:r>
              <a:rPr kumimoji="0" lang="en-US" b="0" i="0" u="none" strike="noStrike" kern="1200" cap="none" spc="0" normalizeH="0" baseline="0" noProof="0" dirty="0" smtClean="0">
                <a:ln>
                  <a:noFill/>
                </a:ln>
                <a:solidFill>
                  <a:srgbClr val="404040"/>
                </a:solidFill>
                <a:effectLst/>
                <a:uLnTx/>
                <a:uFillTx/>
                <a:latin typeface="+mn-lt"/>
                <a:ea typeface="+mn-ea"/>
                <a:cs typeface="+mn-cs"/>
              </a:rPr>
              <a:t>commercial assessments and district-developed pre- and post-unit and</a:t>
            </a:r>
            <a:r>
              <a:rPr kumimoji="0" lang="en-US" b="0" i="0" u="none" strike="noStrike" kern="1200" cap="none" spc="0" normalizeH="0" noProof="0" dirty="0" smtClean="0">
                <a:ln>
                  <a:noFill/>
                </a:ln>
                <a:solidFill>
                  <a:srgbClr val="404040"/>
                </a:solidFill>
                <a:effectLst/>
                <a:uLnTx/>
                <a:uFillTx/>
                <a:latin typeface="+mn-lt"/>
                <a:ea typeface="+mn-ea"/>
                <a:cs typeface="+mn-cs"/>
              </a:rPr>
              <a:t> </a:t>
            </a:r>
            <a:r>
              <a:rPr kumimoji="0" lang="en-US" b="0" i="0" u="none" strike="noStrike" kern="1200" cap="none" spc="0" normalizeH="0" baseline="0" noProof="0" dirty="0" smtClean="0">
                <a:ln>
                  <a:noFill/>
                </a:ln>
                <a:solidFill>
                  <a:srgbClr val="404040"/>
                </a:solidFill>
                <a:effectLst/>
                <a:uLnTx/>
                <a:uFillTx/>
                <a:latin typeface="+mn-lt"/>
                <a:ea typeface="+mn-ea"/>
                <a:cs typeface="+mn-cs"/>
              </a:rPr>
              <a:t>course assessments, and capstone</a:t>
            </a:r>
            <a:r>
              <a:rPr kumimoji="0" lang="en-US" b="0" i="0" u="none" strike="noStrike" kern="1200" cap="none" spc="0" normalizeH="0" noProof="0" dirty="0" smtClean="0">
                <a:ln>
                  <a:noFill/>
                </a:ln>
                <a:solidFill>
                  <a:srgbClr val="404040"/>
                </a:solidFill>
                <a:effectLst/>
                <a:uLnTx/>
                <a:uFillTx/>
                <a:latin typeface="+mn-lt"/>
                <a:ea typeface="+mn-ea"/>
                <a:cs typeface="+mn-cs"/>
              </a:rPr>
              <a:t> </a:t>
            </a:r>
            <a:r>
              <a:rPr kumimoji="0" lang="en-US" b="0" i="0" u="none" strike="noStrike" kern="1200" cap="none" spc="0" normalizeH="0" baseline="0" noProof="0" dirty="0" smtClean="0">
                <a:ln>
                  <a:noFill/>
                </a:ln>
                <a:solidFill>
                  <a:srgbClr val="404040"/>
                </a:solidFill>
                <a:effectLst/>
                <a:uLnTx/>
                <a:uFillTx/>
                <a:latin typeface="+mn-lt"/>
                <a:ea typeface="+mn-ea"/>
                <a:cs typeface="+mn-cs"/>
              </a:rPr>
              <a:t>projects.”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smtClean="0">
              <a:ln>
                <a:noFill/>
              </a:ln>
              <a:solidFill>
                <a:srgbClr val="404040"/>
              </a:solidFill>
              <a:effectLst/>
              <a:uLnTx/>
              <a:uFillTx/>
              <a:latin typeface="+mn-lt"/>
              <a:ea typeface="+mn-ea"/>
              <a:cs typeface="+mn-cs"/>
            </a:endParaRPr>
          </a:p>
          <a:p>
            <a:pPr>
              <a:spcAft>
                <a:spcPts val="600"/>
              </a:spcAft>
            </a:pPr>
            <a:r>
              <a:rPr lang="en-US" sz="2400" dirty="0" smtClean="0"/>
              <a:t>DDMs must be “comparable across schools, grades, and subject matter district-wide.” </a:t>
            </a:r>
            <a:r>
              <a:rPr lang="en-US" sz="1800" dirty="0" smtClean="0"/>
              <a:t>(</a:t>
            </a:r>
            <a:r>
              <a:rPr lang="en-US" sz="1800" dirty="0" smtClean="0">
                <a:hlinkClick r:id="rId3"/>
              </a:rPr>
              <a:t>603 CMR 35.09(2)a</a:t>
            </a:r>
            <a:r>
              <a:rPr lang="en-US" sz="1800" dirty="0" smtClean="0"/>
              <a:t>)</a:t>
            </a:r>
            <a:endParaRPr lang="en-US" sz="2400" dirty="0" smtClean="0"/>
          </a:p>
          <a:p>
            <a:pPr lvl="1">
              <a:spcAft>
                <a:spcPts val="600"/>
              </a:spcAft>
            </a:pPr>
            <a:r>
              <a:rPr lang="en-US" b="1" dirty="0" smtClean="0"/>
              <a:t>Type 1</a:t>
            </a:r>
            <a:r>
              <a:rPr lang="en-US" dirty="0" smtClean="0"/>
              <a:t>: Comparable within a grade, subject, or course across schools within a district</a:t>
            </a:r>
          </a:p>
          <a:p>
            <a:pPr lvl="2">
              <a:spcAft>
                <a:spcPts val="600"/>
              </a:spcAft>
            </a:pPr>
            <a:r>
              <a:rPr lang="en-US" sz="1600" dirty="0" smtClean="0"/>
              <a:t>Identical measures are recommended</a:t>
            </a:r>
          </a:p>
          <a:p>
            <a:pPr lvl="1">
              <a:spcAft>
                <a:spcPts val="600"/>
              </a:spcAft>
            </a:pPr>
            <a:r>
              <a:rPr lang="en-US" b="1" dirty="0" smtClean="0"/>
              <a:t>Type 2</a:t>
            </a:r>
            <a:r>
              <a:rPr lang="en-US" dirty="0" smtClean="0"/>
              <a:t>: Comparable across grade or subject level district-wide</a:t>
            </a:r>
          </a:p>
          <a:p>
            <a:pPr lvl="2">
              <a:spcAft>
                <a:spcPts val="600"/>
              </a:spcAft>
            </a:pPr>
            <a:r>
              <a:rPr lang="en-US" sz="1600" dirty="0" smtClean="0"/>
              <a:t>Impact Ratings should have a consistent meaning across educators; therefore, DDMs should not have significantly different levels of rigor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smtClean="0">
              <a:ln>
                <a:noFill/>
              </a:ln>
              <a:solidFill>
                <a:srgbClr val="404040"/>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46EAB912-3613-421E-A2C9-DC0106B3A0FC}"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91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91165D-98D9-4695-8974-CB451E9CE063}" type="slidenum">
              <a:rPr lang="en-US"/>
              <a:pPr fontAlgn="base">
                <a:spcBef>
                  <a:spcPct val="0"/>
                </a:spcBef>
                <a:spcAft>
                  <a:spcPct val="0"/>
                </a:spcAft>
                <a:defRPr/>
              </a:pPr>
              <a:t>10</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4" name="Picture 9" descr="ESE Logo"/>
          <p:cNvPicPr>
            <a:picLocks noChangeAspect="1"/>
          </p:cNvPicPr>
          <p:nvPr/>
        </p:nvPicPr>
        <p:blipFill>
          <a:blip r:embed="rId2" cstate="print">
            <a:lum bright="20000"/>
          </a:blip>
          <a:srcRect r="77994"/>
          <a:stretch>
            <a:fillRect/>
          </a:stretch>
        </p:blipFill>
        <p:spPr bwMode="auto">
          <a:xfrm>
            <a:off x="5867400" y="-381000"/>
            <a:ext cx="3505200" cy="7745413"/>
          </a:xfrm>
          <a:prstGeom prst="rect">
            <a:avLst/>
          </a:prstGeom>
          <a:noFill/>
          <a:ln w="9525">
            <a:noFill/>
            <a:miter lim="800000"/>
            <a:headEnd/>
            <a:tailEnd/>
          </a:ln>
        </p:spPr>
      </p:pic>
      <p:sp>
        <p:nvSpPr>
          <p:cNvPr id="9" name="Title 1"/>
          <p:cNvSpPr>
            <a:spLocks noGrp="1"/>
          </p:cNvSpPr>
          <p:nvPr>
            <p:ph type="ctrTitle"/>
          </p:nvPr>
        </p:nvSpPr>
        <p:spPr>
          <a:xfrm>
            <a:off x="533400" y="990601"/>
            <a:ext cx="7772400" cy="1905000"/>
          </a:xfrm>
        </p:spPr>
        <p:txBody>
          <a:bodyPr anchor="b"/>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026" name="Picture 2" descr="C:\Users\aeg\AppData\Local\Microsoft\Windows\Temporary Internet Files\Content.Outlook\6PGBYJ3U\Master-Logo_695x338_color.png"/>
          <p:cNvPicPr>
            <a:picLocks noChangeAspect="1" noChangeArrowheads="1"/>
          </p:cNvPicPr>
          <p:nvPr userDrawn="1"/>
        </p:nvPicPr>
        <p:blipFill>
          <a:blip r:embed="rId3" cstate="print"/>
          <a:srcRect/>
          <a:stretch>
            <a:fillRect/>
          </a:stretch>
        </p:blipFill>
        <p:spPr bwMode="auto">
          <a:xfrm>
            <a:off x="457200" y="5410200"/>
            <a:ext cx="2166938" cy="1053849"/>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8"/>
          <p:cNvSpPr>
            <a:spLocks noGrp="1"/>
          </p:cNvSpPr>
          <p:nvPr>
            <p:ph type="sldNum" sz="quarter" idx="15"/>
          </p:nvPr>
        </p:nvSpPr>
        <p:spPr/>
        <p:txBody>
          <a:bodyPr/>
          <a:lstStyle>
            <a:lvl1pPr algn="ctr">
              <a:defRPr/>
            </a:lvl1pPr>
          </a:lstStyle>
          <a:p>
            <a:fld id="{5769D82E-6987-4D55-BC92-780323C53D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rtlCol="0">
            <a:normAutofit/>
          </a:bodyPr>
          <a:lstStyle/>
          <a:p>
            <a:pPr lvl="0"/>
            <a:r>
              <a:rPr lang="en-US" noProof="0" smtClean="0"/>
              <a:t>Click icon to add clip art</a:t>
            </a:r>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rtlCol="0">
            <a:normAutofit/>
          </a:bodyPr>
          <a:lstStyle/>
          <a:p>
            <a:pPr lvl="0"/>
            <a:r>
              <a:rPr lang="en-US" noProof="0" smtClean="0"/>
              <a:t>Click icon to add clip art</a:t>
            </a:r>
          </a:p>
        </p:txBody>
      </p:sp>
      <p:sp>
        <p:nvSpPr>
          <p:cNvPr id="7"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6" name="Rectangle 280"/>
          <p:cNvSpPr txBox="1">
            <a:spLocks noChangeArrowheads="1"/>
          </p:cNvSpPr>
          <p:nvPr/>
        </p:nvSpPr>
        <p:spPr bwMode="auto">
          <a:xfrm>
            <a:off x="8803833" y="6564826"/>
            <a:ext cx="199240" cy="1554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lstStyle>
            <a:defPPr>
              <a:defRPr lang="en-US"/>
            </a:defPPr>
            <a:lvl1pPr algn="l" rtl="0" fontAlgn="base">
              <a:spcBef>
                <a:spcPct val="0"/>
              </a:spcBef>
              <a:spcAft>
                <a:spcPct val="0"/>
              </a:spcAft>
              <a:defRPr sz="1000" kern="1200">
                <a:solidFill>
                  <a:srgbClr val="000000"/>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defRPr/>
            </a:pPr>
            <a:fld id="{E824268E-FD5A-4CBE-9412-F4FF21850BBF}" type="slidenum">
              <a:rPr lang="en-US" smtClean="0">
                <a:solidFill>
                  <a:srgbClr val="FFFFFF"/>
                </a:solidFill>
                <a:latin typeface="Tahoma" pitchFamily="34" charset="0"/>
              </a:rPr>
              <a:pPr>
                <a:defRPr/>
              </a:pPr>
              <a:t>‹#›</a:t>
            </a:fld>
            <a:r>
              <a:rPr lang="en-US" dirty="0" smtClean="0">
                <a:solidFill>
                  <a:srgbClr val="FFFFFF"/>
                </a:solidFill>
                <a:latin typeface="Tahoma" pitchFamily="34" charset="0"/>
              </a:rPr>
              <a:t> </a:t>
            </a:r>
            <a:endParaRPr lang="en-US" dirty="0">
              <a:solidFill>
                <a:srgbClr val="FFFFFF"/>
              </a:solidFill>
              <a:latin typeface="Tahoma" pitchFamily="34" charset="0"/>
            </a:endParaRPr>
          </a:p>
        </p:txBody>
      </p:sp>
      <p:sp>
        <p:nvSpPr>
          <p:cNvPr id="7" name="Text Placeholder 6"/>
          <p:cNvSpPr>
            <a:spLocks noGrp="1"/>
          </p:cNvSpPr>
          <p:nvPr>
            <p:ph type="body" sz="quarter" idx="11"/>
          </p:nvPr>
        </p:nvSpPr>
        <p:spPr>
          <a:xfrm>
            <a:off x="1448285" y="367410"/>
            <a:ext cx="7467118" cy="298327"/>
          </a:xfrm>
          <a:prstGeom prst="rect">
            <a:avLst/>
          </a:prstGeom>
        </p:spPr>
        <p:txBody>
          <a:bodyPr wrap="square" lIns="0" tIns="0" rIns="0" bIns="0" anchor="ctr" anchorCtr="0">
            <a:spAutoFit/>
          </a:bodyPr>
          <a:lstStyle>
            <a:lvl1pPr marL="0" indent="0">
              <a:lnSpc>
                <a:spcPct val="100000"/>
              </a:lnSpc>
              <a:spcBef>
                <a:spcPts val="24"/>
              </a:spcBef>
              <a:spcAft>
                <a:spcPts val="0"/>
              </a:spcAft>
              <a:buNone/>
              <a:defRPr sz="1900" b="1" i="0" baseline="0">
                <a:solidFill>
                  <a:srgbClr val="4B4B4B"/>
                </a:solidFill>
                <a:latin typeface="Tahoma" pitchFamily="34" charset="0"/>
              </a:defRPr>
            </a:lvl1pPr>
          </a:lstStyle>
          <a:p>
            <a:pPr lvl="0"/>
            <a:r>
              <a:rPr lang="en-US" smtClean="0"/>
              <a:t>Click to edit Master text styles</a:t>
            </a:r>
          </a:p>
        </p:txBody>
      </p:sp>
      <p:sp>
        <p:nvSpPr>
          <p:cNvPr id="4" name="Text Placeholder 3"/>
          <p:cNvSpPr>
            <a:spLocks noGrp="1"/>
          </p:cNvSpPr>
          <p:nvPr>
            <p:ph type="body" sz="quarter" idx="16"/>
          </p:nvPr>
        </p:nvSpPr>
        <p:spPr>
          <a:xfrm>
            <a:off x="163852" y="1543487"/>
            <a:ext cx="4258312" cy="1256112"/>
          </a:xfrm>
          <a:prstGeom prst="rect">
            <a:avLst/>
          </a:prstGeom>
        </p:spPr>
        <p:txBody>
          <a:bodyPr wrap="square" lIns="0" tIns="0" rIns="0" bIns="0">
            <a:spAutoFit/>
          </a:bodyPr>
          <a:lstStyle>
            <a:lvl1pPr marL="0" indent="0">
              <a:lnSpc>
                <a:spcPct val="100000"/>
              </a:lnSpc>
              <a:spcBef>
                <a:spcPts val="0"/>
              </a:spcBef>
              <a:spcAft>
                <a:spcPts val="0"/>
              </a:spcAft>
              <a:defRPr sz="1600" baseline="0">
                <a:latin typeface="Tahoma" pitchFamily="34" charset="0"/>
              </a:defRPr>
            </a:lvl1pPr>
            <a:lvl2pPr marL="181371" indent="-181371">
              <a:lnSpc>
                <a:spcPct val="100000"/>
              </a:lnSpc>
              <a:spcBef>
                <a:spcPts val="0"/>
              </a:spcBef>
              <a:spcAft>
                <a:spcPts val="0"/>
              </a:spcAft>
              <a:buClr>
                <a:schemeClr val="tx2"/>
              </a:buClr>
              <a:buSzPct val="125000"/>
              <a:buFont typeface="Tahoma" pitchFamily="34" charset="0"/>
              <a:buChar char="▪"/>
              <a:defRPr sz="1600" baseline="0">
                <a:latin typeface="Tahoma" pitchFamily="34" charset="0"/>
              </a:defRPr>
            </a:lvl2pPr>
            <a:lvl3pPr marL="472860" indent="-291490">
              <a:lnSpc>
                <a:spcPct val="100000"/>
              </a:lnSpc>
              <a:spcBef>
                <a:spcPts val="0"/>
              </a:spcBef>
              <a:spcAft>
                <a:spcPts val="0"/>
              </a:spcAft>
              <a:buClr>
                <a:schemeClr val="tx2"/>
              </a:buClr>
              <a:buSzPct val="120000"/>
              <a:buFont typeface="Tahoma" pitchFamily="34" charset="0"/>
              <a:buChar char="–"/>
              <a:defRPr sz="1600" baseline="0">
                <a:latin typeface="Tahoma" pitchFamily="34" charset="0"/>
              </a:defRPr>
            </a:lvl3pPr>
            <a:lvl4pPr marL="639657" indent="-166797">
              <a:lnSpc>
                <a:spcPct val="100000"/>
              </a:lnSpc>
              <a:spcBef>
                <a:spcPts val="0"/>
              </a:spcBef>
              <a:spcAft>
                <a:spcPts val="0"/>
              </a:spcAft>
              <a:buClr>
                <a:schemeClr val="tx2"/>
              </a:buClr>
              <a:buSzPct val="120000"/>
              <a:buFont typeface="Tahoma" pitchFamily="34" charset="0"/>
              <a:buChar char="▫"/>
              <a:defRPr sz="1600" baseline="0">
                <a:latin typeface="Tahoma" pitchFamily="34" charset="0"/>
              </a:defRPr>
            </a:lvl4pPr>
            <a:lvl5pPr marL="751394" indent="-111738">
              <a:lnSpc>
                <a:spcPct val="100000"/>
              </a:lnSpc>
              <a:spcBef>
                <a:spcPts val="0"/>
              </a:spcBef>
              <a:spcAft>
                <a:spcPts val="0"/>
              </a:spcAft>
              <a:buClr>
                <a:schemeClr val="tx2"/>
              </a:buClr>
              <a:buSzPct val="89000"/>
              <a:buFont typeface="Tahoma" pitchFamily="34" charset="0"/>
              <a:buChar char="-"/>
              <a:defRPr sz="1600" baseline="0">
                <a:latin typeface="Tahom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Text Placeholder 3"/>
          <p:cNvSpPr>
            <a:spLocks noGrp="1"/>
          </p:cNvSpPr>
          <p:nvPr>
            <p:ph type="body" sz="quarter" idx="17"/>
          </p:nvPr>
        </p:nvSpPr>
        <p:spPr>
          <a:xfrm>
            <a:off x="4657087" y="1543487"/>
            <a:ext cx="4258312" cy="1256112"/>
          </a:xfrm>
          <a:prstGeom prst="rect">
            <a:avLst/>
          </a:prstGeom>
        </p:spPr>
        <p:txBody>
          <a:bodyPr wrap="square" lIns="0" tIns="0" rIns="0" bIns="0">
            <a:spAutoFit/>
          </a:bodyPr>
          <a:lstStyle>
            <a:lvl1pPr marL="0" indent="0">
              <a:lnSpc>
                <a:spcPct val="100000"/>
              </a:lnSpc>
              <a:spcBef>
                <a:spcPts val="0"/>
              </a:spcBef>
              <a:spcAft>
                <a:spcPts val="0"/>
              </a:spcAft>
              <a:defRPr sz="1600" baseline="0">
                <a:latin typeface="Tahoma" pitchFamily="34" charset="0"/>
              </a:defRPr>
            </a:lvl1pPr>
            <a:lvl2pPr marL="181371" indent="-181371">
              <a:lnSpc>
                <a:spcPct val="100000"/>
              </a:lnSpc>
              <a:spcBef>
                <a:spcPts val="0"/>
              </a:spcBef>
              <a:spcAft>
                <a:spcPts val="0"/>
              </a:spcAft>
              <a:buClrTx/>
              <a:buSzPct val="125000"/>
              <a:buFont typeface="Tahoma" pitchFamily="34" charset="0"/>
              <a:buChar char="▪"/>
              <a:defRPr sz="1600" baseline="0">
                <a:latin typeface="Tahoma" pitchFamily="34" charset="0"/>
              </a:defRPr>
            </a:lvl2pPr>
            <a:lvl3pPr marL="472860" indent="-291490">
              <a:lnSpc>
                <a:spcPct val="100000"/>
              </a:lnSpc>
              <a:spcBef>
                <a:spcPts val="0"/>
              </a:spcBef>
              <a:spcAft>
                <a:spcPts val="0"/>
              </a:spcAft>
              <a:buClrTx/>
              <a:buSzPct val="120000"/>
              <a:buFont typeface="Tahoma" pitchFamily="34" charset="0"/>
              <a:buChar char="–"/>
              <a:defRPr sz="1600" baseline="0">
                <a:latin typeface="Tahoma" pitchFamily="34" charset="0"/>
              </a:defRPr>
            </a:lvl3pPr>
            <a:lvl4pPr marL="639657" indent="-166797">
              <a:lnSpc>
                <a:spcPct val="100000"/>
              </a:lnSpc>
              <a:spcBef>
                <a:spcPts val="0"/>
              </a:spcBef>
              <a:spcAft>
                <a:spcPts val="0"/>
              </a:spcAft>
              <a:buClrTx/>
              <a:buSzPct val="120000"/>
              <a:buFont typeface="Tahoma" pitchFamily="34" charset="0"/>
              <a:buChar char="▫"/>
              <a:defRPr sz="1600" baseline="0">
                <a:latin typeface="Tahoma" pitchFamily="34" charset="0"/>
              </a:defRPr>
            </a:lvl4pPr>
            <a:lvl5pPr marL="751394" indent="-111738">
              <a:lnSpc>
                <a:spcPct val="100000"/>
              </a:lnSpc>
              <a:spcBef>
                <a:spcPts val="0"/>
              </a:spcBef>
              <a:spcAft>
                <a:spcPts val="0"/>
              </a:spcAft>
              <a:buClrTx/>
              <a:buSzPct val="89000"/>
              <a:buFont typeface="Tahoma" pitchFamily="34" charset="0"/>
              <a:buChar char="-"/>
              <a:defRPr sz="1600" baseline="0">
                <a:latin typeface="Tahom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Text Placeholder 3"/>
          <p:cNvSpPr>
            <a:spLocks noGrp="1"/>
          </p:cNvSpPr>
          <p:nvPr>
            <p:ph type="body" sz="quarter" idx="18"/>
          </p:nvPr>
        </p:nvSpPr>
        <p:spPr>
          <a:xfrm>
            <a:off x="160742" y="1146692"/>
            <a:ext cx="8754660" cy="251222"/>
          </a:xfrm>
          <a:prstGeom prst="rect">
            <a:avLst/>
          </a:prstGeom>
        </p:spPr>
        <p:txBody>
          <a:bodyPr wrap="square" lIns="0" tIns="0" rIns="0" bIns="0">
            <a:spAutoFit/>
          </a:bodyPr>
          <a:lstStyle>
            <a:lvl1pPr marL="0" indent="0">
              <a:lnSpc>
                <a:spcPct val="100000"/>
              </a:lnSpc>
              <a:spcBef>
                <a:spcPts val="0"/>
              </a:spcBef>
              <a:spcAft>
                <a:spcPts val="0"/>
              </a:spcAft>
              <a:defRPr sz="1600" baseline="0">
                <a:latin typeface="Tahoma" pitchFamily="34" charset="0"/>
              </a:defRPr>
            </a:lvl1pPr>
            <a:lvl2pPr marL="181371" indent="-181371">
              <a:lnSpc>
                <a:spcPct val="100000"/>
              </a:lnSpc>
              <a:spcBef>
                <a:spcPts val="392"/>
              </a:spcBef>
              <a:spcAft>
                <a:spcPts val="0"/>
              </a:spcAft>
              <a:buClr>
                <a:schemeClr val="tx2"/>
              </a:buClr>
              <a:buSzPct val="125000"/>
              <a:buFont typeface="Tahoma" pitchFamily="34" charset="0"/>
              <a:buChar char="▪"/>
              <a:defRPr sz="1600" baseline="0">
                <a:latin typeface="Tahoma" pitchFamily="34" charset="0"/>
              </a:defRPr>
            </a:lvl2pPr>
            <a:lvl3pPr marL="472860" indent="-291490">
              <a:lnSpc>
                <a:spcPct val="100000"/>
              </a:lnSpc>
              <a:spcBef>
                <a:spcPts val="392"/>
              </a:spcBef>
              <a:spcAft>
                <a:spcPts val="0"/>
              </a:spcAft>
              <a:buClr>
                <a:schemeClr val="tx2"/>
              </a:buClr>
              <a:buSzPct val="120000"/>
              <a:buFont typeface="Tahoma" pitchFamily="34" charset="0"/>
              <a:buChar char="–"/>
              <a:defRPr sz="1600" baseline="0">
                <a:latin typeface="Tahoma" pitchFamily="34" charset="0"/>
              </a:defRPr>
            </a:lvl3pPr>
            <a:lvl4pPr marL="639657" indent="-166797">
              <a:lnSpc>
                <a:spcPct val="100000"/>
              </a:lnSpc>
              <a:spcBef>
                <a:spcPts val="392"/>
              </a:spcBef>
              <a:spcAft>
                <a:spcPts val="0"/>
              </a:spcAft>
              <a:buClr>
                <a:schemeClr val="tx2"/>
              </a:buClr>
              <a:buSzPct val="120000"/>
              <a:buFont typeface="Tahoma" pitchFamily="34" charset="0"/>
              <a:buChar char="▫"/>
              <a:defRPr sz="1600" baseline="0">
                <a:latin typeface="Tahoma" pitchFamily="34" charset="0"/>
              </a:defRPr>
            </a:lvl4pPr>
            <a:lvl5pPr marL="751394" indent="-111738">
              <a:lnSpc>
                <a:spcPct val="100000"/>
              </a:lnSpc>
              <a:spcBef>
                <a:spcPts val="392"/>
              </a:spcBef>
              <a:spcAft>
                <a:spcPts val="0"/>
              </a:spcAft>
              <a:buClr>
                <a:schemeClr val="tx2"/>
              </a:buClr>
              <a:buSzPct val="89000"/>
              <a:buFont typeface="Tahoma" pitchFamily="34" charset="0"/>
              <a:buChar char="-"/>
              <a:defRPr sz="1600" baseline="0">
                <a:latin typeface="Tahoma" pitchFamily="34" charset="0"/>
              </a:defRPr>
            </a:lvl5pPr>
          </a:lstStyle>
          <a:p>
            <a:pPr lvl="0"/>
            <a:r>
              <a:rPr lang="en-US" smtClean="0"/>
              <a:t>Click to edit Master text styles</a:t>
            </a:r>
          </a:p>
        </p:txBody>
      </p:sp>
      <p:sp>
        <p:nvSpPr>
          <p:cNvPr id="14"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extLst>
      <p:ext uri="{BB962C8B-B14F-4D97-AF65-F5344CB8AC3E}">
        <p14:creationId xmlns="" xmlns:p14="http://schemas.microsoft.com/office/powerpoint/2010/main" val="337932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
        <p:nvSpPr>
          <p:cNvPr id="10"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
        <p:nvSpPr>
          <p:cNvPr id="13"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4" name="Picture 9" descr="ESE Logo"/>
          <p:cNvPicPr>
            <a:picLocks noChangeAspect="1"/>
          </p:cNvPicPr>
          <p:nvPr/>
        </p:nvPicPr>
        <p:blipFill>
          <a:blip r:embed="rId2" cstate="print">
            <a:lum bright="20000"/>
          </a:blip>
          <a:srcRect t="-1144" r="79430" b="6541"/>
          <a:stretch>
            <a:fillRect/>
          </a:stretch>
        </p:blipFill>
        <p:spPr bwMode="auto">
          <a:xfrm>
            <a:off x="6894513" y="1828800"/>
            <a:ext cx="2249487" cy="5029200"/>
          </a:xfrm>
          <a:prstGeom prst="rect">
            <a:avLst/>
          </a:prstGeom>
          <a:noFill/>
          <a:ln w="9525">
            <a:noFill/>
            <a:miter lim="800000"/>
            <a:headEnd/>
            <a:tailEnd/>
          </a:ln>
        </p:spPr>
      </p:pic>
      <p:sp>
        <p:nvSpPr>
          <p:cNvPr id="10" name="Title 1"/>
          <p:cNvSpPr>
            <a:spLocks noGrp="1"/>
          </p:cNvSpPr>
          <p:nvPr>
            <p:ph type="title"/>
          </p:nvPr>
        </p:nvSpPr>
        <p:spPr>
          <a:xfrm>
            <a:off x="685800" y="2209800"/>
            <a:ext cx="6781800" cy="2895600"/>
          </a:xfrm>
        </p:spPr>
        <p:txBody>
          <a:bodyPr anchor="b">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2" descr="C:\Users\aeg\AppData\Local\Microsoft\Windows\Temporary Internet Files\Content.Outlook\6PGBYJ3U\Master-Logo_695x338_color.png"/>
          <p:cNvPicPr>
            <a:picLocks noChangeAspect="1" noChangeArrowheads="1"/>
          </p:cNvPicPr>
          <p:nvPr userDrawn="1"/>
        </p:nvPicPr>
        <p:blipFill>
          <a:blip r:embed="rId3" cstate="print"/>
          <a:srcRect/>
          <a:stretch>
            <a:fillRect/>
          </a:stretch>
        </p:blipFill>
        <p:spPr bwMode="auto">
          <a:xfrm>
            <a:off x="5257800" y="5804151"/>
            <a:ext cx="2166938" cy="1053849"/>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Section Header with Picture">
    <p:spTree>
      <p:nvGrpSpPr>
        <p:cNvPr id="1" name=""/>
        <p:cNvGrpSpPr/>
        <p:nvPr/>
      </p:nvGrpSpPr>
      <p:grpSpPr>
        <a:xfrm>
          <a:off x="0" y="0"/>
          <a:ext cx="0" cy="0"/>
          <a:chOff x="0" y="0"/>
          <a:chExt cx="0" cy="0"/>
        </a:xfrm>
      </p:grpSpPr>
      <p:pic>
        <p:nvPicPr>
          <p:cNvPr id="5" name="Picture 9" descr="ESE Logo"/>
          <p:cNvPicPr>
            <a:picLocks noChangeAspect="1"/>
          </p:cNvPicPr>
          <p:nvPr/>
        </p:nvPicPr>
        <p:blipFill>
          <a:blip r:embed="rId2" cstate="print">
            <a:lum bright="20000"/>
          </a:blip>
          <a:srcRect t="-1144" r="79430" b="6541"/>
          <a:stretch>
            <a:fillRect/>
          </a:stretch>
        </p:blipFill>
        <p:spPr bwMode="auto">
          <a:xfrm>
            <a:off x="6894513" y="1828800"/>
            <a:ext cx="2249487" cy="5029200"/>
          </a:xfrm>
          <a:prstGeom prst="rect">
            <a:avLst/>
          </a:prstGeom>
          <a:noFill/>
          <a:ln w="9525">
            <a:noFill/>
            <a:miter lim="800000"/>
            <a:headEnd/>
            <a:tailEnd/>
          </a:ln>
        </p:spPr>
      </p:pic>
      <p:sp>
        <p:nvSpPr>
          <p:cNvPr id="10" name="Title 1"/>
          <p:cNvSpPr>
            <a:spLocks noGrp="1"/>
          </p:cNvSpPr>
          <p:nvPr>
            <p:ph type="title"/>
          </p:nvPr>
        </p:nvSpPr>
        <p:spPr>
          <a:xfrm>
            <a:off x="685800" y="2209800"/>
            <a:ext cx="6781800" cy="2895600"/>
          </a:xfrm>
        </p:spPr>
        <p:txBody>
          <a:bodyPr anchor="b">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2" descr="C:\Users\aeg\AppData\Local\Microsoft\Windows\Temporary Internet Files\Content.Outlook\6PGBYJ3U\Master-Logo_695x338_color.png"/>
          <p:cNvPicPr>
            <a:picLocks noChangeAspect="1" noChangeArrowheads="1"/>
          </p:cNvPicPr>
          <p:nvPr userDrawn="1"/>
        </p:nvPicPr>
        <p:blipFill>
          <a:blip r:embed="rId3" cstate="print"/>
          <a:srcRect/>
          <a:stretch>
            <a:fillRect/>
          </a:stretch>
        </p:blipFill>
        <p:spPr bwMode="auto">
          <a:xfrm>
            <a:off x="5257800" y="5804151"/>
            <a:ext cx="2166938" cy="1053849"/>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descr="Educator-Effectiveness-Tag_205x100_color.jpg"/>
          <p:cNvPicPr>
            <a:picLocks noChangeAspect="1"/>
          </p:cNvPicPr>
          <p:nvPr/>
        </p:nvPicPr>
        <p:blipFill>
          <a:blip r:embed="rId18" cstate="print"/>
          <a:srcRect t="12000" b="16000"/>
          <a:stretch>
            <a:fillRect/>
          </a:stretch>
        </p:blipFill>
        <p:spPr>
          <a:xfrm>
            <a:off x="3574085" y="6096000"/>
            <a:ext cx="1952625" cy="685800"/>
          </a:xfrm>
          <a:prstGeom prst="rect">
            <a:avLst/>
          </a:prstGeom>
        </p:spPr>
      </p:pic>
      <p:pic>
        <p:nvPicPr>
          <p:cNvPr id="2050" name="Picture 8" descr="ESE_StarLogo_2881_1401_transparent_color.gif"/>
          <p:cNvPicPr>
            <a:picLocks noChangeAspect="1"/>
          </p:cNvPicPr>
          <p:nvPr/>
        </p:nvPicPr>
        <p:blipFill>
          <a:blip r:embed="rId19" cstate="print">
            <a:lum bright="40000"/>
          </a:blip>
          <a:srcRect r="76031"/>
          <a:stretch>
            <a:fillRect/>
          </a:stretch>
        </p:blipFill>
        <p:spPr bwMode="auto">
          <a:xfrm>
            <a:off x="8258175" y="4953000"/>
            <a:ext cx="914400" cy="1905000"/>
          </a:xfrm>
          <a:prstGeom prst="rect">
            <a:avLst/>
          </a:prstGeom>
          <a:noFill/>
          <a:ln w="9525">
            <a:noFill/>
            <a:miter lim="800000"/>
            <a:headEnd/>
            <a:tailEnd/>
          </a:ln>
        </p:spPr>
      </p:pic>
      <p:pic>
        <p:nvPicPr>
          <p:cNvPr id="2051" name="Picture 7" descr="ESE_StarLogo_2881_1401_transparent_color.gif"/>
          <p:cNvPicPr>
            <a:picLocks noChangeAspect="1"/>
          </p:cNvPicPr>
          <p:nvPr/>
        </p:nvPicPr>
        <p:blipFill>
          <a:blip r:embed="rId19" cstate="print">
            <a:lum bright="40000"/>
          </a:blip>
          <a:srcRect r="76031"/>
          <a:stretch>
            <a:fillRect/>
          </a:stretch>
        </p:blipFill>
        <p:spPr bwMode="auto">
          <a:xfrm>
            <a:off x="8258175" y="4953000"/>
            <a:ext cx="914400" cy="1905000"/>
          </a:xfrm>
          <a:prstGeom prst="rect">
            <a:avLst/>
          </a:prstGeom>
          <a:noFill/>
          <a:ln w="9525">
            <a:noFill/>
            <a:miter lim="800000"/>
            <a:headEnd/>
            <a:tailEnd/>
          </a:ln>
        </p:spPr>
      </p:pic>
      <p:pic>
        <p:nvPicPr>
          <p:cNvPr id="2052" name="Picture 6" descr="ESE Logo"/>
          <p:cNvPicPr>
            <a:picLocks noChangeAspect="1"/>
          </p:cNvPicPr>
          <p:nvPr/>
        </p:nvPicPr>
        <p:blipFill>
          <a:blip r:embed="rId19" cstate="print">
            <a:lum bright="40000"/>
          </a:blip>
          <a:srcRect r="76031"/>
          <a:stretch>
            <a:fillRect/>
          </a:stretch>
        </p:blipFill>
        <p:spPr bwMode="auto">
          <a:xfrm>
            <a:off x="8258175" y="4953000"/>
            <a:ext cx="914400" cy="1905000"/>
          </a:xfrm>
          <a:prstGeom prst="rect">
            <a:avLst/>
          </a:prstGeom>
          <a:noFill/>
          <a:ln w="9525">
            <a:noFill/>
            <a:miter lim="800000"/>
            <a:headEnd/>
            <a:tailEnd/>
          </a:ln>
        </p:spPr>
      </p:pic>
      <p:sp>
        <p:nvSpPr>
          <p:cNvPr id="2053" name="Title Placeholder 1"/>
          <p:cNvSpPr>
            <a:spLocks noGrp="1"/>
          </p:cNvSpPr>
          <p:nvPr>
            <p:ph type="title"/>
          </p:nvPr>
        </p:nvSpPr>
        <p:spPr bwMode="auto">
          <a:xfrm>
            <a:off x="609600" y="274638"/>
            <a:ext cx="7924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4" name="Text Placeholder 2"/>
          <p:cNvSpPr>
            <a:spLocks noGrp="1"/>
          </p:cNvSpPr>
          <p:nvPr>
            <p:ph type="body" idx="1"/>
          </p:nvPr>
        </p:nvSpPr>
        <p:spPr bwMode="auto">
          <a:xfrm>
            <a:off x="609600" y="1524000"/>
            <a:ext cx="7924800" cy="4602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8486775"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n-lt"/>
              </a:defRPr>
            </a:lvl1pPr>
          </a:lstStyle>
          <a:p>
            <a:fld id="{5769D82E-6987-4D55-BC92-780323C53D3E}" type="slidenum">
              <a:rPr lang="en-US" smtClean="0"/>
              <a:pPr/>
              <a:t>‹#›</a:t>
            </a:fld>
            <a:endParaRPr lang="en-US" dirty="0"/>
          </a:p>
        </p:txBody>
      </p:sp>
      <p:sp>
        <p:nvSpPr>
          <p:cNvPr id="10" name="Rectangle 9"/>
          <p:cNvSpPr/>
          <p:nvPr/>
        </p:nvSpPr>
        <p:spPr>
          <a:xfrm>
            <a:off x="5638800" y="6477000"/>
            <a:ext cx="2819400" cy="762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85800" y="6477000"/>
            <a:ext cx="2819400" cy="762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557686" y="6567535"/>
            <a:ext cx="2971800" cy="215444"/>
          </a:xfrm>
          <a:prstGeom prst="rect">
            <a:avLst/>
          </a:prstGeom>
          <a:noFill/>
        </p:spPr>
        <p:txBody>
          <a:bodyPr wrap="square" rtlCol="0">
            <a:spAutoFit/>
          </a:bodyPr>
          <a:lstStyle/>
          <a:p>
            <a:r>
              <a:rPr lang="en-US" sz="800" dirty="0" smtClean="0">
                <a:solidFill>
                  <a:schemeClr val="bg1">
                    <a:lumMod val="65000"/>
                  </a:schemeClr>
                </a:solidFill>
              </a:rPr>
              <a:t>Massachusetts Department of Elementary &amp; Secondary  Education </a:t>
            </a:r>
            <a:endParaRPr lang="en-US" sz="800" dirty="0">
              <a:solidFill>
                <a:schemeClr val="bg1">
                  <a:lumMod val="65000"/>
                </a:scheme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rtl="0" eaLnBrk="1" fontAlgn="base" hangingPunct="1">
        <a:spcBef>
          <a:spcPct val="0"/>
        </a:spcBef>
        <a:spcAft>
          <a:spcPct val="0"/>
        </a:spcAft>
        <a:defRPr sz="4400" kern="12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Georgia" pitchFamily="18" charset="0"/>
        </a:defRPr>
      </a:lvl2pPr>
      <a:lvl3pPr algn="l" rtl="0" eaLnBrk="1" fontAlgn="base" hangingPunct="1">
        <a:spcBef>
          <a:spcPct val="0"/>
        </a:spcBef>
        <a:spcAft>
          <a:spcPct val="0"/>
        </a:spcAft>
        <a:defRPr sz="4400">
          <a:solidFill>
            <a:schemeClr val="tx1"/>
          </a:solidFill>
          <a:latin typeface="Georgia" pitchFamily="18" charset="0"/>
        </a:defRPr>
      </a:lvl3pPr>
      <a:lvl4pPr algn="l" rtl="0" eaLnBrk="1" fontAlgn="base" hangingPunct="1">
        <a:spcBef>
          <a:spcPct val="0"/>
        </a:spcBef>
        <a:spcAft>
          <a:spcPct val="0"/>
        </a:spcAft>
        <a:defRPr sz="4400">
          <a:solidFill>
            <a:schemeClr val="tx1"/>
          </a:solidFill>
          <a:latin typeface="Georgia" pitchFamily="18" charset="0"/>
        </a:defRPr>
      </a:lvl4pPr>
      <a:lvl5pPr algn="l" rtl="0" eaLnBrk="1" fontAlgn="base" hangingPunct="1">
        <a:spcBef>
          <a:spcPct val="0"/>
        </a:spcBef>
        <a:spcAft>
          <a:spcPct val="0"/>
        </a:spcAft>
        <a:defRPr sz="4400">
          <a:solidFill>
            <a:schemeClr val="tx1"/>
          </a:solidFill>
          <a:latin typeface="Georgia" pitchFamily="18" charset="0"/>
        </a:defRPr>
      </a:lvl5pPr>
      <a:lvl6pPr marL="457200" algn="l" rtl="0" eaLnBrk="1" fontAlgn="base" hangingPunct="1">
        <a:spcBef>
          <a:spcPct val="0"/>
        </a:spcBef>
        <a:spcAft>
          <a:spcPct val="0"/>
        </a:spcAft>
        <a:defRPr sz="4400">
          <a:solidFill>
            <a:schemeClr val="tx1"/>
          </a:solidFill>
          <a:latin typeface="Georgia" pitchFamily="18" charset="0"/>
        </a:defRPr>
      </a:lvl6pPr>
      <a:lvl7pPr marL="914400" algn="l" rtl="0" eaLnBrk="1" fontAlgn="base" hangingPunct="1">
        <a:spcBef>
          <a:spcPct val="0"/>
        </a:spcBef>
        <a:spcAft>
          <a:spcPct val="0"/>
        </a:spcAft>
        <a:defRPr sz="4400">
          <a:solidFill>
            <a:schemeClr val="tx1"/>
          </a:solidFill>
          <a:latin typeface="Georgia" pitchFamily="18" charset="0"/>
        </a:defRPr>
      </a:lvl7pPr>
      <a:lvl8pPr marL="1371600" algn="l" rtl="0" eaLnBrk="1" fontAlgn="base" hangingPunct="1">
        <a:spcBef>
          <a:spcPct val="0"/>
        </a:spcBef>
        <a:spcAft>
          <a:spcPct val="0"/>
        </a:spcAft>
        <a:defRPr sz="4400">
          <a:solidFill>
            <a:schemeClr val="tx1"/>
          </a:solidFill>
          <a:latin typeface="Georgia" pitchFamily="18" charset="0"/>
        </a:defRPr>
      </a:lvl8pPr>
      <a:lvl9pPr marL="1828800" algn="l" rtl="0" eaLnBrk="1" fontAlgn="base" hangingPunct="1">
        <a:spcBef>
          <a:spcPct val="0"/>
        </a:spcBef>
        <a:spcAft>
          <a:spcPct val="0"/>
        </a:spcAft>
        <a:defRPr sz="4400">
          <a:solidFill>
            <a:schemeClr val="tx1"/>
          </a:solidFill>
          <a:latin typeface="Georgia" pitchFamily="18" charset="0"/>
        </a:defRPr>
      </a:lvl9pPr>
    </p:titleStyle>
    <p:bodyStyle>
      <a:lvl1pPr marL="342900" indent="-342900" algn="l" rtl="0" eaLnBrk="1" fontAlgn="base" hangingPunct="1">
        <a:spcBef>
          <a:spcPct val="20000"/>
        </a:spcBef>
        <a:spcAft>
          <a:spcPct val="0"/>
        </a:spcAft>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rtl="0" eaLnBrk="1" fontAlgn="base" hangingPunct="1">
        <a:spcBef>
          <a:spcPct val="20000"/>
        </a:spcBef>
        <a:spcAft>
          <a:spcPct val="0"/>
        </a:spcAft>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rtl="0" eaLnBrk="1" fontAlgn="base" hangingPunct="1">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rtl="0" eaLnBrk="1" fontAlgn="base" hangingPunct="1">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rtl="0" eaLnBrk="1" fontAlgn="base" hangingPunct="1">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doe.mass.edu/edeval/ddm/TechnicalGuideB.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www.doe.mass.edu/edeval/ddm/office-hours.html" TargetMode="External"/><Relationship Id="rId13" Type="http://schemas.openxmlformats.org/officeDocument/2006/relationships/hyperlink" Target="http://www.doe.mass.edu/edeval/model/PartVII.pdf" TargetMode="External"/><Relationship Id="rId3" Type="http://schemas.openxmlformats.org/officeDocument/2006/relationships/hyperlink" Target="http://www.doe.mass.edu/edeval/ddm/briefs.html" TargetMode="External"/><Relationship Id="rId7" Type="http://schemas.openxmlformats.org/officeDocument/2006/relationships/hyperlink" Target="http://www.doe.mass.edu/edeval/communications/newsletter/" TargetMode="External"/><Relationship Id="rId12" Type="http://schemas.openxmlformats.org/officeDocument/2006/relationships/hyperlink" Target="http://www.doe.mass.edu/edeval/ddm/TechnicalGuide.pdf" TargetMode="External"/><Relationship Id="rId2" Type="http://schemas.openxmlformats.org/officeDocument/2006/relationships/hyperlink" Target="http://www.doe.mass.edu/edeval/ddm/" TargetMode="External"/><Relationship Id="rId1" Type="http://schemas.openxmlformats.org/officeDocument/2006/relationships/slideLayout" Target="../slideLayouts/slideLayout2.xml"/><Relationship Id="rId6" Type="http://schemas.openxmlformats.org/officeDocument/2006/relationships/hyperlink" Target="http://www.doe.mass.edu/news/news.aspx?id=7640" TargetMode="External"/><Relationship Id="rId11" Type="http://schemas.openxmlformats.org/officeDocument/2006/relationships/hyperlink" Target="http://www.doe.mass.edu/edeval/ddm/example/" TargetMode="External"/><Relationship Id="rId5" Type="http://schemas.openxmlformats.org/officeDocument/2006/relationships/hyperlink" Target="http://www.doe.mass.edu/edeval/ddm/webinar.html" TargetMode="External"/><Relationship Id="rId10" Type="http://schemas.openxmlformats.org/officeDocument/2006/relationships/hyperlink" Target="http://www.doe.mass.edu/candi/summit/" TargetMode="External"/><Relationship Id="rId4" Type="http://schemas.openxmlformats.org/officeDocument/2006/relationships/hyperlink" Target="http://www.doe.mass.edu/edeval/ddm/TechnicalGuideB.pdf" TargetMode="External"/><Relationship Id="rId9" Type="http://schemas.openxmlformats.org/officeDocument/2006/relationships/hyperlink" Target="http://www.doe.mass.edu/edeval/ddm/UsingAssessments.pdf" TargetMode="External"/><Relationship Id="rId14" Type="http://schemas.openxmlformats.org/officeDocument/2006/relationships/hyperlink" Target="http://www.doe.mass.edu/lawsregs/603cmr35.html"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mailto:rnoble@doe.mass.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District-Determined Measures</a:t>
            </a:r>
            <a:endParaRPr lang="en-US" dirty="0"/>
          </a:p>
        </p:txBody>
      </p:sp>
      <p:sp>
        <p:nvSpPr>
          <p:cNvPr id="3" name="Subtitle 2"/>
          <p:cNvSpPr>
            <a:spLocks noGrp="1"/>
          </p:cNvSpPr>
          <p:nvPr>
            <p:ph type="subTitle" idx="1"/>
          </p:nvPr>
        </p:nvSpPr>
        <p:spPr/>
        <p:txBody>
          <a:bodyPr/>
          <a:lstStyle/>
          <a:p>
            <a:endParaRPr lang="en-US" dirty="0" smtClean="0"/>
          </a:p>
          <a:p>
            <a:r>
              <a:rPr lang="en-US" dirty="0" smtClean="0"/>
              <a:t>November 5, 2014</a:t>
            </a:r>
          </a:p>
          <a:p>
            <a:r>
              <a:rPr lang="en-US" dirty="0" smtClean="0"/>
              <a:t>MASC/MASS Joint Conference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descr="Revised Implementation Timeline"/>
          <p:cNvSpPr>
            <a:spLocks noGrp="1"/>
          </p:cNvSpPr>
          <p:nvPr>
            <p:ph type="title"/>
          </p:nvPr>
        </p:nvSpPr>
        <p:spPr/>
        <p:txBody>
          <a:bodyPr/>
          <a:lstStyle/>
          <a:p>
            <a:pPr eaLnBrk="1" hangingPunct="1"/>
            <a:r>
              <a:rPr lang="en-US" sz="3600" dirty="0" smtClean="0"/>
              <a:t>Identifying DDMs – </a:t>
            </a:r>
            <a:br>
              <a:rPr lang="en-US" sz="3600" dirty="0" smtClean="0"/>
            </a:br>
            <a:r>
              <a:rPr lang="en-US" sz="3600" dirty="0" smtClean="0"/>
              <a:t>Key Questions</a:t>
            </a:r>
          </a:p>
        </p:txBody>
      </p:sp>
      <p:sp>
        <p:nvSpPr>
          <p:cNvPr id="16387" name="Content Placeholder 2" descr="Commissioner’s Memo - 4/12/13&#10;2013-2014 – districts pilot and identify DDMs&#10;2014-2015 – districts implement DDMs and collect the first year of trend data&#10;2015-2016 – districts collect the second year of trend data and issue Student Impact Ratings for all educators &#10;Districts positioned to accelerate the timeline should proceed as planned.&#10;"/>
          <p:cNvSpPr>
            <a:spLocks noGrp="1"/>
          </p:cNvSpPr>
          <p:nvPr>
            <p:ph idx="1"/>
          </p:nvPr>
        </p:nvSpPr>
        <p:spPr/>
        <p:txBody>
          <a:bodyPr>
            <a:normAutofit/>
          </a:bodyPr>
          <a:lstStyle/>
          <a:p>
            <a:pPr lvl="0"/>
            <a:r>
              <a:rPr lang="en-US" sz="2400" dirty="0" smtClean="0"/>
              <a:t>Is the measure aligned to content? </a:t>
            </a:r>
          </a:p>
          <a:p>
            <a:pPr lvl="1"/>
            <a:r>
              <a:rPr lang="en-US" sz="2000" dirty="0" smtClean="0"/>
              <a:t>Does it assess what the educators intend to teach and what’s most important for students to learn? </a:t>
            </a:r>
          </a:p>
          <a:p>
            <a:pPr lvl="0"/>
            <a:endParaRPr lang="en-US" dirty="0" smtClean="0"/>
          </a:p>
          <a:p>
            <a:pPr lvl="0"/>
            <a:r>
              <a:rPr lang="en-US" sz="2400" dirty="0" smtClean="0"/>
              <a:t>Is the measure informative?</a:t>
            </a:r>
          </a:p>
          <a:p>
            <a:pPr lvl="1"/>
            <a:r>
              <a:rPr lang="en-US" sz="2000" dirty="0" smtClean="0"/>
              <a:t>Do the results tell educators whether students are making the desired progress, falling short, or excelling?</a:t>
            </a:r>
          </a:p>
          <a:p>
            <a:pPr lvl="1"/>
            <a:r>
              <a:rPr lang="en-US" sz="2000" dirty="0" smtClean="0"/>
              <a:t>Do the results provide valuable information to schools and districts about their educators? </a:t>
            </a:r>
          </a:p>
          <a:p>
            <a:pPr lvl="1" eaLnBrk="1" hangingPunct="1">
              <a:spcBef>
                <a:spcPts val="600"/>
              </a:spcBef>
              <a:spcAft>
                <a:spcPts val="600"/>
              </a:spcAft>
              <a:buFont typeface="Wingdings 2" charset="2"/>
              <a:buNone/>
              <a:defRPr/>
            </a:pPr>
            <a:endParaRPr lang="en-US" sz="2600" dirty="0" smtClean="0"/>
          </a:p>
        </p:txBody>
      </p:sp>
      <p:sp>
        <p:nvSpPr>
          <p:cNvPr id="5" name="Folded Corner 4"/>
          <p:cNvSpPr/>
          <p:nvPr/>
        </p:nvSpPr>
        <p:spPr>
          <a:xfrm>
            <a:off x="5257800" y="4957346"/>
            <a:ext cx="2819400" cy="1138654"/>
          </a:xfrm>
          <a:prstGeom prst="foldedCorner">
            <a:avLst/>
          </a:prstGeo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a:spAutoFit/>
          </a:bodyPr>
          <a:lstStyle/>
          <a:p>
            <a:r>
              <a:rPr lang="en-US" sz="1400" dirty="0" smtClean="0">
                <a:latin typeface="Tahoma" pitchFamily="34" charset="0"/>
                <a:ea typeface="Tahoma" pitchFamily="34" charset="0"/>
                <a:cs typeface="Tahoma" pitchFamily="34" charset="0"/>
              </a:rPr>
              <a:t>See Technical Guide B for more about these key questions: </a:t>
            </a:r>
          </a:p>
          <a:p>
            <a:r>
              <a:rPr lang="en-US" sz="1400" dirty="0" smtClean="0">
                <a:hlinkClick r:id="rId3"/>
              </a:rPr>
              <a:t>http://www.doe.mass.edu/edeval/ddm/TechnicalGuideB.pdf</a:t>
            </a:r>
            <a:endParaRPr lang="en-US" sz="14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Meaningful Conversations</a:t>
            </a:r>
            <a:endParaRPr lang="en-US" dirty="0"/>
          </a:p>
        </p:txBody>
      </p:sp>
      <p:sp>
        <p:nvSpPr>
          <p:cNvPr id="3" name="Content Placeholder 2"/>
          <p:cNvSpPr>
            <a:spLocks noGrp="1"/>
          </p:cNvSpPr>
          <p:nvPr>
            <p:ph idx="1"/>
          </p:nvPr>
        </p:nvSpPr>
        <p:spPr/>
        <p:txBody>
          <a:bodyPr/>
          <a:lstStyle/>
          <a:p>
            <a:r>
              <a:rPr lang="en-US" sz="3200" dirty="0" smtClean="0"/>
              <a:t>Does the DDM help different educators in the same role discuss issues of key content?</a:t>
            </a:r>
          </a:p>
          <a:p>
            <a:endParaRPr lang="en-US" sz="3200" dirty="0" smtClean="0"/>
          </a:p>
          <a:p>
            <a:r>
              <a:rPr lang="en-US" sz="3200" dirty="0" smtClean="0"/>
              <a:t>Does the DDM highlight areas of strengths between different educators?</a:t>
            </a:r>
            <a:endParaRPr lang="en-US"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219200" y="1371600"/>
          <a:ext cx="6743700" cy="4765673"/>
        </p:xfrm>
        <a:graphic>
          <a:graphicData uri="http://schemas.openxmlformats.org/drawingml/2006/table">
            <a:tbl>
              <a:tblPr firstRow="1" bandRow="1">
                <a:tableStyleId>{5C22544A-7EE6-4342-B048-85BDC9FD1C3A}</a:tableStyleId>
              </a:tblPr>
              <a:tblGrid>
                <a:gridCol w="1172817"/>
                <a:gridCol w="5570883"/>
              </a:tblGrid>
              <a:tr h="630004">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304 Plans</a:t>
                      </a:r>
                      <a:r>
                        <a:rPr lang="en-US" sz="2400" baseline="0" dirty="0" smtClean="0"/>
                        <a:t> reviewed by ESE</a:t>
                      </a:r>
                      <a:endParaRPr lang="en-US" sz="2400" dirty="0" smtClean="0"/>
                    </a:p>
                  </a:txBody>
                  <a:tcPr marT="45726" marB="45726" anchor="ctr"/>
                </a:tc>
                <a:tc hMerge="1">
                  <a:txBody>
                    <a:bodyPr/>
                    <a:lstStyle/>
                    <a:p>
                      <a:pPr algn="ctr"/>
                      <a:endParaRPr lang="en-US" sz="1800" dirty="0"/>
                    </a:p>
                  </a:txBody>
                  <a:tcPr anchor="ctr"/>
                </a:tc>
              </a:tr>
              <a:tr h="701133">
                <a:tc>
                  <a:txBody>
                    <a:bodyPr/>
                    <a:lstStyle/>
                    <a:p>
                      <a:pPr algn="ctr"/>
                      <a:r>
                        <a:rPr lang="en-US" sz="2400" dirty="0" smtClean="0"/>
                        <a:t>97</a:t>
                      </a:r>
                      <a:endParaRPr lang="en-US" sz="2400" dirty="0"/>
                    </a:p>
                  </a:txBody>
                  <a:tcPr marT="45726" marB="45726" anchor="ctr"/>
                </a:tc>
                <a:tc>
                  <a:txBody>
                    <a:bodyPr/>
                    <a:lstStyle/>
                    <a:p>
                      <a:r>
                        <a:rPr lang="en-US" sz="2000" dirty="0" smtClean="0"/>
                        <a:t>Ready for </a:t>
                      </a:r>
                      <a:r>
                        <a:rPr lang="en-US" sz="2000" i="1" dirty="0" smtClean="0"/>
                        <a:t>full</a:t>
                      </a:r>
                      <a:r>
                        <a:rPr lang="en-US" sz="2000" i="0" dirty="0" smtClean="0"/>
                        <a:t> implementation (2 measures per educator, no extension</a:t>
                      </a:r>
                      <a:r>
                        <a:rPr lang="en-US" sz="2000" i="0" baseline="0" dirty="0" smtClean="0"/>
                        <a:t> requests</a:t>
                      </a:r>
                      <a:r>
                        <a:rPr lang="en-US" sz="2000" i="0" dirty="0" smtClean="0"/>
                        <a:t>)</a:t>
                      </a:r>
                      <a:endParaRPr lang="en-US" sz="2000" dirty="0"/>
                    </a:p>
                  </a:txBody>
                  <a:tcPr marT="45726" marB="45726" anchor="ctr"/>
                </a:tc>
              </a:tr>
              <a:tr h="701133">
                <a:tc>
                  <a:txBody>
                    <a:bodyPr/>
                    <a:lstStyle/>
                    <a:p>
                      <a:pPr algn="ctr"/>
                      <a:r>
                        <a:rPr lang="en-US" sz="2400" dirty="0" smtClean="0"/>
                        <a:t>101</a:t>
                      </a:r>
                      <a:endParaRPr lang="en-US" sz="2400" dirty="0"/>
                    </a:p>
                  </a:txBody>
                  <a:tcPr marT="45726" marB="45726" anchor="ctr"/>
                </a:tc>
                <a:tc>
                  <a:txBody>
                    <a:bodyPr/>
                    <a:lstStyle/>
                    <a:p>
                      <a:r>
                        <a:rPr lang="en-US" sz="2000" dirty="0" smtClean="0"/>
                        <a:t>Ready</a:t>
                      </a:r>
                      <a:r>
                        <a:rPr lang="en-US" sz="2000" baseline="0" dirty="0" smtClean="0"/>
                        <a:t> to implement in most areas (few extension requests)</a:t>
                      </a:r>
                      <a:endParaRPr lang="en-US" sz="2000" dirty="0"/>
                    </a:p>
                  </a:txBody>
                  <a:tcPr marT="45726" marB="45726" anchor="ctr"/>
                </a:tc>
              </a:tr>
              <a:tr h="701133">
                <a:tc>
                  <a:txBody>
                    <a:bodyPr/>
                    <a:lstStyle/>
                    <a:p>
                      <a:pPr algn="ctr"/>
                      <a:r>
                        <a:rPr lang="en-US" sz="2400" dirty="0" smtClean="0"/>
                        <a:t>67</a:t>
                      </a:r>
                      <a:endParaRPr lang="en-US" sz="2400" dirty="0"/>
                    </a:p>
                  </a:txBody>
                  <a:tcPr marT="45726" marB="45726" anchor="ctr">
                    <a:lnB w="38100" cap="flat" cmpd="sng" algn="ctr">
                      <a:solidFill>
                        <a:schemeClr val="accent1"/>
                      </a:solidFill>
                      <a:prstDash val="lgDash"/>
                      <a:round/>
                      <a:headEnd type="none" w="med" len="med"/>
                      <a:tailEnd type="none" w="med" len="med"/>
                    </a:lnB>
                  </a:tcPr>
                </a:tc>
                <a:tc>
                  <a:txBody>
                    <a:bodyPr/>
                    <a:lstStyle/>
                    <a:p>
                      <a:r>
                        <a:rPr lang="en-US" sz="2000" dirty="0" smtClean="0"/>
                        <a:t>Ready to implement with</a:t>
                      </a:r>
                      <a:r>
                        <a:rPr lang="en-US" sz="2000" baseline="0" dirty="0" smtClean="0"/>
                        <a:t> </a:t>
                      </a:r>
                      <a:r>
                        <a:rPr lang="en-US" sz="2000" dirty="0" smtClean="0"/>
                        <a:t>more than half of educators</a:t>
                      </a:r>
                      <a:endParaRPr lang="en-US" sz="2000" dirty="0"/>
                    </a:p>
                  </a:txBody>
                  <a:tcPr marT="45726" marB="45726" anchor="ctr">
                    <a:lnB w="38100" cap="flat" cmpd="sng" algn="ctr">
                      <a:solidFill>
                        <a:schemeClr val="accent1"/>
                      </a:solidFill>
                      <a:prstDash val="lgDash"/>
                      <a:round/>
                      <a:headEnd type="none" w="med" len="med"/>
                      <a:tailEnd type="none" w="med" len="med"/>
                    </a:lnB>
                  </a:tcPr>
                </a:tc>
              </a:tr>
              <a:tr h="701133">
                <a:tc>
                  <a:txBody>
                    <a:bodyPr/>
                    <a:lstStyle/>
                    <a:p>
                      <a:pPr algn="ctr"/>
                      <a:r>
                        <a:rPr lang="en-US" sz="2400" dirty="0" smtClean="0"/>
                        <a:t>26</a:t>
                      </a:r>
                      <a:endParaRPr lang="en-US" sz="2400" dirty="0"/>
                    </a:p>
                  </a:txBody>
                  <a:tcPr marT="45726" marB="45726" anchor="ctr">
                    <a:lnT w="38100" cap="flat" cmpd="sng" algn="ctr">
                      <a:solidFill>
                        <a:schemeClr val="accent1"/>
                      </a:solidFill>
                      <a:prstDash val="lgDash"/>
                      <a:round/>
                      <a:headEnd type="none" w="med" len="med"/>
                      <a:tailEnd type="none" w="med" len="med"/>
                    </a:lnT>
                  </a:tcPr>
                </a:tc>
                <a:tc>
                  <a:txBody>
                    <a:bodyPr/>
                    <a:lstStyle/>
                    <a:p>
                      <a:r>
                        <a:rPr lang="en-US" sz="2000" dirty="0" smtClean="0"/>
                        <a:t>Ready to implement with less than half of educators</a:t>
                      </a:r>
                      <a:endParaRPr lang="en-US" sz="2000" dirty="0"/>
                    </a:p>
                  </a:txBody>
                  <a:tcPr marT="45726" marB="45726" anchor="ctr">
                    <a:lnT w="38100" cap="flat" cmpd="sng" algn="ctr">
                      <a:solidFill>
                        <a:schemeClr val="accent1"/>
                      </a:solidFill>
                      <a:prstDash val="lgDash"/>
                      <a:round/>
                      <a:headEnd type="none" w="med" len="med"/>
                      <a:tailEnd type="none" w="med" len="med"/>
                    </a:lnT>
                  </a:tcPr>
                </a:tc>
              </a:tr>
              <a:tr h="701133">
                <a:tc>
                  <a:txBody>
                    <a:bodyPr/>
                    <a:lstStyle/>
                    <a:p>
                      <a:pPr algn="ctr"/>
                      <a:r>
                        <a:rPr lang="en-US" sz="2400" dirty="0" smtClean="0"/>
                        <a:t>13</a:t>
                      </a:r>
                      <a:endParaRPr lang="en-US" sz="2400" dirty="0"/>
                    </a:p>
                  </a:txBody>
                  <a:tcPr marT="45726" marB="45726" anchor="ctr"/>
                </a:tc>
                <a:tc>
                  <a:txBody>
                    <a:bodyPr/>
                    <a:lstStyle/>
                    <a:p>
                      <a:r>
                        <a:rPr lang="en-US" sz="2000" dirty="0" smtClean="0"/>
                        <a:t>Ready to implement with </a:t>
                      </a:r>
                      <a:r>
                        <a:rPr lang="en-US" sz="2000" baseline="0" dirty="0" smtClean="0"/>
                        <a:t>few educators (extensions requested for most areas)</a:t>
                      </a:r>
                      <a:endParaRPr lang="en-US" sz="2000" dirty="0"/>
                    </a:p>
                  </a:txBody>
                  <a:tcPr marT="45726" marB="45726" anchor="ctr"/>
                </a:tc>
              </a:tr>
              <a:tr h="630004">
                <a:tc>
                  <a:txBody>
                    <a:bodyPr/>
                    <a:lstStyle/>
                    <a:p>
                      <a:pPr algn="ctr"/>
                      <a:r>
                        <a:rPr lang="en-US" sz="2400" dirty="0" smtClean="0"/>
                        <a:t>33</a:t>
                      </a:r>
                      <a:endParaRPr lang="en-US" sz="2400" dirty="0"/>
                    </a:p>
                  </a:txBody>
                  <a:tcPr marT="45726" marB="45726" anchor="ctr"/>
                </a:tc>
                <a:tc>
                  <a:txBody>
                    <a:bodyPr/>
                    <a:lstStyle/>
                    <a:p>
                      <a:r>
                        <a:rPr lang="en-US" sz="2000" dirty="0" smtClean="0"/>
                        <a:t>Requested blanket extensions</a:t>
                      </a:r>
                      <a:endParaRPr lang="en-US" sz="2000" dirty="0"/>
                    </a:p>
                  </a:txBody>
                  <a:tcPr marT="45726" marB="45726" anchor="ctr"/>
                </a:tc>
              </a:tr>
            </a:tbl>
          </a:graphicData>
        </a:graphic>
      </p:graphicFrame>
      <p:sp>
        <p:nvSpPr>
          <p:cNvPr id="6" name="TextBox 6"/>
          <p:cNvSpPr txBox="1">
            <a:spLocks noChangeArrowheads="1"/>
          </p:cNvSpPr>
          <p:nvPr/>
        </p:nvSpPr>
        <p:spPr bwMode="auto">
          <a:xfrm rot="-5400000">
            <a:off x="223838" y="2671762"/>
            <a:ext cx="990600" cy="523875"/>
          </a:xfrm>
          <a:prstGeom prst="rect">
            <a:avLst/>
          </a:prstGeom>
          <a:noFill/>
          <a:ln w="9525">
            <a:noFill/>
            <a:miter lim="800000"/>
            <a:headEnd/>
            <a:tailEnd/>
          </a:ln>
        </p:spPr>
        <p:txBody>
          <a:bodyPr>
            <a:spAutoFit/>
          </a:bodyPr>
          <a:lstStyle/>
          <a:p>
            <a:r>
              <a:rPr lang="en-US" sz="2800" b="1" dirty="0" smtClean="0"/>
              <a:t>265</a:t>
            </a:r>
            <a:endParaRPr lang="en-US" sz="2800" b="1" dirty="0"/>
          </a:p>
        </p:txBody>
      </p:sp>
      <p:sp>
        <p:nvSpPr>
          <p:cNvPr id="7" name="TextBox 7"/>
          <p:cNvSpPr txBox="1">
            <a:spLocks noChangeArrowheads="1"/>
          </p:cNvSpPr>
          <p:nvPr/>
        </p:nvSpPr>
        <p:spPr bwMode="auto">
          <a:xfrm rot="-5400000">
            <a:off x="338138" y="4767262"/>
            <a:ext cx="762000" cy="523875"/>
          </a:xfrm>
          <a:prstGeom prst="rect">
            <a:avLst/>
          </a:prstGeom>
          <a:noFill/>
          <a:ln w="9525">
            <a:noFill/>
            <a:miter lim="800000"/>
            <a:headEnd/>
            <a:tailEnd/>
          </a:ln>
        </p:spPr>
        <p:txBody>
          <a:bodyPr>
            <a:spAutoFit/>
          </a:bodyPr>
          <a:lstStyle/>
          <a:p>
            <a:r>
              <a:rPr lang="en-US" sz="2800" b="1" dirty="0" smtClean="0"/>
              <a:t>72</a:t>
            </a:r>
            <a:endParaRPr lang="en-US" sz="2800" b="1" dirty="0"/>
          </a:p>
        </p:txBody>
      </p:sp>
      <p:sp>
        <p:nvSpPr>
          <p:cNvPr id="8" name="Left Brace 7"/>
          <p:cNvSpPr/>
          <p:nvPr/>
        </p:nvSpPr>
        <p:spPr>
          <a:xfrm>
            <a:off x="914400" y="2057400"/>
            <a:ext cx="304800" cy="1981200"/>
          </a:xfrm>
          <a:prstGeom prst="leftBrace">
            <a:avLst/>
          </a:prstGeom>
          <a:ln w="28575"/>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9" name="Left Brace 8"/>
          <p:cNvSpPr/>
          <p:nvPr/>
        </p:nvSpPr>
        <p:spPr>
          <a:xfrm>
            <a:off x="914400" y="4191000"/>
            <a:ext cx="304800" cy="1905000"/>
          </a:xfrm>
          <a:prstGeom prst="leftBrace">
            <a:avLst/>
          </a:prstGeom>
          <a:ln w="28575"/>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2" name="Title 1"/>
          <p:cNvSpPr>
            <a:spLocks noGrp="1"/>
          </p:cNvSpPr>
          <p:nvPr>
            <p:ph type="title"/>
          </p:nvPr>
        </p:nvSpPr>
        <p:spPr/>
        <p:txBody>
          <a:bodyPr/>
          <a:lstStyle/>
          <a:p>
            <a:r>
              <a:rPr lang="en-US" dirty="0" smtClean="0"/>
              <a:t>State of the Commonwealth</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Practice… </a:t>
            </a:r>
            <a:br>
              <a:rPr lang="en-US" dirty="0" smtClean="0"/>
            </a:br>
            <a:r>
              <a:rPr lang="en-US" dirty="0" smtClean="0"/>
              <a:t>Lessons from Wakefield</a:t>
            </a:r>
            <a:endParaRPr lang="en-US" dirty="0"/>
          </a:p>
        </p:txBody>
      </p:sp>
      <p:sp>
        <p:nvSpPr>
          <p:cNvPr id="3" name="Text Placeholder 2"/>
          <p:cNvSpPr>
            <a:spLocks noGrp="1"/>
          </p:cNvSpPr>
          <p:nvPr>
            <p:ph type="body" idx="1"/>
          </p:nvPr>
        </p:nvSpPr>
        <p:spPr>
          <a:xfrm>
            <a:off x="685800" y="5105401"/>
            <a:ext cx="7162800" cy="685800"/>
          </a:xfrm>
        </p:spPr>
        <p:txBody>
          <a:bodyPr/>
          <a:lstStyle/>
          <a:p>
            <a:r>
              <a:rPr lang="en-US" dirty="0" smtClean="0"/>
              <a:t>Dr. Stephen </a:t>
            </a:r>
            <a:r>
              <a:rPr lang="en-US" dirty="0" err="1" smtClean="0"/>
              <a:t>Zrike</a:t>
            </a:r>
            <a:r>
              <a:rPr lang="en-US" dirty="0" smtClean="0"/>
              <a:t>, Superintendent</a:t>
            </a:r>
          </a:p>
          <a:p>
            <a:r>
              <a:rPr lang="en-US" dirty="0" smtClean="0"/>
              <a:t>Dr. Kim Smith, Assistant Superintendent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924800" cy="1143000"/>
          </a:xfrm>
        </p:spPr>
        <p:txBody>
          <a:bodyPr/>
          <a:lstStyle/>
          <a:p>
            <a:r>
              <a:rPr lang="en-US" dirty="0">
                <a:cs typeface="Georgia"/>
              </a:rPr>
              <a:t>DDMs as an </a:t>
            </a:r>
            <a:r>
              <a:rPr lang="en-US" i="1" dirty="0">
                <a:cs typeface="Georgia"/>
              </a:rPr>
              <a:t>opportunity</a:t>
            </a:r>
            <a:r>
              <a:rPr lang="en-US" dirty="0">
                <a:cs typeface="Georgia"/>
              </a:rPr>
              <a:t>…</a:t>
            </a:r>
            <a:endParaRPr lang="en-US" dirty="0"/>
          </a:p>
        </p:txBody>
      </p:sp>
      <p:pic>
        <p:nvPicPr>
          <p:cNvPr id="4" name="Content Placeholder 3" descr="IMG_0212.JPG"/>
          <p:cNvPicPr>
            <a:picLocks noGrp="1" noChangeAspect="1"/>
          </p:cNvPicPr>
          <p:nvPr>
            <p:ph idx="1"/>
          </p:nvPr>
        </p:nvPicPr>
        <p:blipFill>
          <a:blip r:embed="rId2" cstate="print">
            <a:extLst>
              <a:ext uri="{28A0092B-C50C-407E-A947-70E740481C1C}">
                <a14:useLocalDpi xmlns="" xmlns:a14="http://schemas.microsoft.com/office/drawing/2010/main" val="0"/>
              </a:ext>
            </a:extLst>
          </a:blip>
          <a:srcRect t="11285" b="11285"/>
          <a:stretch>
            <a:fillRect/>
          </a:stretch>
        </p:blipFill>
        <p:spPr>
          <a:xfrm>
            <a:off x="457200" y="762000"/>
            <a:ext cx="7924800" cy="4602163"/>
          </a:xfrm>
          <a:prstGeom prst="rect">
            <a:avLst/>
          </a:prstGeom>
        </p:spPr>
      </p:pic>
      <p:sp>
        <p:nvSpPr>
          <p:cNvPr id="5" name="Rectangle 4"/>
          <p:cNvSpPr/>
          <p:nvPr/>
        </p:nvSpPr>
        <p:spPr>
          <a:xfrm>
            <a:off x="533400" y="5562600"/>
            <a:ext cx="7718780" cy="584776"/>
          </a:xfrm>
          <a:prstGeom prst="rect">
            <a:avLst/>
          </a:prstGeom>
        </p:spPr>
        <p:txBody>
          <a:bodyPr wrap="none">
            <a:spAutoFit/>
          </a:bodyPr>
          <a:lstStyle/>
          <a:p>
            <a:r>
              <a:rPr lang="en-US" sz="3200" dirty="0">
                <a:latin typeface="Georgia"/>
                <a:cs typeface="Georgia"/>
              </a:rPr>
              <a:t>to foster student growth and achievement</a:t>
            </a:r>
          </a:p>
        </p:txBody>
      </p:sp>
    </p:spTree>
    <p:extLst>
      <p:ext uri="{BB962C8B-B14F-4D97-AF65-F5344CB8AC3E}">
        <p14:creationId xmlns="" xmlns:p14="http://schemas.microsoft.com/office/powerpoint/2010/main" val="1101609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924800" cy="1143000"/>
          </a:xfrm>
        </p:spPr>
        <p:txBody>
          <a:bodyPr/>
          <a:lstStyle/>
          <a:p>
            <a:r>
              <a:rPr lang="en-US" b="1" dirty="0">
                <a:cs typeface="Georgia"/>
              </a:rPr>
              <a:t>An Opportunity for Wakefield Public Schools</a:t>
            </a:r>
            <a:br>
              <a:rPr lang="en-US" b="1" dirty="0">
                <a:cs typeface="Georgia"/>
              </a:rPr>
            </a:br>
            <a:endParaRPr lang="en-US" dirty="0"/>
          </a:p>
        </p:txBody>
      </p:sp>
      <p:sp>
        <p:nvSpPr>
          <p:cNvPr id="3" name="Content Placeholder 2"/>
          <p:cNvSpPr>
            <a:spLocks noGrp="1"/>
          </p:cNvSpPr>
          <p:nvPr>
            <p:ph idx="1"/>
          </p:nvPr>
        </p:nvSpPr>
        <p:spPr>
          <a:xfrm>
            <a:off x="609600" y="1752600"/>
            <a:ext cx="7924800" cy="3581400"/>
          </a:xfrm>
        </p:spPr>
        <p:txBody>
          <a:bodyPr/>
          <a:lstStyle/>
          <a:p>
            <a:r>
              <a:rPr lang="en-US" dirty="0">
                <a:latin typeface="Georgia"/>
                <a:cs typeface="Georgia"/>
              </a:rPr>
              <a:t>Ongoing, just in time data collection, analysis and ACTION</a:t>
            </a:r>
          </a:p>
          <a:p>
            <a:r>
              <a:rPr lang="en-US" dirty="0">
                <a:latin typeface="Georgia"/>
                <a:cs typeface="Georgia"/>
              </a:rPr>
              <a:t>Emphasis on growth</a:t>
            </a:r>
          </a:p>
          <a:p>
            <a:r>
              <a:rPr lang="en-US" dirty="0">
                <a:latin typeface="Georgia"/>
                <a:cs typeface="Georgia"/>
              </a:rPr>
              <a:t>Educator influenced</a:t>
            </a:r>
          </a:p>
          <a:p>
            <a:r>
              <a:rPr lang="en-US" dirty="0">
                <a:latin typeface="Georgia"/>
                <a:cs typeface="Georgia"/>
              </a:rPr>
              <a:t>Focus on student learning</a:t>
            </a:r>
          </a:p>
          <a:p>
            <a:r>
              <a:rPr lang="en-US" dirty="0">
                <a:latin typeface="Georgia"/>
                <a:cs typeface="Georgia"/>
              </a:rPr>
              <a:t>Inclusive of all grade levels and content areas</a:t>
            </a:r>
          </a:p>
          <a:p>
            <a:r>
              <a:rPr lang="en-US" dirty="0">
                <a:latin typeface="Georgia"/>
                <a:cs typeface="Georgia"/>
              </a:rPr>
              <a:t>Moving from data poor to data rich</a:t>
            </a:r>
          </a:p>
          <a:p>
            <a:pPr marL="0" indent="0">
              <a:buNone/>
            </a:pPr>
            <a:endParaRPr lang="en-US" dirty="0"/>
          </a:p>
        </p:txBody>
      </p:sp>
    </p:spTree>
    <p:extLst>
      <p:ext uri="{BB962C8B-B14F-4D97-AF65-F5344CB8AC3E}">
        <p14:creationId xmlns="" xmlns:p14="http://schemas.microsoft.com/office/powerpoint/2010/main" val="2497424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Big Idea</a:t>
            </a:r>
            <a:endParaRPr lang="en-US" b="1" dirty="0"/>
          </a:p>
        </p:txBody>
      </p:sp>
      <p:sp>
        <p:nvSpPr>
          <p:cNvPr id="3" name="Content Placeholder 2"/>
          <p:cNvSpPr>
            <a:spLocks noGrp="1"/>
          </p:cNvSpPr>
          <p:nvPr>
            <p:ph idx="1"/>
          </p:nvPr>
        </p:nvSpPr>
        <p:spPr>
          <a:xfrm>
            <a:off x="609600" y="1524000"/>
            <a:ext cx="8229600" cy="4602163"/>
          </a:xfrm>
        </p:spPr>
        <p:txBody>
          <a:bodyPr/>
          <a:lstStyle/>
          <a:p>
            <a:pPr marL="0" indent="0">
              <a:buNone/>
            </a:pPr>
            <a:r>
              <a:rPr lang="en-US" sz="3200" i="1" dirty="0" smtClean="0">
                <a:latin typeface="Georgia"/>
                <a:cs typeface="Georgia"/>
              </a:rPr>
              <a:t>We </a:t>
            </a:r>
            <a:r>
              <a:rPr lang="en-US" sz="3200" i="1" dirty="0">
                <a:latin typeface="Georgia"/>
                <a:cs typeface="Georgia"/>
              </a:rPr>
              <a:t>can raise student achievement with the ongoing collaboration and collective inquiry of educators, expressly focused on student learning and growth, as measured by common </a:t>
            </a:r>
            <a:r>
              <a:rPr lang="en-US" sz="3200" i="1" dirty="0" smtClean="0">
                <a:latin typeface="Georgia"/>
                <a:cs typeface="Georgia"/>
              </a:rPr>
              <a:t>assessments</a:t>
            </a:r>
          </a:p>
          <a:p>
            <a:pPr marL="0" indent="0">
              <a:buNone/>
            </a:pPr>
            <a:r>
              <a:rPr lang="en-US" dirty="0" smtClean="0">
                <a:latin typeface="Georgia"/>
                <a:cs typeface="Georgia"/>
              </a:rPr>
              <a:t>------------------------------------------------------------</a:t>
            </a:r>
            <a:endParaRPr lang="en-US" dirty="0">
              <a:latin typeface="Georgia"/>
              <a:cs typeface="Georgia"/>
            </a:endParaRPr>
          </a:p>
          <a:p>
            <a:pPr marL="0" indent="0" algn="ctr">
              <a:buNone/>
            </a:pPr>
            <a:r>
              <a:rPr lang="en-US" sz="3200" b="1" dirty="0">
                <a:solidFill>
                  <a:srgbClr val="FF0000"/>
                </a:solidFill>
                <a:latin typeface="Georgia"/>
                <a:cs typeface="Georgia"/>
              </a:rPr>
              <a:t>DDMs are common interim assessments designed for this purpose</a:t>
            </a:r>
          </a:p>
          <a:p>
            <a:endParaRPr lang="en-US" dirty="0"/>
          </a:p>
        </p:txBody>
      </p:sp>
    </p:spTree>
    <p:extLst>
      <p:ext uri="{BB962C8B-B14F-4D97-AF65-F5344CB8AC3E}">
        <p14:creationId xmlns="" xmlns:p14="http://schemas.microsoft.com/office/powerpoint/2010/main" val="3434623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cs typeface="Georgia"/>
              </a:rPr>
              <a:t>Structures and Systems of Support</a:t>
            </a:r>
            <a:endParaRPr lang="en-US" dirty="0"/>
          </a:p>
        </p:txBody>
      </p:sp>
      <p:sp>
        <p:nvSpPr>
          <p:cNvPr id="3" name="Content Placeholder 2"/>
          <p:cNvSpPr>
            <a:spLocks noGrp="1"/>
          </p:cNvSpPr>
          <p:nvPr>
            <p:ph idx="1"/>
          </p:nvPr>
        </p:nvSpPr>
        <p:spPr/>
        <p:txBody>
          <a:bodyPr/>
          <a:lstStyle/>
          <a:p>
            <a:r>
              <a:rPr lang="en-US" b="1" dirty="0">
                <a:latin typeface="Georgia"/>
                <a:cs typeface="Georgia"/>
              </a:rPr>
              <a:t>Mechanism for collaboration</a:t>
            </a:r>
            <a:r>
              <a:rPr lang="en-US" dirty="0">
                <a:latin typeface="Georgia"/>
                <a:cs typeface="Georgia"/>
              </a:rPr>
              <a:t>: Professional Learning Communities (PLCs)</a:t>
            </a:r>
          </a:p>
          <a:p>
            <a:r>
              <a:rPr lang="en-US" b="1" dirty="0">
                <a:latin typeface="Georgia"/>
                <a:cs typeface="Georgia"/>
              </a:rPr>
              <a:t>Time</a:t>
            </a:r>
            <a:r>
              <a:rPr lang="en-US" dirty="0">
                <a:latin typeface="Georgia"/>
                <a:cs typeface="Georgia"/>
              </a:rPr>
              <a:t>: Consistent job-embedded collaboration</a:t>
            </a:r>
          </a:p>
          <a:p>
            <a:r>
              <a:rPr lang="en-US" b="1" dirty="0">
                <a:latin typeface="Georgia"/>
                <a:cs typeface="Georgia"/>
              </a:rPr>
              <a:t>Professional Development: </a:t>
            </a:r>
            <a:r>
              <a:rPr lang="en-US" dirty="0" smtClean="0">
                <a:latin typeface="Georgia"/>
                <a:cs typeface="Georgia"/>
              </a:rPr>
              <a:t>Investing in adult development</a:t>
            </a:r>
            <a:endParaRPr lang="en-US" b="1" dirty="0">
              <a:latin typeface="Georgia"/>
              <a:cs typeface="Georgia"/>
            </a:endParaRPr>
          </a:p>
          <a:p>
            <a:r>
              <a:rPr lang="en-US" b="1" dirty="0">
                <a:latin typeface="Georgia"/>
                <a:cs typeface="Georgia"/>
              </a:rPr>
              <a:t>Coaching Model: </a:t>
            </a:r>
            <a:r>
              <a:rPr lang="en-US" dirty="0">
                <a:latin typeface="Georgia"/>
                <a:cs typeface="Georgia"/>
              </a:rPr>
              <a:t>Providing teams with continuous support in meeting objectives</a:t>
            </a:r>
            <a:endParaRPr lang="en-US" b="1" dirty="0">
              <a:latin typeface="Georgia"/>
              <a:cs typeface="Georgia"/>
            </a:endParaRPr>
          </a:p>
          <a:p>
            <a:r>
              <a:rPr lang="en-US" b="1" dirty="0">
                <a:latin typeface="Georgia"/>
                <a:cs typeface="Georgia"/>
              </a:rPr>
              <a:t>Communication/Clarity: </a:t>
            </a:r>
            <a:r>
              <a:rPr lang="en-US" dirty="0">
                <a:latin typeface="Georgia"/>
                <a:cs typeface="Georgia"/>
              </a:rPr>
              <a:t>Communicate clear expectations and provide oversight to obtain desired outcomes</a:t>
            </a:r>
          </a:p>
          <a:p>
            <a:endParaRPr lang="en-US" dirty="0"/>
          </a:p>
        </p:txBody>
      </p:sp>
    </p:spTree>
    <p:extLst>
      <p:ext uri="{BB962C8B-B14F-4D97-AF65-F5344CB8AC3E}">
        <p14:creationId xmlns="" xmlns:p14="http://schemas.microsoft.com/office/powerpoint/2010/main" val="3311370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lstStyle/>
          <a:p>
            <a:pPr algn="ctr"/>
            <a:r>
              <a:rPr lang="en-US" sz="3600" b="1" dirty="0">
                <a:cs typeface="Georgia"/>
              </a:rPr>
              <a:t>Professional Learning Community (PLC) structure</a:t>
            </a:r>
            <a:endParaRPr lang="en-US" sz="3600" b="1" dirty="0"/>
          </a:p>
        </p:txBody>
      </p:sp>
      <p:sp>
        <p:nvSpPr>
          <p:cNvPr id="3" name="Content Placeholder 2"/>
          <p:cNvSpPr>
            <a:spLocks noGrp="1"/>
          </p:cNvSpPr>
          <p:nvPr>
            <p:ph idx="1"/>
          </p:nvPr>
        </p:nvSpPr>
        <p:spPr/>
        <p:txBody>
          <a:bodyPr/>
          <a:lstStyle/>
          <a:p>
            <a:r>
              <a:rPr lang="en-US" dirty="0">
                <a:latin typeface="Georgia"/>
                <a:cs typeface="Georgia"/>
              </a:rPr>
              <a:t>A culture of professional collaboration with student performance data as centerpiece of </a:t>
            </a:r>
            <a:r>
              <a:rPr lang="en-US" dirty="0" smtClean="0">
                <a:latin typeface="Georgia"/>
                <a:cs typeface="Georgia"/>
              </a:rPr>
              <a:t>discussion</a:t>
            </a:r>
          </a:p>
          <a:p>
            <a:pPr marL="0" indent="0">
              <a:buNone/>
            </a:pPr>
            <a:endParaRPr lang="en-US" dirty="0">
              <a:latin typeface="Georgia"/>
              <a:cs typeface="Georgia"/>
            </a:endParaRPr>
          </a:p>
          <a:p>
            <a:r>
              <a:rPr lang="en-US" dirty="0">
                <a:latin typeface="Georgia"/>
                <a:cs typeface="Georgia"/>
              </a:rPr>
              <a:t>Educators develop strategic response to students’ needs in order to ensure high levels of learning for all students. </a:t>
            </a:r>
          </a:p>
          <a:p>
            <a:pPr marL="0" indent="0" algn="r">
              <a:buNone/>
            </a:pPr>
            <a:r>
              <a:rPr lang="en-US" i="1" dirty="0" err="1"/>
              <a:t>DuFour</a:t>
            </a:r>
            <a:r>
              <a:rPr lang="en-US" i="1" dirty="0"/>
              <a:t>, </a:t>
            </a:r>
            <a:r>
              <a:rPr lang="en-US" i="1" dirty="0" err="1"/>
              <a:t>DuFour</a:t>
            </a:r>
            <a:r>
              <a:rPr lang="en-US" i="1" dirty="0"/>
              <a:t>, &amp; </a:t>
            </a:r>
            <a:r>
              <a:rPr lang="en-US" i="1" dirty="0" err="1"/>
              <a:t>Eaker</a:t>
            </a:r>
            <a:r>
              <a:rPr lang="en-US" dirty="0"/>
              <a:t> </a:t>
            </a:r>
            <a:endParaRPr lang="en-US" i="1" dirty="0">
              <a:latin typeface="Georgia"/>
              <a:cs typeface="Georgia"/>
            </a:endParaRPr>
          </a:p>
          <a:p>
            <a:endParaRPr lang="en-US" dirty="0"/>
          </a:p>
        </p:txBody>
      </p:sp>
    </p:spTree>
    <p:extLst>
      <p:ext uri="{BB962C8B-B14F-4D97-AF65-F5344CB8AC3E}">
        <p14:creationId xmlns="" xmlns:p14="http://schemas.microsoft.com/office/powerpoint/2010/main" val="2542669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Georgia"/>
              </a:rPr>
              <a:t>Professional Development</a:t>
            </a:r>
            <a:endParaRPr lang="en-US" dirty="0"/>
          </a:p>
        </p:txBody>
      </p:sp>
      <p:sp>
        <p:nvSpPr>
          <p:cNvPr id="3" name="Content Placeholder 2"/>
          <p:cNvSpPr>
            <a:spLocks noGrp="1"/>
          </p:cNvSpPr>
          <p:nvPr>
            <p:ph idx="1"/>
          </p:nvPr>
        </p:nvSpPr>
        <p:spPr/>
        <p:txBody>
          <a:bodyPr/>
          <a:lstStyle/>
          <a:p>
            <a:pPr marL="0" indent="0">
              <a:buNone/>
            </a:pPr>
            <a:r>
              <a:rPr lang="en-US" b="1" i="1" dirty="0">
                <a:latin typeface="Georgia"/>
                <a:cs typeface="Georgia"/>
              </a:rPr>
              <a:t>Provides opportunity for educators </a:t>
            </a:r>
            <a:r>
              <a:rPr lang="en-US" b="1" i="1" dirty="0" smtClean="0">
                <a:latin typeface="Georgia"/>
                <a:cs typeface="Georgia"/>
              </a:rPr>
              <a:t>to: </a:t>
            </a:r>
            <a:endParaRPr lang="en-US" b="1" i="1" dirty="0">
              <a:latin typeface="Georgia"/>
              <a:cs typeface="Georgia"/>
            </a:endParaRPr>
          </a:p>
          <a:p>
            <a:r>
              <a:rPr lang="en-US" dirty="0">
                <a:latin typeface="Georgia"/>
                <a:cs typeface="Georgia"/>
              </a:rPr>
              <a:t>understand PLC framework </a:t>
            </a:r>
          </a:p>
          <a:p>
            <a:r>
              <a:rPr lang="en-US" dirty="0">
                <a:latin typeface="Georgia"/>
                <a:cs typeface="Georgia"/>
              </a:rPr>
              <a:t>learn how to work with data and practice specific data protocols</a:t>
            </a:r>
          </a:p>
          <a:p>
            <a:r>
              <a:rPr lang="en-US" dirty="0">
                <a:latin typeface="Georgia"/>
                <a:cs typeface="Georgia"/>
              </a:rPr>
              <a:t>establish team norms and student learning goals</a:t>
            </a:r>
          </a:p>
          <a:p>
            <a:pPr marL="0" indent="0">
              <a:buNone/>
            </a:pPr>
            <a:endParaRPr lang="en-US" dirty="0"/>
          </a:p>
        </p:txBody>
      </p:sp>
    </p:spTree>
    <p:extLst>
      <p:ext uri="{BB962C8B-B14F-4D97-AF65-F5344CB8AC3E}">
        <p14:creationId xmlns="" xmlns:p14="http://schemas.microsoft.com/office/powerpoint/2010/main" val="2911125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Text Placeholder 2"/>
          <p:cNvSpPr>
            <a:spLocks noGrp="1"/>
          </p:cNvSpPr>
          <p:nvPr>
            <p:ph type="body" idx="1"/>
          </p:nvPr>
        </p:nvSpPr>
        <p:spPr/>
        <p:txBody>
          <a:bodyPr/>
          <a:lstStyle/>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Georgia"/>
                <a:cs typeface="Georgia"/>
              </a:rPr>
              <a:t>Budget-neutral redesign of school schedules at middle school and high school to facilitate grade level/content area educator teams to meet 1-3 times per 6-day </a:t>
            </a:r>
            <a:r>
              <a:rPr lang="en-US" dirty="0" smtClean="0">
                <a:latin typeface="Georgia"/>
                <a:cs typeface="Georgia"/>
              </a:rPr>
              <a:t>cycle</a:t>
            </a:r>
          </a:p>
          <a:p>
            <a:pPr marL="0" indent="0">
              <a:buNone/>
            </a:pPr>
            <a:endParaRPr lang="en-US" dirty="0">
              <a:latin typeface="Georgia"/>
              <a:cs typeface="Georgia"/>
            </a:endParaRPr>
          </a:p>
          <a:p>
            <a:r>
              <a:rPr lang="en-US" dirty="0" smtClean="0">
                <a:latin typeface="Georgia"/>
                <a:cs typeface="Georgia"/>
              </a:rPr>
              <a:t>Currently working on </a:t>
            </a:r>
            <a:r>
              <a:rPr lang="en-US" dirty="0">
                <a:latin typeface="Georgia"/>
                <a:cs typeface="Georgia"/>
              </a:rPr>
              <a:t>plan for implementing 1x5 in K-4 schools</a:t>
            </a:r>
          </a:p>
          <a:p>
            <a:endParaRPr lang="en-US" dirty="0"/>
          </a:p>
        </p:txBody>
      </p:sp>
      <p:sp>
        <p:nvSpPr>
          <p:cNvPr id="4" name="Title 1"/>
          <p:cNvSpPr>
            <a:spLocks noGrp="1"/>
          </p:cNvSpPr>
          <p:nvPr>
            <p:ph type="title"/>
          </p:nvPr>
        </p:nvSpPr>
        <p:spPr/>
        <p:txBody>
          <a:bodyPr>
            <a:normAutofit fontScale="90000"/>
          </a:bodyPr>
          <a:lstStyle/>
          <a:p>
            <a:r>
              <a:rPr lang="en-US" sz="4000" b="1" dirty="0" smtClean="0">
                <a:latin typeface="Georgia"/>
                <a:cs typeface="Georgia"/>
              </a:rPr>
              <a:t>Consistent, Job-embedded Time </a:t>
            </a:r>
            <a:endParaRPr lang="en-US" sz="4000" b="1" dirty="0">
              <a:latin typeface="Georgia"/>
              <a:cs typeface="Georgia"/>
            </a:endParaRPr>
          </a:p>
        </p:txBody>
      </p:sp>
    </p:spTree>
    <p:extLst>
      <p:ext uri="{BB962C8B-B14F-4D97-AF65-F5344CB8AC3E}">
        <p14:creationId xmlns="" xmlns:p14="http://schemas.microsoft.com/office/powerpoint/2010/main" val="3201981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lstStyle/>
          <a:p>
            <a:pPr algn="ctr"/>
            <a:r>
              <a:rPr lang="en-US" b="1" dirty="0">
                <a:cs typeface="Georgia"/>
              </a:rPr>
              <a:t>Clear </a:t>
            </a:r>
            <a:r>
              <a:rPr lang="en-US" b="1" dirty="0" smtClean="0">
                <a:cs typeface="Georgia"/>
              </a:rPr>
              <a:t>Expectations </a:t>
            </a:r>
            <a:r>
              <a:rPr lang="en-US" b="1" dirty="0">
                <a:cs typeface="Georgia"/>
              </a:rPr>
              <a:t>&amp; </a:t>
            </a:r>
            <a:r>
              <a:rPr lang="en-US" b="1" dirty="0" smtClean="0">
                <a:cs typeface="Georgia"/>
              </a:rPr>
              <a:t>Oversight</a:t>
            </a:r>
            <a:endParaRPr lang="en-US" dirty="0"/>
          </a:p>
        </p:txBody>
      </p:sp>
      <p:sp>
        <p:nvSpPr>
          <p:cNvPr id="3" name="Content Placeholder 2"/>
          <p:cNvSpPr>
            <a:spLocks noGrp="1"/>
          </p:cNvSpPr>
          <p:nvPr>
            <p:ph idx="1"/>
          </p:nvPr>
        </p:nvSpPr>
        <p:spPr>
          <a:xfrm>
            <a:off x="533400" y="1752600"/>
            <a:ext cx="7924800" cy="3581400"/>
          </a:xfrm>
        </p:spPr>
        <p:txBody>
          <a:bodyPr/>
          <a:lstStyle/>
          <a:p>
            <a:pPr lvl="0"/>
            <a:r>
              <a:rPr lang="en-US" dirty="0">
                <a:latin typeface="Georgia"/>
                <a:cs typeface="Georgia"/>
              </a:rPr>
              <a:t>Provide a self-assessment rubric as a guide for teams to strive for exemplary </a:t>
            </a:r>
            <a:r>
              <a:rPr lang="en-US" dirty="0" smtClean="0">
                <a:latin typeface="Georgia"/>
                <a:cs typeface="Georgia"/>
              </a:rPr>
              <a:t>performance</a:t>
            </a:r>
            <a:endParaRPr lang="en-US" dirty="0">
              <a:latin typeface="Georgia"/>
              <a:cs typeface="Georgia"/>
            </a:endParaRPr>
          </a:p>
          <a:p>
            <a:r>
              <a:rPr lang="en-US" dirty="0">
                <a:latin typeface="Georgia"/>
                <a:cs typeface="Georgia"/>
              </a:rPr>
              <a:t>Principal is a regular presence at meetings providing guidance and support </a:t>
            </a:r>
          </a:p>
          <a:p>
            <a:r>
              <a:rPr lang="en-US" dirty="0">
                <a:latin typeface="Georgia"/>
                <a:cs typeface="Georgia"/>
              </a:rPr>
              <a:t>Implement a reporting mechanism for teams to complete on a regular </a:t>
            </a:r>
            <a:r>
              <a:rPr lang="en-US" dirty="0" smtClean="0">
                <a:latin typeface="Georgia"/>
                <a:cs typeface="Georgia"/>
              </a:rPr>
              <a:t>basis</a:t>
            </a:r>
          </a:p>
          <a:p>
            <a:r>
              <a:rPr lang="en-US" dirty="0">
                <a:latin typeface="Georgia"/>
                <a:cs typeface="Georgia"/>
              </a:rPr>
              <a:t>District-wide steering committee</a:t>
            </a:r>
          </a:p>
          <a:p>
            <a:pPr marL="0" indent="0">
              <a:buNone/>
            </a:pPr>
            <a:endParaRPr lang="en-US" dirty="0">
              <a:latin typeface="Georgia"/>
              <a:cs typeface="Georgia"/>
            </a:endParaRPr>
          </a:p>
          <a:p>
            <a:endParaRPr lang="en-US" dirty="0"/>
          </a:p>
          <a:p>
            <a:endParaRPr lang="en-US" dirty="0"/>
          </a:p>
        </p:txBody>
      </p:sp>
    </p:spTree>
    <p:extLst>
      <p:ext uri="{BB962C8B-B14F-4D97-AF65-F5344CB8AC3E}">
        <p14:creationId xmlns="" xmlns:p14="http://schemas.microsoft.com/office/powerpoint/2010/main" val="2858467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Georgia"/>
              </a:rPr>
              <a:t>Launch Coaching Model</a:t>
            </a:r>
            <a:endParaRPr lang="en-US" dirty="0"/>
          </a:p>
        </p:txBody>
      </p:sp>
      <p:sp>
        <p:nvSpPr>
          <p:cNvPr id="3" name="Content Placeholder 2"/>
          <p:cNvSpPr>
            <a:spLocks noGrp="1"/>
          </p:cNvSpPr>
          <p:nvPr>
            <p:ph idx="1"/>
          </p:nvPr>
        </p:nvSpPr>
        <p:spPr/>
        <p:txBody>
          <a:bodyPr/>
          <a:lstStyle/>
          <a:p>
            <a:pPr marL="0" indent="0">
              <a:buNone/>
            </a:pPr>
            <a:r>
              <a:rPr lang="en-US" b="1" i="1" dirty="0">
                <a:latin typeface="Georgia"/>
                <a:cs typeface="Georgia"/>
              </a:rPr>
              <a:t>Coaches (K-4), Coordinators (5-12), and Directors (K-12) bring knowledge of:</a:t>
            </a:r>
          </a:p>
          <a:p>
            <a:r>
              <a:rPr lang="en-US" dirty="0">
                <a:latin typeface="Georgia"/>
                <a:cs typeface="Georgia"/>
              </a:rPr>
              <a:t> Common Core/MA State Standards</a:t>
            </a:r>
          </a:p>
          <a:p>
            <a:r>
              <a:rPr lang="en-US" dirty="0">
                <a:latin typeface="Georgia"/>
                <a:cs typeface="Georgia"/>
              </a:rPr>
              <a:t>Best practices in data synthesis &amp; analysis</a:t>
            </a:r>
          </a:p>
          <a:p>
            <a:pPr marL="0" indent="0">
              <a:buNone/>
            </a:pPr>
            <a:endParaRPr lang="en-US" dirty="0">
              <a:latin typeface="Georgia"/>
              <a:cs typeface="Georgia"/>
            </a:endParaRPr>
          </a:p>
          <a:p>
            <a:pPr marL="0" indent="0">
              <a:buNone/>
            </a:pPr>
            <a:r>
              <a:rPr lang="en-US" b="1" i="1" dirty="0">
                <a:latin typeface="Georgia"/>
                <a:cs typeface="Georgia"/>
              </a:rPr>
              <a:t>Have time to assist busy teachers with:</a:t>
            </a:r>
          </a:p>
          <a:p>
            <a:r>
              <a:rPr lang="en-US" dirty="0">
                <a:latin typeface="Georgia"/>
                <a:cs typeface="Georgia"/>
              </a:rPr>
              <a:t>planning and details between meetings </a:t>
            </a:r>
          </a:p>
          <a:p>
            <a:r>
              <a:rPr lang="en-US" dirty="0">
                <a:latin typeface="Georgia"/>
                <a:cs typeface="Georgia"/>
              </a:rPr>
              <a:t>accessing materials and resources to support their work</a:t>
            </a:r>
          </a:p>
          <a:p>
            <a:endParaRPr lang="en-US" dirty="0"/>
          </a:p>
        </p:txBody>
      </p:sp>
    </p:spTree>
    <p:extLst>
      <p:ext uri="{BB962C8B-B14F-4D97-AF65-F5344CB8AC3E}">
        <p14:creationId xmlns="" xmlns:p14="http://schemas.microsoft.com/office/powerpoint/2010/main" val="15125354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Georgia"/>
              </a:rPr>
              <a:t>Key to success?  Buy-in</a:t>
            </a:r>
            <a:endParaRPr lang="en-US" dirty="0"/>
          </a:p>
        </p:txBody>
      </p:sp>
      <p:sp>
        <p:nvSpPr>
          <p:cNvPr id="3" name="Content Placeholder 2"/>
          <p:cNvSpPr>
            <a:spLocks noGrp="1"/>
          </p:cNvSpPr>
          <p:nvPr>
            <p:ph idx="1"/>
          </p:nvPr>
        </p:nvSpPr>
        <p:spPr/>
        <p:txBody>
          <a:bodyPr/>
          <a:lstStyle/>
          <a:p>
            <a:pPr marL="0" indent="0">
              <a:buNone/>
            </a:pPr>
            <a:r>
              <a:rPr lang="en-US" b="1" i="1" dirty="0">
                <a:latin typeface="Georgia"/>
                <a:cs typeface="Georgia"/>
              </a:rPr>
              <a:t>“State regulation says we have to do this” </a:t>
            </a:r>
          </a:p>
          <a:p>
            <a:r>
              <a:rPr lang="en-US" dirty="0">
                <a:latin typeface="Georgia"/>
                <a:cs typeface="Georgia"/>
              </a:rPr>
              <a:t>will not inspire excitement, work ethic, and results from our </a:t>
            </a:r>
            <a:r>
              <a:rPr lang="en-US" dirty="0" smtClean="0">
                <a:latin typeface="Georgia"/>
                <a:cs typeface="Georgia"/>
              </a:rPr>
              <a:t>teachers</a:t>
            </a:r>
          </a:p>
          <a:p>
            <a:pPr marL="0" indent="0">
              <a:buNone/>
            </a:pPr>
            <a:endParaRPr lang="en-US" dirty="0">
              <a:latin typeface="Georgia"/>
              <a:cs typeface="Georgia"/>
            </a:endParaRPr>
          </a:p>
          <a:p>
            <a:pPr marL="0" indent="0">
              <a:buNone/>
            </a:pPr>
            <a:r>
              <a:rPr lang="en-US" b="1" i="1" dirty="0">
                <a:latin typeface="Georgia"/>
                <a:cs typeface="Georgia"/>
              </a:rPr>
              <a:t>A goal that reads “8</a:t>
            </a:r>
            <a:r>
              <a:rPr lang="en-US" b="1" i="1" baseline="30000" dirty="0">
                <a:latin typeface="Georgia"/>
                <a:cs typeface="Georgia"/>
              </a:rPr>
              <a:t>th</a:t>
            </a:r>
            <a:r>
              <a:rPr lang="en-US" b="1" i="1" dirty="0">
                <a:latin typeface="Georgia"/>
                <a:cs typeface="Georgia"/>
              </a:rPr>
              <a:t> grade students will improve MCAS ELA scores by 25% by May of 2015” </a:t>
            </a:r>
          </a:p>
          <a:p>
            <a:r>
              <a:rPr lang="en-US" dirty="0">
                <a:latin typeface="Georgia"/>
                <a:cs typeface="Georgia"/>
              </a:rPr>
              <a:t>will not elicit passionate and tenacious effort from our  teachers </a:t>
            </a:r>
          </a:p>
          <a:p>
            <a:endParaRPr lang="en-US" dirty="0"/>
          </a:p>
        </p:txBody>
      </p:sp>
    </p:spTree>
    <p:extLst>
      <p:ext uri="{BB962C8B-B14F-4D97-AF65-F5344CB8AC3E}">
        <p14:creationId xmlns="" xmlns:p14="http://schemas.microsoft.com/office/powerpoint/2010/main" val="9421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cs typeface="Georgia"/>
              </a:rPr>
              <a:t>Teacher-driven student learning goals</a:t>
            </a:r>
            <a:endParaRPr lang="en-US" b="1" dirty="0"/>
          </a:p>
        </p:txBody>
      </p:sp>
      <p:sp>
        <p:nvSpPr>
          <p:cNvPr id="3" name="Content Placeholder 2"/>
          <p:cNvSpPr>
            <a:spLocks noGrp="1"/>
          </p:cNvSpPr>
          <p:nvPr>
            <p:ph idx="1"/>
          </p:nvPr>
        </p:nvSpPr>
        <p:spPr/>
        <p:txBody>
          <a:bodyPr/>
          <a:lstStyle/>
          <a:p>
            <a:r>
              <a:rPr lang="en-US" dirty="0">
                <a:latin typeface="Georgia"/>
                <a:cs typeface="Georgia"/>
              </a:rPr>
              <a:t>Allowing grade level/content area teacher teams to examine student performance data, discuss their </a:t>
            </a:r>
            <a:r>
              <a:rPr lang="en-US" i="1" dirty="0">
                <a:latin typeface="Georgia"/>
                <a:cs typeface="Georgia"/>
              </a:rPr>
              <a:t>hopes and dreams for their students</a:t>
            </a:r>
            <a:r>
              <a:rPr lang="en-US" dirty="0">
                <a:latin typeface="Georgia"/>
                <a:cs typeface="Georgia"/>
              </a:rPr>
              <a:t>, and target a specific area of student learning and growth that they believe is essential to achieving these hopes and dreams</a:t>
            </a:r>
          </a:p>
          <a:p>
            <a:pPr marL="0" indent="0">
              <a:buNone/>
            </a:pPr>
            <a:endParaRPr lang="en-US" dirty="0" smtClean="0">
              <a:latin typeface="Georgia"/>
              <a:cs typeface="Georgia"/>
            </a:endParaRPr>
          </a:p>
          <a:p>
            <a:pPr marL="0" indent="0" algn="ctr">
              <a:buNone/>
            </a:pPr>
            <a:r>
              <a:rPr lang="en-US" b="1" dirty="0">
                <a:solidFill>
                  <a:srgbClr val="FF0000"/>
                </a:solidFill>
                <a:latin typeface="Georgia"/>
                <a:cs typeface="Georgia"/>
              </a:rPr>
              <a:t>T</a:t>
            </a:r>
            <a:r>
              <a:rPr lang="en-US" b="1" dirty="0" smtClean="0">
                <a:solidFill>
                  <a:srgbClr val="FF0000"/>
                </a:solidFill>
                <a:latin typeface="Georgia"/>
                <a:cs typeface="Georgia"/>
              </a:rPr>
              <a:t>his </a:t>
            </a:r>
            <a:r>
              <a:rPr lang="en-US" b="1" dirty="0">
                <a:solidFill>
                  <a:srgbClr val="FF0000"/>
                </a:solidFill>
                <a:latin typeface="Georgia"/>
                <a:cs typeface="Georgia"/>
              </a:rPr>
              <a:t>is what will inspire sustained interest and resolute effort from teachers! </a:t>
            </a:r>
          </a:p>
          <a:p>
            <a:pPr marL="0" indent="0">
              <a:buNone/>
            </a:pPr>
            <a:endParaRPr lang="en-US" dirty="0"/>
          </a:p>
        </p:txBody>
      </p:sp>
    </p:spTree>
    <p:extLst>
      <p:ext uri="{BB962C8B-B14F-4D97-AF65-F5344CB8AC3E}">
        <p14:creationId xmlns="" xmlns:p14="http://schemas.microsoft.com/office/powerpoint/2010/main" val="1491730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Georgia"/>
              </a:rPr>
              <a:t>Provide “expert” support</a:t>
            </a:r>
            <a:endParaRPr lang="en-US" b="1" dirty="0"/>
          </a:p>
        </p:txBody>
      </p:sp>
      <p:sp>
        <p:nvSpPr>
          <p:cNvPr id="3" name="Content Placeholder 2"/>
          <p:cNvSpPr>
            <a:spLocks noGrp="1"/>
          </p:cNvSpPr>
          <p:nvPr>
            <p:ph idx="1"/>
          </p:nvPr>
        </p:nvSpPr>
        <p:spPr/>
        <p:txBody>
          <a:bodyPr/>
          <a:lstStyle/>
          <a:p>
            <a:pPr marL="0" indent="0">
              <a:buNone/>
            </a:pPr>
            <a:r>
              <a:rPr lang="en-US" b="1" i="1" dirty="0">
                <a:latin typeface="Georgia"/>
                <a:cs typeface="Georgia"/>
              </a:rPr>
              <a:t>Principals, coaches, coordinators, &amp; directors take the role of “expert” coaches</a:t>
            </a:r>
          </a:p>
          <a:p>
            <a:r>
              <a:rPr lang="en-US" dirty="0">
                <a:latin typeface="Georgia"/>
                <a:cs typeface="Georgia"/>
              </a:rPr>
              <a:t> help PLC teams shape and refine their student learning goals and action plans</a:t>
            </a:r>
          </a:p>
          <a:p>
            <a:r>
              <a:rPr lang="en-US" dirty="0">
                <a:latin typeface="Georgia"/>
                <a:cs typeface="Georgia"/>
              </a:rPr>
              <a:t>oversee and support PLC team work over the course of the year </a:t>
            </a:r>
          </a:p>
          <a:p>
            <a:endParaRPr lang="en-US" dirty="0"/>
          </a:p>
        </p:txBody>
      </p:sp>
    </p:spTree>
    <p:extLst>
      <p:ext uri="{BB962C8B-B14F-4D97-AF65-F5344CB8AC3E}">
        <p14:creationId xmlns="" xmlns:p14="http://schemas.microsoft.com/office/powerpoint/2010/main" val="374730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274638"/>
            <a:ext cx="8229600" cy="1143000"/>
          </a:xfrm>
        </p:spPr>
        <p:txBody>
          <a:bodyPr>
            <a:normAutofit fontScale="90000"/>
          </a:bodyPr>
          <a:lstStyle/>
          <a:p>
            <a:pPr algn="l"/>
            <a:r>
              <a:rPr lang="en-US" sz="4000" b="1" dirty="0" smtClean="0">
                <a:latin typeface="Georgia"/>
                <a:cs typeface="Georgia"/>
              </a:rPr>
              <a:t>District-wide Steering </a:t>
            </a:r>
            <a:r>
              <a:rPr lang="en-US" sz="4000" b="1" dirty="0">
                <a:latin typeface="Georgia"/>
                <a:cs typeface="Georgia"/>
              </a:rPr>
              <a:t>C</a:t>
            </a:r>
            <a:r>
              <a:rPr lang="en-US" sz="4000" b="1" dirty="0" smtClean="0">
                <a:latin typeface="Georgia"/>
                <a:cs typeface="Georgia"/>
              </a:rPr>
              <a:t>ommittee</a:t>
            </a:r>
            <a:endParaRPr lang="en-US" sz="4000" b="1" dirty="0">
              <a:latin typeface="Georgia"/>
              <a:cs typeface="Georgia"/>
            </a:endParaRPr>
          </a:p>
        </p:txBody>
      </p:sp>
      <p:sp>
        <p:nvSpPr>
          <p:cNvPr id="5" name="Title 1"/>
          <p:cNvSpPr>
            <a:spLocks noGrp="1"/>
          </p:cNvSpPr>
          <p:nvPr>
            <p:ph idx="1"/>
          </p:nvPr>
        </p:nvSpPr>
        <p:spPr/>
        <p:txBody>
          <a:bodyPr>
            <a:normAutofit fontScale="77500" lnSpcReduction="20000"/>
          </a:bodyPr>
          <a:lstStyle/>
          <a:p>
            <a:r>
              <a:rPr lang="en-US" sz="4000" dirty="0">
                <a:latin typeface="Georgia"/>
                <a:cs typeface="Georgia"/>
              </a:rPr>
              <a:t>Establish a district-wide committee of educators (teachers and administrators) to share ideas, experiences, and feedback on a monthly basis</a:t>
            </a:r>
          </a:p>
          <a:p>
            <a:r>
              <a:rPr lang="en-US" sz="4000" dirty="0">
                <a:latin typeface="Georgia"/>
                <a:cs typeface="Georgia"/>
              </a:rPr>
              <a:t>Process each new aspect of the Educator Evaluation system and provide recommendations for implementation  </a:t>
            </a:r>
          </a:p>
          <a:p>
            <a:r>
              <a:rPr lang="en-US" sz="4000" dirty="0">
                <a:latin typeface="Georgia"/>
                <a:cs typeface="Georgia"/>
              </a:rPr>
              <a:t>Include teacher union leadership to ensure voice and perspective in regard to the teachers’ contract </a:t>
            </a:r>
          </a:p>
          <a:p>
            <a:pPr marL="0" indent="0" algn="l">
              <a:buNone/>
            </a:pPr>
            <a:endParaRPr lang="en-US" sz="4000" dirty="0">
              <a:latin typeface="Georgia"/>
              <a:cs typeface="Georgia"/>
            </a:endParaRPr>
          </a:p>
        </p:txBody>
      </p:sp>
    </p:spTree>
    <p:extLst>
      <p:ext uri="{BB962C8B-B14F-4D97-AF65-F5344CB8AC3E}">
        <p14:creationId xmlns="" xmlns:p14="http://schemas.microsoft.com/office/powerpoint/2010/main" val="36823243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lstStyle/>
          <a:p>
            <a:r>
              <a:rPr lang="en-US" b="1" dirty="0">
                <a:cs typeface="Georgia"/>
              </a:rPr>
              <a:t>District-developed Educator Resource Manual</a:t>
            </a:r>
            <a:endParaRPr lang="en-US" b="1" dirty="0"/>
          </a:p>
        </p:txBody>
      </p:sp>
      <p:sp>
        <p:nvSpPr>
          <p:cNvPr id="3" name="Content Placeholder 2"/>
          <p:cNvSpPr>
            <a:spLocks noGrp="1"/>
          </p:cNvSpPr>
          <p:nvPr>
            <p:ph idx="1"/>
          </p:nvPr>
        </p:nvSpPr>
        <p:spPr/>
        <p:txBody>
          <a:bodyPr/>
          <a:lstStyle/>
          <a:p>
            <a:pPr marL="0" indent="0">
              <a:buNone/>
            </a:pPr>
            <a:r>
              <a:rPr lang="en-US" b="1" i="1" dirty="0">
                <a:latin typeface="Georgia"/>
                <a:cs typeface="Georgia"/>
              </a:rPr>
              <a:t>Develop and provide educators with a district-developed resource</a:t>
            </a:r>
          </a:p>
          <a:p>
            <a:r>
              <a:rPr lang="en-US" dirty="0">
                <a:latin typeface="Georgia"/>
                <a:cs typeface="Georgia"/>
              </a:rPr>
              <a:t>culling the vast amount of information and materials available at the state level to a manageable, user-friendly, and clear manual for local educators</a:t>
            </a:r>
          </a:p>
          <a:p>
            <a:r>
              <a:rPr lang="en-US" dirty="0">
                <a:latin typeface="Georgia"/>
                <a:cs typeface="Georgia"/>
              </a:rPr>
              <a:t>providing a unique opportunity to “message” the Educator Evaluation system to match the values and context of the district </a:t>
            </a:r>
          </a:p>
          <a:p>
            <a:endParaRPr lang="en-US" dirty="0"/>
          </a:p>
        </p:txBody>
      </p:sp>
    </p:spTree>
    <p:extLst>
      <p:ext uri="{BB962C8B-B14F-4D97-AF65-F5344CB8AC3E}">
        <p14:creationId xmlns="" xmlns:p14="http://schemas.microsoft.com/office/powerpoint/2010/main" val="38331504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Setting Parameters </a:t>
            </a:r>
            <a:endParaRPr lang="en-US" dirty="0"/>
          </a:p>
        </p:txBody>
      </p:sp>
      <p:sp>
        <p:nvSpPr>
          <p:cNvPr id="5" name="Text Placeholder 4"/>
          <p:cNvSpPr>
            <a:spLocks noGrp="1"/>
          </p:cNvSpPr>
          <p:nvPr>
            <p:ph type="body" idx="1"/>
          </p:nvPr>
        </p:nvSpPr>
        <p:spPr/>
        <p:txBody>
          <a:bodyPr/>
          <a:lstStyle/>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Parameters?</a:t>
            </a:r>
            <a:endParaRPr lang="en-US" dirty="0"/>
          </a:p>
        </p:txBody>
      </p:sp>
      <p:sp>
        <p:nvSpPr>
          <p:cNvPr id="3" name="Content Placeholder 2"/>
          <p:cNvSpPr>
            <a:spLocks noGrp="1"/>
          </p:cNvSpPr>
          <p:nvPr>
            <p:ph idx="1"/>
          </p:nvPr>
        </p:nvSpPr>
        <p:spPr/>
        <p:txBody>
          <a:bodyPr/>
          <a:lstStyle/>
          <a:p>
            <a:pPr>
              <a:spcAft>
                <a:spcPts val="1200"/>
              </a:spcAft>
            </a:pPr>
            <a:r>
              <a:rPr lang="en-US" dirty="0" smtClean="0"/>
              <a:t>In the psychometric community the process is called “standard setting”. </a:t>
            </a:r>
          </a:p>
          <a:p>
            <a:pPr>
              <a:spcAft>
                <a:spcPts val="1200"/>
              </a:spcAft>
            </a:pPr>
            <a:r>
              <a:rPr lang="en-US" dirty="0" smtClean="0"/>
              <a:t>Parameters support the critical conversation about what type of learning we expect, and what is above and below this expectation.</a:t>
            </a:r>
          </a:p>
          <a:p>
            <a:pPr>
              <a:spcAft>
                <a:spcPts val="1200"/>
              </a:spcAft>
            </a:pPr>
            <a:r>
              <a:rPr lang="en-US" dirty="0" smtClean="0"/>
              <a:t>This is not a “last step” when creating an assessment.</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sz="4000" dirty="0" smtClean="0"/>
              <a:t>Two Separate Ratings</a:t>
            </a:r>
            <a:endParaRPr lang="en-US" dirty="0"/>
          </a:p>
        </p:txBody>
      </p:sp>
      <p:sp>
        <p:nvSpPr>
          <p:cNvPr id="13315" name="Content Placeholder 2"/>
          <p:cNvSpPr>
            <a:spLocks noGrp="1"/>
          </p:cNvSpPr>
          <p:nvPr>
            <p:ph sz="half" idx="1"/>
          </p:nvPr>
        </p:nvSpPr>
        <p:spPr>
          <a:xfrm>
            <a:off x="609600" y="914400"/>
            <a:ext cx="3810000" cy="4525962"/>
          </a:xfrm>
        </p:spPr>
        <p:txBody>
          <a:bodyPr/>
          <a:lstStyle/>
          <a:p>
            <a:pPr>
              <a:buFont typeface="Wingdings 2" pitchFamily="18" charset="2"/>
              <a:buNone/>
            </a:pPr>
            <a:endParaRPr lang="en-US" dirty="0" smtClean="0"/>
          </a:p>
          <a:p>
            <a:pPr>
              <a:buFont typeface="Wingdings 2" pitchFamily="18" charset="2"/>
              <a:buNone/>
            </a:pPr>
            <a:endParaRPr lang="en-US" dirty="0" smtClean="0"/>
          </a:p>
          <a:p>
            <a:pPr>
              <a:buFont typeface="Wingdings 2" pitchFamily="18" charset="2"/>
              <a:buNone/>
            </a:pPr>
            <a:endParaRPr lang="en-US" dirty="0" smtClean="0"/>
          </a:p>
          <a:p>
            <a:pPr>
              <a:buFont typeface="Wingdings 2" pitchFamily="18" charset="2"/>
              <a:buNone/>
            </a:pPr>
            <a:endParaRPr lang="en-US" dirty="0" smtClean="0"/>
          </a:p>
          <a:p>
            <a:pPr>
              <a:buFont typeface="Wingdings 2" pitchFamily="18" charset="2"/>
              <a:buNone/>
            </a:pPr>
            <a:endParaRPr lang="en-US" dirty="0" smtClean="0"/>
          </a:p>
          <a:p>
            <a:pPr>
              <a:buFont typeface="Wingdings 2" pitchFamily="18" charset="2"/>
              <a:buNone/>
            </a:pPr>
            <a:endParaRPr lang="en-US" dirty="0" smtClean="0"/>
          </a:p>
          <a:p>
            <a:pPr algn="ctr">
              <a:buFont typeface="Wingdings 2" pitchFamily="18" charset="2"/>
              <a:buNone/>
            </a:pPr>
            <a:r>
              <a:rPr lang="en-US" sz="2400" b="1" dirty="0" smtClean="0"/>
              <a:t>Exemplary</a:t>
            </a:r>
          </a:p>
          <a:p>
            <a:pPr algn="ctr">
              <a:buFont typeface="Wingdings 2" pitchFamily="18" charset="2"/>
              <a:buNone/>
            </a:pPr>
            <a:r>
              <a:rPr lang="en-US" sz="2400" b="1" dirty="0" smtClean="0"/>
              <a:t>Proficient</a:t>
            </a:r>
          </a:p>
          <a:p>
            <a:pPr algn="ctr">
              <a:buFont typeface="Wingdings 2" pitchFamily="18" charset="2"/>
              <a:buNone/>
            </a:pPr>
            <a:r>
              <a:rPr lang="en-US" sz="2400" b="1" dirty="0" smtClean="0"/>
              <a:t>Needs Improvement</a:t>
            </a:r>
          </a:p>
          <a:p>
            <a:pPr algn="ctr">
              <a:buFont typeface="Wingdings 2" pitchFamily="18" charset="2"/>
              <a:buNone/>
            </a:pPr>
            <a:r>
              <a:rPr lang="en-US" sz="2400" b="1" dirty="0" smtClean="0"/>
              <a:t>Unsatisfactory</a:t>
            </a:r>
          </a:p>
        </p:txBody>
      </p:sp>
      <p:sp>
        <p:nvSpPr>
          <p:cNvPr id="13316" name="Content Placeholder 3"/>
          <p:cNvSpPr>
            <a:spLocks noGrp="1"/>
          </p:cNvSpPr>
          <p:nvPr>
            <p:ph sz="half" idx="2"/>
          </p:nvPr>
        </p:nvSpPr>
        <p:spPr>
          <a:xfrm>
            <a:off x="4724400" y="914400"/>
            <a:ext cx="3810000" cy="4525962"/>
          </a:xfrm>
        </p:spPr>
        <p:txBody>
          <a:bodyPr/>
          <a:lstStyle/>
          <a:p>
            <a:pPr>
              <a:buFont typeface="Wingdings 2" pitchFamily="18" charset="2"/>
              <a:buNone/>
            </a:pPr>
            <a:endParaRPr lang="en-US" dirty="0" smtClean="0"/>
          </a:p>
          <a:p>
            <a:pPr>
              <a:buFont typeface="Wingdings 2" pitchFamily="18" charset="2"/>
              <a:buNone/>
            </a:pPr>
            <a:endParaRPr lang="en-US" dirty="0" smtClean="0"/>
          </a:p>
          <a:p>
            <a:pPr>
              <a:buFont typeface="Wingdings 2" pitchFamily="18" charset="2"/>
              <a:buNone/>
            </a:pPr>
            <a:endParaRPr lang="en-US" dirty="0" smtClean="0"/>
          </a:p>
          <a:p>
            <a:pPr>
              <a:buFont typeface="Wingdings 2" pitchFamily="18" charset="2"/>
              <a:buNone/>
            </a:pPr>
            <a:endParaRPr lang="en-US" dirty="0" smtClean="0"/>
          </a:p>
          <a:p>
            <a:pPr>
              <a:buFont typeface="Wingdings 2" pitchFamily="18" charset="2"/>
              <a:buNone/>
            </a:pPr>
            <a:endParaRPr lang="en-US" dirty="0" smtClean="0"/>
          </a:p>
          <a:p>
            <a:pPr algn="ctr">
              <a:spcBef>
                <a:spcPts val="1200"/>
              </a:spcBef>
              <a:buFont typeface="Wingdings 2" pitchFamily="18" charset="2"/>
              <a:buNone/>
            </a:pPr>
            <a:endParaRPr lang="en-US" dirty="0" smtClean="0"/>
          </a:p>
          <a:p>
            <a:pPr algn="ctr">
              <a:spcBef>
                <a:spcPts val="1200"/>
              </a:spcBef>
              <a:buFont typeface="Wingdings 2" pitchFamily="18" charset="2"/>
              <a:buNone/>
            </a:pPr>
            <a:r>
              <a:rPr lang="en-US" sz="2400" b="1" dirty="0" smtClean="0"/>
              <a:t>High</a:t>
            </a:r>
          </a:p>
          <a:p>
            <a:pPr algn="ctr">
              <a:buFont typeface="Wingdings 2" pitchFamily="18" charset="2"/>
              <a:buNone/>
            </a:pPr>
            <a:r>
              <a:rPr lang="en-US" sz="2400" b="1" dirty="0" smtClean="0"/>
              <a:t>Moderate</a:t>
            </a:r>
          </a:p>
          <a:p>
            <a:pPr algn="ctr">
              <a:buFont typeface="Wingdings 2" pitchFamily="18" charset="2"/>
              <a:buNone/>
            </a:pPr>
            <a:r>
              <a:rPr lang="en-US" sz="2400" b="1" dirty="0" smtClean="0"/>
              <a:t>Low</a:t>
            </a:r>
          </a:p>
        </p:txBody>
      </p:sp>
      <p:grpSp>
        <p:nvGrpSpPr>
          <p:cNvPr id="3" name="Group 9" descr="Orange Hexagon titled Summative Performance Rating positioned on the left. Blue hexagon titled Impact Rating on Student Performance positioned on the right."/>
          <p:cNvGrpSpPr>
            <a:grpSpLocks/>
          </p:cNvGrpSpPr>
          <p:nvPr/>
        </p:nvGrpSpPr>
        <p:grpSpPr bwMode="auto">
          <a:xfrm>
            <a:off x="990600" y="1828800"/>
            <a:ext cx="7162800" cy="2000250"/>
            <a:chOff x="685800" y="2418806"/>
            <a:chExt cx="7162800" cy="2000794"/>
          </a:xfrm>
        </p:grpSpPr>
        <p:sp>
          <p:nvSpPr>
            <p:cNvPr id="7" name="Hexagon 6"/>
            <p:cNvSpPr/>
            <p:nvPr/>
          </p:nvSpPr>
          <p:spPr>
            <a:xfrm>
              <a:off x="685800" y="2418806"/>
              <a:ext cx="2971800" cy="1924573"/>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b="1" dirty="0"/>
                <a:t>Summative</a:t>
              </a:r>
            </a:p>
            <a:p>
              <a:pPr algn="ctr" fontAlgn="auto">
                <a:spcBef>
                  <a:spcPts val="0"/>
                </a:spcBef>
                <a:spcAft>
                  <a:spcPts val="0"/>
                </a:spcAft>
                <a:defRPr/>
              </a:pPr>
              <a:r>
                <a:rPr lang="en-US" sz="2400" b="1" dirty="0"/>
                <a:t>Performance Rating</a:t>
              </a:r>
            </a:p>
          </p:txBody>
        </p:sp>
        <p:sp>
          <p:nvSpPr>
            <p:cNvPr id="8" name="Content Placeholder 7"/>
            <p:cNvSpPr txBox="1">
              <a:spLocks/>
            </p:cNvSpPr>
            <p:nvPr/>
          </p:nvSpPr>
          <p:spPr bwMode="auto">
            <a:xfrm>
              <a:off x="4876800" y="2437861"/>
              <a:ext cx="2971800" cy="1981739"/>
            </a:xfrm>
            <a:prstGeom prst="hexagon">
              <a:avLst/>
            </a:prstGeom>
            <a:solidFill>
              <a:schemeClr val="tx2">
                <a:lumMod val="40000"/>
                <a:lumOff val="60000"/>
              </a:schemeClr>
            </a:solidFill>
            <a:ln w="25400" cap="flat" cmpd="sng" algn="ctr">
              <a:noFill/>
              <a:prstDash val="solid"/>
              <a:miter lim="800000"/>
              <a:headEnd/>
              <a:tailEn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eaLnBrk="0" hangingPunct="0">
                <a:spcBef>
                  <a:spcPct val="20000"/>
                </a:spcBef>
                <a:buClr>
                  <a:schemeClr val="accent1"/>
                </a:buClr>
                <a:buFont typeface="Wingdings 2" pitchFamily="18" charset="2"/>
                <a:buNone/>
                <a:defRPr/>
              </a:pPr>
              <a:r>
                <a:rPr lang="en-US" sz="2400" b="1" dirty="0"/>
                <a:t>Student </a:t>
              </a:r>
            </a:p>
            <a:p>
              <a:pPr marL="342900" indent="-342900" algn="ctr" eaLnBrk="0" hangingPunct="0">
                <a:spcBef>
                  <a:spcPct val="20000"/>
                </a:spcBef>
                <a:buClr>
                  <a:schemeClr val="accent1"/>
                </a:buClr>
                <a:buFont typeface="Wingdings 2" pitchFamily="18" charset="2"/>
                <a:buNone/>
                <a:defRPr/>
              </a:pPr>
              <a:r>
                <a:rPr lang="en-US" sz="2400" b="1" dirty="0"/>
                <a:t>Impact </a:t>
              </a:r>
            </a:p>
            <a:p>
              <a:pPr marL="342900" indent="-342900" algn="ctr" eaLnBrk="0" hangingPunct="0">
                <a:spcBef>
                  <a:spcPct val="20000"/>
                </a:spcBef>
                <a:buClr>
                  <a:schemeClr val="accent1"/>
                </a:buClr>
                <a:buFont typeface="Wingdings 2" pitchFamily="18" charset="2"/>
                <a:buNone/>
                <a:defRPr/>
              </a:pPr>
              <a:r>
                <a:rPr lang="en-US" sz="2400" b="1" dirty="0"/>
                <a:t>Rating</a:t>
              </a:r>
            </a:p>
          </p:txBody>
        </p:sp>
      </p:grpSp>
      <p:sp>
        <p:nvSpPr>
          <p:cNvPr id="9" name="Slide Number Placeholder 8"/>
          <p:cNvSpPr>
            <a:spLocks noGrp="1"/>
          </p:cNvSpPr>
          <p:nvPr>
            <p:ph type="sldNum" sz="quarter" idx="4294967295"/>
          </p:nvPr>
        </p:nvSpPr>
        <p:spPr>
          <a:xfrm>
            <a:off x="8486775" y="5257800"/>
            <a:ext cx="533400" cy="457200"/>
          </a:xfrm>
          <a:prstGeom prst="rect">
            <a:avLst/>
          </a:prstGeom>
        </p:spPr>
        <p:txBody>
          <a:bodyPr/>
          <a:lstStyle/>
          <a:p>
            <a:pPr>
              <a:defRPr/>
            </a:pPr>
            <a:fld id="{F79AFFC8-79C2-45D7-894B-92622A0C99A1}" type="slidenum">
              <a:rPr lang="en-US" sz="1400" smtClean="0"/>
              <a:pPr>
                <a:defRPr/>
              </a:pPr>
              <a:t>3</a:t>
            </a:fld>
            <a:endParaRPr lang="en-US" sz="1400"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Things Considered</a:t>
            </a:r>
            <a:endParaRPr lang="en-US" dirty="0"/>
          </a:p>
        </p:txBody>
      </p:sp>
      <p:sp>
        <p:nvSpPr>
          <p:cNvPr id="3" name="Content Placeholder 2"/>
          <p:cNvSpPr>
            <a:spLocks noGrp="1"/>
          </p:cNvSpPr>
          <p:nvPr>
            <p:ph idx="1"/>
          </p:nvPr>
        </p:nvSpPr>
        <p:spPr/>
        <p:txBody>
          <a:bodyPr/>
          <a:lstStyle/>
          <a:p>
            <a:r>
              <a:rPr lang="en-US" dirty="0" smtClean="0"/>
              <a:t>Moderate growth is a range, not a point</a:t>
            </a:r>
          </a:p>
          <a:p>
            <a:r>
              <a:rPr lang="en-US" dirty="0" smtClean="0"/>
              <a:t>Rigorous definition of low (all teachers will have some students who demonstrate low growth)</a:t>
            </a:r>
          </a:p>
          <a:p>
            <a:r>
              <a:rPr lang="en-US" dirty="0" smtClean="0"/>
              <a:t>Focus on comparability across the scale. </a:t>
            </a:r>
          </a:p>
          <a:p>
            <a:r>
              <a:rPr lang="en-US" dirty="0" smtClean="0"/>
              <a:t>Include a high enough “ceiling” so even high ability students can demonstrate growth</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Approaches</a:t>
            </a:r>
            <a:endParaRPr lang="en-US" dirty="0"/>
          </a:p>
        </p:txBody>
      </p:sp>
      <p:sp>
        <p:nvSpPr>
          <p:cNvPr id="3" name="Content Placeholder 2"/>
          <p:cNvSpPr>
            <a:spLocks noGrp="1"/>
          </p:cNvSpPr>
          <p:nvPr>
            <p:ph idx="1"/>
          </p:nvPr>
        </p:nvSpPr>
        <p:spPr/>
        <p:txBody>
          <a:bodyPr/>
          <a:lstStyle/>
          <a:p>
            <a:r>
              <a:rPr lang="en-US" dirty="0" smtClean="0"/>
              <a:t>Normative </a:t>
            </a:r>
          </a:p>
          <a:p>
            <a:pPr lvl="1"/>
            <a:r>
              <a:rPr lang="en-US" dirty="0" smtClean="0"/>
              <a:t>Set Percentage of Students as High, Moderate, Low</a:t>
            </a:r>
          </a:p>
          <a:p>
            <a:r>
              <a:rPr lang="en-US" dirty="0" smtClean="0"/>
              <a:t>Historical Normative</a:t>
            </a:r>
          </a:p>
          <a:p>
            <a:pPr lvl="1"/>
            <a:r>
              <a:rPr lang="en-US" dirty="0" smtClean="0"/>
              <a:t>Based on historical or national percentages. </a:t>
            </a:r>
          </a:p>
          <a:p>
            <a:r>
              <a:rPr lang="en-US" dirty="0" smtClean="0"/>
              <a:t>Qualitative</a:t>
            </a:r>
          </a:p>
          <a:p>
            <a:pPr lvl="1"/>
            <a:r>
              <a:rPr lang="en-US" dirty="0" smtClean="0"/>
              <a:t>Professional judgment, using current assessment</a:t>
            </a:r>
          </a:p>
          <a:p>
            <a:r>
              <a:rPr lang="en-US" dirty="0" smtClean="0"/>
              <a:t>Embedded</a:t>
            </a:r>
          </a:p>
          <a:p>
            <a:pPr lvl="1"/>
            <a:r>
              <a:rPr lang="en-US" dirty="0" smtClean="0"/>
              <a:t>Predetermining parameters, and having scoring match</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304800"/>
          <a:ext cx="8229600" cy="4038601"/>
        </p:xfrm>
        <a:graphic>
          <a:graphicData uri="http://schemas.openxmlformats.org/drawingml/2006/table">
            <a:tbl>
              <a:tblPr/>
              <a:tblGrid>
                <a:gridCol w="4114800"/>
                <a:gridCol w="4114800"/>
              </a:tblGrid>
              <a:tr h="1153885">
                <a:tc gridSpan="2">
                  <a:txBody>
                    <a:bodyPr/>
                    <a:lstStyle/>
                    <a:p>
                      <a:pPr marL="0" marR="0">
                        <a:spcBef>
                          <a:spcPts val="0"/>
                        </a:spcBef>
                        <a:spcAft>
                          <a:spcPts val="0"/>
                        </a:spcAft>
                      </a:pPr>
                      <a:r>
                        <a:rPr lang="en-US" sz="2000" b="1" dirty="0">
                          <a:latin typeface="Calibri"/>
                          <a:ea typeface="Calibri"/>
                          <a:cs typeface="Times New Roman"/>
                        </a:rPr>
                        <a:t>Normative</a:t>
                      </a:r>
                      <a:r>
                        <a:rPr lang="en-US" sz="2000" dirty="0">
                          <a:latin typeface="Calibri"/>
                          <a:ea typeface="Calibri"/>
                          <a:cs typeface="Times New Roman"/>
                        </a:rPr>
                        <a:t>: Determining a certain percentage of students that will be rated as high, moderate, and low. Making determinations of high, moderate, and low after results have been collected.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hMerge="1">
                  <a:txBody>
                    <a:bodyPr/>
                    <a:lstStyle/>
                    <a:p>
                      <a:endParaRPr lang="en-US"/>
                    </a:p>
                  </a:txBody>
                  <a:tcPr/>
                </a:tc>
              </a:tr>
              <a:tr h="576943">
                <a:tc>
                  <a:txBody>
                    <a:bodyPr/>
                    <a:lstStyle/>
                    <a:p>
                      <a:pPr marL="0" marR="0" algn="ctr">
                        <a:spcBef>
                          <a:spcPts val="0"/>
                        </a:spcBef>
                        <a:spcAft>
                          <a:spcPts val="0"/>
                        </a:spcAft>
                      </a:pPr>
                      <a:r>
                        <a:rPr lang="en-US" sz="2000">
                          <a:latin typeface="Calibri"/>
                          <a:ea typeface="Calibri"/>
                          <a:cs typeface="Times New Roman"/>
                        </a:rPr>
                        <a:t>Advantages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2000">
                          <a:latin typeface="Calibri"/>
                          <a:ea typeface="Calibri"/>
                          <a:cs typeface="Times New Roman"/>
                        </a:rPr>
                        <a:t>Considerations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307773">
                <a:tc>
                  <a:txBody>
                    <a:bodyPr/>
                    <a:lstStyle/>
                    <a:p>
                      <a:pPr marL="0" marR="0">
                        <a:spcBef>
                          <a:spcPts val="0"/>
                        </a:spcBef>
                        <a:spcAft>
                          <a:spcPts val="0"/>
                        </a:spcAft>
                      </a:pPr>
                      <a:r>
                        <a:rPr lang="en-US" sz="2000" dirty="0">
                          <a:latin typeface="Calibri"/>
                          <a:ea typeface="Calibri"/>
                          <a:cs typeface="Times New Roman"/>
                        </a:rPr>
                        <a:t>Straight forward</a:t>
                      </a:r>
                    </a:p>
                    <a:p>
                      <a:pPr marL="0" marR="0">
                        <a:spcBef>
                          <a:spcPts val="0"/>
                        </a:spcBef>
                        <a:spcAft>
                          <a:spcPts val="0"/>
                        </a:spcAft>
                      </a:pPr>
                      <a:r>
                        <a:rPr lang="en-US" sz="2000" dirty="0">
                          <a:latin typeface="Calibri"/>
                          <a:ea typeface="Calibri"/>
                          <a:cs typeface="Times New Roman"/>
                        </a:rPr>
                        <a:t>Comparable standard across district</a:t>
                      </a:r>
                    </a:p>
                    <a:p>
                      <a:pPr marL="0" marR="0">
                        <a:spcBef>
                          <a:spcPts val="0"/>
                        </a:spcBef>
                        <a:spcAft>
                          <a:spcPts val="0"/>
                        </a:spcAft>
                      </a:pPr>
                      <a:r>
                        <a:rPr lang="en-US" sz="2000" dirty="0">
                          <a:latin typeface="Calibri"/>
                          <a:ea typeface="Calibri"/>
                          <a:cs typeface="Times New Roman"/>
                        </a:rPr>
                        <a:t>Does not require existing data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2000" dirty="0">
                          <a:latin typeface="Calibri"/>
                          <a:ea typeface="Calibri"/>
                          <a:cs typeface="Times New Roman"/>
                        </a:rPr>
                        <a:t>Assumes identical growth in each measure</a:t>
                      </a:r>
                    </a:p>
                    <a:p>
                      <a:pPr marL="0" marR="0">
                        <a:spcBef>
                          <a:spcPts val="0"/>
                        </a:spcBef>
                        <a:spcAft>
                          <a:spcPts val="0"/>
                        </a:spcAft>
                      </a:pPr>
                      <a:r>
                        <a:rPr lang="en-US" sz="2000" dirty="0">
                          <a:latin typeface="Calibri"/>
                          <a:ea typeface="Calibri"/>
                          <a:cs typeface="Times New Roman"/>
                        </a:rPr>
                        <a:t>Prevents identification of systemic improvement</a:t>
                      </a:r>
                    </a:p>
                    <a:p>
                      <a:pPr marL="0" marR="0">
                        <a:spcBef>
                          <a:spcPts val="0"/>
                        </a:spcBef>
                        <a:spcAft>
                          <a:spcPts val="0"/>
                        </a:spcAft>
                      </a:pPr>
                      <a:r>
                        <a:rPr lang="en-US" sz="2000" dirty="0">
                          <a:latin typeface="Calibri"/>
                          <a:ea typeface="Calibri"/>
                          <a:cs typeface="Times New Roman"/>
                        </a:rPr>
                        <a:t>Cannot be used to identify impact for singletons</a:t>
                      </a:r>
                    </a:p>
                    <a:p>
                      <a:pPr marL="0" marR="0">
                        <a:spcBef>
                          <a:spcPts val="0"/>
                        </a:spcBef>
                        <a:spcAft>
                          <a:spcPts val="0"/>
                        </a:spcAft>
                      </a:pPr>
                      <a:r>
                        <a:rPr lang="en-US" sz="2000" dirty="0">
                          <a:latin typeface="Calibri"/>
                          <a:ea typeface="Calibri"/>
                          <a:cs typeface="Times New Roman"/>
                        </a:rPr>
                        <a:t>Educators do not know parameters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
        <p:nvSpPr>
          <p:cNvPr id="5" name="TextBox 4"/>
          <p:cNvSpPr txBox="1"/>
          <p:nvPr/>
        </p:nvSpPr>
        <p:spPr>
          <a:xfrm>
            <a:off x="533400" y="4876800"/>
            <a:ext cx="6934200" cy="1200329"/>
          </a:xfrm>
          <a:prstGeom prst="rect">
            <a:avLst/>
          </a:prstGeom>
          <a:noFill/>
        </p:spPr>
        <p:txBody>
          <a:bodyPr wrap="square" rtlCol="0">
            <a:spAutoFit/>
          </a:bodyPr>
          <a:lstStyle/>
          <a:p>
            <a:r>
              <a:rPr lang="en-US" dirty="0" smtClean="0"/>
              <a:t>Example: All students growth scores are converted to z-scores and rank ordered. Scores one standard deviation below the mean are determined to be low growth, while scores one standard deviation above are determined to be high growth</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304800"/>
          <a:ext cx="8305800" cy="3886200"/>
        </p:xfrm>
        <a:graphic>
          <a:graphicData uri="http://schemas.openxmlformats.org/drawingml/2006/table">
            <a:tbl>
              <a:tblPr/>
              <a:tblGrid>
                <a:gridCol w="4152900"/>
                <a:gridCol w="4152900"/>
              </a:tblGrid>
              <a:tr h="1070936">
                <a:tc gridSpan="2">
                  <a:txBody>
                    <a:bodyPr/>
                    <a:lstStyle/>
                    <a:p>
                      <a:pPr marL="0" marR="0">
                        <a:spcBef>
                          <a:spcPts val="0"/>
                        </a:spcBef>
                        <a:spcAft>
                          <a:spcPts val="0"/>
                        </a:spcAft>
                      </a:pPr>
                      <a:r>
                        <a:rPr lang="en-US" sz="2000" b="1" dirty="0">
                          <a:latin typeface="Calibri"/>
                          <a:ea typeface="Calibri"/>
                          <a:cs typeface="Times New Roman"/>
                        </a:rPr>
                        <a:t>Historical Normative</a:t>
                      </a:r>
                      <a:r>
                        <a:rPr lang="en-US" sz="2000" dirty="0">
                          <a:latin typeface="Calibri"/>
                          <a:ea typeface="Calibri"/>
                          <a:cs typeface="Times New Roman"/>
                        </a:rPr>
                        <a:t>: Determining ratings that would have defined a certain percentage of students as high, moderate, and low.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hMerge="1">
                  <a:txBody>
                    <a:bodyPr/>
                    <a:lstStyle/>
                    <a:p>
                      <a:endParaRPr lang="en-US"/>
                    </a:p>
                  </a:txBody>
                  <a:tcPr/>
                </a:tc>
              </a:tr>
              <a:tr h="535468">
                <a:tc>
                  <a:txBody>
                    <a:bodyPr/>
                    <a:lstStyle/>
                    <a:p>
                      <a:pPr marL="0" marR="0" algn="ctr">
                        <a:spcBef>
                          <a:spcPts val="0"/>
                        </a:spcBef>
                        <a:spcAft>
                          <a:spcPts val="0"/>
                        </a:spcAft>
                      </a:pPr>
                      <a:r>
                        <a:rPr lang="en-US" sz="2000">
                          <a:latin typeface="Calibri"/>
                          <a:ea typeface="Calibri"/>
                          <a:cs typeface="Times New Roman"/>
                        </a:rPr>
                        <a:t>Advantages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2000">
                          <a:latin typeface="Calibri"/>
                          <a:ea typeface="Calibri"/>
                          <a:cs typeface="Times New Roman"/>
                        </a:rPr>
                        <a:t>Considerations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279796">
                <a:tc>
                  <a:txBody>
                    <a:bodyPr/>
                    <a:lstStyle/>
                    <a:p>
                      <a:pPr marL="0" marR="0">
                        <a:spcBef>
                          <a:spcPts val="0"/>
                        </a:spcBef>
                        <a:spcAft>
                          <a:spcPts val="0"/>
                        </a:spcAft>
                      </a:pPr>
                      <a:r>
                        <a:rPr lang="en-US" sz="2000">
                          <a:latin typeface="Calibri"/>
                          <a:ea typeface="Calibri"/>
                          <a:cs typeface="Times New Roman"/>
                        </a:rPr>
                        <a:t>Based on objective standards</a:t>
                      </a:r>
                    </a:p>
                    <a:p>
                      <a:pPr marL="0" marR="0">
                        <a:spcBef>
                          <a:spcPts val="0"/>
                        </a:spcBef>
                        <a:spcAft>
                          <a:spcPts val="0"/>
                        </a:spcAft>
                      </a:pPr>
                      <a:r>
                        <a:rPr lang="en-US" sz="2000">
                          <a:latin typeface="Calibri"/>
                          <a:ea typeface="Calibri"/>
                          <a:cs typeface="Times New Roman"/>
                        </a:rPr>
                        <a:t>Can produce comparable standard across district</a:t>
                      </a:r>
                    </a:p>
                    <a:p>
                      <a:pPr marL="0" marR="0">
                        <a:spcBef>
                          <a:spcPts val="0"/>
                        </a:spcBef>
                        <a:spcAft>
                          <a:spcPts val="0"/>
                        </a:spcAft>
                      </a:pPr>
                      <a:r>
                        <a:rPr lang="en-US" sz="2000">
                          <a:latin typeface="Calibri"/>
                          <a:ea typeface="Calibri"/>
                          <a:cs typeface="Times New Roman"/>
                        </a:rPr>
                        <a:t>Parameters are set before year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2000" dirty="0">
                          <a:latin typeface="Calibri"/>
                          <a:ea typeface="Calibri"/>
                          <a:cs typeface="Times New Roman"/>
                        </a:rPr>
                        <a:t>Requires historical or national pre-existing data</a:t>
                      </a:r>
                    </a:p>
                    <a:p>
                      <a:pPr marL="0" marR="0">
                        <a:spcBef>
                          <a:spcPts val="0"/>
                        </a:spcBef>
                        <a:spcAft>
                          <a:spcPts val="0"/>
                        </a:spcAft>
                      </a:pPr>
                      <a:r>
                        <a:rPr lang="en-US" sz="2000" dirty="0">
                          <a:latin typeface="Calibri"/>
                          <a:ea typeface="Calibri"/>
                          <a:cs typeface="Times New Roman"/>
                        </a:rPr>
                        <a:t>Comparability across district cannot be assumed</a:t>
                      </a:r>
                    </a:p>
                    <a:p>
                      <a:pPr marL="0" marR="0">
                        <a:spcBef>
                          <a:spcPts val="0"/>
                        </a:spcBef>
                        <a:spcAft>
                          <a:spcPts val="0"/>
                        </a:spcAft>
                      </a:pPr>
                      <a:r>
                        <a:rPr lang="en-US" sz="2000" dirty="0">
                          <a:latin typeface="Calibri"/>
                          <a:ea typeface="Calibri"/>
                          <a:cs typeface="Times New Roman"/>
                        </a:rPr>
                        <a:t>May not be straight forward</a:t>
                      </a:r>
                    </a:p>
                    <a:p>
                      <a:pPr marL="0" marR="0">
                        <a:spcBef>
                          <a:spcPts val="0"/>
                        </a:spcBef>
                        <a:spcAft>
                          <a:spcPts val="0"/>
                        </a:spcAft>
                      </a:pPr>
                      <a:r>
                        <a:rPr lang="en-US" sz="2000" dirty="0">
                          <a:latin typeface="Calibri"/>
                          <a:ea typeface="Calibri"/>
                          <a:cs typeface="Times New Roman"/>
                        </a:rPr>
                        <a:t>Easier with commercial assessments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
        <p:nvSpPr>
          <p:cNvPr id="5" name="TextBox 4"/>
          <p:cNvSpPr txBox="1"/>
          <p:nvPr/>
        </p:nvSpPr>
        <p:spPr>
          <a:xfrm>
            <a:off x="685800" y="4572000"/>
            <a:ext cx="6934200" cy="1200329"/>
          </a:xfrm>
          <a:prstGeom prst="rect">
            <a:avLst/>
          </a:prstGeom>
          <a:noFill/>
        </p:spPr>
        <p:txBody>
          <a:bodyPr wrap="square" rtlCol="0">
            <a:spAutoFit/>
          </a:bodyPr>
          <a:lstStyle/>
          <a:p>
            <a:r>
              <a:rPr lang="en-US" dirty="0" smtClean="0"/>
              <a:t>Example: In Easthampton, Using </a:t>
            </a:r>
            <a:r>
              <a:rPr lang="en-US" dirty="0" err="1" smtClean="0"/>
              <a:t>Fountas</a:t>
            </a:r>
            <a:r>
              <a:rPr lang="en-US" dirty="0" smtClean="0"/>
              <a:t> and </a:t>
            </a:r>
            <a:r>
              <a:rPr lang="en-US" dirty="0" err="1" smtClean="0"/>
              <a:t>Pinnell’s</a:t>
            </a:r>
            <a:r>
              <a:rPr lang="en-US" dirty="0" smtClean="0"/>
              <a:t> data, a team of educators determine that roughly 50% of students grow between 4 and 6 levels. They determine that growth 3 or less levels is low growth, growing more than 6 levels is high growth.</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304800"/>
          <a:ext cx="8077200" cy="3581400"/>
        </p:xfrm>
        <a:graphic>
          <a:graphicData uri="http://schemas.openxmlformats.org/drawingml/2006/table">
            <a:tbl>
              <a:tblPr/>
              <a:tblGrid>
                <a:gridCol w="4038600"/>
                <a:gridCol w="4038600"/>
              </a:tblGrid>
              <a:tr h="1130292">
                <a:tc gridSpan="2">
                  <a:txBody>
                    <a:bodyPr/>
                    <a:lstStyle/>
                    <a:p>
                      <a:pPr marL="0" marR="0">
                        <a:spcBef>
                          <a:spcPts val="0"/>
                        </a:spcBef>
                        <a:spcAft>
                          <a:spcPts val="0"/>
                        </a:spcAft>
                      </a:pPr>
                      <a:r>
                        <a:rPr lang="en-US" sz="2000" b="1" dirty="0">
                          <a:latin typeface="Calibri"/>
                          <a:ea typeface="Calibri"/>
                          <a:cs typeface="Times New Roman"/>
                        </a:rPr>
                        <a:t>Qualitative</a:t>
                      </a:r>
                      <a:r>
                        <a:rPr lang="en-US" sz="2000" dirty="0">
                          <a:latin typeface="Calibri"/>
                          <a:ea typeface="Calibri"/>
                          <a:cs typeface="Times New Roman"/>
                        </a:rPr>
                        <a:t>: Setting parameters of high, moderate, and low based on the assessment and using professional judgment.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hMerge="1">
                  <a:txBody>
                    <a:bodyPr/>
                    <a:lstStyle/>
                    <a:p>
                      <a:endParaRPr lang="en-US"/>
                    </a:p>
                  </a:txBody>
                  <a:tcPr/>
                </a:tc>
              </a:tr>
              <a:tr h="565146">
                <a:tc>
                  <a:txBody>
                    <a:bodyPr/>
                    <a:lstStyle/>
                    <a:p>
                      <a:pPr marL="0" marR="0" algn="ctr">
                        <a:spcBef>
                          <a:spcPts val="0"/>
                        </a:spcBef>
                        <a:spcAft>
                          <a:spcPts val="0"/>
                        </a:spcAft>
                      </a:pPr>
                      <a:r>
                        <a:rPr lang="en-US" sz="2000">
                          <a:latin typeface="Calibri"/>
                          <a:ea typeface="Calibri"/>
                          <a:cs typeface="Times New Roman"/>
                        </a:rPr>
                        <a:t>Advantages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2000">
                          <a:latin typeface="Calibri"/>
                          <a:ea typeface="Calibri"/>
                          <a:cs typeface="Times New Roman"/>
                        </a:rPr>
                        <a:t>Considerations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1885962">
                <a:tc>
                  <a:txBody>
                    <a:bodyPr/>
                    <a:lstStyle/>
                    <a:p>
                      <a:pPr marL="0" marR="0">
                        <a:spcBef>
                          <a:spcPts val="0"/>
                        </a:spcBef>
                        <a:spcAft>
                          <a:spcPts val="0"/>
                        </a:spcAft>
                      </a:pPr>
                      <a:r>
                        <a:rPr lang="en-US" sz="2000" dirty="0">
                          <a:latin typeface="Calibri"/>
                          <a:ea typeface="Calibri"/>
                          <a:cs typeface="Times New Roman"/>
                        </a:rPr>
                        <a:t>Parameters based on professional judgment</a:t>
                      </a:r>
                    </a:p>
                    <a:p>
                      <a:pPr marL="0" marR="0">
                        <a:spcBef>
                          <a:spcPts val="0"/>
                        </a:spcBef>
                        <a:spcAft>
                          <a:spcPts val="0"/>
                        </a:spcAft>
                      </a:pPr>
                      <a:r>
                        <a:rPr lang="en-US" sz="2000" dirty="0">
                          <a:latin typeface="Calibri"/>
                          <a:ea typeface="Calibri"/>
                          <a:cs typeface="Times New Roman"/>
                        </a:rPr>
                        <a:t>Educators intimately involved in the process</a:t>
                      </a:r>
                    </a:p>
                    <a:p>
                      <a:pPr marL="0" marR="0">
                        <a:spcBef>
                          <a:spcPts val="0"/>
                        </a:spcBef>
                        <a:spcAft>
                          <a:spcPts val="0"/>
                        </a:spcAft>
                      </a:pPr>
                      <a:r>
                        <a:rPr lang="en-US" sz="2000" dirty="0">
                          <a:latin typeface="Calibri"/>
                          <a:ea typeface="Calibri"/>
                          <a:cs typeface="Times New Roman"/>
                        </a:rPr>
                        <a:t>Parameters are set before year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2000" dirty="0">
                          <a:latin typeface="Calibri"/>
                          <a:ea typeface="Calibri"/>
                          <a:cs typeface="Times New Roman"/>
                        </a:rPr>
                        <a:t>Comparability across district cannot be assumed</a:t>
                      </a:r>
                    </a:p>
                    <a:p>
                      <a:pPr marL="0" marR="0">
                        <a:spcBef>
                          <a:spcPts val="0"/>
                        </a:spcBef>
                        <a:spcAft>
                          <a:spcPts val="0"/>
                        </a:spcAft>
                      </a:pPr>
                      <a:r>
                        <a:rPr lang="en-US" sz="2000" dirty="0">
                          <a:latin typeface="Calibri"/>
                          <a:ea typeface="Calibri"/>
                          <a:cs typeface="Times New Roman"/>
                        </a:rPr>
                        <a:t>Time intensive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
        <p:nvSpPr>
          <p:cNvPr id="5" name="TextBox 4"/>
          <p:cNvSpPr txBox="1"/>
          <p:nvPr/>
        </p:nvSpPr>
        <p:spPr>
          <a:xfrm>
            <a:off x="914400" y="4191000"/>
            <a:ext cx="6934200" cy="2031325"/>
          </a:xfrm>
          <a:prstGeom prst="rect">
            <a:avLst/>
          </a:prstGeom>
          <a:noFill/>
        </p:spPr>
        <p:txBody>
          <a:bodyPr wrap="square" rtlCol="0">
            <a:spAutoFit/>
          </a:bodyPr>
          <a:lstStyle/>
          <a:p>
            <a:r>
              <a:rPr lang="en-US" dirty="0" smtClean="0"/>
              <a:t>Example: In Chelsea, A team of educators looked at the level of growth they would expect to see from students on the assessments that they built.  If the pre-test score was 0-5, they expected 4 points of growth, a 6-9 fall score 2 points of growth, and for pre-test scores of 10-12 a perfect score. They then aggregated. They determined a high overall rating was 80% or more reaching targeted growth, while low was less than a third of students reaching target. </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TextBox 4"/>
          <p:cNvSpPr txBox="1"/>
          <p:nvPr/>
        </p:nvSpPr>
        <p:spPr>
          <a:xfrm>
            <a:off x="914400" y="3886200"/>
            <a:ext cx="6934200" cy="923330"/>
          </a:xfrm>
          <a:prstGeom prst="rect">
            <a:avLst/>
          </a:prstGeom>
          <a:noFill/>
        </p:spPr>
        <p:txBody>
          <a:bodyPr wrap="square" rtlCol="0">
            <a:spAutoFit/>
          </a:bodyPr>
          <a:lstStyle/>
          <a:p>
            <a:r>
              <a:rPr lang="en-US" dirty="0" smtClean="0"/>
              <a:t>Example: Determining beforehand that no movement is low growth, one point is moderate growth, and two points is high growth.  </a:t>
            </a:r>
            <a:r>
              <a:rPr lang="en-US" b="1" i="1" dirty="0" smtClean="0"/>
              <a:t>Then</a:t>
            </a:r>
            <a:r>
              <a:rPr lang="en-US" dirty="0" smtClean="0"/>
              <a:t> writing the rubric. </a:t>
            </a:r>
            <a:endParaRPr lang="en-US" dirty="0"/>
          </a:p>
        </p:txBody>
      </p:sp>
      <p:graphicFrame>
        <p:nvGraphicFramePr>
          <p:cNvPr id="6" name="Table 5"/>
          <p:cNvGraphicFramePr>
            <a:graphicFrameLocks noGrp="1"/>
          </p:cNvGraphicFramePr>
          <p:nvPr/>
        </p:nvGraphicFramePr>
        <p:xfrm>
          <a:off x="533400" y="304800"/>
          <a:ext cx="8001000" cy="3225291"/>
        </p:xfrm>
        <a:graphic>
          <a:graphicData uri="http://schemas.openxmlformats.org/drawingml/2006/table">
            <a:tbl>
              <a:tblPr/>
              <a:tblGrid>
                <a:gridCol w="4000500"/>
                <a:gridCol w="4000500"/>
              </a:tblGrid>
              <a:tr h="584710">
                <a:tc gridSpan="2">
                  <a:txBody>
                    <a:bodyPr/>
                    <a:lstStyle/>
                    <a:p>
                      <a:pPr marL="0" marR="0">
                        <a:spcBef>
                          <a:spcPts val="0"/>
                        </a:spcBef>
                        <a:spcAft>
                          <a:spcPts val="0"/>
                        </a:spcAft>
                      </a:pPr>
                      <a:r>
                        <a:rPr lang="en-US" sz="2000" b="1" dirty="0">
                          <a:latin typeface="Calibri"/>
                          <a:ea typeface="Calibri"/>
                          <a:cs typeface="Times New Roman"/>
                        </a:rPr>
                        <a:t>Embedded</a:t>
                      </a:r>
                      <a:r>
                        <a:rPr lang="en-US" sz="2000" dirty="0">
                          <a:latin typeface="Calibri"/>
                          <a:ea typeface="Calibri"/>
                          <a:cs typeface="Times New Roman"/>
                        </a:rPr>
                        <a:t>: Developing scoring guides that are designed with high, moderate, and low.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hMerge="1">
                  <a:txBody>
                    <a:bodyPr/>
                    <a:lstStyle/>
                    <a:p>
                      <a:endParaRPr lang="en-US"/>
                    </a:p>
                  </a:txBody>
                  <a:tcPr/>
                </a:tc>
              </a:tr>
              <a:tr h="584710">
                <a:tc>
                  <a:txBody>
                    <a:bodyPr/>
                    <a:lstStyle/>
                    <a:p>
                      <a:pPr marL="0" marR="0" algn="ctr">
                        <a:spcBef>
                          <a:spcPts val="0"/>
                        </a:spcBef>
                        <a:spcAft>
                          <a:spcPts val="0"/>
                        </a:spcAft>
                      </a:pPr>
                      <a:r>
                        <a:rPr lang="en-US" sz="2000">
                          <a:latin typeface="Calibri"/>
                          <a:ea typeface="Calibri"/>
                          <a:cs typeface="Times New Roman"/>
                        </a:rPr>
                        <a:t>Advantages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2000">
                          <a:latin typeface="Calibri"/>
                          <a:ea typeface="Calibri"/>
                          <a:cs typeface="Times New Roman"/>
                        </a:rPr>
                        <a:t>Considerations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030981">
                <a:tc>
                  <a:txBody>
                    <a:bodyPr/>
                    <a:lstStyle/>
                    <a:p>
                      <a:pPr marL="0" marR="0">
                        <a:spcBef>
                          <a:spcPts val="0"/>
                        </a:spcBef>
                        <a:spcAft>
                          <a:spcPts val="0"/>
                        </a:spcAft>
                      </a:pPr>
                      <a:r>
                        <a:rPr lang="en-US" sz="2000" dirty="0">
                          <a:latin typeface="Calibri"/>
                          <a:ea typeface="Calibri"/>
                          <a:cs typeface="Times New Roman"/>
                        </a:rPr>
                        <a:t>Parameters based on professional judgment</a:t>
                      </a:r>
                    </a:p>
                    <a:p>
                      <a:pPr marL="0" marR="0">
                        <a:spcBef>
                          <a:spcPts val="0"/>
                        </a:spcBef>
                        <a:spcAft>
                          <a:spcPts val="0"/>
                        </a:spcAft>
                      </a:pPr>
                      <a:r>
                        <a:rPr lang="en-US" sz="2000" dirty="0">
                          <a:latin typeface="Calibri"/>
                          <a:ea typeface="Calibri"/>
                          <a:cs typeface="Times New Roman"/>
                        </a:rPr>
                        <a:t>Educators intimately involved in the process</a:t>
                      </a:r>
                    </a:p>
                    <a:p>
                      <a:pPr marL="0" marR="0">
                        <a:spcBef>
                          <a:spcPts val="0"/>
                        </a:spcBef>
                        <a:spcAft>
                          <a:spcPts val="0"/>
                        </a:spcAft>
                      </a:pPr>
                      <a:r>
                        <a:rPr lang="en-US" sz="2000" dirty="0">
                          <a:latin typeface="Calibri"/>
                          <a:ea typeface="Calibri"/>
                          <a:cs typeface="Times New Roman"/>
                        </a:rPr>
                        <a:t>Parameters are set before year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2000" dirty="0">
                          <a:latin typeface="Calibri"/>
                          <a:ea typeface="Calibri"/>
                          <a:cs typeface="Times New Roman"/>
                        </a:rPr>
                        <a:t>Comparability across district cannot be assumed</a:t>
                      </a:r>
                    </a:p>
                    <a:p>
                      <a:pPr marL="0" marR="0">
                        <a:spcBef>
                          <a:spcPts val="0"/>
                        </a:spcBef>
                        <a:spcAft>
                          <a:spcPts val="0"/>
                        </a:spcAft>
                      </a:pPr>
                      <a:r>
                        <a:rPr lang="en-US" sz="2000" dirty="0">
                          <a:latin typeface="Calibri"/>
                          <a:ea typeface="Calibri"/>
                          <a:cs typeface="Times New Roman"/>
                        </a:rPr>
                        <a:t>Time intensive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t>
            </a:r>
            <a:r>
              <a:rPr lang="en-US" sz="2800" dirty="0" smtClean="0">
                <a:hlinkClick r:id="rId2"/>
              </a:rPr>
              <a:t>http://www.doe.mass.edu/edeval/ddm/</a:t>
            </a:r>
            <a:r>
              <a:rPr lang="en-US" sz="2800" dirty="0" smtClean="0"/>
              <a:t> </a:t>
            </a:r>
            <a:endParaRPr lang="en-US" dirty="0"/>
          </a:p>
        </p:txBody>
      </p:sp>
      <p:sp>
        <p:nvSpPr>
          <p:cNvPr id="3" name="Content Placeholder 2"/>
          <p:cNvSpPr>
            <a:spLocks noGrp="1"/>
          </p:cNvSpPr>
          <p:nvPr>
            <p:ph idx="1"/>
          </p:nvPr>
        </p:nvSpPr>
        <p:spPr/>
        <p:txBody>
          <a:bodyPr/>
          <a:lstStyle/>
          <a:p>
            <a:r>
              <a:rPr lang="en-US" sz="2400" dirty="0" smtClean="0">
                <a:hlinkClick r:id="rId3"/>
              </a:rPr>
              <a:t>Implementation Briefs</a:t>
            </a:r>
            <a:endParaRPr lang="en-US" sz="2400" dirty="0" smtClean="0"/>
          </a:p>
          <a:p>
            <a:r>
              <a:rPr lang="en-US" sz="2400" dirty="0" smtClean="0">
                <a:hlinkClick r:id="rId4"/>
              </a:rPr>
              <a:t>Technical Guide B</a:t>
            </a:r>
            <a:endParaRPr lang="en-US" sz="2400" dirty="0" smtClean="0"/>
          </a:p>
          <a:p>
            <a:r>
              <a:rPr lang="en-US" sz="2400" dirty="0" smtClean="0">
                <a:hlinkClick r:id="rId5"/>
              </a:rPr>
              <a:t>Webinar Series</a:t>
            </a:r>
            <a:endParaRPr lang="en-US" sz="2400" dirty="0" smtClean="0"/>
          </a:p>
          <a:p>
            <a:r>
              <a:rPr lang="en-US" sz="2400" dirty="0" smtClean="0">
                <a:hlinkClick r:id="rId6"/>
              </a:rPr>
              <a:t>Commissioner’s Memoranda</a:t>
            </a:r>
            <a:endParaRPr lang="en-US" sz="2400" dirty="0" smtClean="0"/>
          </a:p>
          <a:p>
            <a:r>
              <a:rPr lang="en-US" sz="2400" dirty="0" smtClean="0">
                <a:hlinkClick r:id="rId7"/>
              </a:rPr>
              <a:t>Educator Evaluation Newsletter</a:t>
            </a:r>
            <a:endParaRPr lang="en-US" sz="2400" dirty="0" smtClean="0"/>
          </a:p>
          <a:p>
            <a:r>
              <a:rPr lang="en-US" sz="2400" dirty="0" smtClean="0">
                <a:hlinkClick r:id="rId8"/>
              </a:rPr>
              <a:t>Technical Assistance and Networking Sessions</a:t>
            </a:r>
            <a:endParaRPr lang="en-US" sz="2400" dirty="0" smtClean="0"/>
          </a:p>
          <a:p>
            <a:r>
              <a:rPr lang="en-US" sz="2400" dirty="0" smtClean="0">
                <a:hlinkClick r:id="rId9"/>
              </a:rPr>
              <a:t>Using Current Assessments in DDMs </a:t>
            </a:r>
            <a:r>
              <a:rPr lang="en-US" sz="2400" dirty="0" smtClean="0"/>
              <a:t>(</a:t>
            </a:r>
            <a:r>
              <a:rPr lang="en-US" sz="2400" dirty="0" smtClean="0">
                <a:hlinkClick r:id="rId10"/>
              </a:rPr>
              <a:t>Curriculum Summit</a:t>
            </a:r>
            <a:r>
              <a:rPr lang="en-US" sz="2400" dirty="0" smtClean="0"/>
              <a:t>)</a:t>
            </a:r>
          </a:p>
          <a:p>
            <a:r>
              <a:rPr lang="en-US" sz="2400" dirty="0" smtClean="0">
                <a:hlinkClick r:id="rId11"/>
              </a:rPr>
              <a:t>Example Assessments</a:t>
            </a:r>
            <a:endParaRPr lang="en-US" sz="2400" dirty="0" smtClean="0"/>
          </a:p>
          <a:p>
            <a:r>
              <a:rPr lang="en-US" sz="2400" dirty="0" smtClean="0">
                <a:hlinkClick r:id="rId2"/>
              </a:rPr>
              <a:t>Other ESE documents </a:t>
            </a:r>
            <a:r>
              <a:rPr lang="en-US" sz="2400" dirty="0" smtClean="0"/>
              <a:t>(</a:t>
            </a:r>
            <a:r>
              <a:rPr lang="en-US" sz="2400" dirty="0" smtClean="0">
                <a:hlinkClick r:id="rId12"/>
              </a:rPr>
              <a:t>Technical Guide A</a:t>
            </a:r>
            <a:r>
              <a:rPr lang="en-US" sz="2400" dirty="0" smtClean="0"/>
              <a:t>, </a:t>
            </a:r>
            <a:r>
              <a:rPr lang="en-US" sz="2400" dirty="0" smtClean="0">
                <a:hlinkClick r:id="rId13"/>
              </a:rPr>
              <a:t>Part VII</a:t>
            </a:r>
            <a:r>
              <a:rPr lang="en-US" sz="2400" dirty="0" smtClean="0"/>
              <a:t>, </a:t>
            </a:r>
            <a:r>
              <a:rPr lang="en-US" sz="2400" dirty="0" smtClean="0">
                <a:hlinkClick r:id="rId14"/>
              </a:rPr>
              <a:t>Regulations</a:t>
            </a:r>
            <a:r>
              <a:rPr lang="en-US" sz="2400" dirty="0" smtClean="0"/>
              <a: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Ron Noble – </a:t>
            </a:r>
            <a:r>
              <a:rPr lang="en-US" dirty="0" smtClean="0">
                <a:hlinkClick r:id="rId2"/>
              </a:rPr>
              <a:t>rnoble@doe.mass.edu</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z="3600" dirty="0" smtClean="0"/>
              <a:t>Intersection of practice and outcomes</a:t>
            </a:r>
          </a:p>
        </p:txBody>
      </p:sp>
      <p:graphicFrame>
        <p:nvGraphicFramePr>
          <p:cNvPr id="9" name="Content Placeholder 5"/>
          <p:cNvGraphicFramePr>
            <a:graphicFrameLocks noGrp="1"/>
          </p:cNvGraphicFramePr>
          <p:nvPr>
            <p:ph idx="1"/>
          </p:nvPr>
        </p:nvGraphicFramePr>
        <p:xfrm>
          <a:off x="457200" y="1676400"/>
          <a:ext cx="8229600" cy="3124200"/>
        </p:xfrm>
        <a:graphic>
          <a:graphicData uri="http://schemas.openxmlformats.org/drawingml/2006/table">
            <a:tbl>
              <a:tblPr firstRow="1" bandRow="1">
                <a:tableStyleId>{5940675A-B579-460E-94D1-54222C63F5DA}</a:tableStyleId>
              </a:tblPr>
              <a:tblGrid>
                <a:gridCol w="931985"/>
                <a:gridCol w="1658815"/>
                <a:gridCol w="5638800"/>
              </a:tblGrid>
              <a:tr h="762000">
                <a:tc rowSpan="4">
                  <a:txBody>
                    <a:bodyPr/>
                    <a:lstStyle/>
                    <a:p>
                      <a:pPr algn="ctr"/>
                      <a:r>
                        <a:rPr lang="en-US" sz="2400" b="1" dirty="0" smtClean="0">
                          <a:solidFill>
                            <a:schemeClr val="bg1"/>
                          </a:solidFill>
                        </a:rPr>
                        <a:t>Summative</a:t>
                      </a:r>
                      <a:r>
                        <a:rPr lang="en-US" sz="2400" b="1" baseline="0" dirty="0" smtClean="0">
                          <a:solidFill>
                            <a:schemeClr val="bg1"/>
                          </a:solidFill>
                        </a:rPr>
                        <a:t> Rating</a:t>
                      </a:r>
                      <a:endParaRPr lang="en-US" sz="2400" b="1" dirty="0">
                        <a:solidFill>
                          <a:schemeClr val="bg1"/>
                        </a:solidFill>
                      </a:endParaRPr>
                    </a:p>
                  </a:txBody>
                  <a:tcPr vert="vert270" anchor="ctr">
                    <a:lnR w="12700" cmpd="sng">
                      <a:noFill/>
                    </a:lnR>
                    <a:solidFill>
                      <a:schemeClr val="accent1"/>
                    </a:solidFill>
                  </a:tcPr>
                </a:tc>
                <a:tc>
                  <a:txBody>
                    <a:bodyPr/>
                    <a:lstStyle/>
                    <a:p>
                      <a:endParaRPr lang="en-US"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rowSpan="2">
                  <a:txBody>
                    <a:bodyPr/>
                    <a:lstStyle/>
                    <a:p>
                      <a:pPr algn="ctr"/>
                      <a:endParaRPr lang="en-US"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62000">
                <a:tc vMerge="1">
                  <a:txBody>
                    <a:bodyPr/>
                    <a:lstStyle/>
                    <a:p>
                      <a:endParaRPr lang="en-US" dirty="0"/>
                    </a:p>
                  </a:txBody>
                  <a:tcPr/>
                </a:tc>
                <a:tc>
                  <a:txBody>
                    <a:bodyPr/>
                    <a:lstStyle/>
                    <a:p>
                      <a:endParaRPr lang="en-US"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vMerge="1">
                  <a:txBody>
                    <a:bodyPr/>
                    <a:lstStyle/>
                    <a:p>
                      <a:endParaRPr lang="en-US" dirty="0"/>
                    </a:p>
                  </a:txBody>
                  <a:tcPr/>
                </a:tc>
              </a:tr>
              <a:tr h="762000">
                <a:tc vMerge="1">
                  <a:txBody>
                    <a:bodyPr/>
                    <a:lstStyle/>
                    <a:p>
                      <a:endParaRPr lang="en-US" dirty="0"/>
                    </a:p>
                  </a:txBody>
                  <a:tcPr/>
                </a:tc>
                <a:tc>
                  <a:txBody>
                    <a:bodyPr/>
                    <a:lstStyle/>
                    <a:p>
                      <a:endParaRPr lang="en-US"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838200">
                <a:tc vMerge="1">
                  <a:txBody>
                    <a:bodyPr/>
                    <a:lstStyle/>
                    <a:p>
                      <a:endParaRPr lang="en-US" dirty="0"/>
                    </a:p>
                  </a:txBody>
                  <a:tcPr/>
                </a:tc>
                <a:tc>
                  <a:txBody>
                    <a:bodyPr/>
                    <a:lstStyle/>
                    <a:p>
                      <a:endParaRPr lang="en-US"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graphicFrame>
        <p:nvGraphicFramePr>
          <p:cNvPr id="6" name="Table 5"/>
          <p:cNvGraphicFramePr>
            <a:graphicFrameLocks noGrp="1"/>
          </p:cNvGraphicFramePr>
          <p:nvPr/>
        </p:nvGraphicFramePr>
        <p:xfrm>
          <a:off x="1371600" y="3962400"/>
          <a:ext cx="7297615" cy="838200"/>
        </p:xfrm>
        <a:graphic>
          <a:graphicData uri="http://schemas.openxmlformats.org/drawingml/2006/table">
            <a:tbl>
              <a:tblPr firstRow="1" bandRow="1">
                <a:tableStyleId>{5940675A-B579-460E-94D1-54222C63F5DA}</a:tableStyleId>
              </a:tblPr>
              <a:tblGrid>
                <a:gridCol w="1658815"/>
                <a:gridCol w="5638800"/>
              </a:tblGrid>
              <a:tr h="838200">
                <a:tc>
                  <a:txBody>
                    <a:bodyPr/>
                    <a:lstStyle/>
                    <a:p>
                      <a:r>
                        <a:rPr lang="en-US" dirty="0" smtClean="0"/>
                        <a:t>Unsatisfactory</a:t>
                      </a:r>
                      <a:endParaRPr lang="en-US" dirty="0"/>
                    </a:p>
                  </a:txBody>
                  <a:tcPr anchor="ctr"/>
                </a:tc>
                <a:tc>
                  <a:txBody>
                    <a:bodyPr/>
                    <a:lstStyle/>
                    <a:p>
                      <a:pPr algn="ctr"/>
                      <a:r>
                        <a:rPr lang="en-US" dirty="0" smtClean="0"/>
                        <a:t>Improvement Plan</a:t>
                      </a:r>
                      <a:endParaRPr lang="en-US" dirty="0"/>
                    </a:p>
                  </a:txBody>
                  <a:tcPr anchor="ctr">
                    <a:solidFill>
                      <a:srgbClr val="FF0000"/>
                    </a:solidFill>
                  </a:tcPr>
                </a:tc>
              </a:tr>
            </a:tbl>
          </a:graphicData>
        </a:graphic>
      </p:graphicFrame>
      <p:graphicFrame>
        <p:nvGraphicFramePr>
          <p:cNvPr id="7" name="Table 6"/>
          <p:cNvGraphicFramePr>
            <a:graphicFrameLocks noGrp="1"/>
          </p:cNvGraphicFramePr>
          <p:nvPr/>
        </p:nvGraphicFramePr>
        <p:xfrm>
          <a:off x="1371600" y="3200400"/>
          <a:ext cx="7297615" cy="762000"/>
        </p:xfrm>
        <a:graphic>
          <a:graphicData uri="http://schemas.openxmlformats.org/drawingml/2006/table">
            <a:tbl>
              <a:tblPr firstRow="1" bandRow="1">
                <a:tableStyleId>{5940675A-B579-460E-94D1-54222C63F5DA}</a:tableStyleId>
              </a:tblPr>
              <a:tblGrid>
                <a:gridCol w="1658815"/>
                <a:gridCol w="5638800"/>
              </a:tblGrid>
              <a:tr h="762000">
                <a:tc>
                  <a:txBody>
                    <a:bodyPr/>
                    <a:lstStyle/>
                    <a:p>
                      <a:r>
                        <a:rPr lang="en-US" dirty="0" smtClean="0"/>
                        <a:t>Needs Improvement</a:t>
                      </a:r>
                      <a:endParaRPr lang="en-US" dirty="0"/>
                    </a:p>
                  </a:txBody>
                  <a:tcPr anchor="ctr"/>
                </a:tc>
                <a:tc>
                  <a:txBody>
                    <a:bodyPr/>
                    <a:lstStyle/>
                    <a:p>
                      <a:pPr algn="ctr"/>
                      <a:r>
                        <a:rPr lang="en-US" dirty="0" smtClean="0"/>
                        <a:t>Directed Growth Plan</a:t>
                      </a:r>
                      <a:endParaRPr lang="en-US" dirty="0"/>
                    </a:p>
                  </a:txBody>
                  <a:tcPr anchor="ctr">
                    <a:solidFill>
                      <a:srgbClr val="FFFF00"/>
                    </a:solidFill>
                  </a:tcPr>
                </a:tc>
              </a:tr>
            </a:tbl>
          </a:graphicData>
        </a:graphic>
      </p:graphicFrame>
      <p:graphicFrame>
        <p:nvGraphicFramePr>
          <p:cNvPr id="8" name="Table 7"/>
          <p:cNvGraphicFramePr>
            <a:graphicFrameLocks noGrp="1"/>
          </p:cNvGraphicFramePr>
          <p:nvPr/>
        </p:nvGraphicFramePr>
        <p:xfrm>
          <a:off x="1371600" y="1676400"/>
          <a:ext cx="7297615" cy="1524000"/>
        </p:xfrm>
        <a:graphic>
          <a:graphicData uri="http://schemas.openxmlformats.org/drawingml/2006/table">
            <a:tbl>
              <a:tblPr firstRow="1" bandRow="1">
                <a:tableStyleId>{5940675A-B579-460E-94D1-54222C63F5DA}</a:tableStyleId>
              </a:tblPr>
              <a:tblGrid>
                <a:gridCol w="1658815"/>
                <a:gridCol w="5638800"/>
              </a:tblGrid>
              <a:tr h="762000">
                <a:tc>
                  <a:txBody>
                    <a:bodyPr/>
                    <a:lstStyle/>
                    <a:p>
                      <a:r>
                        <a:rPr lang="en-US" dirty="0" smtClean="0"/>
                        <a:t>Exemplary</a:t>
                      </a:r>
                      <a:endParaRPr lang="en-US" dirty="0"/>
                    </a:p>
                  </a:txBody>
                  <a:tcPr anchor="ctr"/>
                </a:tc>
                <a:tc rowSpan="2">
                  <a:txBody>
                    <a:bodyPr/>
                    <a:lstStyle/>
                    <a:p>
                      <a:pPr algn="ctr"/>
                      <a:r>
                        <a:rPr lang="en-US" dirty="0" smtClean="0"/>
                        <a:t>Self-Directed</a:t>
                      </a:r>
                      <a:r>
                        <a:rPr lang="en-US" baseline="0" dirty="0" smtClean="0"/>
                        <a:t> Growth Plan</a:t>
                      </a:r>
                      <a:endParaRPr lang="en-US" dirty="0"/>
                    </a:p>
                  </a:txBody>
                  <a:tcPr anchor="ctr">
                    <a:solidFill>
                      <a:schemeClr val="accent4">
                        <a:lumMod val="20000"/>
                        <a:lumOff val="80000"/>
                      </a:schemeClr>
                    </a:solidFill>
                  </a:tcPr>
                </a:tc>
              </a:tr>
              <a:tr h="762000">
                <a:tc>
                  <a:txBody>
                    <a:bodyPr/>
                    <a:lstStyle/>
                    <a:p>
                      <a:r>
                        <a:rPr lang="en-US" dirty="0" smtClean="0"/>
                        <a:t>Proficient</a:t>
                      </a:r>
                      <a:endParaRPr lang="en-US" dirty="0"/>
                    </a:p>
                  </a:txBody>
                  <a:tcPr anchor="ctr"/>
                </a:tc>
                <a:tc vMerge="1">
                  <a:txBody>
                    <a:bodyPr/>
                    <a:lstStyle/>
                    <a:p>
                      <a:endParaRPr lang="en-US" dirty="0"/>
                    </a:p>
                  </a:txBody>
                  <a:tcPr/>
                </a:tc>
              </a:tr>
            </a:tbl>
          </a:graphicData>
        </a:graphic>
      </p:graphicFrame>
      <p:graphicFrame>
        <p:nvGraphicFramePr>
          <p:cNvPr id="10" name="Table 9"/>
          <p:cNvGraphicFramePr>
            <a:graphicFrameLocks noGrp="1"/>
          </p:cNvGraphicFramePr>
          <p:nvPr/>
        </p:nvGraphicFramePr>
        <p:xfrm>
          <a:off x="3048000" y="1676400"/>
          <a:ext cx="5638800" cy="1524000"/>
        </p:xfrm>
        <a:graphic>
          <a:graphicData uri="http://schemas.openxmlformats.org/drawingml/2006/table">
            <a:tbl>
              <a:tblPr firstRow="1" bandRow="1">
                <a:tableStyleId>{5940675A-B579-460E-94D1-54222C63F5DA}</a:tableStyleId>
              </a:tblPr>
              <a:tblGrid>
                <a:gridCol w="1981200"/>
                <a:gridCol w="3657600"/>
              </a:tblGrid>
              <a:tr h="1524000">
                <a:tc>
                  <a:txBody>
                    <a:bodyPr/>
                    <a:lstStyle/>
                    <a:p>
                      <a:pPr algn="ctr"/>
                      <a:r>
                        <a:rPr lang="en-US" dirty="0" smtClean="0"/>
                        <a:t>1-yr Self-Directed Growth Plan</a:t>
                      </a:r>
                      <a:endParaRPr lang="en-US" dirty="0"/>
                    </a:p>
                  </a:txBody>
                  <a:tcPr anchor="ctr">
                    <a:solidFill>
                      <a:schemeClr val="accent4">
                        <a:lumMod val="20000"/>
                        <a:lumOff val="80000"/>
                      </a:schemeClr>
                    </a:solidFill>
                  </a:tcPr>
                </a:tc>
                <a:tc>
                  <a:txBody>
                    <a:bodyPr/>
                    <a:lstStyle/>
                    <a:p>
                      <a:pPr algn="ctr"/>
                      <a:r>
                        <a:rPr lang="en-US" dirty="0" smtClean="0"/>
                        <a:t>2-yr Self-Directed</a:t>
                      </a:r>
                      <a:r>
                        <a:rPr lang="en-US" baseline="0" dirty="0" smtClean="0"/>
                        <a:t> Growth Plan</a:t>
                      </a:r>
                      <a:endParaRPr lang="en-US" dirty="0"/>
                    </a:p>
                  </a:txBody>
                  <a:tcPr anchor="ctr">
                    <a:solidFill>
                      <a:srgbClr val="00B050"/>
                    </a:solidFill>
                  </a:tcPr>
                </a:tc>
              </a:tr>
            </a:tbl>
          </a:graphicData>
        </a:graphic>
      </p:graphicFrame>
      <p:graphicFrame>
        <p:nvGraphicFramePr>
          <p:cNvPr id="11" name="Table 10"/>
          <p:cNvGraphicFramePr>
            <a:graphicFrameLocks noGrp="1"/>
          </p:cNvGraphicFramePr>
          <p:nvPr/>
        </p:nvGraphicFramePr>
        <p:xfrm>
          <a:off x="3048000" y="4800600"/>
          <a:ext cx="5638800" cy="1219200"/>
        </p:xfrm>
        <a:graphic>
          <a:graphicData uri="http://schemas.openxmlformats.org/drawingml/2006/table">
            <a:tbl>
              <a:tblPr firstRow="1" bandRow="1">
                <a:tableStyleId>{5940675A-B579-460E-94D1-54222C63F5DA}</a:tableStyleId>
              </a:tblPr>
              <a:tblGrid>
                <a:gridCol w="1981200"/>
                <a:gridCol w="1889761"/>
                <a:gridCol w="1767839"/>
              </a:tblGrid>
              <a:tr h="370840">
                <a:tc>
                  <a:txBody>
                    <a:bodyPr/>
                    <a:lstStyle/>
                    <a:p>
                      <a:pPr algn="ctr"/>
                      <a:r>
                        <a:rPr lang="en-US" b="0" dirty="0" smtClean="0"/>
                        <a:t>Low</a:t>
                      </a:r>
                      <a:endParaRPr lang="en-US" b="0" dirty="0"/>
                    </a:p>
                  </a:txBody>
                  <a:tcPr/>
                </a:tc>
                <a:tc>
                  <a:txBody>
                    <a:bodyPr/>
                    <a:lstStyle/>
                    <a:p>
                      <a:pPr algn="ctr"/>
                      <a:r>
                        <a:rPr lang="en-US" b="0" dirty="0" smtClean="0"/>
                        <a:t>Moderate</a:t>
                      </a:r>
                      <a:endParaRPr lang="en-US" b="0" dirty="0"/>
                    </a:p>
                  </a:txBody>
                  <a:tcPr/>
                </a:tc>
                <a:tc>
                  <a:txBody>
                    <a:bodyPr/>
                    <a:lstStyle/>
                    <a:p>
                      <a:pPr algn="ctr"/>
                      <a:r>
                        <a:rPr lang="en-US" dirty="0" smtClean="0"/>
                        <a:t>High</a:t>
                      </a:r>
                      <a:endParaRPr lang="en-US" dirty="0"/>
                    </a:p>
                  </a:txBody>
                  <a:tcPr/>
                </a:tc>
              </a:tr>
              <a:tr h="848360">
                <a:tc gridSpan="3">
                  <a:txBody>
                    <a:bodyPr/>
                    <a:lstStyle/>
                    <a:p>
                      <a:pPr algn="ctr"/>
                      <a:r>
                        <a:rPr lang="en-US" sz="2200" b="1" dirty="0" smtClean="0">
                          <a:solidFill>
                            <a:schemeClr val="bg1"/>
                          </a:solidFill>
                        </a:rPr>
                        <a:t>Student Impact Rating</a:t>
                      </a:r>
                      <a:endParaRPr lang="en-US" dirty="0">
                        <a:solidFill>
                          <a:schemeClr val="bg1"/>
                        </a:solidFill>
                      </a:endParaRPr>
                    </a:p>
                  </a:txBody>
                  <a:tcPr anchor="ctr">
                    <a:solidFill>
                      <a:schemeClr val="tx1">
                        <a:lumMod val="40000"/>
                        <a:lumOff val="60000"/>
                      </a:schemeClr>
                    </a:solidFill>
                  </a:tcPr>
                </a:tc>
                <a:tc hMerge="1">
                  <a:txBody>
                    <a:bodyPr/>
                    <a:lstStyle/>
                    <a:p>
                      <a:endParaRPr lang="en-US"/>
                    </a:p>
                  </a:txBody>
                  <a:tcPr/>
                </a:tc>
                <a:tc hMerge="1">
                  <a:txBody>
                    <a:bodyPr/>
                    <a:lstStyle/>
                    <a:p>
                      <a:endParaRPr lang="en-US" dirty="0"/>
                    </a:p>
                  </a:txBody>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Student Impact Rating</a:t>
            </a:r>
            <a:endParaRPr lang="en-US" sz="4000" dirty="0"/>
          </a:p>
        </p:txBody>
      </p:sp>
      <p:pic>
        <p:nvPicPr>
          <p:cNvPr id="1027" name="Picture 3"/>
          <p:cNvPicPr>
            <a:picLocks noGrp="1" noChangeAspect="1" noChangeArrowheads="1"/>
          </p:cNvPicPr>
          <p:nvPr>
            <p:ph idx="1"/>
          </p:nvPr>
        </p:nvPicPr>
        <p:blipFill>
          <a:blip r:embed="rId3" cstate="print"/>
          <a:srcRect/>
          <a:stretch>
            <a:fillRect/>
          </a:stretch>
        </p:blipFill>
        <p:spPr bwMode="auto">
          <a:xfrm>
            <a:off x="510769" y="2057400"/>
            <a:ext cx="8099831" cy="297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04800" y="228600"/>
            <a:ext cx="7848600" cy="877824"/>
          </a:xfrm>
        </p:spPr>
        <p:txBody>
          <a:bodyPr rtlCol="0">
            <a:noAutofit/>
          </a:bodyPr>
          <a:lstStyle/>
          <a:p>
            <a:pPr fontAlgn="auto">
              <a:spcAft>
                <a:spcPts val="0"/>
              </a:spcAft>
              <a:defRPr/>
            </a:pPr>
            <a:r>
              <a:rPr lang="en-US" sz="4000" dirty="0" smtClean="0"/>
              <a:t>What is a DDM?</a:t>
            </a:r>
            <a:endParaRPr lang="en-US" sz="4000" dirty="0"/>
          </a:p>
        </p:txBody>
      </p:sp>
      <p:sp>
        <p:nvSpPr>
          <p:cNvPr id="7" name="Content Placeholder 2"/>
          <p:cNvSpPr txBox="1">
            <a:spLocks/>
          </p:cNvSpPr>
          <p:nvPr/>
        </p:nvSpPr>
        <p:spPr bwMode="auto">
          <a:xfrm>
            <a:off x="685800" y="1295400"/>
            <a:ext cx="8031480" cy="47588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ts val="600"/>
              </a:spcAft>
              <a:buClr>
                <a:schemeClr val="accent1"/>
              </a:buClr>
              <a:buSzTx/>
              <a:buFont typeface="Wingdings 2" pitchFamily="18" charset="2"/>
              <a:buChar char=""/>
              <a:tabLst/>
              <a:defRPr/>
            </a:pPr>
            <a:r>
              <a:rPr lang="en-US" sz="2400" dirty="0" smtClean="0">
                <a:latin typeface="Tahoma" pitchFamily="34" charset="0"/>
                <a:ea typeface="Tahoma" pitchFamily="34" charset="0"/>
                <a:cs typeface="Tahoma" pitchFamily="34" charset="0"/>
              </a:rPr>
              <a:t>District-Determined</a:t>
            </a:r>
          </a:p>
          <a:p>
            <a:pPr marL="342900" marR="0" lvl="0" indent="-342900" algn="l" defTabSz="914400" rtl="0" eaLnBrk="1" fontAlgn="base" latinLnBrk="0" hangingPunct="1">
              <a:lnSpc>
                <a:spcPct val="100000"/>
              </a:lnSpc>
              <a:spcBef>
                <a:spcPct val="20000"/>
              </a:spcBef>
              <a:spcAft>
                <a:spcPts val="600"/>
              </a:spcAft>
              <a:buClr>
                <a:schemeClr val="accent1"/>
              </a:buClr>
              <a:buSzTx/>
              <a:buFont typeface="Wingdings 2" pitchFamily="18" charset="2"/>
              <a:buChar char=""/>
              <a:tabLst/>
              <a:defRPr/>
            </a:pPr>
            <a:r>
              <a:rPr lang="en-US" sz="2400" dirty="0" smtClean="0">
                <a:latin typeface="Tahoma" pitchFamily="34" charset="0"/>
                <a:ea typeface="Tahoma" pitchFamily="34" charset="0"/>
                <a:cs typeface="Tahoma" pitchFamily="34" charset="0"/>
              </a:rPr>
              <a:t>Measure of Student Growth</a:t>
            </a:r>
          </a:p>
          <a:p>
            <a:pPr marL="342900" marR="0" lvl="0" indent="-342900" algn="l" defTabSz="914400" rtl="0" eaLnBrk="1" fontAlgn="base" latinLnBrk="0" hangingPunct="1">
              <a:lnSpc>
                <a:spcPct val="100000"/>
              </a:lnSpc>
              <a:spcBef>
                <a:spcPct val="20000"/>
              </a:spcBef>
              <a:spcAft>
                <a:spcPts val="600"/>
              </a:spcAft>
              <a:buClr>
                <a:schemeClr val="accent1"/>
              </a:buClr>
              <a:buSzTx/>
              <a:buFont typeface="Wingdings 2" pitchFamily="18" charset="2"/>
              <a:buChar char=""/>
              <a:tabLst/>
              <a:defRPr/>
            </a:pPr>
            <a:r>
              <a:rPr lang="en-US" sz="2400" dirty="0" smtClean="0">
                <a:latin typeface="Tahoma" pitchFamily="34" charset="0"/>
                <a:ea typeface="Tahoma" pitchFamily="34" charset="0"/>
                <a:cs typeface="Tahoma" pitchFamily="34" charset="0"/>
              </a:rPr>
              <a:t>Aligned to Frameworks</a:t>
            </a:r>
          </a:p>
          <a:p>
            <a:pPr marL="342900" marR="0" lvl="0" indent="-342900" algn="l" defTabSz="914400" rtl="0" eaLnBrk="1" fontAlgn="base" latinLnBrk="0" hangingPunct="1">
              <a:lnSpc>
                <a:spcPct val="100000"/>
              </a:lnSpc>
              <a:spcBef>
                <a:spcPct val="20000"/>
              </a:spcBef>
              <a:spcAft>
                <a:spcPts val="600"/>
              </a:spcAft>
              <a:buClr>
                <a:schemeClr val="accent1"/>
              </a:buClr>
              <a:buSzTx/>
              <a:buFont typeface="Wingdings 2" pitchFamily="18" charset="2"/>
              <a:buChar char=""/>
              <a:tabLst/>
              <a:defRPr/>
            </a:pPr>
            <a:r>
              <a:rPr lang="en-US" sz="2400" dirty="0" smtClean="0">
                <a:latin typeface="Tahoma" pitchFamily="34" charset="0"/>
                <a:ea typeface="Tahoma" pitchFamily="34" charset="0"/>
                <a:cs typeface="Tahoma" pitchFamily="34" charset="0"/>
              </a:rPr>
              <a:t>Comparable Across District</a:t>
            </a:r>
          </a:p>
          <a:p>
            <a:pPr marL="342900" marR="0" lvl="0" indent="-342900" algn="l" defTabSz="914400" rtl="0" eaLnBrk="1" fontAlgn="base" latinLnBrk="0" hangingPunct="1">
              <a:lnSpc>
                <a:spcPct val="100000"/>
              </a:lnSpc>
              <a:spcBef>
                <a:spcPct val="20000"/>
              </a:spcBef>
              <a:spcAft>
                <a:spcPts val="600"/>
              </a:spcAft>
              <a:buClr>
                <a:schemeClr val="accent1"/>
              </a:buClr>
              <a:buSzTx/>
              <a:buFont typeface="Wingdings 2" pitchFamily="18" charset="2"/>
              <a:buChar char=""/>
              <a:tabLst/>
              <a:defRPr/>
            </a:pPr>
            <a:endParaRPr lang="en-US" sz="2400" dirty="0" smtClean="0">
              <a:latin typeface="Tahoma" pitchFamily="34" charset="0"/>
              <a:ea typeface="Tahoma" pitchFamily="34" charset="0"/>
              <a:cs typeface="Tahoma" pitchFamily="34" charset="0"/>
            </a:endParaRPr>
          </a:p>
          <a:p>
            <a:pPr marL="342900" indent="-342900" fontAlgn="base">
              <a:spcBef>
                <a:spcPct val="20000"/>
              </a:spcBef>
              <a:spcAft>
                <a:spcPts val="600"/>
              </a:spcAft>
              <a:buClr>
                <a:schemeClr val="accent1"/>
              </a:buClr>
              <a:buFont typeface="Wingdings 2" pitchFamily="18" charset="2"/>
              <a:buChar char=""/>
              <a:defRPr/>
            </a:pPr>
            <a:r>
              <a:rPr lang="en-US" sz="2400" dirty="0" smtClean="0">
                <a:latin typeface="Tahoma" pitchFamily="34" charset="0"/>
                <a:ea typeface="Tahoma" pitchFamily="34" charset="0"/>
                <a:cs typeface="Tahoma" pitchFamily="34" charset="0"/>
              </a:rPr>
              <a:t>District-Determined Measures are </a:t>
            </a:r>
            <a:r>
              <a:rPr lang="en-US" sz="2400" b="1" dirty="0" smtClean="0">
                <a:latin typeface="Tahoma" pitchFamily="34" charset="0"/>
                <a:ea typeface="Tahoma" pitchFamily="34" charset="0"/>
                <a:cs typeface="Tahoma" pitchFamily="34" charset="0"/>
              </a:rPr>
              <a:t>NOT</a:t>
            </a:r>
            <a:r>
              <a:rPr lang="en-US" sz="2400" dirty="0" smtClean="0">
                <a:latin typeface="Tahoma" pitchFamily="34" charset="0"/>
                <a:ea typeface="Tahoma" pitchFamily="34" charset="0"/>
                <a:cs typeface="Tahoma" pitchFamily="34" charset="0"/>
              </a:rPr>
              <a:t> measures of educator impact.  </a:t>
            </a:r>
          </a:p>
          <a:p>
            <a:pPr marL="342900" marR="0" lvl="0" indent="-342900" algn="l" defTabSz="914400" rtl="0" eaLnBrk="1" fontAlgn="base" latinLnBrk="0" hangingPunct="1">
              <a:lnSpc>
                <a:spcPct val="100000"/>
              </a:lnSpc>
              <a:spcBef>
                <a:spcPct val="20000"/>
              </a:spcBef>
              <a:spcAft>
                <a:spcPts val="600"/>
              </a:spcAft>
              <a:buClr>
                <a:schemeClr val="accent1"/>
              </a:buClr>
              <a:buSzTx/>
              <a:buFont typeface="Wingdings 2" pitchFamily="18" charset="2"/>
              <a:buChar char=""/>
              <a:tabLst/>
              <a:defRPr/>
            </a:pPr>
            <a:endParaRPr lang="en-US" sz="2400" b="1"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Impact Rating</a:t>
            </a:r>
            <a:endParaRPr lang="en-US" dirty="0"/>
          </a:p>
        </p:txBody>
      </p:sp>
      <p:sp>
        <p:nvSpPr>
          <p:cNvPr id="3" name="Content Placeholder 2"/>
          <p:cNvSpPr>
            <a:spLocks noGrp="1"/>
          </p:cNvSpPr>
          <p:nvPr>
            <p:ph idx="1"/>
          </p:nvPr>
        </p:nvSpPr>
        <p:spPr>
          <a:xfrm>
            <a:off x="609600" y="1524001"/>
            <a:ext cx="7924800" cy="533400"/>
          </a:xfrm>
        </p:spPr>
        <p:txBody>
          <a:bodyPr/>
          <a:lstStyle/>
          <a:p>
            <a:r>
              <a:rPr lang="en-US" dirty="0" smtClean="0"/>
              <a:t>Example: Middle School Music Teacher</a:t>
            </a:r>
          </a:p>
        </p:txBody>
      </p:sp>
      <p:graphicFrame>
        <p:nvGraphicFramePr>
          <p:cNvPr id="8" name="Diagram 7"/>
          <p:cNvGraphicFramePr/>
          <p:nvPr/>
        </p:nvGraphicFramePr>
        <p:xfrm>
          <a:off x="4419600" y="2794000"/>
          <a:ext cx="2971800" cy="330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 8"/>
          <p:cNvGraphicFramePr/>
          <p:nvPr/>
        </p:nvGraphicFramePr>
        <p:xfrm>
          <a:off x="762000" y="2794000"/>
          <a:ext cx="2971800" cy="3302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0" name="TextBox 9"/>
          <p:cNvSpPr txBox="1"/>
          <p:nvPr/>
        </p:nvSpPr>
        <p:spPr>
          <a:xfrm>
            <a:off x="1676400" y="2129135"/>
            <a:ext cx="1066800" cy="461665"/>
          </a:xfrm>
          <a:prstGeom prst="rect">
            <a:avLst/>
          </a:prstGeom>
          <a:noFill/>
        </p:spPr>
        <p:txBody>
          <a:bodyPr wrap="square" rtlCol="0">
            <a:spAutoFit/>
          </a:bodyPr>
          <a:lstStyle/>
          <a:p>
            <a:r>
              <a:rPr lang="en-US" sz="2400" dirty="0" smtClean="0"/>
              <a:t>Year 1</a:t>
            </a:r>
            <a:endParaRPr lang="en-US" sz="2400" dirty="0"/>
          </a:p>
        </p:txBody>
      </p:sp>
      <p:sp>
        <p:nvSpPr>
          <p:cNvPr id="11" name="TextBox 10"/>
          <p:cNvSpPr txBox="1"/>
          <p:nvPr/>
        </p:nvSpPr>
        <p:spPr>
          <a:xfrm>
            <a:off x="5562600" y="2129135"/>
            <a:ext cx="1066800" cy="461665"/>
          </a:xfrm>
          <a:prstGeom prst="rect">
            <a:avLst/>
          </a:prstGeom>
          <a:noFill/>
        </p:spPr>
        <p:txBody>
          <a:bodyPr wrap="square" rtlCol="0">
            <a:spAutoFit/>
          </a:bodyPr>
          <a:lstStyle/>
          <a:p>
            <a:r>
              <a:rPr lang="en-US" sz="2400" dirty="0" smtClean="0"/>
              <a:t>Year 2</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Major Shifts</a:t>
            </a:r>
          </a:p>
        </p:txBody>
      </p:sp>
      <p:sp>
        <p:nvSpPr>
          <p:cNvPr id="4" name="TextBox 3"/>
          <p:cNvSpPr txBox="1"/>
          <p:nvPr/>
        </p:nvSpPr>
        <p:spPr>
          <a:xfrm>
            <a:off x="1219200" y="1371600"/>
            <a:ext cx="6934200" cy="3031599"/>
          </a:xfrm>
          <a:prstGeom prst="rect">
            <a:avLst/>
          </a:prstGeom>
          <a:noFill/>
        </p:spPr>
        <p:txBody>
          <a:bodyPr wrap="square" rtlCol="0">
            <a:spAutoFit/>
          </a:bodyPr>
          <a:lstStyle/>
          <a:p>
            <a:pPr marL="168275" indent="-168275">
              <a:spcAft>
                <a:spcPts val="600"/>
              </a:spcAft>
            </a:pPr>
            <a:r>
              <a:rPr lang="en-US" sz="2400" dirty="0" smtClean="0"/>
              <a:t>From…</a:t>
            </a:r>
          </a:p>
          <a:p>
            <a:pPr marL="168275" indent="-168275">
              <a:buFont typeface="Arial"/>
              <a:buChar char="•"/>
            </a:pPr>
            <a:r>
              <a:rPr lang="en-US" sz="2400" dirty="0" smtClean="0"/>
              <a:t>What </a:t>
            </a:r>
            <a:r>
              <a:rPr lang="en-US" sz="2400" b="1" i="1" dirty="0" smtClean="0"/>
              <a:t>teachers</a:t>
            </a:r>
            <a:r>
              <a:rPr lang="en-US" sz="2400" i="1" dirty="0" smtClean="0"/>
              <a:t> </a:t>
            </a:r>
            <a:r>
              <a:rPr lang="en-US" sz="2400" dirty="0" smtClean="0"/>
              <a:t>do        - - - &gt;  what </a:t>
            </a:r>
            <a:r>
              <a:rPr lang="en-US" sz="2400" b="1" i="1" dirty="0" smtClean="0"/>
              <a:t>students</a:t>
            </a:r>
            <a:r>
              <a:rPr lang="en-US" sz="2400" i="1" dirty="0" smtClean="0"/>
              <a:t> </a:t>
            </a:r>
            <a:r>
              <a:rPr lang="en-US" sz="2400" dirty="0" smtClean="0"/>
              <a:t>do</a:t>
            </a:r>
          </a:p>
          <a:p>
            <a:pPr marL="168275" indent="-168275">
              <a:buFont typeface="Arial"/>
              <a:buChar char="•"/>
            </a:pPr>
            <a:endParaRPr lang="en-US" sz="2400" dirty="0" smtClean="0"/>
          </a:p>
          <a:p>
            <a:pPr marL="168275" indent="-168275">
              <a:buFont typeface="Arial"/>
              <a:buChar char="•"/>
            </a:pPr>
            <a:r>
              <a:rPr lang="en-US" sz="2400" dirty="0" smtClean="0"/>
              <a:t>Students’ </a:t>
            </a:r>
            <a:r>
              <a:rPr lang="en-US" sz="2400" b="1" i="1" dirty="0" smtClean="0"/>
              <a:t>proficiency</a:t>
            </a:r>
            <a:r>
              <a:rPr lang="en-US" sz="2400" i="1" dirty="0" smtClean="0"/>
              <a:t>   </a:t>
            </a:r>
            <a:r>
              <a:rPr lang="en-US" sz="2400" dirty="0" smtClean="0"/>
              <a:t>- - - &gt;  students’ </a:t>
            </a:r>
            <a:r>
              <a:rPr lang="en-US" sz="2400" b="1" i="1" dirty="0" smtClean="0"/>
              <a:t>growth</a:t>
            </a:r>
          </a:p>
          <a:p>
            <a:pPr marL="168275" indent="-168275">
              <a:buFont typeface="Arial"/>
              <a:buChar char="•"/>
            </a:pPr>
            <a:endParaRPr lang="en-US" sz="2400" i="1" dirty="0" smtClean="0"/>
          </a:p>
          <a:p>
            <a:pPr marL="168275" indent="-168275">
              <a:buFont typeface="Arial"/>
              <a:buChar char="•"/>
            </a:pPr>
            <a:r>
              <a:rPr lang="en-US" sz="2400" dirty="0" smtClean="0"/>
              <a:t>Assessments </a:t>
            </a:r>
            <a:r>
              <a:rPr lang="en-US" sz="2400" b="1" dirty="0" smtClean="0"/>
              <a:t>within</a:t>
            </a:r>
            <a:r>
              <a:rPr lang="en-US" sz="2400" dirty="0" smtClean="0"/>
              <a:t>     </a:t>
            </a:r>
            <a:r>
              <a:rPr lang="en-US" sz="2400" i="1" dirty="0" smtClean="0"/>
              <a:t>- - - &gt;  Assessments </a:t>
            </a:r>
            <a:r>
              <a:rPr lang="en-US" sz="2400" b="1" i="1" dirty="0" smtClean="0"/>
              <a:t>across</a:t>
            </a:r>
          </a:p>
          <a:p>
            <a:pPr marL="168275" indent="-168275"/>
            <a:r>
              <a:rPr lang="en-US" sz="2400" b="1" i="1" dirty="0" smtClean="0"/>
              <a:t>   </a:t>
            </a:r>
            <a:endParaRPr lang="en-US" sz="2000" b="1" dirty="0" smtClean="0"/>
          </a:p>
          <a:p>
            <a:r>
              <a:rPr lang="en-US" dirty="0" smtClean="0"/>
              <a:t>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Messages for Stakeholders</a:t>
            </a:r>
            <a:endParaRPr lang="en-US" dirty="0"/>
          </a:p>
        </p:txBody>
      </p:sp>
      <p:pic>
        <p:nvPicPr>
          <p:cNvPr id="4" name="Picture 2" descr="C:\Users\cwa\Desktop\4 Approaches.jpg"/>
          <p:cNvPicPr>
            <a:picLocks noGrp="1" noChangeAspect="1" noChangeArrowheads="1"/>
          </p:cNvPicPr>
          <p:nvPr>
            <p:ph idx="1"/>
          </p:nvPr>
        </p:nvPicPr>
        <p:blipFill>
          <a:blip r:embed="rId2" cstate="print"/>
          <a:srcRect/>
          <a:stretch>
            <a:fillRect/>
          </a:stretch>
        </p:blipFill>
        <p:spPr bwMode="auto">
          <a:xfrm>
            <a:off x="0" y="1752601"/>
            <a:ext cx="9144000" cy="4343399"/>
          </a:xfrm>
          <a:prstGeom prst="rect">
            <a:avLst/>
          </a:prstGeom>
          <a:noFill/>
        </p:spPr>
      </p:pic>
      <p:sp>
        <p:nvSpPr>
          <p:cNvPr id="5" name="Rectangle 4"/>
          <p:cNvSpPr/>
          <p:nvPr/>
        </p:nvSpPr>
        <p:spPr>
          <a:xfrm>
            <a:off x="8458200" y="60198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5-Point Star 6"/>
          <p:cNvSpPr/>
          <p:nvPr/>
        </p:nvSpPr>
        <p:spPr>
          <a:xfrm>
            <a:off x="152400" y="2438400"/>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5-Point Star 7"/>
          <p:cNvSpPr/>
          <p:nvPr/>
        </p:nvSpPr>
        <p:spPr>
          <a:xfrm>
            <a:off x="6477000" y="2438400"/>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5-Point Star 8"/>
          <p:cNvSpPr/>
          <p:nvPr/>
        </p:nvSpPr>
        <p:spPr>
          <a:xfrm>
            <a:off x="4419600" y="2438400"/>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p:cNvSpPr/>
          <p:nvPr/>
        </p:nvSpPr>
        <p:spPr>
          <a:xfrm>
            <a:off x="2133600" y="2438400"/>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xit" presetSubtype="0" fill="hold" grpId="1" nodeType="with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xit" presetSubtype="0" fill="hold" grpId="1" nodeType="withEffect">
                                  <p:stCondLst>
                                    <p:cond delay="0"/>
                                  </p:stCondLst>
                                  <p:childTnLst>
                                    <p:set>
                                      <p:cBhvr>
                                        <p:cTn id="24"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9" grpId="0" animBg="1"/>
      <p:bldP spid="9" grpId="1" animBg="1"/>
      <p:bldP spid="10" grpId="0" animBg="1"/>
      <p:bldP spid="10" grpId="1" animBg="1"/>
    </p:bldLst>
  </p:timing>
</p:sld>
</file>

<file path=ppt/theme/theme1.xml><?xml version="1.0" encoding="utf-8"?>
<a:theme xmlns:a="http://schemas.openxmlformats.org/drawingml/2006/main" name="Educators">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Educators</Template>
  <TotalTime>3147</TotalTime>
  <Words>1855</Words>
  <Application>Microsoft Office PowerPoint</Application>
  <PresentationFormat>On-screen Show (4:3)</PresentationFormat>
  <Paragraphs>271</Paragraphs>
  <Slides>37</Slides>
  <Notes>9</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Educators</vt:lpstr>
      <vt:lpstr>District-Determined Measures</vt:lpstr>
      <vt:lpstr>Introduction</vt:lpstr>
      <vt:lpstr>Two Separate Ratings</vt:lpstr>
      <vt:lpstr>Intersection of practice and outcomes</vt:lpstr>
      <vt:lpstr>Student Impact Rating</vt:lpstr>
      <vt:lpstr>What is a DDM?</vt:lpstr>
      <vt:lpstr>Student Impact Rating</vt:lpstr>
      <vt:lpstr>Major Shifts</vt:lpstr>
      <vt:lpstr>Key Messages for Stakeholders</vt:lpstr>
      <vt:lpstr>Identifying DDMs –  Key Questions</vt:lpstr>
      <vt:lpstr>Meaningful Conversations</vt:lpstr>
      <vt:lpstr>State of the Commonwealth</vt:lpstr>
      <vt:lpstr>In Practice…  Lessons from Wakefield</vt:lpstr>
      <vt:lpstr>DDMs as an opportunity…</vt:lpstr>
      <vt:lpstr>An Opportunity for Wakefield Public Schools </vt:lpstr>
      <vt:lpstr>Big Idea</vt:lpstr>
      <vt:lpstr>Structures and Systems of Support</vt:lpstr>
      <vt:lpstr>Professional Learning Community (PLC) structure</vt:lpstr>
      <vt:lpstr>Professional Development</vt:lpstr>
      <vt:lpstr>Consistent, Job-embedded Time </vt:lpstr>
      <vt:lpstr>Clear Expectations &amp; Oversight</vt:lpstr>
      <vt:lpstr>Launch Coaching Model</vt:lpstr>
      <vt:lpstr>Key to success?  Buy-in</vt:lpstr>
      <vt:lpstr>Teacher-driven student learning goals</vt:lpstr>
      <vt:lpstr>Provide “expert” support</vt:lpstr>
      <vt:lpstr>District-wide Steering Committee</vt:lpstr>
      <vt:lpstr>District-developed Educator Resource Manual</vt:lpstr>
      <vt:lpstr>Setting Parameters </vt:lpstr>
      <vt:lpstr>What are Parameters?</vt:lpstr>
      <vt:lpstr>Some Things Considered</vt:lpstr>
      <vt:lpstr>Some Approaches</vt:lpstr>
      <vt:lpstr>Slide 32</vt:lpstr>
      <vt:lpstr>Slide 33</vt:lpstr>
      <vt:lpstr>Slide 34</vt:lpstr>
      <vt:lpstr>Slide 35</vt:lpstr>
      <vt:lpstr>Resources: http://www.doe.mass.edu/edeval/ddm/ </vt:lpstr>
      <vt:lpstr>Questions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DDM “Office Hours”</dc:title>
  <dc:creator>rxn</dc:creator>
  <cp:lastModifiedBy>rxn</cp:lastModifiedBy>
  <cp:revision>111</cp:revision>
  <dcterms:created xsi:type="dcterms:W3CDTF">2014-03-05T15:35:54Z</dcterms:created>
  <dcterms:modified xsi:type="dcterms:W3CDTF">2014-11-06T14:33:29Z</dcterms:modified>
</cp:coreProperties>
</file>