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</p:sldMasterIdLst>
  <p:notesMasterIdLst>
    <p:notesMasterId r:id="rId26"/>
  </p:notesMasterIdLst>
  <p:handoutMasterIdLst>
    <p:handoutMasterId r:id="rId27"/>
  </p:handoutMasterIdLst>
  <p:sldIdLst>
    <p:sldId id="256" r:id="rId2"/>
    <p:sldId id="277" r:id="rId3"/>
    <p:sldId id="278" r:id="rId4"/>
    <p:sldId id="288" r:id="rId5"/>
    <p:sldId id="290" r:id="rId6"/>
    <p:sldId id="261" r:id="rId7"/>
    <p:sldId id="265" r:id="rId8"/>
    <p:sldId id="266" r:id="rId9"/>
    <p:sldId id="267" r:id="rId10"/>
    <p:sldId id="291" r:id="rId11"/>
    <p:sldId id="264" r:id="rId12"/>
    <p:sldId id="259" r:id="rId13"/>
    <p:sldId id="258" r:id="rId14"/>
    <p:sldId id="284" r:id="rId15"/>
    <p:sldId id="276" r:id="rId16"/>
    <p:sldId id="298" r:id="rId17"/>
    <p:sldId id="263" r:id="rId18"/>
    <p:sldId id="285" r:id="rId19"/>
    <p:sldId id="286" r:id="rId20"/>
    <p:sldId id="293" r:id="rId21"/>
    <p:sldId id="296" r:id="rId22"/>
    <p:sldId id="294" r:id="rId23"/>
    <p:sldId id="297" r:id="rId24"/>
    <p:sldId id="275" r:id="rId25"/>
  </p:sldIdLst>
  <p:sldSz cx="9144000" cy="6858000" type="screen4x3"/>
  <p:notesSz cx="7102475" cy="93694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0493" autoAdjust="0"/>
    <p:restoredTop sz="94660"/>
  </p:normalViewPr>
  <p:slideViewPr>
    <p:cSldViewPr>
      <p:cViewPr>
        <p:scale>
          <a:sx n="75" d="100"/>
          <a:sy n="75" d="100"/>
        </p:scale>
        <p:origin x="-874" y="-21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3F2973-54B3-4BDB-88E4-7C6C752223B0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B668884E-CFD8-41BB-B599-8202CD6C3334}">
      <dgm:prSet phldrT="[Text]"/>
      <dgm:spPr/>
      <dgm:t>
        <a:bodyPr/>
        <a:lstStyle/>
        <a:p>
          <a:r>
            <a:rPr lang="en-US" dirty="0" smtClean="0"/>
            <a:t>Written</a:t>
          </a:r>
          <a:endParaRPr lang="en-US" dirty="0"/>
        </a:p>
      </dgm:t>
    </dgm:pt>
    <dgm:pt modelId="{9AEC93A0-D13C-4CF9-97B2-952EF9174230}" type="parTrans" cxnId="{D25B9F5B-A5F1-4945-AA77-3BFA64A80C8F}">
      <dgm:prSet/>
      <dgm:spPr/>
      <dgm:t>
        <a:bodyPr/>
        <a:lstStyle/>
        <a:p>
          <a:endParaRPr lang="en-US"/>
        </a:p>
      </dgm:t>
    </dgm:pt>
    <dgm:pt modelId="{E6D5DB0F-83CF-4F73-A2F6-576FFA20B601}" type="sibTrans" cxnId="{D25B9F5B-A5F1-4945-AA77-3BFA64A80C8F}">
      <dgm:prSet/>
      <dgm:spPr/>
      <dgm:t>
        <a:bodyPr/>
        <a:lstStyle/>
        <a:p>
          <a:endParaRPr lang="en-US"/>
        </a:p>
      </dgm:t>
    </dgm:pt>
    <dgm:pt modelId="{DAF393B2-5C32-4709-856F-678B44406D95}">
      <dgm:prSet phldrT="[Text]"/>
      <dgm:spPr/>
      <dgm:t>
        <a:bodyPr/>
        <a:lstStyle/>
        <a:p>
          <a:r>
            <a:rPr lang="en-US" dirty="0" smtClean="0"/>
            <a:t>Perceived</a:t>
          </a:r>
          <a:endParaRPr lang="en-US" dirty="0"/>
        </a:p>
      </dgm:t>
    </dgm:pt>
    <dgm:pt modelId="{1A25626C-56EE-4359-BC6E-5610E4EB0643}" type="parTrans" cxnId="{9643B664-E5F6-459A-9B4F-D2A3A2A1DA11}">
      <dgm:prSet/>
      <dgm:spPr/>
      <dgm:t>
        <a:bodyPr/>
        <a:lstStyle/>
        <a:p>
          <a:endParaRPr lang="en-US"/>
        </a:p>
      </dgm:t>
    </dgm:pt>
    <dgm:pt modelId="{E9F68A47-C755-4E1E-B486-05AB9CA57C0B}" type="sibTrans" cxnId="{9643B664-E5F6-459A-9B4F-D2A3A2A1DA11}">
      <dgm:prSet/>
      <dgm:spPr/>
      <dgm:t>
        <a:bodyPr/>
        <a:lstStyle/>
        <a:p>
          <a:endParaRPr lang="en-US"/>
        </a:p>
      </dgm:t>
    </dgm:pt>
    <dgm:pt modelId="{246601D6-49B8-42AE-B59C-AF67C765173B}">
      <dgm:prSet phldrT="[Text]"/>
      <dgm:spPr/>
      <dgm:t>
        <a:bodyPr/>
        <a:lstStyle/>
        <a:p>
          <a:r>
            <a:rPr lang="en-US" dirty="0" smtClean="0"/>
            <a:t>Spoken</a:t>
          </a:r>
          <a:endParaRPr lang="en-US" dirty="0"/>
        </a:p>
      </dgm:t>
    </dgm:pt>
    <dgm:pt modelId="{9979A305-E975-40E8-B998-B1B163320BFF}" type="parTrans" cxnId="{CC7E85D6-88FA-467D-987B-9313BF8C6672}">
      <dgm:prSet/>
      <dgm:spPr/>
      <dgm:t>
        <a:bodyPr/>
        <a:lstStyle/>
        <a:p>
          <a:endParaRPr lang="en-US"/>
        </a:p>
      </dgm:t>
    </dgm:pt>
    <dgm:pt modelId="{8A1808D6-EFBF-48DA-8F50-A53CF223E28C}" type="sibTrans" cxnId="{CC7E85D6-88FA-467D-987B-9313BF8C6672}">
      <dgm:prSet/>
      <dgm:spPr/>
      <dgm:t>
        <a:bodyPr/>
        <a:lstStyle/>
        <a:p>
          <a:endParaRPr lang="en-US"/>
        </a:p>
      </dgm:t>
    </dgm:pt>
    <dgm:pt modelId="{67786E19-74ED-4301-8F0F-F43ADB8B89BE}" type="pres">
      <dgm:prSet presAssocID="{B13F2973-54B3-4BDB-88E4-7C6C752223B0}" presName="compositeShape" presStyleCnt="0">
        <dgm:presLayoutVars>
          <dgm:chMax val="7"/>
          <dgm:dir/>
          <dgm:resizeHandles val="exact"/>
        </dgm:presLayoutVars>
      </dgm:prSet>
      <dgm:spPr/>
    </dgm:pt>
    <dgm:pt modelId="{EED7E0B3-E692-4D26-B6DD-0F7B8363E922}" type="pres">
      <dgm:prSet presAssocID="{B668884E-CFD8-41BB-B599-8202CD6C3334}" presName="circ1" presStyleLbl="vennNode1" presStyleIdx="0" presStyleCnt="3" custScaleX="67832" custScaleY="66234"/>
      <dgm:spPr/>
      <dgm:t>
        <a:bodyPr/>
        <a:lstStyle/>
        <a:p>
          <a:endParaRPr lang="en-US"/>
        </a:p>
      </dgm:t>
    </dgm:pt>
    <dgm:pt modelId="{FDBB8615-B6B6-4D26-BB5A-96AA077900A6}" type="pres">
      <dgm:prSet presAssocID="{B668884E-CFD8-41BB-B599-8202CD6C333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E67B5E-B8C7-4835-9E34-BAE5BBBACB0F}" type="pres">
      <dgm:prSet presAssocID="{DAF393B2-5C32-4709-856F-678B44406D95}" presName="circ2" presStyleLbl="vennNode1" presStyleIdx="1" presStyleCnt="3" custScaleX="148559" custScaleY="137696"/>
      <dgm:spPr/>
      <dgm:t>
        <a:bodyPr/>
        <a:lstStyle/>
        <a:p>
          <a:endParaRPr lang="en-US"/>
        </a:p>
      </dgm:t>
    </dgm:pt>
    <dgm:pt modelId="{C76163DF-949B-449E-AFC8-7CAA979B2B0F}" type="pres">
      <dgm:prSet presAssocID="{DAF393B2-5C32-4709-856F-678B44406D95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F71D84-1940-4940-A51C-EA3E699E5713}" type="pres">
      <dgm:prSet presAssocID="{246601D6-49B8-42AE-B59C-AF67C765173B}" presName="circ3" presStyleLbl="vennNode1" presStyleIdx="2" presStyleCnt="3" custScaleX="87800" custScaleY="84605" custLinFactNeighborX="3977" custLinFactNeighborY="-7137"/>
      <dgm:spPr/>
      <dgm:t>
        <a:bodyPr/>
        <a:lstStyle/>
        <a:p>
          <a:endParaRPr lang="en-US"/>
        </a:p>
      </dgm:t>
    </dgm:pt>
    <dgm:pt modelId="{B673BFDB-2C73-4645-883C-CE3D526BFB26}" type="pres">
      <dgm:prSet presAssocID="{246601D6-49B8-42AE-B59C-AF67C765173B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25B9F5B-A5F1-4945-AA77-3BFA64A80C8F}" srcId="{B13F2973-54B3-4BDB-88E4-7C6C752223B0}" destId="{B668884E-CFD8-41BB-B599-8202CD6C3334}" srcOrd="0" destOrd="0" parTransId="{9AEC93A0-D13C-4CF9-97B2-952EF9174230}" sibTransId="{E6D5DB0F-83CF-4F73-A2F6-576FFA20B601}"/>
    <dgm:cxn modelId="{ED9CEE27-BBCA-4328-92F1-5EE74AE51F44}" type="presOf" srcId="{DAF393B2-5C32-4709-856F-678B44406D95}" destId="{66E67B5E-B8C7-4835-9E34-BAE5BBBACB0F}" srcOrd="0" destOrd="0" presId="urn:microsoft.com/office/officeart/2005/8/layout/venn1"/>
    <dgm:cxn modelId="{9643B664-E5F6-459A-9B4F-D2A3A2A1DA11}" srcId="{B13F2973-54B3-4BDB-88E4-7C6C752223B0}" destId="{DAF393B2-5C32-4709-856F-678B44406D95}" srcOrd="1" destOrd="0" parTransId="{1A25626C-56EE-4359-BC6E-5610E4EB0643}" sibTransId="{E9F68A47-C755-4E1E-B486-05AB9CA57C0B}"/>
    <dgm:cxn modelId="{AED15EB8-087E-4531-95EA-931928C237DF}" type="presOf" srcId="{B668884E-CFD8-41BB-B599-8202CD6C3334}" destId="{FDBB8615-B6B6-4D26-BB5A-96AA077900A6}" srcOrd="1" destOrd="0" presId="urn:microsoft.com/office/officeart/2005/8/layout/venn1"/>
    <dgm:cxn modelId="{F5DE25F6-3377-4C27-9099-C0964353712C}" type="presOf" srcId="{B13F2973-54B3-4BDB-88E4-7C6C752223B0}" destId="{67786E19-74ED-4301-8F0F-F43ADB8B89BE}" srcOrd="0" destOrd="0" presId="urn:microsoft.com/office/officeart/2005/8/layout/venn1"/>
    <dgm:cxn modelId="{6E3F6383-59F5-4215-A16E-7EDEF9C8494B}" type="presOf" srcId="{DAF393B2-5C32-4709-856F-678B44406D95}" destId="{C76163DF-949B-449E-AFC8-7CAA979B2B0F}" srcOrd="1" destOrd="0" presId="urn:microsoft.com/office/officeart/2005/8/layout/venn1"/>
    <dgm:cxn modelId="{78907BCB-89E8-490F-9AC9-3AFFC04AB486}" type="presOf" srcId="{246601D6-49B8-42AE-B59C-AF67C765173B}" destId="{FAF71D84-1940-4940-A51C-EA3E699E5713}" srcOrd="0" destOrd="0" presId="urn:microsoft.com/office/officeart/2005/8/layout/venn1"/>
    <dgm:cxn modelId="{124F7958-C77D-4655-A18A-931BFB6BDFE1}" type="presOf" srcId="{B668884E-CFD8-41BB-B599-8202CD6C3334}" destId="{EED7E0B3-E692-4D26-B6DD-0F7B8363E922}" srcOrd="0" destOrd="0" presId="urn:microsoft.com/office/officeart/2005/8/layout/venn1"/>
    <dgm:cxn modelId="{CC7E85D6-88FA-467D-987B-9313BF8C6672}" srcId="{B13F2973-54B3-4BDB-88E4-7C6C752223B0}" destId="{246601D6-49B8-42AE-B59C-AF67C765173B}" srcOrd="2" destOrd="0" parTransId="{9979A305-E975-40E8-B998-B1B163320BFF}" sibTransId="{8A1808D6-EFBF-48DA-8F50-A53CF223E28C}"/>
    <dgm:cxn modelId="{AA2B0649-2644-4670-B5A4-C042EC8B7ED8}" type="presOf" srcId="{246601D6-49B8-42AE-B59C-AF67C765173B}" destId="{B673BFDB-2C73-4645-883C-CE3D526BFB26}" srcOrd="1" destOrd="0" presId="urn:microsoft.com/office/officeart/2005/8/layout/venn1"/>
    <dgm:cxn modelId="{86A18598-0F5A-49A6-BDD4-D68581AD22F6}" type="presParOf" srcId="{67786E19-74ED-4301-8F0F-F43ADB8B89BE}" destId="{EED7E0B3-E692-4D26-B6DD-0F7B8363E922}" srcOrd="0" destOrd="0" presId="urn:microsoft.com/office/officeart/2005/8/layout/venn1"/>
    <dgm:cxn modelId="{63821EC1-06DE-4ADE-87A4-BFCC2115B2B3}" type="presParOf" srcId="{67786E19-74ED-4301-8F0F-F43ADB8B89BE}" destId="{FDBB8615-B6B6-4D26-BB5A-96AA077900A6}" srcOrd="1" destOrd="0" presId="urn:microsoft.com/office/officeart/2005/8/layout/venn1"/>
    <dgm:cxn modelId="{6ADE49D6-96A4-4CC1-9E88-CC7AB56FA73A}" type="presParOf" srcId="{67786E19-74ED-4301-8F0F-F43ADB8B89BE}" destId="{66E67B5E-B8C7-4835-9E34-BAE5BBBACB0F}" srcOrd="2" destOrd="0" presId="urn:microsoft.com/office/officeart/2005/8/layout/venn1"/>
    <dgm:cxn modelId="{A211D970-4AD3-42E0-8BFD-15A4E34C6163}" type="presParOf" srcId="{67786E19-74ED-4301-8F0F-F43ADB8B89BE}" destId="{C76163DF-949B-449E-AFC8-7CAA979B2B0F}" srcOrd="3" destOrd="0" presId="urn:microsoft.com/office/officeart/2005/8/layout/venn1"/>
    <dgm:cxn modelId="{9EBD7D12-1759-4CF1-A1B2-BCB71DE97165}" type="presParOf" srcId="{67786E19-74ED-4301-8F0F-F43ADB8B89BE}" destId="{FAF71D84-1940-4940-A51C-EA3E699E5713}" srcOrd="4" destOrd="0" presId="urn:microsoft.com/office/officeart/2005/8/layout/venn1"/>
    <dgm:cxn modelId="{4BF47C37-5E3C-4CB4-9B85-AECC4EAA6CD7}" type="presParOf" srcId="{67786E19-74ED-4301-8F0F-F43ADB8B89BE}" destId="{B673BFDB-2C73-4645-883C-CE3D526BFB26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C65DC9-ED1C-4260-ABDF-7F8181459ADC}" type="doc">
      <dgm:prSet loTypeId="urn:microsoft.com/office/officeart/2009/layout/ReverseList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85056F3-5F6D-4C78-BE4D-5B1C08420CF5}">
      <dgm:prSet phldrT="[Text]"/>
      <dgm:spPr/>
      <dgm:t>
        <a:bodyPr/>
        <a:lstStyle/>
        <a:p>
          <a:r>
            <a:rPr lang="en-US" dirty="0" smtClean="0"/>
            <a:t>Public Forum/</a:t>
          </a:r>
        </a:p>
        <a:p>
          <a:r>
            <a:rPr lang="en-US" dirty="0" smtClean="0"/>
            <a:t>Media</a:t>
          </a:r>
          <a:endParaRPr lang="en-US" dirty="0"/>
        </a:p>
      </dgm:t>
    </dgm:pt>
    <dgm:pt modelId="{1043CD66-D1FD-4809-AA97-A88F408CD349}" type="parTrans" cxnId="{DF90DAAA-A480-4A8C-8980-CB846A361970}">
      <dgm:prSet/>
      <dgm:spPr/>
      <dgm:t>
        <a:bodyPr/>
        <a:lstStyle/>
        <a:p>
          <a:endParaRPr lang="en-US"/>
        </a:p>
      </dgm:t>
    </dgm:pt>
    <dgm:pt modelId="{C82A825B-9755-4138-941B-7C083674E3F2}" type="sibTrans" cxnId="{DF90DAAA-A480-4A8C-8980-CB846A361970}">
      <dgm:prSet/>
      <dgm:spPr/>
      <dgm:t>
        <a:bodyPr/>
        <a:lstStyle/>
        <a:p>
          <a:endParaRPr lang="en-US"/>
        </a:p>
      </dgm:t>
    </dgm:pt>
    <dgm:pt modelId="{680C44B9-7412-44A9-9123-F1A6D142C35B}">
      <dgm:prSet phldrT="[Text]"/>
      <dgm:spPr/>
      <dgm:t>
        <a:bodyPr/>
        <a:lstStyle/>
        <a:p>
          <a:r>
            <a:rPr lang="en-US" dirty="0" smtClean="0"/>
            <a:t>S.C. Meeting/ </a:t>
          </a:r>
        </a:p>
        <a:p>
          <a:r>
            <a:rPr lang="en-US" dirty="0" smtClean="0"/>
            <a:t>Group Meeting</a:t>
          </a:r>
          <a:endParaRPr lang="en-US" dirty="0"/>
        </a:p>
      </dgm:t>
    </dgm:pt>
    <dgm:pt modelId="{82A37BB4-A7E0-4E87-9665-9C3F7D87ED04}" type="parTrans" cxnId="{DF7AC2FA-9BF3-4AB6-9AC1-EE2403E0155E}">
      <dgm:prSet/>
      <dgm:spPr/>
      <dgm:t>
        <a:bodyPr/>
        <a:lstStyle/>
        <a:p>
          <a:endParaRPr lang="en-US"/>
        </a:p>
      </dgm:t>
    </dgm:pt>
    <dgm:pt modelId="{BD437577-4BCF-46C0-88BB-833A821CE2D1}" type="sibTrans" cxnId="{DF7AC2FA-9BF3-4AB6-9AC1-EE2403E0155E}">
      <dgm:prSet/>
      <dgm:spPr/>
      <dgm:t>
        <a:bodyPr/>
        <a:lstStyle/>
        <a:p>
          <a:endParaRPr lang="en-US"/>
        </a:p>
      </dgm:t>
    </dgm:pt>
    <dgm:pt modelId="{C0C5F260-9AC5-47C5-84C6-BBF25089F946}" type="pres">
      <dgm:prSet presAssocID="{51C65DC9-ED1C-4260-ABDF-7F8181459ADC}" presName="Name0" presStyleCnt="0">
        <dgm:presLayoutVars>
          <dgm:chMax val="2"/>
          <dgm:chPref val="2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B277DCB-F3ED-45D2-A01F-8BB10E31C351}" type="pres">
      <dgm:prSet presAssocID="{51C65DC9-ED1C-4260-ABDF-7F8181459ADC}" presName="Lef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ED62A6-F1F6-45D6-98C0-A1EA35319970}" type="pres">
      <dgm:prSet presAssocID="{51C65DC9-ED1C-4260-ABDF-7F8181459ADC}" presName="LeftNode" presStyleLbl="bgImgPlace1" presStyleIdx="0" presStyleCnt="2" custLinFactNeighborX="-94855" custLinFactNeighborY="1026">
        <dgm:presLayoutVars>
          <dgm:chMax val="2"/>
          <dgm:chPref val="2"/>
        </dgm:presLayoutVars>
      </dgm:prSet>
      <dgm:spPr/>
      <dgm:t>
        <a:bodyPr/>
        <a:lstStyle/>
        <a:p>
          <a:endParaRPr lang="en-US"/>
        </a:p>
      </dgm:t>
    </dgm:pt>
    <dgm:pt modelId="{C963DD4F-1604-489D-A478-EA638AA92789}" type="pres">
      <dgm:prSet presAssocID="{51C65DC9-ED1C-4260-ABDF-7F8181459ADC}" presName="Righ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289A3F-D4CE-4DF6-9EC3-B26E0EF0A705}" type="pres">
      <dgm:prSet presAssocID="{51C65DC9-ED1C-4260-ABDF-7F8181459ADC}" presName="RightNode" presStyleLbl="bgImgPlace1" presStyleIdx="1" presStyleCnt="2" custLinFactNeighborX="-96548" custLinFactNeighborY="102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A82366C-72F3-4C64-BA1D-D0042EEA120C}" type="pres">
      <dgm:prSet presAssocID="{51C65DC9-ED1C-4260-ABDF-7F8181459ADC}" presName="TopArrow" presStyleLbl="node1" presStyleIdx="0" presStyleCnt="2" custLinFactNeighborX="-85264" custLinFactNeighborY="0"/>
      <dgm:spPr/>
    </dgm:pt>
    <dgm:pt modelId="{61A9885E-C845-4E67-81C0-971E02B85E56}" type="pres">
      <dgm:prSet presAssocID="{51C65DC9-ED1C-4260-ABDF-7F8181459ADC}" presName="BottomArrow" presStyleLbl="node1" presStyleIdx="1" presStyleCnt="2" custLinFactNeighborX="-89363" custLinFactNeighborY="4091"/>
      <dgm:spPr/>
    </dgm:pt>
  </dgm:ptLst>
  <dgm:cxnLst>
    <dgm:cxn modelId="{DF7AC2FA-9BF3-4AB6-9AC1-EE2403E0155E}" srcId="{51C65DC9-ED1C-4260-ABDF-7F8181459ADC}" destId="{680C44B9-7412-44A9-9123-F1A6D142C35B}" srcOrd="1" destOrd="0" parTransId="{82A37BB4-A7E0-4E87-9665-9C3F7D87ED04}" sibTransId="{BD437577-4BCF-46C0-88BB-833A821CE2D1}"/>
    <dgm:cxn modelId="{DE15AD8A-7A3C-4DFA-A4EA-80E63AB429FC}" type="presOf" srcId="{680C44B9-7412-44A9-9123-F1A6D142C35B}" destId="{31289A3F-D4CE-4DF6-9EC3-B26E0EF0A705}" srcOrd="1" destOrd="0" presId="urn:microsoft.com/office/officeart/2009/layout/ReverseList"/>
    <dgm:cxn modelId="{8A00A839-3031-4735-8873-865B5DE8FF95}" type="presOf" srcId="{680C44B9-7412-44A9-9123-F1A6D142C35B}" destId="{C963DD4F-1604-489D-A478-EA638AA92789}" srcOrd="0" destOrd="0" presId="urn:microsoft.com/office/officeart/2009/layout/ReverseList"/>
    <dgm:cxn modelId="{DF90DAAA-A480-4A8C-8980-CB846A361970}" srcId="{51C65DC9-ED1C-4260-ABDF-7F8181459ADC}" destId="{085056F3-5F6D-4C78-BE4D-5B1C08420CF5}" srcOrd="0" destOrd="0" parTransId="{1043CD66-D1FD-4809-AA97-A88F408CD349}" sibTransId="{C82A825B-9755-4138-941B-7C083674E3F2}"/>
    <dgm:cxn modelId="{89334A4A-F3B0-4A16-81FA-FE1E78311CBE}" type="presOf" srcId="{085056F3-5F6D-4C78-BE4D-5B1C08420CF5}" destId="{FB277DCB-F3ED-45D2-A01F-8BB10E31C351}" srcOrd="0" destOrd="0" presId="urn:microsoft.com/office/officeart/2009/layout/ReverseList"/>
    <dgm:cxn modelId="{D4FF44B6-32D0-4578-8C1B-889525DE68A0}" type="presOf" srcId="{085056F3-5F6D-4C78-BE4D-5B1C08420CF5}" destId="{30ED62A6-F1F6-45D6-98C0-A1EA35319970}" srcOrd="1" destOrd="0" presId="urn:microsoft.com/office/officeart/2009/layout/ReverseList"/>
    <dgm:cxn modelId="{8EC73085-7247-44AA-AE52-13E893C79039}" type="presOf" srcId="{51C65DC9-ED1C-4260-ABDF-7F8181459ADC}" destId="{C0C5F260-9AC5-47C5-84C6-BBF25089F946}" srcOrd="0" destOrd="0" presId="urn:microsoft.com/office/officeart/2009/layout/ReverseList"/>
    <dgm:cxn modelId="{1B06A266-66F7-4764-B865-50246D43DDD2}" type="presParOf" srcId="{C0C5F260-9AC5-47C5-84C6-BBF25089F946}" destId="{FB277DCB-F3ED-45D2-A01F-8BB10E31C351}" srcOrd="0" destOrd="0" presId="urn:microsoft.com/office/officeart/2009/layout/ReverseList"/>
    <dgm:cxn modelId="{AD7DEC5E-D677-4FE5-8E52-B779A8F6AA25}" type="presParOf" srcId="{C0C5F260-9AC5-47C5-84C6-BBF25089F946}" destId="{30ED62A6-F1F6-45D6-98C0-A1EA35319970}" srcOrd="1" destOrd="0" presId="urn:microsoft.com/office/officeart/2009/layout/ReverseList"/>
    <dgm:cxn modelId="{E5CF36BF-A82D-4AC2-881C-901386EE0E48}" type="presParOf" srcId="{C0C5F260-9AC5-47C5-84C6-BBF25089F946}" destId="{C963DD4F-1604-489D-A478-EA638AA92789}" srcOrd="2" destOrd="0" presId="urn:microsoft.com/office/officeart/2009/layout/ReverseList"/>
    <dgm:cxn modelId="{0F8F646C-5D3F-4B28-9200-E55CB48880B7}" type="presParOf" srcId="{C0C5F260-9AC5-47C5-84C6-BBF25089F946}" destId="{31289A3F-D4CE-4DF6-9EC3-B26E0EF0A705}" srcOrd="3" destOrd="0" presId="urn:microsoft.com/office/officeart/2009/layout/ReverseList"/>
    <dgm:cxn modelId="{FD6CF350-C47B-4C85-A24E-E7B84094ECCB}" type="presParOf" srcId="{C0C5F260-9AC5-47C5-84C6-BBF25089F946}" destId="{9A82366C-72F3-4C64-BA1D-D0042EEA120C}" srcOrd="4" destOrd="0" presId="urn:microsoft.com/office/officeart/2009/layout/ReverseList"/>
    <dgm:cxn modelId="{322ED957-9F82-44C6-AF63-7974BB1A8653}" type="presParOf" srcId="{C0C5F260-9AC5-47C5-84C6-BBF25089F946}" destId="{61A9885E-C845-4E67-81C0-971E02B85E56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1C65DC9-ED1C-4260-ABDF-7F8181459ADC}" type="doc">
      <dgm:prSet loTypeId="urn:microsoft.com/office/officeart/2009/layout/ReverseList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85056F3-5F6D-4C78-BE4D-5B1C08420CF5}">
      <dgm:prSet phldrT="[Text]"/>
      <dgm:spPr/>
      <dgm:t>
        <a:bodyPr/>
        <a:lstStyle/>
        <a:p>
          <a:r>
            <a:rPr lang="en-US" dirty="0" smtClean="0"/>
            <a:t>S.C. Meeting/ </a:t>
          </a:r>
        </a:p>
        <a:p>
          <a:r>
            <a:rPr lang="en-US" dirty="0" smtClean="0"/>
            <a:t>Group Meeting</a:t>
          </a:r>
          <a:endParaRPr lang="en-US" dirty="0"/>
        </a:p>
      </dgm:t>
    </dgm:pt>
    <dgm:pt modelId="{1043CD66-D1FD-4809-AA97-A88F408CD349}" type="parTrans" cxnId="{DF90DAAA-A480-4A8C-8980-CB846A361970}">
      <dgm:prSet/>
      <dgm:spPr/>
      <dgm:t>
        <a:bodyPr/>
        <a:lstStyle/>
        <a:p>
          <a:endParaRPr lang="en-US"/>
        </a:p>
      </dgm:t>
    </dgm:pt>
    <dgm:pt modelId="{C82A825B-9755-4138-941B-7C083674E3F2}" type="sibTrans" cxnId="{DF90DAAA-A480-4A8C-8980-CB846A361970}">
      <dgm:prSet/>
      <dgm:spPr/>
      <dgm:t>
        <a:bodyPr/>
        <a:lstStyle/>
        <a:p>
          <a:endParaRPr lang="en-US"/>
        </a:p>
      </dgm:t>
    </dgm:pt>
    <dgm:pt modelId="{680C44B9-7412-44A9-9123-F1A6D142C35B}">
      <dgm:prSet phldrT="[Text]"/>
      <dgm:spPr/>
      <dgm:t>
        <a:bodyPr/>
        <a:lstStyle/>
        <a:p>
          <a:endParaRPr lang="en-US" dirty="0"/>
        </a:p>
      </dgm:t>
    </dgm:pt>
    <dgm:pt modelId="{82A37BB4-A7E0-4E87-9665-9C3F7D87ED04}" type="parTrans" cxnId="{DF7AC2FA-9BF3-4AB6-9AC1-EE2403E0155E}">
      <dgm:prSet/>
      <dgm:spPr/>
      <dgm:t>
        <a:bodyPr/>
        <a:lstStyle/>
        <a:p>
          <a:endParaRPr lang="en-US"/>
        </a:p>
      </dgm:t>
    </dgm:pt>
    <dgm:pt modelId="{BD437577-4BCF-46C0-88BB-833A821CE2D1}" type="sibTrans" cxnId="{DF7AC2FA-9BF3-4AB6-9AC1-EE2403E0155E}">
      <dgm:prSet/>
      <dgm:spPr/>
      <dgm:t>
        <a:bodyPr/>
        <a:lstStyle/>
        <a:p>
          <a:endParaRPr lang="en-US"/>
        </a:p>
      </dgm:t>
    </dgm:pt>
    <dgm:pt modelId="{9875D0DE-5304-42C4-BBDD-52C72222A8CA}">
      <dgm:prSet/>
      <dgm:spPr/>
      <dgm:t>
        <a:bodyPr/>
        <a:lstStyle/>
        <a:p>
          <a:endParaRPr lang="en-US"/>
        </a:p>
      </dgm:t>
    </dgm:pt>
    <dgm:pt modelId="{A7D16514-6517-4C04-B191-254397795240}" type="parTrans" cxnId="{A1001D7E-50CB-46C0-973E-237A6343131A}">
      <dgm:prSet/>
      <dgm:spPr/>
      <dgm:t>
        <a:bodyPr/>
        <a:lstStyle/>
        <a:p>
          <a:endParaRPr lang="en-US"/>
        </a:p>
      </dgm:t>
    </dgm:pt>
    <dgm:pt modelId="{2045C71D-A299-4FDB-AFB3-36653E851B9C}" type="sibTrans" cxnId="{A1001D7E-50CB-46C0-973E-237A6343131A}">
      <dgm:prSet/>
      <dgm:spPr/>
      <dgm:t>
        <a:bodyPr/>
        <a:lstStyle/>
        <a:p>
          <a:endParaRPr lang="en-US"/>
        </a:p>
      </dgm:t>
    </dgm:pt>
    <dgm:pt modelId="{C9203978-B042-417E-B2D5-978E10E939AD}">
      <dgm:prSet/>
      <dgm:spPr/>
      <dgm:t>
        <a:bodyPr/>
        <a:lstStyle/>
        <a:p>
          <a:endParaRPr lang="en-US"/>
        </a:p>
      </dgm:t>
    </dgm:pt>
    <dgm:pt modelId="{B9CA8D6E-CF3A-43E3-9FE2-CA859098792C}" type="parTrans" cxnId="{42C5C7A3-C970-4710-B0A3-5DA9F28CD88E}">
      <dgm:prSet/>
      <dgm:spPr/>
      <dgm:t>
        <a:bodyPr/>
        <a:lstStyle/>
        <a:p>
          <a:endParaRPr lang="en-US"/>
        </a:p>
      </dgm:t>
    </dgm:pt>
    <dgm:pt modelId="{13B5C5C9-6DC8-47A2-92C0-43DEE5069035}" type="sibTrans" cxnId="{42C5C7A3-C970-4710-B0A3-5DA9F28CD88E}">
      <dgm:prSet/>
      <dgm:spPr/>
      <dgm:t>
        <a:bodyPr/>
        <a:lstStyle/>
        <a:p>
          <a:endParaRPr lang="en-US"/>
        </a:p>
      </dgm:t>
    </dgm:pt>
    <dgm:pt modelId="{89CB3463-E932-4548-8DCB-F9BB97440656}">
      <dgm:prSet/>
      <dgm:spPr/>
      <dgm:t>
        <a:bodyPr/>
        <a:lstStyle/>
        <a:p>
          <a:r>
            <a:rPr lang="en-US" dirty="0" smtClean="0"/>
            <a:t>Small conference/</a:t>
          </a:r>
        </a:p>
        <a:p>
          <a:r>
            <a:rPr lang="en-US" dirty="0" smtClean="0"/>
            <a:t>Private Discussion</a:t>
          </a:r>
        </a:p>
      </dgm:t>
    </dgm:pt>
    <dgm:pt modelId="{2F187AC9-2CED-4C1F-9CBA-235676C57755}" type="parTrans" cxnId="{D412F4DF-56A2-4280-830D-8D11BB33C020}">
      <dgm:prSet/>
      <dgm:spPr/>
      <dgm:t>
        <a:bodyPr/>
        <a:lstStyle/>
        <a:p>
          <a:endParaRPr lang="en-US"/>
        </a:p>
      </dgm:t>
    </dgm:pt>
    <dgm:pt modelId="{2275973A-5FFE-4E70-BAB4-CD49E0001FCD}" type="sibTrans" cxnId="{D412F4DF-56A2-4280-830D-8D11BB33C020}">
      <dgm:prSet/>
      <dgm:spPr/>
      <dgm:t>
        <a:bodyPr/>
        <a:lstStyle/>
        <a:p>
          <a:endParaRPr lang="en-US"/>
        </a:p>
      </dgm:t>
    </dgm:pt>
    <dgm:pt modelId="{39E7D4CB-7070-4563-990D-FE184CB0E145}">
      <dgm:prSet/>
      <dgm:spPr/>
      <dgm:t>
        <a:bodyPr/>
        <a:lstStyle/>
        <a:p>
          <a:endParaRPr lang="en-US"/>
        </a:p>
      </dgm:t>
    </dgm:pt>
    <dgm:pt modelId="{D127A9CB-DF5B-4483-B907-BBF646FCD1FC}" type="parTrans" cxnId="{2EEA904C-AB77-48DD-94AD-058E6E59DF76}">
      <dgm:prSet/>
      <dgm:spPr/>
      <dgm:t>
        <a:bodyPr/>
        <a:lstStyle/>
        <a:p>
          <a:endParaRPr lang="en-US"/>
        </a:p>
      </dgm:t>
    </dgm:pt>
    <dgm:pt modelId="{B7B44D70-BD7A-410B-BB62-616B6B2095DF}" type="sibTrans" cxnId="{2EEA904C-AB77-48DD-94AD-058E6E59DF76}">
      <dgm:prSet/>
      <dgm:spPr/>
      <dgm:t>
        <a:bodyPr/>
        <a:lstStyle/>
        <a:p>
          <a:endParaRPr lang="en-US"/>
        </a:p>
      </dgm:t>
    </dgm:pt>
    <dgm:pt modelId="{C0C5F260-9AC5-47C5-84C6-BBF25089F946}" type="pres">
      <dgm:prSet presAssocID="{51C65DC9-ED1C-4260-ABDF-7F8181459ADC}" presName="Name0" presStyleCnt="0">
        <dgm:presLayoutVars>
          <dgm:chMax val="2"/>
          <dgm:chPref val="2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B277DCB-F3ED-45D2-A01F-8BB10E31C351}" type="pres">
      <dgm:prSet presAssocID="{51C65DC9-ED1C-4260-ABDF-7F8181459ADC}" presName="Lef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ED62A6-F1F6-45D6-98C0-A1EA35319970}" type="pres">
      <dgm:prSet presAssocID="{51C65DC9-ED1C-4260-ABDF-7F8181459ADC}" presName="LeftNode" presStyleLbl="bgImgPlace1" presStyleIdx="0" presStyleCnt="2" custLinFactX="6556" custLinFactNeighborX="100000" custLinFactNeighborY="1026">
        <dgm:presLayoutVars>
          <dgm:chMax val="2"/>
          <dgm:chPref val="2"/>
        </dgm:presLayoutVars>
      </dgm:prSet>
      <dgm:spPr/>
      <dgm:t>
        <a:bodyPr/>
        <a:lstStyle/>
        <a:p>
          <a:endParaRPr lang="en-US"/>
        </a:p>
      </dgm:t>
    </dgm:pt>
    <dgm:pt modelId="{C963DD4F-1604-489D-A478-EA638AA92789}" type="pres">
      <dgm:prSet presAssocID="{51C65DC9-ED1C-4260-ABDF-7F8181459ADC}" presName="Righ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289A3F-D4CE-4DF6-9EC3-B26E0EF0A705}" type="pres">
      <dgm:prSet presAssocID="{51C65DC9-ED1C-4260-ABDF-7F8181459ADC}" presName="RightNode" presStyleLbl="bgImgPlace1" presStyleIdx="1" presStyleCnt="2" custLinFactX="4863" custLinFactNeighborX="100000" custLinFactNeighborY="102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A82366C-72F3-4C64-BA1D-D0042EEA120C}" type="pres">
      <dgm:prSet presAssocID="{51C65DC9-ED1C-4260-ABDF-7F8181459ADC}" presName="TopArrow" presStyleLbl="node1" presStyleIdx="0" presStyleCnt="2" custLinFactNeighborX="99200"/>
      <dgm:spPr/>
    </dgm:pt>
    <dgm:pt modelId="{61A9885E-C845-4E67-81C0-971E02B85E56}" type="pres">
      <dgm:prSet presAssocID="{51C65DC9-ED1C-4260-ABDF-7F8181459ADC}" presName="BottomArrow" presStyleLbl="node1" presStyleIdx="1" presStyleCnt="2" custLinFactX="3299" custLinFactNeighborX="100000" custLinFactNeighborY="4091"/>
      <dgm:spPr/>
    </dgm:pt>
  </dgm:ptLst>
  <dgm:cxnLst>
    <dgm:cxn modelId="{D412F4DF-56A2-4280-830D-8D11BB33C020}" srcId="{51C65DC9-ED1C-4260-ABDF-7F8181459ADC}" destId="{89CB3463-E932-4548-8DCB-F9BB97440656}" srcOrd="1" destOrd="0" parTransId="{2F187AC9-2CED-4C1F-9CBA-235676C57755}" sibTransId="{2275973A-5FFE-4E70-BAB4-CD49E0001FCD}"/>
    <dgm:cxn modelId="{51E9E811-6E7C-45E2-8EB4-6FA39AC9ADC8}" type="presOf" srcId="{51C65DC9-ED1C-4260-ABDF-7F8181459ADC}" destId="{C0C5F260-9AC5-47C5-84C6-BBF25089F946}" srcOrd="0" destOrd="0" presId="urn:microsoft.com/office/officeart/2009/layout/ReverseList"/>
    <dgm:cxn modelId="{2EEA904C-AB77-48DD-94AD-058E6E59DF76}" srcId="{51C65DC9-ED1C-4260-ABDF-7F8181459ADC}" destId="{39E7D4CB-7070-4563-990D-FE184CB0E145}" srcOrd="2" destOrd="0" parTransId="{D127A9CB-DF5B-4483-B907-BBF646FCD1FC}" sibTransId="{B7B44D70-BD7A-410B-BB62-616B6B2095DF}"/>
    <dgm:cxn modelId="{F9A35770-8B36-42D3-8E4E-54CA1B8B3DB7}" type="presOf" srcId="{085056F3-5F6D-4C78-BE4D-5B1C08420CF5}" destId="{FB277DCB-F3ED-45D2-A01F-8BB10E31C351}" srcOrd="0" destOrd="0" presId="urn:microsoft.com/office/officeart/2009/layout/ReverseList"/>
    <dgm:cxn modelId="{F84370C9-9341-4A39-97E1-D99AE64DB24F}" type="presOf" srcId="{89CB3463-E932-4548-8DCB-F9BB97440656}" destId="{C963DD4F-1604-489D-A478-EA638AA92789}" srcOrd="0" destOrd="0" presId="urn:microsoft.com/office/officeart/2009/layout/ReverseList"/>
    <dgm:cxn modelId="{42C5C7A3-C970-4710-B0A3-5DA9F28CD88E}" srcId="{51C65DC9-ED1C-4260-ABDF-7F8181459ADC}" destId="{C9203978-B042-417E-B2D5-978E10E939AD}" srcOrd="4" destOrd="0" parTransId="{B9CA8D6E-CF3A-43E3-9FE2-CA859098792C}" sibTransId="{13B5C5C9-6DC8-47A2-92C0-43DEE5069035}"/>
    <dgm:cxn modelId="{A1001D7E-50CB-46C0-973E-237A6343131A}" srcId="{51C65DC9-ED1C-4260-ABDF-7F8181459ADC}" destId="{9875D0DE-5304-42C4-BBDD-52C72222A8CA}" srcOrd="3" destOrd="0" parTransId="{A7D16514-6517-4C04-B191-254397795240}" sibTransId="{2045C71D-A299-4FDB-AFB3-36653E851B9C}"/>
    <dgm:cxn modelId="{DF7AC2FA-9BF3-4AB6-9AC1-EE2403E0155E}" srcId="{51C65DC9-ED1C-4260-ABDF-7F8181459ADC}" destId="{680C44B9-7412-44A9-9123-F1A6D142C35B}" srcOrd="5" destOrd="0" parTransId="{82A37BB4-A7E0-4E87-9665-9C3F7D87ED04}" sibTransId="{BD437577-4BCF-46C0-88BB-833A821CE2D1}"/>
    <dgm:cxn modelId="{DF90DAAA-A480-4A8C-8980-CB846A361970}" srcId="{51C65DC9-ED1C-4260-ABDF-7F8181459ADC}" destId="{085056F3-5F6D-4C78-BE4D-5B1C08420CF5}" srcOrd="0" destOrd="0" parTransId="{1043CD66-D1FD-4809-AA97-A88F408CD349}" sibTransId="{C82A825B-9755-4138-941B-7C083674E3F2}"/>
    <dgm:cxn modelId="{DBB0CF7F-7B0F-456D-9A26-01C336D1E064}" type="presOf" srcId="{89CB3463-E932-4548-8DCB-F9BB97440656}" destId="{31289A3F-D4CE-4DF6-9EC3-B26E0EF0A705}" srcOrd="1" destOrd="0" presId="urn:microsoft.com/office/officeart/2009/layout/ReverseList"/>
    <dgm:cxn modelId="{340C851F-67EC-4708-94B5-4310435D9FF4}" type="presOf" srcId="{085056F3-5F6D-4C78-BE4D-5B1C08420CF5}" destId="{30ED62A6-F1F6-45D6-98C0-A1EA35319970}" srcOrd="1" destOrd="0" presId="urn:microsoft.com/office/officeart/2009/layout/ReverseList"/>
    <dgm:cxn modelId="{4DB49CEF-950C-4572-91CF-91E59B9EF317}" type="presParOf" srcId="{C0C5F260-9AC5-47C5-84C6-BBF25089F946}" destId="{FB277DCB-F3ED-45D2-A01F-8BB10E31C351}" srcOrd="0" destOrd="0" presId="urn:microsoft.com/office/officeart/2009/layout/ReverseList"/>
    <dgm:cxn modelId="{DEAD2497-43CB-45EE-B656-C8B7D410CF19}" type="presParOf" srcId="{C0C5F260-9AC5-47C5-84C6-BBF25089F946}" destId="{30ED62A6-F1F6-45D6-98C0-A1EA35319970}" srcOrd="1" destOrd="0" presId="urn:microsoft.com/office/officeart/2009/layout/ReverseList"/>
    <dgm:cxn modelId="{FBD00CE8-6425-48A4-884D-91B309AD02E1}" type="presParOf" srcId="{C0C5F260-9AC5-47C5-84C6-BBF25089F946}" destId="{C963DD4F-1604-489D-A478-EA638AA92789}" srcOrd="2" destOrd="0" presId="urn:microsoft.com/office/officeart/2009/layout/ReverseList"/>
    <dgm:cxn modelId="{F061F6F1-E493-4980-89C1-E48E5C9D320D}" type="presParOf" srcId="{C0C5F260-9AC5-47C5-84C6-BBF25089F946}" destId="{31289A3F-D4CE-4DF6-9EC3-B26E0EF0A705}" srcOrd="3" destOrd="0" presId="urn:microsoft.com/office/officeart/2009/layout/ReverseList"/>
    <dgm:cxn modelId="{CE011C53-5D67-480D-8D80-18307C0CD406}" type="presParOf" srcId="{C0C5F260-9AC5-47C5-84C6-BBF25089F946}" destId="{9A82366C-72F3-4C64-BA1D-D0042EEA120C}" srcOrd="4" destOrd="0" presId="urn:microsoft.com/office/officeart/2009/layout/ReverseList"/>
    <dgm:cxn modelId="{DC278CD2-F109-4DB1-B1F0-7B9B082C1A40}" type="presParOf" srcId="{C0C5F260-9AC5-47C5-84C6-BBF25089F946}" destId="{61A9885E-C845-4E67-81C0-971E02B85E56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D7E0B3-E692-4D26-B6DD-0F7B8363E922}">
      <dsp:nvSpPr>
        <dsp:cNvPr id="0" name=""/>
        <dsp:cNvSpPr/>
      </dsp:nvSpPr>
      <dsp:spPr>
        <a:xfrm>
          <a:off x="2781295" y="29893"/>
          <a:ext cx="1842030" cy="179863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Written</a:t>
          </a:r>
          <a:endParaRPr lang="en-US" sz="3000" kern="1200" dirty="0"/>
        </a:p>
      </dsp:txBody>
      <dsp:txXfrm>
        <a:off x="3026899" y="344655"/>
        <a:ext cx="1350822" cy="809386"/>
      </dsp:txXfrm>
    </dsp:sp>
    <dsp:sp modelId="{66E67B5E-B8C7-4835-9E34-BAE5BBBACB0F}">
      <dsp:nvSpPr>
        <dsp:cNvPr id="0" name=""/>
        <dsp:cNvSpPr/>
      </dsp:nvSpPr>
      <dsp:spPr>
        <a:xfrm>
          <a:off x="2665063" y="756827"/>
          <a:ext cx="4034235" cy="373924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Perceived</a:t>
          </a:r>
          <a:endParaRPr lang="en-US" sz="3000" kern="1200" dirty="0"/>
        </a:p>
      </dsp:txBody>
      <dsp:txXfrm>
        <a:off x="3898867" y="1722797"/>
        <a:ext cx="2420541" cy="2056583"/>
      </dsp:txXfrm>
    </dsp:sp>
    <dsp:sp modelId="{FAF71D84-1940-4940-A51C-EA3E699E5713}">
      <dsp:nvSpPr>
        <dsp:cNvPr id="0" name=""/>
        <dsp:cNvSpPr/>
      </dsp:nvSpPr>
      <dsp:spPr>
        <a:xfrm>
          <a:off x="1638299" y="1283879"/>
          <a:ext cx="2384277" cy="229751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Spoken</a:t>
          </a:r>
          <a:endParaRPr lang="en-US" sz="3000" kern="1200" dirty="0"/>
        </a:p>
      </dsp:txBody>
      <dsp:txXfrm>
        <a:off x="1862818" y="1877404"/>
        <a:ext cx="1430566" cy="12636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ED62A6-F1F6-45D6-98C0-A1EA35319970}">
      <dsp:nvSpPr>
        <dsp:cNvPr id="0" name=""/>
        <dsp:cNvSpPr/>
      </dsp:nvSpPr>
      <dsp:spPr>
        <a:xfrm rot="16200000">
          <a:off x="43803" y="1403981"/>
          <a:ext cx="2909741" cy="177816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77800" rIns="160020" bIns="17780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Public Forum/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Media</a:t>
          </a:r>
          <a:endParaRPr lang="en-US" sz="2800" kern="1200" dirty="0"/>
        </a:p>
      </dsp:txBody>
      <dsp:txXfrm rot="5400000">
        <a:off x="696411" y="925009"/>
        <a:ext cx="1691342" cy="2736105"/>
      </dsp:txXfrm>
    </dsp:sp>
    <dsp:sp modelId="{31289A3F-D4CE-4DF6-9EC3-B26E0EF0A705}">
      <dsp:nvSpPr>
        <dsp:cNvPr id="0" name=""/>
        <dsp:cNvSpPr/>
      </dsp:nvSpPr>
      <dsp:spPr>
        <a:xfrm rot="5400000">
          <a:off x="1872602" y="1403981"/>
          <a:ext cx="2909741" cy="177816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77800" rIns="106680" bIns="17780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S.C. Meeting/ 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Group Meeting</a:t>
          </a:r>
          <a:endParaRPr lang="en-US" sz="2800" kern="1200" dirty="0"/>
        </a:p>
      </dsp:txBody>
      <dsp:txXfrm rot="-5400000">
        <a:off x="2438392" y="925009"/>
        <a:ext cx="1691342" cy="2736105"/>
      </dsp:txXfrm>
    </dsp:sp>
    <dsp:sp modelId="{9A82366C-72F3-4C64-BA1D-D0042EEA120C}">
      <dsp:nvSpPr>
        <dsp:cNvPr id="0" name=""/>
        <dsp:cNvSpPr/>
      </dsp:nvSpPr>
      <dsp:spPr>
        <a:xfrm>
          <a:off x="1600191" y="0"/>
          <a:ext cx="1858903" cy="1858813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A9885E-C845-4E67-81C0-971E02B85E56}">
      <dsp:nvSpPr>
        <dsp:cNvPr id="0" name=""/>
        <dsp:cNvSpPr/>
      </dsp:nvSpPr>
      <dsp:spPr>
        <a:xfrm rot="10800000">
          <a:off x="1523994" y="2743194"/>
          <a:ext cx="1858903" cy="1858813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ED62A6-F1F6-45D6-98C0-A1EA35319970}">
      <dsp:nvSpPr>
        <dsp:cNvPr id="0" name=""/>
        <dsp:cNvSpPr/>
      </dsp:nvSpPr>
      <dsp:spPr>
        <a:xfrm rot="16200000">
          <a:off x="3625214" y="1403981"/>
          <a:ext cx="2909741" cy="177816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139700" rIns="125730" bIns="13970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S.C. Meeting/ 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Group Meeting</a:t>
          </a:r>
          <a:endParaRPr lang="en-US" sz="2200" kern="1200" dirty="0"/>
        </a:p>
      </dsp:txBody>
      <dsp:txXfrm rot="5400000">
        <a:off x="4277822" y="925009"/>
        <a:ext cx="1691342" cy="2736105"/>
      </dsp:txXfrm>
    </dsp:sp>
    <dsp:sp modelId="{31289A3F-D4CE-4DF6-9EC3-B26E0EF0A705}">
      <dsp:nvSpPr>
        <dsp:cNvPr id="0" name=""/>
        <dsp:cNvSpPr/>
      </dsp:nvSpPr>
      <dsp:spPr>
        <a:xfrm rot="5400000">
          <a:off x="5454013" y="1403981"/>
          <a:ext cx="2909741" cy="177816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39700" rIns="83820" bIns="13970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Small conference/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Private Discussion</a:t>
          </a:r>
        </a:p>
      </dsp:txBody>
      <dsp:txXfrm rot="-5400000">
        <a:off x="6019803" y="925009"/>
        <a:ext cx="1691342" cy="2736105"/>
      </dsp:txXfrm>
    </dsp:sp>
    <dsp:sp modelId="{9A82366C-72F3-4C64-BA1D-D0042EEA120C}">
      <dsp:nvSpPr>
        <dsp:cNvPr id="0" name=""/>
        <dsp:cNvSpPr/>
      </dsp:nvSpPr>
      <dsp:spPr>
        <a:xfrm>
          <a:off x="5029198" y="0"/>
          <a:ext cx="1858903" cy="1858813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A9885E-C845-4E67-81C0-971E02B85E56}">
      <dsp:nvSpPr>
        <dsp:cNvPr id="0" name=""/>
        <dsp:cNvSpPr/>
      </dsp:nvSpPr>
      <dsp:spPr>
        <a:xfrm rot="10800000">
          <a:off x="5105395" y="2743194"/>
          <a:ext cx="1858903" cy="1858813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739" cy="468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06" tIns="47053" rIns="94106" bIns="4705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3092" y="0"/>
            <a:ext cx="3077739" cy="468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06" tIns="47053" rIns="94106" bIns="4705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99329"/>
            <a:ext cx="3077739" cy="468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06" tIns="47053" rIns="94106" bIns="4705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3092" y="8899329"/>
            <a:ext cx="3077739" cy="468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06" tIns="47053" rIns="94106" bIns="4705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8AE2A7AE-C3C4-4651-A59D-90723C248A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7521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739" cy="468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06" tIns="47053" rIns="94106" bIns="4705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3092" y="0"/>
            <a:ext cx="3077739" cy="468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06" tIns="47053" rIns="94106" bIns="4705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9675" y="703263"/>
            <a:ext cx="4683125" cy="35131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248" y="4450477"/>
            <a:ext cx="5681980" cy="4216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06" tIns="47053" rIns="94106" bIns="470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99329"/>
            <a:ext cx="3077739" cy="468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06" tIns="47053" rIns="94106" bIns="4705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3092" y="8899329"/>
            <a:ext cx="3077739" cy="468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06" tIns="47053" rIns="94106" bIns="4705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3B8C896D-F797-4239-81A7-2AAD3B79EA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091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64612" indent="-294081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76327" indent="-235265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46858" indent="-235265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117389" indent="-235265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87921" indent="-2352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3058452" indent="-2352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528983" indent="-2352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999514" indent="-2352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BF9431B6-CEB3-4E5C-B113-7969B897E725}" type="slidenum">
              <a:rPr lang="en-US" smtClean="0">
                <a:latin typeface="Arial" charset="0"/>
              </a:rPr>
              <a:pPr/>
              <a:t>1</a:t>
            </a:fld>
            <a:endParaRPr lang="en-US" smtClean="0">
              <a:latin typeface="Arial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8C896D-F797-4239-81A7-2AAD3B79EA6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881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8C896D-F797-4239-81A7-2AAD3B79EA6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681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AA13765-82DE-460D-A033-FCA0F33A3A1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83D6E3-FE55-4E14-89BE-55D96603A0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A0B760-37EA-4BE9-B7D5-8BF93A2A00B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BA439A-8AE3-404F-A89B-1F1E480469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A5338B-F4F0-4059-B8A2-D0A0042D20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5F088D-0F55-44EF-A9BF-00EEAE152E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AD6AD4-A799-4AA9-9CB4-0CF12C9202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566C28-2F69-45F0-9782-27A5C81420D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9AF1D6-5193-4FF2-8A48-9A76CC8D54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74F768-D431-4050-BACC-70730E04A5D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62FB23-1DDE-47F6-B8C3-54C96B5D20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A026620E-8521-4ACE-A972-4CAAC95D2D2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1066800" y="609600"/>
            <a:ext cx="72390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700" dirty="0" smtClean="0">
                <a:latin typeface="Castellar" pitchFamily="18" charset="0"/>
              </a:rPr>
              <a:t>MASS/MASC Annual Conference</a:t>
            </a:r>
            <a:br>
              <a:rPr lang="en-US" sz="2700" dirty="0" smtClean="0">
                <a:latin typeface="Castellar" pitchFamily="18" charset="0"/>
              </a:rPr>
            </a:br>
            <a:r>
              <a:rPr lang="en-US" sz="2700" dirty="0" smtClean="0">
                <a:latin typeface="Castellar" pitchFamily="18" charset="0"/>
              </a:rPr>
              <a:t>NOVEMBER 5, 2014</a:t>
            </a:r>
            <a:endParaRPr lang="en-US" sz="2700" dirty="0">
              <a:latin typeface="Castellar" pitchFamily="18" charset="0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>
            <p:ph idx="1"/>
          </p:nvPr>
        </p:nvSpPr>
        <p:spPr>
          <a:xfrm>
            <a:off x="641350" y="2057400"/>
            <a:ext cx="7926388" cy="3979862"/>
          </a:xfrm>
        </p:spPr>
        <p:txBody>
          <a:bodyPr>
            <a:normAutofit fontScale="92500" lnSpcReduction="10000"/>
          </a:bodyPr>
          <a:lstStyle/>
          <a:p>
            <a:pPr marL="365760" indent="-256032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 smtClean="0"/>
          </a:p>
          <a:p>
            <a:pPr marL="365760" indent="-256032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4000" b="1" dirty="0" smtClean="0"/>
              <a:t>Effective Communication</a:t>
            </a:r>
          </a:p>
          <a:p>
            <a:pPr marL="365760" indent="-256032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4000" b="1" dirty="0"/>
              <a:t>f</a:t>
            </a:r>
            <a:r>
              <a:rPr lang="en-US" sz="4000" b="1" dirty="0" smtClean="0"/>
              <a:t>or</a:t>
            </a:r>
          </a:p>
          <a:p>
            <a:pPr marL="365760" indent="-256032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4000" b="1" dirty="0" smtClean="0"/>
              <a:t>District Administrators</a:t>
            </a:r>
            <a:endParaRPr lang="en-US" sz="4000" b="1" dirty="0"/>
          </a:p>
          <a:p>
            <a:pPr marL="365760" indent="-256032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/>
              <a:t>By </a:t>
            </a:r>
          </a:p>
          <a:p>
            <a:pPr marL="365760" indent="-256032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/>
              <a:t>Gail M. Zeman, </a:t>
            </a:r>
          </a:p>
          <a:p>
            <a:pPr marL="365760" indent="-256032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/>
              <a:t>Consulting School Business Administrator,</a:t>
            </a:r>
          </a:p>
          <a:p>
            <a:pPr marL="365760" indent="-256032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/>
              <a:t>MASBO Past President</a:t>
            </a:r>
            <a:endParaRPr lang="en-US" dirty="0"/>
          </a:p>
        </p:txBody>
      </p:sp>
      <p:sp>
        <p:nvSpPr>
          <p:cNvPr id="922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F2B675DF-E11D-4A31-9FFF-D4D7677A8236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larger audiences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Think </a:t>
            </a:r>
            <a:r>
              <a:rPr lang="en-US" dirty="0"/>
              <a:t>carefully about who will be in your audience: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i="1" dirty="0"/>
              <a:t>Employees	</a:t>
            </a:r>
          </a:p>
          <a:p>
            <a:pPr>
              <a:buNone/>
            </a:pPr>
            <a:r>
              <a:rPr lang="en-US" i="1" dirty="0"/>
              <a:t>	Colleagues</a:t>
            </a:r>
          </a:p>
          <a:p>
            <a:pPr>
              <a:buNone/>
            </a:pPr>
            <a:r>
              <a:rPr lang="en-US" i="1" dirty="0"/>
              <a:t>	</a:t>
            </a:r>
            <a:r>
              <a:rPr lang="en-US" i="1" dirty="0" smtClean="0"/>
              <a:t>Elected Leadership</a:t>
            </a:r>
            <a:endParaRPr lang="en-US" i="1" dirty="0"/>
          </a:p>
          <a:p>
            <a:pPr>
              <a:buNone/>
            </a:pPr>
            <a:r>
              <a:rPr lang="en-US" i="1" dirty="0"/>
              <a:t>	Leadership </a:t>
            </a:r>
            <a:r>
              <a:rPr lang="en-US" i="1" dirty="0" smtClean="0"/>
              <a:t>Team</a:t>
            </a:r>
          </a:p>
          <a:p>
            <a:pPr>
              <a:buNone/>
            </a:pPr>
            <a:r>
              <a:rPr lang="en-US" i="1" dirty="0"/>
              <a:t>	</a:t>
            </a:r>
            <a:r>
              <a:rPr lang="en-US" i="1" dirty="0" smtClean="0"/>
              <a:t>Students</a:t>
            </a:r>
            <a:endParaRPr lang="en-US" i="1" dirty="0"/>
          </a:p>
          <a:p>
            <a:pPr>
              <a:buNone/>
            </a:pPr>
            <a:r>
              <a:rPr lang="en-US" i="1" dirty="0"/>
              <a:t>	Parents or Knowledgeable Public</a:t>
            </a:r>
          </a:p>
          <a:p>
            <a:pPr>
              <a:buNone/>
            </a:pPr>
            <a:r>
              <a:rPr lang="en-US" i="1" dirty="0"/>
              <a:t>	Public – at – Large</a:t>
            </a:r>
          </a:p>
          <a:p>
            <a:pPr>
              <a:buNone/>
            </a:pPr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BA439A-8AE3-404F-A89B-1F1E480469E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5" name="Picture 4" descr="MMj0336865000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819400"/>
            <a:ext cx="2819400" cy="178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0571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600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What’s Their Knowledge Base?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1336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Highly informed and conversant with technical information</a:t>
            </a:r>
          </a:p>
          <a:p>
            <a:pPr eaLnBrk="1" hangingPunct="1"/>
            <a:r>
              <a:rPr lang="en-US" dirty="0" smtClean="0"/>
              <a:t>Want to be informed; there to learn</a:t>
            </a:r>
          </a:p>
          <a:p>
            <a:pPr eaLnBrk="1" hangingPunct="1"/>
            <a:r>
              <a:rPr lang="en-US" dirty="0"/>
              <a:t>H</a:t>
            </a:r>
            <a:r>
              <a:rPr lang="en-US" dirty="0" smtClean="0"/>
              <a:t>ave their own agenda; not there to listen</a:t>
            </a:r>
          </a:p>
          <a:p>
            <a:pPr eaLnBrk="1" hangingPunct="1"/>
            <a:r>
              <a:rPr lang="en-US" dirty="0" smtClean="0"/>
              <a:t>Defensive</a:t>
            </a:r>
          </a:p>
          <a:p>
            <a:pPr eaLnBrk="1" hangingPunct="1"/>
            <a:r>
              <a:rPr lang="en-US" dirty="0" smtClean="0"/>
              <a:t>Professional educators or </a:t>
            </a:r>
          </a:p>
          <a:p>
            <a:pPr marL="0" indent="0" eaLnBrk="1" hangingPunct="1">
              <a:buNone/>
            </a:pPr>
            <a:r>
              <a:rPr lang="en-US" dirty="0" smtClean="0"/>
              <a:t>    ‘Numbers people’</a:t>
            </a:r>
          </a:p>
        </p:txBody>
      </p:sp>
      <p:sp>
        <p:nvSpPr>
          <p:cNvPr id="24581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2DAE52D-8C9F-4841-9204-A9A7110EC2C4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4580" name="WordArt 4"/>
          <p:cNvSpPr>
            <a:spLocks noChangeArrowheads="1" noChangeShapeType="1" noTextEdit="1"/>
          </p:cNvSpPr>
          <p:nvPr/>
        </p:nvSpPr>
        <p:spPr bwMode="auto">
          <a:xfrm>
            <a:off x="6324600" y="4343400"/>
            <a:ext cx="11430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000" b="1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CBCBCB"/>
                    </a:gs>
                    <a:gs pos="13000">
                      <a:srgbClr val="5F5F5F"/>
                    </a:gs>
                    <a:gs pos="21001">
                      <a:srgbClr val="5F5F5F"/>
                    </a:gs>
                    <a:gs pos="63000">
                      <a:srgbClr val="FFFFFF"/>
                    </a:gs>
                    <a:gs pos="67000">
                      <a:srgbClr val="B2B2B2"/>
                    </a:gs>
                    <a:gs pos="69000">
                      <a:srgbClr val="292929"/>
                    </a:gs>
                    <a:gs pos="82001">
                      <a:srgbClr val="777777"/>
                    </a:gs>
                    <a:gs pos="100000">
                      <a:srgbClr val="EAEAEA"/>
                    </a:gs>
                  </a:gsLst>
                  <a:lin ang="5400000" scaled="1"/>
                </a:gradFill>
                <a:latin typeface="Technical"/>
              </a:rPr>
              <a:t>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What’s </a:t>
            </a:r>
            <a:r>
              <a:rPr lang="en-US" dirty="0"/>
              <a:t>your Purpose?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Inform?</a:t>
            </a:r>
          </a:p>
          <a:p>
            <a:pPr eaLnBrk="1" hangingPunct="1"/>
            <a:r>
              <a:rPr lang="en-US" dirty="0" smtClean="0"/>
              <a:t>Persuade?</a:t>
            </a:r>
          </a:p>
          <a:p>
            <a:pPr eaLnBrk="1" hangingPunct="1"/>
            <a:r>
              <a:rPr lang="en-US" dirty="0" smtClean="0"/>
              <a:t>Gather input and information?</a:t>
            </a:r>
          </a:p>
          <a:p>
            <a:pPr eaLnBrk="1" hangingPunct="1"/>
            <a:r>
              <a:rPr lang="en-US" dirty="0" smtClean="0"/>
              <a:t>Report – is that the same as Inform?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25605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9A934A29-9B88-4ED5-9991-B594DF736213}" type="slidenum">
              <a:rPr lang="en-US" smtClean="0"/>
              <a:pPr/>
              <a:t>12</a:t>
            </a:fld>
            <a:endParaRPr lang="en-US" smtClean="0"/>
          </a:p>
        </p:txBody>
      </p:sp>
      <p:pic>
        <p:nvPicPr>
          <p:cNvPr id="25604" name="Picture 4" descr="MPj0415786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038600"/>
            <a:ext cx="1554163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609600"/>
            <a:ext cx="6324600" cy="1600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Getting Ready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895600"/>
            <a:ext cx="8229600" cy="3429000"/>
          </a:xfrm>
        </p:spPr>
        <p:txBody>
          <a:bodyPr/>
          <a:lstStyle/>
          <a:p>
            <a:pPr eaLnBrk="1" hangingPunct="1"/>
            <a:r>
              <a:rPr lang="en-US" dirty="0" smtClean="0"/>
              <a:t>Do your homework well enough to feel confident</a:t>
            </a:r>
          </a:p>
          <a:p>
            <a:pPr eaLnBrk="1" hangingPunct="1"/>
            <a:r>
              <a:rPr lang="en-US" dirty="0" smtClean="0"/>
              <a:t>Map out a strategy to convey your message</a:t>
            </a:r>
          </a:p>
          <a:p>
            <a:pPr eaLnBrk="1" hangingPunct="1"/>
            <a:r>
              <a:rPr lang="en-US" dirty="0" smtClean="0"/>
              <a:t>Keep it </a:t>
            </a:r>
            <a:r>
              <a:rPr lang="en-US" u="sng" dirty="0" smtClean="0"/>
              <a:t>Short and Simple</a:t>
            </a:r>
          </a:p>
          <a:p>
            <a:pPr eaLnBrk="1" hangingPunct="1"/>
            <a:r>
              <a:rPr lang="en-US" dirty="0" smtClean="0"/>
              <a:t>Avoid specific details except as illustrations</a:t>
            </a:r>
            <a:endParaRPr lang="en-US" dirty="0"/>
          </a:p>
          <a:p>
            <a:pPr eaLnBrk="1" hangingPunct="1"/>
            <a:r>
              <a:rPr lang="en-US" dirty="0" smtClean="0"/>
              <a:t>Use percentages, comparisons, analogies, examples, visuals</a:t>
            </a:r>
          </a:p>
        </p:txBody>
      </p:sp>
      <p:sp>
        <p:nvSpPr>
          <p:cNvPr id="27653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349839DD-6747-48F9-BF47-BF04534AFC05}" type="slidenum">
              <a:rPr lang="en-US" smtClean="0"/>
              <a:pPr/>
              <a:t>13</a:t>
            </a:fld>
            <a:endParaRPr lang="en-US" smtClean="0"/>
          </a:p>
        </p:txBody>
      </p:sp>
      <p:pic>
        <p:nvPicPr>
          <p:cNvPr id="27652" name="Picture 4" descr="MCj0295333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14120"/>
            <a:ext cx="19812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5410200" cy="1295400"/>
          </a:xfrm>
        </p:spPr>
        <p:txBody>
          <a:bodyPr/>
          <a:lstStyle/>
          <a:p>
            <a:r>
              <a:rPr lang="en-US" dirty="0" smtClean="0"/>
              <a:t>On Stage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73287"/>
            <a:ext cx="8229600" cy="36576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Stand, and stand tall</a:t>
            </a:r>
            <a:r>
              <a:rPr lang="en-US" dirty="0" smtClean="0"/>
              <a:t>, even if you aren’t.</a:t>
            </a:r>
          </a:p>
          <a:p>
            <a:r>
              <a:rPr lang="en-US" dirty="0" smtClean="0"/>
              <a:t>Engage the audience by involving them.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Make eye contact </a:t>
            </a:r>
            <a:r>
              <a:rPr lang="en-US" dirty="0" smtClean="0"/>
              <a:t>with individuals.</a:t>
            </a:r>
          </a:p>
          <a:p>
            <a:r>
              <a:rPr lang="en-US" dirty="0" smtClean="0"/>
              <a:t>Avoid ‘pause’ words: uh, umm, OK, right.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DO NOT READ </a:t>
            </a:r>
            <a:r>
              <a:rPr lang="en-US" dirty="0" smtClean="0"/>
              <a:t>from a script or slides.</a:t>
            </a:r>
          </a:p>
          <a:p>
            <a:r>
              <a:rPr lang="en-US" dirty="0" smtClean="0"/>
              <a:t>Don’t allow questioners to steal your show.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SPEAK WITH CONFIDENCE!</a:t>
            </a: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BA439A-8AE3-404F-A89B-1F1E480469E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51203" name="Picture 3" descr="C:\Users\Gail\AppData\Local\Microsoft\Windows\Temporary Internet Files\Content.IE5\64IRRJX7\MC90043383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573" y="457200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20276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600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Perception is Reality:  </a:t>
            </a:r>
            <a:br>
              <a:rPr lang="en-US" sz="3600" dirty="0" smtClean="0"/>
            </a:br>
            <a:r>
              <a:rPr lang="en-US" sz="3600" dirty="0" smtClean="0"/>
              <a:t>Second Order Communications</a:t>
            </a:r>
            <a:endParaRPr lang="en-US" sz="3600" dirty="0"/>
          </a:p>
        </p:txBody>
      </p:sp>
      <p:sp>
        <p:nvSpPr>
          <p:cNvPr id="15362" name="Content Placeholder 1"/>
          <p:cNvSpPr>
            <a:spLocks noGrp="1"/>
          </p:cNvSpPr>
          <p:nvPr>
            <p:ph idx="1"/>
          </p:nvPr>
        </p:nvSpPr>
        <p:spPr>
          <a:xfrm>
            <a:off x="533400" y="2133600"/>
            <a:ext cx="8229600" cy="4150043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0000"/>
                </a:solidFill>
              </a:rPr>
              <a:t>The message your audience RECEIVES is what will be passed to a far larger audience</a:t>
            </a:r>
          </a:p>
          <a:p>
            <a:pPr eaLnBrk="1" hangingPunct="1"/>
            <a:r>
              <a:rPr lang="en-US" dirty="0" smtClean="0"/>
              <a:t>Look through your audience’s eyes; hear through their ears</a:t>
            </a:r>
          </a:p>
          <a:p>
            <a:pPr eaLnBrk="1" hangingPunct="1"/>
            <a:r>
              <a:rPr lang="en-US" dirty="0" smtClean="0"/>
              <a:t>Everything you write or say is filtered through the lens of the receiver</a:t>
            </a:r>
          </a:p>
          <a:p>
            <a:pPr eaLnBrk="1" hangingPunct="1"/>
            <a:r>
              <a:rPr lang="en-US" dirty="0" smtClean="0"/>
              <a:t>What they </a:t>
            </a:r>
            <a:r>
              <a:rPr lang="en-US" b="1" dirty="0" smtClean="0">
                <a:solidFill>
                  <a:srgbClr val="FF0000"/>
                </a:solidFill>
              </a:rPr>
              <a:t>perceive</a:t>
            </a:r>
            <a:r>
              <a:rPr lang="en-US" dirty="0" smtClean="0"/>
              <a:t> will be passed along</a:t>
            </a:r>
          </a:p>
          <a:p>
            <a:pPr eaLnBrk="1" hangingPunct="1"/>
            <a:r>
              <a:rPr lang="en-US" dirty="0" smtClean="0"/>
              <a:t>Emails, texts, pictures, videos and observations are ubiquitous and fast</a:t>
            </a:r>
          </a:p>
          <a:p>
            <a:pPr eaLnBrk="1" hangingPunct="1"/>
            <a:endParaRPr 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BBEBB1FA-B428-4843-970E-111E169C12C4}" type="slidenum">
              <a:rPr lang="en-US" smtClean="0"/>
              <a:pPr/>
              <a:t>15</a:t>
            </a:fld>
            <a:endParaRPr lang="en-US" smtClean="0"/>
          </a:p>
        </p:txBody>
      </p:sp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5857" y="5486400"/>
            <a:ext cx="1213886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Smaller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Sending and receiving are equally important</a:t>
            </a:r>
          </a:p>
          <a:p>
            <a:r>
              <a:rPr lang="en-US" dirty="0" smtClean="0"/>
              <a:t>You likely know your audience</a:t>
            </a:r>
          </a:p>
          <a:p>
            <a:r>
              <a:rPr lang="en-US" dirty="0" smtClean="0"/>
              <a:t>You may not know the </a:t>
            </a:r>
            <a:r>
              <a:rPr lang="en-US" b="1" dirty="0" smtClean="0">
                <a:latin typeface="Algerian" pitchFamily="82" charset="0"/>
              </a:rPr>
              <a:t>AGENDA</a:t>
            </a:r>
            <a:r>
              <a:rPr lang="en-US" dirty="0" smtClean="0"/>
              <a:t> each individual is bring to the meeting</a:t>
            </a:r>
          </a:p>
          <a:p>
            <a:endParaRPr lang="en-US" dirty="0"/>
          </a:p>
          <a:p>
            <a:r>
              <a:rPr lang="en-US" dirty="0" smtClean="0"/>
              <a:t>Take time and pay attention as you send your message, to be aware of the visual and auditory cues from the individuals in your group</a:t>
            </a:r>
          </a:p>
          <a:p>
            <a:r>
              <a:rPr lang="en-US" dirty="0" smtClean="0"/>
              <a:t>Listen closely to the messages they are sending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BA439A-8AE3-404F-A89B-1F1E480469E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4742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The Old Story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413385" y="1981200"/>
            <a:ext cx="8229600" cy="4525962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There’s a big difference between </a:t>
            </a:r>
            <a:r>
              <a:rPr lang="en-US" b="1" dirty="0" smtClean="0"/>
              <a:t>hearing</a:t>
            </a:r>
            <a:r>
              <a:rPr lang="en-US" dirty="0" smtClean="0"/>
              <a:t> and </a:t>
            </a:r>
            <a:r>
              <a:rPr lang="en-US" b="1" dirty="0" smtClean="0"/>
              <a:t>listening</a:t>
            </a:r>
            <a:r>
              <a:rPr lang="en-US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b="1" dirty="0" smtClean="0">
                <a:solidFill>
                  <a:schemeClr val="accent2"/>
                </a:solidFill>
              </a:rPr>
              <a:t>LISTEN SO YOU UNDERSTAND THE MEANING AND MOTIVATION BEHIND WHAT IS SAID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There’s a similar difference between </a:t>
            </a:r>
            <a:r>
              <a:rPr lang="en-US" b="1" dirty="0" smtClean="0"/>
              <a:t>speaking </a:t>
            </a:r>
            <a:r>
              <a:rPr lang="en-US" dirty="0" smtClean="0"/>
              <a:t>and </a:t>
            </a:r>
            <a:r>
              <a:rPr lang="en-US" b="1" dirty="0" smtClean="0"/>
              <a:t>conveying your meaning</a:t>
            </a:r>
            <a:r>
              <a:rPr lang="en-US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b="1" dirty="0" smtClean="0">
                <a:solidFill>
                  <a:schemeClr val="accent2"/>
                </a:solidFill>
              </a:rPr>
              <a:t>SPEAK SO YOU LISTENERS ARE ENGAGED AND WANT TO ‘GET’ YOUR MESSAGE.</a:t>
            </a:r>
          </a:p>
        </p:txBody>
      </p:sp>
      <p:sp>
        <p:nvSpPr>
          <p:cNvPr id="1638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BD6803D1-545C-4F68-BC82-524C000F2D45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Listening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Hearing is not listening</a:t>
            </a:r>
          </a:p>
          <a:p>
            <a:r>
              <a:rPr lang="en-US" dirty="0" smtClean="0"/>
              <a:t>Framing a response is not listening</a:t>
            </a:r>
          </a:p>
          <a:p>
            <a:r>
              <a:rPr lang="en-US" dirty="0" smtClean="0"/>
              <a:t>Putting up defenses is not listening</a:t>
            </a:r>
          </a:p>
          <a:p>
            <a:r>
              <a:rPr lang="en-US" dirty="0" smtClean="0"/>
              <a:t>Preparing a response is not listening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Opening your mind </a:t>
            </a:r>
            <a:r>
              <a:rPr lang="en-US" dirty="0" smtClean="0"/>
              <a:t>to the words, feelings and intent the speaker is trying to convey….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IS Listening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BA439A-8AE3-404F-A89B-1F1E480469E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7945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>Difficult Conversations:  </a:t>
            </a:r>
            <a:br>
              <a:rPr lang="en-US" i="1" dirty="0" smtClean="0"/>
            </a:br>
            <a:r>
              <a:rPr lang="en-US" sz="3600" i="1" dirty="0" smtClean="0"/>
              <a:t>How to Discuss What Matters Most</a:t>
            </a:r>
            <a:endParaRPr lang="en-US" sz="3600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20000"/>
          </a:bodyPr>
          <a:lstStyle/>
          <a:p>
            <a:pPr marL="109537" indent="0" algn="ctr">
              <a:buNone/>
            </a:pPr>
            <a:r>
              <a:rPr lang="en-US" dirty="0" smtClean="0"/>
              <a:t>Authors: Stone, Patton and </a:t>
            </a:r>
            <a:r>
              <a:rPr lang="en-US" dirty="0" err="1" smtClean="0"/>
              <a:t>Heen</a:t>
            </a:r>
            <a:r>
              <a:rPr lang="en-US" dirty="0" smtClean="0"/>
              <a:t> </a:t>
            </a:r>
          </a:p>
          <a:p>
            <a:pPr marL="109537" indent="0">
              <a:buNone/>
            </a:pPr>
            <a:endParaRPr lang="en-US" dirty="0" smtClean="0"/>
          </a:p>
          <a:p>
            <a:pPr marL="109537" indent="0" algn="ctr">
              <a:buNone/>
            </a:pPr>
            <a:r>
              <a:rPr lang="en-US" dirty="0" smtClean="0"/>
              <a:t>Themes:</a:t>
            </a:r>
          </a:p>
          <a:p>
            <a:pPr marL="109537" indent="0" algn="ctr">
              <a:buNone/>
            </a:pPr>
            <a:r>
              <a:rPr lang="en-US" dirty="0" smtClean="0"/>
              <a:t>The three conversations</a:t>
            </a:r>
          </a:p>
          <a:p>
            <a:pPr marL="109537" indent="0" algn="ctr">
              <a:buNone/>
            </a:pPr>
            <a:r>
              <a:rPr lang="en-US" dirty="0" smtClean="0"/>
              <a:t>The three stories</a:t>
            </a:r>
          </a:p>
          <a:p>
            <a:pPr marL="109537" indent="0" algn="ctr">
              <a:buNone/>
            </a:pPr>
            <a:r>
              <a:rPr lang="en-US" dirty="0"/>
              <a:t>F</a:t>
            </a:r>
            <a:r>
              <a:rPr lang="en-US" dirty="0" smtClean="0"/>
              <a:t>ix the problem, not the blame</a:t>
            </a:r>
          </a:p>
          <a:p>
            <a:pPr marL="109537" indent="0" algn="ctr">
              <a:buNone/>
            </a:pPr>
            <a:r>
              <a:rPr lang="en-US" dirty="0" smtClean="0"/>
              <a:t>Feelings matter</a:t>
            </a:r>
          </a:p>
          <a:p>
            <a:pPr marL="109537" indent="0">
              <a:buNone/>
            </a:pPr>
            <a:endParaRPr lang="en-US" dirty="0" smtClean="0"/>
          </a:p>
          <a:p>
            <a:pPr marL="109537" indent="0">
              <a:buNone/>
            </a:pPr>
            <a:endParaRPr lang="en-US" dirty="0" smtClean="0"/>
          </a:p>
          <a:p>
            <a:pPr marL="109537" indent="0" algn="ctr">
              <a:buNone/>
            </a:pPr>
            <a:r>
              <a:rPr lang="en-US" sz="2100" dirty="0" smtClean="0"/>
              <a:t>Also by Douglas Stone and Sheila </a:t>
            </a:r>
            <a:r>
              <a:rPr lang="en-US" sz="2100" dirty="0" err="1" smtClean="0"/>
              <a:t>Heen</a:t>
            </a:r>
            <a:endParaRPr lang="en-US" sz="2100" dirty="0" smtClean="0"/>
          </a:p>
          <a:p>
            <a:pPr marL="109537" lvl="1" indent="0" algn="ctr">
              <a:buNone/>
            </a:pPr>
            <a:r>
              <a:rPr lang="en-US" sz="2100" b="1" i="1" dirty="0" smtClean="0">
                <a:solidFill>
                  <a:schemeClr val="tx2">
                    <a:lumMod val="75000"/>
                  </a:schemeClr>
                </a:solidFill>
              </a:rPr>
              <a:t>Thanks for the Feedback </a:t>
            </a:r>
          </a:p>
          <a:p>
            <a:pPr marL="109537" lvl="1" indent="0" algn="ctr">
              <a:buNone/>
            </a:pPr>
            <a:r>
              <a:rPr lang="en-US" sz="2100" dirty="0" smtClean="0"/>
              <a:t>(</a:t>
            </a:r>
            <a:r>
              <a:rPr lang="en-US" sz="2100" dirty="0"/>
              <a:t>Sheila </a:t>
            </a:r>
            <a:r>
              <a:rPr lang="en-US" sz="2100" dirty="0" err="1"/>
              <a:t>Heen</a:t>
            </a:r>
            <a:r>
              <a:rPr lang="en-US" sz="2100" dirty="0"/>
              <a:t> is </a:t>
            </a:r>
            <a:r>
              <a:rPr lang="en-US" sz="2100" dirty="0" smtClean="0"/>
              <a:t>the Keynote </a:t>
            </a:r>
            <a:r>
              <a:rPr lang="en-US" sz="2100" dirty="0"/>
              <a:t>speaker tomorrow)</a:t>
            </a:r>
          </a:p>
          <a:p>
            <a:pPr marL="109537" indent="0">
              <a:buNone/>
            </a:pPr>
            <a:endParaRPr lang="en-US" sz="21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BA439A-8AE3-404F-A89B-1F1E480469E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78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The Elements of Communication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139840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5A69F07F-4290-44DA-92D2-0D2D49177410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Conversations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‘What Happened?’ Conversation…</a:t>
            </a:r>
          </a:p>
          <a:p>
            <a:pPr marL="0" indent="0">
              <a:buNone/>
            </a:pPr>
            <a:r>
              <a:rPr lang="en-US" dirty="0"/>
              <a:t>W</a:t>
            </a:r>
            <a:r>
              <a:rPr lang="en-US" dirty="0" smtClean="0"/>
              <a:t>hich involves disagreement about what happened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Feelings Conversation…</a:t>
            </a:r>
          </a:p>
          <a:p>
            <a:pPr marL="0" indent="0">
              <a:buNone/>
            </a:pPr>
            <a:r>
              <a:rPr lang="en-US" dirty="0" smtClean="0"/>
              <a:t>Which are not addressed directly but are present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Identity Conversation…</a:t>
            </a:r>
          </a:p>
          <a:p>
            <a:pPr marL="0" indent="0">
              <a:buNone/>
            </a:pPr>
            <a:r>
              <a:rPr lang="en-US" dirty="0" smtClean="0"/>
              <a:t>Which we have with ourselves about the meaning of the situation.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BA439A-8AE3-404F-A89B-1F1E480469E3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779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Three Stories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en-US" dirty="0" smtClean="0"/>
              <a:t>Your story</a:t>
            </a:r>
          </a:p>
          <a:p>
            <a:r>
              <a:rPr lang="en-US" dirty="0" smtClean="0"/>
              <a:t>The other person’s story</a:t>
            </a:r>
          </a:p>
          <a:p>
            <a:r>
              <a:rPr lang="en-US" dirty="0" smtClean="0"/>
              <a:t>The story as viewed by an objective outsider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When conflict seems imminent, try to begin dialogue from The Third Story as a mediator would.  Include both perspectives and invite joint exploration for a solution.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BA439A-8AE3-404F-A89B-1F1E480469E3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3986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Worthwhile Quotes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“Difficult conversations are almost never about getting the facts right.  They are about conflicting perceptions, interpretations, and values.”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“Talking about blame distracts us from exploring why things went wrong and how we might correct them going forward.”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BA439A-8AE3-404F-A89B-1F1E480469E3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9240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Key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657600"/>
          </a:xfrm>
        </p:spPr>
        <p:txBody>
          <a:bodyPr/>
          <a:lstStyle/>
          <a:p>
            <a:r>
              <a:rPr lang="en-US" dirty="0" smtClean="0"/>
              <a:t>Educational leaders are in the midst of a sea-change in assessing the progress of students and the contribution (or lack thereof) of teachers in that process.</a:t>
            </a:r>
          </a:p>
          <a:p>
            <a:endParaRPr lang="en-US" dirty="0"/>
          </a:p>
          <a:p>
            <a:r>
              <a:rPr lang="en-US" b="1" i="1" dirty="0" smtClean="0"/>
              <a:t>Difficult Conversations</a:t>
            </a:r>
            <a:r>
              <a:rPr lang="en-US" dirty="0" smtClean="0"/>
              <a:t> addresses this issue.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BA439A-8AE3-404F-A89B-1F1E480469E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7865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584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What’s your “Take Away”?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Thank you for coming and engaging in this workshop</a:t>
            </a:r>
          </a:p>
          <a:p>
            <a:pPr algn="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/>
              <a:t>		</a:t>
            </a:r>
          </a:p>
          <a:p>
            <a:pPr algn="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dirty="0" smtClean="0"/>
              <a:t>Gail M. Zeman, </a:t>
            </a:r>
            <a:endParaRPr lang="en-US" sz="2800" b="1" dirty="0"/>
          </a:p>
          <a:p>
            <a:pPr algn="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dirty="0" smtClean="0"/>
              <a:t>Consulting School Business Administrator</a:t>
            </a:r>
          </a:p>
          <a:p>
            <a:pPr algn="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dirty="0" smtClean="0"/>
              <a:t>gailzeman@gmail.com</a:t>
            </a:r>
          </a:p>
        </p:txBody>
      </p:sp>
      <p:sp>
        <p:nvSpPr>
          <p:cNvPr id="3584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E48E55C8-ED1E-4722-8D8C-0BDD5A6280D1}" type="slidenum">
              <a:rPr lang="en-US" smtClean="0"/>
              <a:pPr/>
              <a:t>24</a:t>
            </a:fld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00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Spoken Communication takes place in many settings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12168"/>
            <a:ext cx="8229600" cy="3852862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Media publication/broadcast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Large forum public meetings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School Committee meetings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Small group </a:t>
            </a:r>
            <a:r>
              <a:rPr lang="en-US" dirty="0" smtClean="0"/>
              <a:t>or team meetings</a:t>
            </a:r>
            <a:endParaRPr lang="en-US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Private conferences</a:t>
            </a:r>
          </a:p>
          <a:p>
            <a:pPr marL="109728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  <a:p>
            <a:pPr marL="109728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dirty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7B5F5F53-E0A7-4F39-A7E1-77CB1A301F84}" type="slidenum">
              <a:rPr lang="en-US" smtClean="0"/>
              <a:pPr/>
              <a:t>3</a:t>
            </a:fld>
            <a:endParaRPr lang="en-US" smtClean="0"/>
          </a:p>
        </p:txBody>
      </p:sp>
      <p:pic>
        <p:nvPicPr>
          <p:cNvPr id="13317" name="Picture 5" descr="C:\Users\Gail\AppData\Local\Microsoft\Windows\Temporary Internet Files\Content.IE5\4H0JBMFK\MC90027990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981200"/>
            <a:ext cx="1147862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own Arrow Callout 3"/>
          <p:cNvSpPr/>
          <p:nvPr/>
        </p:nvSpPr>
        <p:spPr>
          <a:xfrm rot="2220000">
            <a:off x="5517086" y="3993086"/>
            <a:ext cx="914400" cy="9144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 descr="C:\Users\Gail\AppData\Local\Microsoft\Windows\Temporary Internet Files\Content.IE5\4H0JBMFK\MC90022193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800600"/>
            <a:ext cx="144780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95400"/>
          </a:xfrm>
        </p:spPr>
        <p:txBody>
          <a:bodyPr/>
          <a:lstStyle/>
          <a:p>
            <a:r>
              <a:rPr lang="en-US" dirty="0" smtClean="0"/>
              <a:t>Group size matters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799049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BA439A-8AE3-404F-A89B-1F1E480469E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181600" y="2514600"/>
            <a:ext cx="2895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In large to medium sized groups the speaker is usually sending a message.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As the group gets smaller, participation of the listeners increases.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919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95400"/>
          </a:xfrm>
        </p:spPr>
        <p:txBody>
          <a:bodyPr/>
          <a:lstStyle/>
          <a:p>
            <a:r>
              <a:rPr lang="en-US" dirty="0" smtClean="0"/>
              <a:t>Two-way Communication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827648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BA439A-8AE3-404F-A89B-1F1E480469E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62000" y="2438400"/>
            <a:ext cx="2895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As the group decreases in size, communication  becomes dialogue.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In dialogue, listening becomes as important as speaking.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701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The Speaker’s </a:t>
            </a:r>
            <a:r>
              <a:rPr lang="en-US" dirty="0" smtClean="0"/>
              <a:t>Formula</a:t>
            </a:r>
            <a:endParaRPr lang="en-US" dirty="0"/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marL="0" indent="0" eaLnBrk="1" hangingPunct="1">
              <a:buNone/>
            </a:pPr>
            <a:endParaRPr lang="en-US" b="1" dirty="0"/>
          </a:p>
          <a:p>
            <a:pPr marL="0" indent="0" eaLnBrk="1" hangingPunct="1">
              <a:buNone/>
            </a:pPr>
            <a:endParaRPr lang="en-US" b="1" dirty="0" smtClean="0"/>
          </a:p>
          <a:p>
            <a:pPr marL="0" indent="0" algn="ctr" eaLnBrk="1" hangingPunct="1">
              <a:buNone/>
            </a:pPr>
            <a:r>
              <a:rPr lang="en-US" sz="4000" b="1" dirty="0" smtClean="0"/>
              <a:t>Of all elements that go into effective pubic speaking…</a:t>
            </a:r>
          </a:p>
          <a:p>
            <a:pPr marL="0" indent="0" eaLnBrk="1" hangingPunct="1">
              <a:buNone/>
            </a:pPr>
            <a:r>
              <a:rPr lang="en-US" dirty="0" smtClean="0"/>
              <a:t> </a:t>
            </a:r>
          </a:p>
        </p:txBody>
      </p:sp>
      <p:sp>
        <p:nvSpPr>
          <p:cNvPr id="1741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4EB4ACD0-3C55-4F72-876D-5C701F89DB8B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2590800"/>
            <a:ext cx="7391400" cy="2438400"/>
          </a:xfrm>
        </p:spPr>
        <p:txBody>
          <a:bodyPr/>
          <a:lstStyle/>
          <a:p>
            <a:pPr marR="0" eaLnBrk="1" hangingPunct="1">
              <a:lnSpc>
                <a:spcPct val="90000"/>
              </a:lnSpc>
            </a:pPr>
            <a:endParaRPr lang="en-US" sz="2000" b="1" smtClean="0"/>
          </a:p>
          <a:p>
            <a:pPr marR="0" eaLnBrk="1" hangingPunct="1">
              <a:lnSpc>
                <a:spcPct val="90000"/>
              </a:lnSpc>
            </a:pPr>
            <a:r>
              <a:rPr lang="en-US" b="1" smtClean="0"/>
              <a:t>10% of audience understanding is based on WHAT you say.</a:t>
            </a:r>
          </a:p>
          <a:p>
            <a:pPr marR="0" eaLnBrk="1" hangingPunct="1">
              <a:lnSpc>
                <a:spcPct val="90000"/>
              </a:lnSpc>
            </a:pPr>
            <a:endParaRPr lang="en-US" b="1" smtClean="0"/>
          </a:p>
          <a:p>
            <a:pPr marR="0" eaLnBrk="1" hangingPunct="1">
              <a:lnSpc>
                <a:spcPct val="90000"/>
              </a:lnSpc>
            </a:pPr>
            <a:r>
              <a:rPr lang="en-US" sz="2000" smtClean="0"/>
              <a:t>(and I’ll bet 90% of your effort went into the content of your message…)</a:t>
            </a:r>
          </a:p>
          <a:p>
            <a:pPr marR="0" eaLnBrk="1" hangingPunct="1">
              <a:lnSpc>
                <a:spcPct val="90000"/>
              </a:lnSpc>
            </a:pPr>
            <a:endParaRPr lang="en-US" sz="2000" smtClean="0"/>
          </a:p>
          <a:p>
            <a:pPr marR="0" eaLnBrk="1" hangingPunct="1">
              <a:lnSpc>
                <a:spcPct val="90000"/>
              </a:lnSpc>
            </a:pPr>
            <a:endParaRPr lang="en-US" sz="2000" smtClean="0"/>
          </a:p>
        </p:txBody>
      </p:sp>
      <p:sp>
        <p:nvSpPr>
          <p:cNvPr id="18438" name="Slide Number Placeholder 1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64E636EE-BE68-45AC-9C4F-396329230926}" type="slidenum">
              <a:rPr lang="en-US" smtClean="0">
                <a:solidFill>
                  <a:srgbClr val="FFFFFF"/>
                </a:solidFill>
              </a:rPr>
              <a:pPr/>
              <a:t>7</a:t>
            </a:fld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18435" name="Text Box 7"/>
          <p:cNvSpPr txBox="1">
            <a:spLocks noChangeArrowheads="1"/>
          </p:cNvSpPr>
          <p:nvPr/>
        </p:nvSpPr>
        <p:spPr bwMode="auto">
          <a:xfrm>
            <a:off x="3794125" y="1403350"/>
            <a:ext cx="13112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/>
          </a:p>
        </p:txBody>
      </p:sp>
      <p:sp>
        <p:nvSpPr>
          <p:cNvPr id="18436" name="Text Box 8"/>
          <p:cNvSpPr txBox="1">
            <a:spLocks noChangeArrowheads="1"/>
          </p:cNvSpPr>
          <p:nvPr/>
        </p:nvSpPr>
        <p:spPr bwMode="auto">
          <a:xfrm>
            <a:off x="4327525" y="1327150"/>
            <a:ext cx="2682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/>
          </a:p>
        </p:txBody>
      </p:sp>
      <p:sp>
        <p:nvSpPr>
          <p:cNvPr id="18437" name="WordArt 9"/>
          <p:cNvSpPr>
            <a:spLocks noChangeArrowheads="1" noChangeShapeType="1" noTextEdit="1"/>
          </p:cNvSpPr>
          <p:nvPr/>
        </p:nvSpPr>
        <p:spPr bwMode="auto">
          <a:xfrm>
            <a:off x="3657600" y="990600"/>
            <a:ext cx="19812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000" b="1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CBCBCB"/>
                    </a:gs>
                    <a:gs pos="13000">
                      <a:srgbClr val="5F5F5F"/>
                    </a:gs>
                    <a:gs pos="21001">
                      <a:srgbClr val="5F5F5F"/>
                    </a:gs>
                    <a:gs pos="63000">
                      <a:srgbClr val="FFFFFF"/>
                    </a:gs>
                    <a:gs pos="67000">
                      <a:srgbClr val="B2B2B2"/>
                    </a:gs>
                    <a:gs pos="69000">
                      <a:srgbClr val="292929"/>
                    </a:gs>
                    <a:gs pos="82001">
                      <a:srgbClr val="777777"/>
                    </a:gs>
                    <a:gs pos="100000">
                      <a:srgbClr val="EAEAEA"/>
                    </a:gs>
                  </a:gsLst>
                  <a:lin ang="5400000" scaled="1"/>
                </a:gradFill>
                <a:latin typeface="Technical"/>
              </a:rPr>
              <a:t>10%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/>
          <a:lstStyle/>
          <a:p>
            <a:pPr eaLnBrk="1" hangingPunct="1"/>
            <a:r>
              <a:rPr lang="en-US" sz="2600" b="1" dirty="0" smtClean="0"/>
              <a:t>30% of audience understanding is conveyed by HOW you present your message</a:t>
            </a:r>
            <a:r>
              <a:rPr lang="en-US" sz="2600" dirty="0" smtClean="0"/>
              <a:t>.</a:t>
            </a:r>
          </a:p>
          <a:p>
            <a:pPr eaLnBrk="1" hangingPunct="1"/>
            <a:endParaRPr lang="en-US" sz="2600" dirty="0" smtClean="0"/>
          </a:p>
          <a:p>
            <a:pPr eaLnBrk="1" hangingPunct="1"/>
            <a:r>
              <a:rPr lang="en-US" sz="2600" dirty="0" smtClean="0"/>
              <a:t>Are you confident or tentative?</a:t>
            </a:r>
          </a:p>
          <a:p>
            <a:pPr eaLnBrk="1" hangingPunct="1"/>
            <a:r>
              <a:rPr lang="en-US" sz="2600" dirty="0" smtClean="0"/>
              <a:t>Are your words clear and well organized?</a:t>
            </a:r>
          </a:p>
          <a:p>
            <a:pPr eaLnBrk="1" hangingPunct="1"/>
            <a:r>
              <a:rPr lang="en-US" sz="2600" dirty="0" smtClean="0"/>
              <a:t>Do your visuals back up, but not replicate your verbal message?</a:t>
            </a:r>
          </a:p>
          <a:p>
            <a:pPr eaLnBrk="1" hangingPunct="1"/>
            <a:r>
              <a:rPr lang="en-US" sz="2600" dirty="0" smtClean="0"/>
              <a:t>Are you speaking UP, not DOWN</a:t>
            </a:r>
          </a:p>
          <a:p>
            <a:pPr eaLnBrk="1" hangingPunct="1"/>
            <a:endParaRPr lang="en-US" sz="2600" dirty="0" smtClean="0"/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6A94120F-3079-473A-AD95-B93BEBC3B274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0483" name="WordArt 4"/>
          <p:cNvSpPr>
            <a:spLocks noChangeArrowheads="1" noChangeShapeType="1" noTextEdit="1"/>
          </p:cNvSpPr>
          <p:nvPr/>
        </p:nvSpPr>
        <p:spPr bwMode="auto">
          <a:xfrm>
            <a:off x="3505200" y="609600"/>
            <a:ext cx="19812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000" b="1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CBCBCB"/>
                    </a:gs>
                    <a:gs pos="13000">
                      <a:srgbClr val="5F5F5F"/>
                    </a:gs>
                    <a:gs pos="21001">
                      <a:srgbClr val="5F5F5F"/>
                    </a:gs>
                    <a:gs pos="63000">
                      <a:srgbClr val="FFFFFF"/>
                    </a:gs>
                    <a:gs pos="67000">
                      <a:srgbClr val="B2B2B2"/>
                    </a:gs>
                    <a:gs pos="69000">
                      <a:srgbClr val="292929"/>
                    </a:gs>
                    <a:gs pos="82001">
                      <a:srgbClr val="777777"/>
                    </a:gs>
                    <a:gs pos="100000">
                      <a:srgbClr val="EAEAEA"/>
                    </a:gs>
                  </a:gsLst>
                  <a:lin ang="5400000" scaled="1"/>
                </a:gradFill>
                <a:latin typeface="Technical"/>
              </a:rPr>
              <a:t>30%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098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>
                <a:solidFill>
                  <a:schemeClr val="accent2"/>
                </a:solidFill>
              </a:rPr>
              <a:t>60% of understanding and engagement by the audience is based on your manner of presentation</a:t>
            </a:r>
            <a:r>
              <a:rPr lang="en-US" dirty="0" smtClean="0"/>
              <a:t>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i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i="1" dirty="0" smtClean="0"/>
              <a:t>Examples: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Standing vs. sitting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Familiarity with presentation media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Speaking directly, not reading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Involving the audience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ENERGY!</a:t>
            </a:r>
          </a:p>
        </p:txBody>
      </p:sp>
      <p:sp>
        <p:nvSpPr>
          <p:cNvPr id="2253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C4828202-5A99-435A-8A2C-8119124FF371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2531" name="WordArt 6"/>
          <p:cNvSpPr>
            <a:spLocks noChangeArrowheads="1" noChangeShapeType="1" noTextEdit="1"/>
          </p:cNvSpPr>
          <p:nvPr/>
        </p:nvSpPr>
        <p:spPr bwMode="auto">
          <a:xfrm>
            <a:off x="3495040" y="762000"/>
            <a:ext cx="19812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000" b="1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CBCBCB"/>
                    </a:gs>
                    <a:gs pos="13000">
                      <a:srgbClr val="5F5F5F"/>
                    </a:gs>
                    <a:gs pos="21001">
                      <a:srgbClr val="5F5F5F"/>
                    </a:gs>
                    <a:gs pos="63000">
                      <a:srgbClr val="FFFFFF"/>
                    </a:gs>
                    <a:gs pos="67000">
                      <a:srgbClr val="B2B2B2"/>
                    </a:gs>
                    <a:gs pos="69000">
                      <a:srgbClr val="292929"/>
                    </a:gs>
                    <a:gs pos="82001">
                      <a:srgbClr val="777777"/>
                    </a:gs>
                    <a:gs pos="100000">
                      <a:srgbClr val="EAEAEA"/>
                    </a:gs>
                  </a:gsLst>
                  <a:lin ang="5400000" scaled="1"/>
                </a:gradFill>
                <a:latin typeface="Technical"/>
              </a:rPr>
              <a:t>60%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1218</TotalTime>
  <Words>912</Words>
  <Application>Microsoft Office PowerPoint</Application>
  <PresentationFormat>On-screen Show (4:3)</PresentationFormat>
  <Paragraphs>203</Paragraphs>
  <Slides>24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Executive</vt:lpstr>
      <vt:lpstr>MASS/MASC Annual Conference NOVEMBER 5, 2014</vt:lpstr>
      <vt:lpstr>The Elements of Communication</vt:lpstr>
      <vt:lpstr>Spoken Communication takes place in many settings</vt:lpstr>
      <vt:lpstr>Group size matters</vt:lpstr>
      <vt:lpstr>Two-way Communication</vt:lpstr>
      <vt:lpstr>The Speaker’s Formula</vt:lpstr>
      <vt:lpstr>PowerPoint Presentation</vt:lpstr>
      <vt:lpstr>PowerPoint Presentation</vt:lpstr>
      <vt:lpstr>PowerPoint Presentation</vt:lpstr>
      <vt:lpstr>For larger audiences</vt:lpstr>
      <vt:lpstr>What’s Their Knowledge Base?</vt:lpstr>
      <vt:lpstr>What’s your Purpose?</vt:lpstr>
      <vt:lpstr>Getting Ready</vt:lpstr>
      <vt:lpstr>On Stage</vt:lpstr>
      <vt:lpstr>Perception is Reality:   Second Order Communications</vt:lpstr>
      <vt:lpstr>For Smaller Groups</vt:lpstr>
      <vt:lpstr>The Old Story</vt:lpstr>
      <vt:lpstr>What is Listening</vt:lpstr>
      <vt:lpstr>Difficult Conversations:   How to Discuss What Matters Most</vt:lpstr>
      <vt:lpstr>Three Conversations</vt:lpstr>
      <vt:lpstr>  Three Stories</vt:lpstr>
      <vt:lpstr>Worthwhile Quotes</vt:lpstr>
      <vt:lpstr>A Key Note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gmzuser</dc:creator>
  <cp:lastModifiedBy>gmz</cp:lastModifiedBy>
  <cp:revision>78</cp:revision>
  <cp:lastPrinted>2014-11-04T23:24:03Z</cp:lastPrinted>
  <dcterms:created xsi:type="dcterms:W3CDTF">1601-01-01T00:00:00Z</dcterms:created>
  <dcterms:modified xsi:type="dcterms:W3CDTF">2014-11-04T23:31:47Z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