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64"/>
  </p:notesMasterIdLst>
  <p:handoutMasterIdLst>
    <p:handoutMasterId r:id="rId65"/>
  </p:handoutMasterIdLst>
  <p:sldIdLst>
    <p:sldId id="526" r:id="rId2"/>
    <p:sldId id="274" r:id="rId3"/>
    <p:sldId id="288" r:id="rId4"/>
    <p:sldId id="277" r:id="rId5"/>
    <p:sldId id="278" r:id="rId6"/>
    <p:sldId id="279" r:id="rId7"/>
    <p:sldId id="499" r:id="rId8"/>
    <p:sldId id="501" r:id="rId9"/>
    <p:sldId id="503" r:id="rId10"/>
    <p:sldId id="507" r:id="rId11"/>
    <p:sldId id="289" r:id="rId12"/>
    <p:sldId id="290" r:id="rId13"/>
    <p:sldId id="291" r:id="rId14"/>
    <p:sldId id="295" r:id="rId15"/>
    <p:sldId id="301" r:id="rId16"/>
    <p:sldId id="312" r:id="rId17"/>
    <p:sldId id="524" r:id="rId18"/>
    <p:sldId id="525" r:id="rId19"/>
    <p:sldId id="324" r:id="rId20"/>
    <p:sldId id="385" r:id="rId21"/>
    <p:sldId id="333" r:id="rId22"/>
    <p:sldId id="334" r:id="rId23"/>
    <p:sldId id="345" r:id="rId24"/>
    <p:sldId id="346" r:id="rId25"/>
    <p:sldId id="347" r:id="rId26"/>
    <p:sldId id="349" r:id="rId27"/>
    <p:sldId id="391" r:id="rId28"/>
    <p:sldId id="257" r:id="rId29"/>
    <p:sldId id="258" r:id="rId30"/>
    <p:sldId id="392" r:id="rId31"/>
    <p:sldId id="393" r:id="rId32"/>
    <p:sldId id="483" r:id="rId33"/>
    <p:sldId id="485" r:id="rId34"/>
    <p:sldId id="489" r:id="rId35"/>
    <p:sldId id="493" r:id="rId36"/>
    <p:sldId id="399" r:id="rId37"/>
    <p:sldId id="523" r:id="rId38"/>
    <p:sldId id="522" r:id="rId39"/>
    <p:sldId id="400" r:id="rId40"/>
    <p:sldId id="405" r:id="rId41"/>
    <p:sldId id="407" r:id="rId42"/>
    <p:sldId id="267" r:id="rId43"/>
    <p:sldId id="408" r:id="rId44"/>
    <p:sldId id="409" r:id="rId45"/>
    <p:sldId id="410" r:id="rId46"/>
    <p:sldId id="512" r:id="rId47"/>
    <p:sldId id="519" r:id="rId48"/>
    <p:sldId id="413" r:id="rId49"/>
    <p:sldId id="256" r:id="rId50"/>
    <p:sldId id="414" r:id="rId51"/>
    <p:sldId id="415" r:id="rId52"/>
    <p:sldId id="416" r:id="rId53"/>
    <p:sldId id="427" r:id="rId54"/>
    <p:sldId id="428" r:id="rId55"/>
    <p:sldId id="429" r:id="rId56"/>
    <p:sldId id="261" r:id="rId57"/>
    <p:sldId id="430" r:id="rId58"/>
    <p:sldId id="478" r:id="rId59"/>
    <p:sldId id="479" r:id="rId60"/>
    <p:sldId id="490" r:id="rId61"/>
    <p:sldId id="521" r:id="rId62"/>
    <p:sldId id="527"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221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1" autoAdjust="0"/>
    <p:restoredTop sz="94676" autoAdjust="0"/>
  </p:normalViewPr>
  <p:slideViewPr>
    <p:cSldViewPr>
      <p:cViewPr>
        <p:scale>
          <a:sx n="75" d="100"/>
          <a:sy n="75" d="100"/>
        </p:scale>
        <p:origin x="3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260"/>
    </p:cViewPr>
  </p:sorterViewPr>
  <p:notesViewPr>
    <p:cSldViewPr>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3" rIns="93165" bIns="46583" numCol="1" anchor="t" anchorCtr="0" compatLnSpc="1">
            <a:prstTxWarp prst="textNoShape">
              <a:avLst/>
            </a:prstTxWarp>
          </a:bodyPr>
          <a:lstStyle>
            <a:lvl1pPr defTabSz="931863">
              <a:defRPr sz="1200"/>
            </a:lvl1pPr>
          </a:lstStyle>
          <a:p>
            <a:pPr>
              <a:defRPr/>
            </a:pPr>
            <a:endParaRPr lang="en-US"/>
          </a:p>
        </p:txBody>
      </p:sp>
      <p:sp>
        <p:nvSpPr>
          <p:cNvPr id="205827"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3" rIns="93165" bIns="46583" numCol="1" anchor="t" anchorCtr="0" compatLnSpc="1">
            <a:prstTxWarp prst="textNoShape">
              <a:avLst/>
            </a:prstTxWarp>
          </a:bodyPr>
          <a:lstStyle>
            <a:lvl1pPr algn="r" defTabSz="931863">
              <a:defRPr sz="1200"/>
            </a:lvl1pPr>
          </a:lstStyle>
          <a:p>
            <a:pPr>
              <a:defRPr/>
            </a:pPr>
            <a:endParaRPr lang="en-US"/>
          </a:p>
        </p:txBody>
      </p:sp>
      <p:sp>
        <p:nvSpPr>
          <p:cNvPr id="205828" name="Rectangle 4"/>
          <p:cNvSpPr>
            <a:spLocks noGrp="1" noChangeArrowheads="1"/>
          </p:cNvSpPr>
          <p:nvPr>
            <p:ph type="ftr" sz="quarter" idx="2"/>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3" rIns="93165" bIns="46583" numCol="1" anchor="b" anchorCtr="0" compatLnSpc="1">
            <a:prstTxWarp prst="textNoShape">
              <a:avLst/>
            </a:prstTxWarp>
          </a:bodyPr>
          <a:lstStyle>
            <a:lvl1pPr defTabSz="931863">
              <a:defRPr sz="1200"/>
            </a:lvl1pPr>
          </a:lstStyle>
          <a:p>
            <a:pPr>
              <a:defRPr/>
            </a:pPr>
            <a:endParaRPr lang="en-US"/>
          </a:p>
        </p:txBody>
      </p:sp>
      <p:sp>
        <p:nvSpPr>
          <p:cNvPr id="205829" name="Rectangle 5"/>
          <p:cNvSpPr>
            <a:spLocks noGrp="1" noChangeArrowheads="1"/>
          </p:cNvSpPr>
          <p:nvPr>
            <p:ph type="sldNum" sz="quarter" idx="3"/>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3" rIns="93165" bIns="46583" numCol="1" anchor="b" anchorCtr="0" compatLnSpc="1">
            <a:prstTxWarp prst="textNoShape">
              <a:avLst/>
            </a:prstTxWarp>
          </a:bodyPr>
          <a:lstStyle>
            <a:lvl1pPr algn="r" defTabSz="931863">
              <a:defRPr sz="1200"/>
            </a:lvl1pPr>
          </a:lstStyle>
          <a:p>
            <a:pPr>
              <a:defRPr/>
            </a:pPr>
            <a:fld id="{55F4FA68-E518-4893-AD0F-058B70E3D802}" type="slidenum">
              <a:rPr lang="en-US"/>
              <a:pPr>
                <a:defRPr/>
              </a:pPr>
              <a:t>‹#›</a:t>
            </a:fld>
            <a:endParaRPr lang="en-US"/>
          </a:p>
        </p:txBody>
      </p:sp>
    </p:spTree>
    <p:extLst>
      <p:ext uri="{BB962C8B-B14F-4D97-AF65-F5344CB8AC3E}">
        <p14:creationId xmlns:p14="http://schemas.microsoft.com/office/powerpoint/2010/main" val="214022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defTabSz="919163">
              <a:defRPr sz="1200">
                <a:latin typeface="Times New Roman" pitchFamily="18" charset="0"/>
              </a:defRPr>
            </a:lvl1pPr>
          </a:lstStyle>
          <a:p>
            <a:pPr>
              <a:defRPr/>
            </a:pPr>
            <a:endParaRPr lang="en-US"/>
          </a:p>
        </p:txBody>
      </p:sp>
      <p:sp>
        <p:nvSpPr>
          <p:cNvPr id="20992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algn="r" defTabSz="919163">
              <a:defRPr sz="1200">
                <a:latin typeface="Times New Roman" pitchFamily="18" charset="0"/>
              </a:defRPr>
            </a:lvl1pPr>
          </a:lstStyle>
          <a:p>
            <a:pPr>
              <a:defRPr/>
            </a:pPr>
            <a:endParaRPr lang="en-US"/>
          </a:p>
        </p:txBody>
      </p:sp>
      <p:sp>
        <p:nvSpPr>
          <p:cNvPr id="150532"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9925" name="Rectangle 5"/>
          <p:cNvSpPr>
            <a:spLocks noGrp="1" noChangeArrowheads="1"/>
          </p:cNvSpPr>
          <p:nvPr>
            <p:ph type="body" sz="quarter" idx="3"/>
          </p:nvPr>
        </p:nvSpPr>
        <p:spPr bwMode="auto">
          <a:xfrm>
            <a:off x="700088" y="4416425"/>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992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defTabSz="919163">
              <a:defRPr sz="1200">
                <a:latin typeface="Times New Roman" pitchFamily="18" charset="0"/>
              </a:defRPr>
            </a:lvl1pPr>
          </a:lstStyle>
          <a:p>
            <a:pPr>
              <a:defRPr/>
            </a:pPr>
            <a:endParaRPr lang="en-US"/>
          </a:p>
        </p:txBody>
      </p:sp>
      <p:sp>
        <p:nvSpPr>
          <p:cNvPr id="20992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algn="r" defTabSz="919163">
              <a:defRPr sz="1200">
                <a:latin typeface="Times New Roman" pitchFamily="18" charset="0"/>
              </a:defRPr>
            </a:lvl1pPr>
          </a:lstStyle>
          <a:p>
            <a:pPr>
              <a:defRPr/>
            </a:pPr>
            <a:fld id="{144125A0-AD42-4D0F-B3E7-A3750A524D22}" type="slidenum">
              <a:rPr lang="en-US"/>
              <a:pPr>
                <a:defRPr/>
              </a:pPr>
              <a:t>‹#›</a:t>
            </a:fld>
            <a:endParaRPr lang="en-US"/>
          </a:p>
        </p:txBody>
      </p:sp>
    </p:spTree>
    <p:extLst>
      <p:ext uri="{BB962C8B-B14F-4D97-AF65-F5344CB8AC3E}">
        <p14:creationId xmlns:p14="http://schemas.microsoft.com/office/powerpoint/2010/main" val="3629944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0C30F491-C499-42EB-A673-18D34EF3426C}" type="slidenum">
              <a:rPr lang="en-US" smtClean="0">
                <a:latin typeface="Times New Roman" pitchFamily="18" charset="0"/>
              </a:rPr>
              <a:pPr/>
              <a:t>2</a:t>
            </a:fld>
            <a:endParaRPr lang="en-US" dirty="0"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18C00EE9-02BB-4D93-96BE-23ECF08B7EDF}" type="slidenum">
              <a:rPr lang="en-US" smtClean="0">
                <a:latin typeface="Times New Roman" pitchFamily="18" charset="0"/>
              </a:rPr>
              <a:pPr/>
              <a:t>15</a:t>
            </a:fld>
            <a:endParaRPr lang="en-US" dirty="0"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38ACE3CB-9082-4547-8B28-321BA3EFFC6C}" type="slidenum">
              <a:rPr lang="en-US" smtClean="0">
                <a:latin typeface="Times New Roman" pitchFamily="18" charset="0"/>
              </a:rPr>
              <a:pPr/>
              <a:t>16</a:t>
            </a:fld>
            <a:endParaRPr lang="en-US" dirty="0" smtClean="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9714B3D1-6FA1-43EA-B5ED-22938EE3534B}" type="slidenum">
              <a:rPr lang="en-US" smtClean="0">
                <a:latin typeface="Times New Roman" pitchFamily="18" charset="0"/>
              </a:rPr>
              <a:pPr/>
              <a:t>19</a:t>
            </a:fld>
            <a:endParaRPr lang="en-US" dirty="0"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8A3E7112-9248-4ADD-9DCD-07CFD09C1E6C}" type="slidenum">
              <a:rPr lang="en-US" smtClean="0">
                <a:latin typeface="Times New Roman" pitchFamily="18" charset="0"/>
              </a:rPr>
              <a:pPr/>
              <a:t>20</a:t>
            </a:fld>
            <a:endParaRPr lang="en-US" dirty="0"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69DA7144-E2EF-4D08-A059-B2965C44DC3E}" type="slidenum">
              <a:rPr lang="en-US" smtClean="0">
                <a:latin typeface="Times New Roman" pitchFamily="18" charset="0"/>
              </a:rPr>
              <a:pPr/>
              <a:t>21</a:t>
            </a:fld>
            <a:endParaRPr lang="en-US" dirty="0" smtClean="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75D2072-31D9-4205-883A-765E9E4B2A41}" type="slidenum">
              <a:rPr lang="en-US" smtClean="0">
                <a:latin typeface="Times New Roman" pitchFamily="18" charset="0"/>
              </a:rPr>
              <a:pPr/>
              <a:t>22</a:t>
            </a:fld>
            <a:endParaRPr lang="en-US" dirty="0"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B42E49F3-23B4-4540-9DD6-B52CCDC3930D}" type="slidenum">
              <a:rPr lang="en-US" smtClean="0">
                <a:latin typeface="Times New Roman" pitchFamily="18" charset="0"/>
              </a:rPr>
              <a:pPr/>
              <a:t>23</a:t>
            </a:fld>
            <a:endParaRPr lang="en-US" dirty="0" smtClean="0">
              <a:latin typeface="Times New Roman"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46CD19E8-0911-4695-BFCC-082308B44517}" type="slidenum">
              <a:rPr lang="en-US" smtClean="0">
                <a:latin typeface="Times New Roman" pitchFamily="18" charset="0"/>
              </a:rPr>
              <a:pPr/>
              <a:t>24</a:t>
            </a:fld>
            <a:endParaRPr lang="en-US" dirty="0" smtClean="0">
              <a:latin typeface="Times New Roman" pitchFamily="1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9EF847FC-715C-434A-903A-A43D764C5760}" type="slidenum">
              <a:rPr lang="en-US" smtClean="0">
                <a:latin typeface="Times New Roman" pitchFamily="18" charset="0"/>
              </a:rPr>
              <a:pPr/>
              <a:t>25</a:t>
            </a:fld>
            <a:endParaRPr lang="en-US" dirty="0" smtClean="0">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7A0B7706-4D2D-4EC2-A93C-55506CB76C36}" type="slidenum">
              <a:rPr lang="en-US" smtClean="0">
                <a:latin typeface="Times New Roman" pitchFamily="18" charset="0"/>
              </a:rPr>
              <a:pPr/>
              <a:t>26</a:t>
            </a:fld>
            <a:endParaRPr lang="en-US" dirty="0" smtClean="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0FD6E13D-642D-46CF-BB3A-47C607625266}" type="slidenum">
              <a:rPr lang="en-US" smtClean="0">
                <a:latin typeface="Times New Roman" pitchFamily="18" charset="0"/>
              </a:rPr>
              <a:pPr/>
              <a:t>3</a:t>
            </a:fld>
            <a:endParaRPr lang="en-US" dirty="0"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46405B36-FA8A-4D6E-AE85-B0FA31248D84}" type="slidenum">
              <a:rPr lang="en-US" smtClean="0">
                <a:latin typeface="Times New Roman" pitchFamily="18" charset="0"/>
              </a:rPr>
              <a:pPr/>
              <a:t>27</a:t>
            </a:fld>
            <a:endParaRPr lang="en-US" dirty="0" smtClean="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D2CEF8FD-FBB7-4A6B-9A9E-E2B867D9E8FF}" type="slidenum">
              <a:rPr lang="en-US" smtClean="0">
                <a:latin typeface="Times New Roman" pitchFamily="18" charset="0"/>
              </a:rPr>
              <a:pPr/>
              <a:t>28</a:t>
            </a:fld>
            <a:endParaRPr lang="en-US" dirty="0" smtClean="0">
              <a:latin typeface="Times New Roman" pitchFamily="18"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43D0B9E4-C459-4A90-8032-1CDA98766310}" type="slidenum">
              <a:rPr lang="en-US" smtClean="0">
                <a:latin typeface="Times New Roman" pitchFamily="18" charset="0"/>
              </a:rPr>
              <a:pPr/>
              <a:t>29</a:t>
            </a:fld>
            <a:endParaRPr lang="en-US" dirty="0" smtClean="0">
              <a:latin typeface="Times New Roman"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BA7AF8D-1492-4605-A832-6087CA0704FE}" type="slidenum">
              <a:rPr lang="en-US" smtClean="0">
                <a:latin typeface="Times New Roman" pitchFamily="18" charset="0"/>
              </a:rPr>
              <a:pPr/>
              <a:t>30</a:t>
            </a:fld>
            <a:endParaRPr lang="en-US" dirty="0" smtClean="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40DF8558-9A92-4DA2-A510-9672D8493E49}" type="slidenum">
              <a:rPr lang="en-US" smtClean="0">
                <a:latin typeface="Times New Roman" pitchFamily="18" charset="0"/>
              </a:rPr>
              <a:pPr/>
              <a:t>31</a:t>
            </a:fld>
            <a:endParaRPr lang="en-US" dirty="0" smtClean="0">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F19FC954-5599-4CE7-89A9-0883ED40555B}" type="slidenum">
              <a:rPr lang="en-US" smtClean="0">
                <a:latin typeface="Times New Roman" pitchFamily="18" charset="0"/>
              </a:rPr>
              <a:pPr/>
              <a:t>36</a:t>
            </a:fld>
            <a:endParaRPr lang="en-US" dirty="0" smtClean="0">
              <a:latin typeface="Times New Roman" pitchFamily="18"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AEF5DB84-490D-42E9-B290-8F5887C3B31A}" type="slidenum">
              <a:rPr lang="en-US" smtClean="0">
                <a:latin typeface="Times New Roman" pitchFamily="18" charset="0"/>
              </a:rPr>
              <a:pPr/>
              <a:t>39</a:t>
            </a:fld>
            <a:endParaRPr lang="en-US" dirty="0" smtClean="0">
              <a:latin typeface="Times New Roman"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5DC88389-18A8-4A26-B97C-3ACF2A10E177}" type="slidenum">
              <a:rPr lang="en-US" smtClean="0">
                <a:latin typeface="Times New Roman" pitchFamily="18" charset="0"/>
              </a:rPr>
              <a:pPr/>
              <a:t>40</a:t>
            </a:fld>
            <a:endParaRPr lang="en-US" dirty="0" smtClean="0">
              <a:latin typeface="Times New Roman" pitchFamily="18"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A1C73537-B0A2-429F-9F74-AF3497BFDB10}" type="slidenum">
              <a:rPr lang="en-US" smtClean="0">
                <a:latin typeface="Times New Roman" pitchFamily="18" charset="0"/>
              </a:rPr>
              <a:pPr/>
              <a:t>41</a:t>
            </a:fld>
            <a:endParaRPr lang="en-US" dirty="0" smtClean="0">
              <a:latin typeface="Times New Roman"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1D0D6ED0-1ACC-4752-B1D4-3AA1695405F0}" type="slidenum">
              <a:rPr lang="en-US" smtClean="0">
                <a:latin typeface="Times New Roman" pitchFamily="18" charset="0"/>
              </a:rPr>
              <a:pPr/>
              <a:t>42</a:t>
            </a:fld>
            <a:endParaRPr lang="en-US" dirty="0" smtClean="0">
              <a:latin typeface="Times New Roman" pitchFamily="18"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177B787F-9853-4BB6-8016-3078B80CA254}" type="slidenum">
              <a:rPr lang="en-US" smtClean="0">
                <a:latin typeface="Times New Roman" pitchFamily="18" charset="0"/>
              </a:rPr>
              <a:pPr/>
              <a:t>4</a:t>
            </a:fld>
            <a:endParaRPr lang="en-US" dirty="0"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74C7AB09-CA46-4B79-8768-BA6805AA3941}" type="slidenum">
              <a:rPr lang="en-US" smtClean="0">
                <a:latin typeface="Times New Roman" pitchFamily="18" charset="0"/>
              </a:rPr>
              <a:pPr/>
              <a:t>43</a:t>
            </a:fld>
            <a:endParaRPr lang="en-US" dirty="0" smtClean="0">
              <a:latin typeface="Times New Roman" pitchFamily="18"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36F740F6-65AF-490C-B3FB-8C1397FBA553}" type="slidenum">
              <a:rPr lang="en-US" smtClean="0">
                <a:latin typeface="Times New Roman" pitchFamily="18" charset="0"/>
              </a:rPr>
              <a:pPr/>
              <a:t>44</a:t>
            </a:fld>
            <a:endParaRPr lang="en-US" dirty="0" smtClean="0">
              <a:latin typeface="Times New Roman"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1C72618-815E-4510-BBBE-9329747F9537}" type="slidenum">
              <a:rPr lang="en-US" smtClean="0">
                <a:latin typeface="Times New Roman" pitchFamily="18" charset="0"/>
              </a:rPr>
              <a:pPr/>
              <a:t>45</a:t>
            </a:fld>
            <a:endParaRPr lang="en-US" dirty="0" smtClean="0">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7CDAF1D8-6DC8-4473-A3DA-8679BCC2E656}" type="slidenum">
              <a:rPr lang="en-US" smtClean="0">
                <a:latin typeface="Times New Roman" pitchFamily="18" charset="0"/>
              </a:rPr>
              <a:pPr/>
              <a:t>48</a:t>
            </a:fld>
            <a:endParaRPr lang="en-US" dirty="0" smtClean="0">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FFD6BD43-20DB-4ACA-853D-95B7EF7B22B9}" type="slidenum">
              <a:rPr lang="en-US" smtClean="0">
                <a:latin typeface="Times New Roman" pitchFamily="18" charset="0"/>
              </a:rPr>
              <a:pPr/>
              <a:t>49</a:t>
            </a:fld>
            <a:endParaRPr lang="en-US" dirty="0" smtClean="0">
              <a:latin typeface="Times New Roman"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16D29CBB-4B59-4CD1-B8FB-15613130C292}" type="slidenum">
              <a:rPr lang="en-US" smtClean="0">
                <a:latin typeface="Times New Roman" pitchFamily="18" charset="0"/>
              </a:rPr>
              <a:pPr/>
              <a:t>50</a:t>
            </a:fld>
            <a:endParaRPr lang="en-US" dirty="0" smtClean="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53CF2A5C-247C-4647-882F-7B699A9852F8}" type="slidenum">
              <a:rPr lang="en-US" smtClean="0">
                <a:latin typeface="Times New Roman" pitchFamily="18" charset="0"/>
              </a:rPr>
              <a:pPr/>
              <a:t>51</a:t>
            </a:fld>
            <a:endParaRPr lang="en-US" dirty="0" smtClean="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B83C7CE2-31DA-4FE9-A735-B37EDBE6B06D}" type="slidenum">
              <a:rPr lang="en-US" smtClean="0">
                <a:latin typeface="Times New Roman" pitchFamily="18" charset="0"/>
              </a:rPr>
              <a:pPr/>
              <a:t>52</a:t>
            </a:fld>
            <a:endParaRPr lang="en-US" dirty="0" smtClean="0">
              <a:latin typeface="Times New Roman" pitchFamily="18"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2E470E4E-8246-45F6-8144-6B60253EB9FD}" type="slidenum">
              <a:rPr lang="en-US" smtClean="0">
                <a:latin typeface="Times New Roman" pitchFamily="18" charset="0"/>
              </a:rPr>
              <a:pPr/>
              <a:t>53</a:t>
            </a:fld>
            <a:endParaRPr lang="en-US" smtClean="0">
              <a:latin typeface="Times New Roman" pitchFamily="18"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9D32C77-B323-4B17-9E55-3F69B9DC0E65}" type="slidenum">
              <a:rPr lang="en-US" smtClean="0">
                <a:latin typeface="Times New Roman" pitchFamily="18" charset="0"/>
              </a:rPr>
              <a:pPr/>
              <a:t>54</a:t>
            </a:fld>
            <a:endParaRPr lang="en-US" smtClean="0">
              <a:latin typeface="Times New Roman"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743E2033-3D84-49E7-BDEC-3101378B4810}" type="slidenum">
              <a:rPr lang="en-US" smtClean="0">
                <a:latin typeface="Times New Roman" pitchFamily="18" charset="0"/>
              </a:rPr>
              <a:pPr/>
              <a:t>5</a:t>
            </a:fld>
            <a:endParaRPr lang="en-US" dirty="0"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232A484-5AC1-4E82-985F-80769786441C}" type="slidenum">
              <a:rPr lang="en-US" smtClean="0">
                <a:latin typeface="Times New Roman" pitchFamily="18" charset="0"/>
              </a:rPr>
              <a:pPr/>
              <a:t>55</a:t>
            </a:fld>
            <a:endParaRPr lang="en-US" smtClean="0">
              <a:latin typeface="Times New Roman" pitchFamily="18"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19E2B8C7-59C2-4333-AEB5-975385DAC76C}" type="slidenum">
              <a:rPr lang="en-US" smtClean="0">
                <a:latin typeface="Times New Roman" pitchFamily="18" charset="0"/>
              </a:rPr>
              <a:pPr/>
              <a:t>56</a:t>
            </a:fld>
            <a:endParaRPr lang="en-US" smtClean="0">
              <a:latin typeface="Times New Roman" pitchFamily="18"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00C52F71-AB07-4C4B-8726-FD0AC4DE2C52}" type="slidenum">
              <a:rPr lang="en-US" smtClean="0">
                <a:latin typeface="Times New Roman" pitchFamily="18" charset="0"/>
              </a:rPr>
              <a:pPr/>
              <a:t>57</a:t>
            </a:fld>
            <a:endParaRPr lang="en-US" smtClean="0">
              <a:latin typeface="Times New Roman" pitchFamily="18"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D9326794-D9B4-41D4-A540-C211A7C55545}" type="slidenum">
              <a:rPr lang="en-US" smtClean="0">
                <a:latin typeface="Times New Roman" pitchFamily="18" charset="0"/>
              </a:rPr>
              <a:pPr/>
              <a:t>58</a:t>
            </a:fld>
            <a:endParaRPr lang="en-US" smtClean="0">
              <a:latin typeface="Times New Roman" pitchFamily="18"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0D076964-D44D-4EDB-BFA3-3008AF5A92A5}" type="slidenum">
              <a:rPr lang="en-US" smtClean="0">
                <a:latin typeface="Times New Roman" pitchFamily="18" charset="0"/>
              </a:rPr>
              <a:pPr/>
              <a:t>59</a:t>
            </a:fld>
            <a:endParaRPr lang="en-US" smtClean="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5BBA0C5E-30F8-45BD-A6E4-3E9ECAF49238}" type="slidenum">
              <a:rPr lang="en-US" smtClean="0">
                <a:latin typeface="Times New Roman" pitchFamily="18" charset="0"/>
              </a:rPr>
              <a:pPr/>
              <a:t>6</a:t>
            </a:fld>
            <a:endParaRPr lang="en-US" dirty="0"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E03E4A90-6763-4378-B471-3131269D969C}" type="slidenum">
              <a:rPr lang="en-US" smtClean="0">
                <a:latin typeface="Times New Roman" pitchFamily="18" charset="0"/>
              </a:rPr>
              <a:pPr/>
              <a:t>11</a:t>
            </a:fld>
            <a:endParaRPr lang="en-US" dirty="0"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60D4F023-2A91-422D-A120-244B40E4D20D}" type="slidenum">
              <a:rPr lang="en-US" smtClean="0">
                <a:latin typeface="Times New Roman" pitchFamily="18" charset="0"/>
              </a:rPr>
              <a:pPr/>
              <a:t>12</a:t>
            </a:fld>
            <a:endParaRPr lang="en-US" dirty="0"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C55AE9D8-1650-4785-A7F7-41CB72E68C78}" type="slidenum">
              <a:rPr lang="en-US" smtClean="0">
                <a:latin typeface="Times New Roman" pitchFamily="18" charset="0"/>
              </a:rPr>
              <a:pPr/>
              <a:t>13</a:t>
            </a:fld>
            <a:endParaRPr lang="en-US" dirty="0"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19163">
              <a:defRPr>
                <a:solidFill>
                  <a:schemeClr val="tx1"/>
                </a:solidFill>
                <a:latin typeface="Arial" charset="0"/>
              </a:defRPr>
            </a:lvl1pPr>
            <a:lvl2pPr marL="742950" indent="-285750" defTabSz="919163">
              <a:defRPr>
                <a:solidFill>
                  <a:schemeClr val="tx1"/>
                </a:solidFill>
                <a:latin typeface="Arial" charset="0"/>
              </a:defRPr>
            </a:lvl2pPr>
            <a:lvl3pPr marL="1143000" indent="-228600" defTabSz="919163">
              <a:defRPr>
                <a:solidFill>
                  <a:schemeClr val="tx1"/>
                </a:solidFill>
                <a:latin typeface="Arial" charset="0"/>
              </a:defRPr>
            </a:lvl3pPr>
            <a:lvl4pPr marL="1600200" indent="-228600" defTabSz="919163">
              <a:defRPr>
                <a:solidFill>
                  <a:schemeClr val="tx1"/>
                </a:solidFill>
                <a:latin typeface="Arial" charset="0"/>
              </a:defRPr>
            </a:lvl4pPr>
            <a:lvl5pPr marL="2057400" indent="-228600" defTabSz="919163">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fld id="{DC59AFA1-6B94-4FC4-A36D-4D75067D248A}" type="slidenum">
              <a:rPr lang="en-US" smtClean="0">
                <a:latin typeface="Times New Roman" pitchFamily="18" charset="0"/>
              </a:rPr>
              <a:pPr/>
              <a:t>14</a:t>
            </a:fld>
            <a:endParaRPr lang="en-US" dirty="0"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72538" cy="6858000"/>
            <a:chOff x="0" y="0"/>
            <a:chExt cx="5589" cy="4320"/>
          </a:xfrm>
        </p:grpSpPr>
        <p:sp>
          <p:nvSpPr>
            <p:cNvPr id="5" name="Rectangle 3" descr="Stationery"/>
            <p:cNvSpPr>
              <a:spLocks noChangeArrowheads="1"/>
            </p:cNvSpPr>
            <p:nvPr/>
          </p:nvSpPr>
          <p:spPr bwMode="white">
            <a:xfrm>
              <a:off x="336" y="150"/>
              <a:ext cx="5253" cy="402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6" name="Picture 4" descr="minisp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05" name="Rectangle 5"/>
          <p:cNvSpPr>
            <a:spLocks noGrp="1" noChangeArrowheads="1"/>
          </p:cNvSpPr>
          <p:nvPr>
            <p:ph type="ctrTitle"/>
          </p:nvPr>
        </p:nvSpPr>
        <p:spPr>
          <a:xfrm>
            <a:off x="962025" y="1925638"/>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noProof="0" smtClean="0"/>
              <a:t>Click to edit Master title style</a:t>
            </a:r>
          </a:p>
        </p:txBody>
      </p:sp>
      <p:sp>
        <p:nvSpPr>
          <p:cNvPr id="409606" name="Rectangle 6"/>
          <p:cNvSpPr>
            <a:spLocks noGrp="1" noChangeArrowheads="1"/>
          </p:cNvSpPr>
          <p:nvPr>
            <p:ph type="subTitle" idx="1"/>
          </p:nvPr>
        </p:nvSpPr>
        <p:spPr>
          <a:xfrm>
            <a:off x="1647825" y="3738563"/>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p>
        </p:txBody>
      </p:sp>
      <p:sp>
        <p:nvSpPr>
          <p:cNvPr id="8" name="Rectangle 8"/>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p>
        </p:txBody>
      </p:sp>
      <p:sp>
        <p:nvSpPr>
          <p:cNvPr id="9" name="Rectangle 9"/>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pPr>
              <a:defRPr/>
            </a:pPr>
            <a:fld id="{98AB8B89-EB14-4671-A567-9E20B5D0E4AB}" type="slidenum">
              <a:rPr lang="en-US"/>
              <a:pPr>
                <a:defRPr/>
              </a:pPr>
              <a:t>‹#›</a:t>
            </a:fld>
            <a:endParaRPr lang="en-US"/>
          </a:p>
        </p:txBody>
      </p:sp>
    </p:spTree>
    <p:extLst>
      <p:ext uri="{BB962C8B-B14F-4D97-AF65-F5344CB8AC3E}">
        <p14:creationId xmlns:p14="http://schemas.microsoft.com/office/powerpoint/2010/main" val="473838212"/>
      </p:ext>
    </p:extLst>
  </p:cSld>
  <p:clrMapOvr>
    <a:masterClrMapping/>
  </p:clrMapOvr>
  <p:transition spd="slow">
    <p:wip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7EE5637-31AB-4321-B313-845959A589FF}" type="slidenum">
              <a:rPr lang="en-US"/>
              <a:pPr>
                <a:defRPr/>
              </a:pPr>
              <a:t>‹#›</a:t>
            </a:fld>
            <a:endParaRPr lang="en-US"/>
          </a:p>
        </p:txBody>
      </p:sp>
    </p:spTree>
    <p:extLst>
      <p:ext uri="{BB962C8B-B14F-4D97-AF65-F5344CB8AC3E}">
        <p14:creationId xmlns:p14="http://schemas.microsoft.com/office/powerpoint/2010/main" val="1638016604"/>
      </p:ext>
    </p:extLst>
  </p:cSld>
  <p:clrMapOvr>
    <a:masterClrMapping/>
  </p:clrMapOvr>
  <p:transition spd="slow">
    <p:wip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DE79ED6A-D601-4E85-8C29-D84ECD1A9C06}" type="slidenum">
              <a:rPr lang="en-US"/>
              <a:pPr>
                <a:defRPr/>
              </a:pPr>
              <a:t>‹#›</a:t>
            </a:fld>
            <a:endParaRPr lang="en-US"/>
          </a:p>
        </p:txBody>
      </p:sp>
    </p:spTree>
    <p:extLst>
      <p:ext uri="{BB962C8B-B14F-4D97-AF65-F5344CB8AC3E}">
        <p14:creationId xmlns:p14="http://schemas.microsoft.com/office/powerpoint/2010/main" val="2411726995"/>
      </p:ext>
    </p:extLst>
  </p:cSld>
  <p:clrMapOvr>
    <a:masterClrMapping/>
  </p:clrMapOvr>
  <p:transition spd="slow">
    <p:wipe/>
    <p:sndAc>
      <p:stSnd>
        <p:snd r:embed="rId1" name="wind.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8BD6582-22FD-4931-A18B-92994EBBDD23}" type="slidenum">
              <a:rPr lang="en-US"/>
              <a:pPr>
                <a:defRPr/>
              </a:pPr>
              <a:t>‹#›</a:t>
            </a:fld>
            <a:endParaRPr lang="en-US"/>
          </a:p>
        </p:txBody>
      </p:sp>
    </p:spTree>
    <p:extLst>
      <p:ext uri="{BB962C8B-B14F-4D97-AF65-F5344CB8AC3E}">
        <p14:creationId xmlns:p14="http://schemas.microsoft.com/office/powerpoint/2010/main" val="4052724981"/>
      </p:ext>
    </p:extLst>
  </p:cSld>
  <p:clrMapOvr>
    <a:masterClrMapping/>
  </p:clrMapOvr>
  <p:transition spd="slow">
    <p:wipe/>
    <p:sndAc>
      <p:stSnd>
        <p:snd r:embed="rId1" name="wind.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828800"/>
            <a:ext cx="7772400" cy="4114800"/>
          </a:xfrm>
        </p:spPr>
        <p:txBody>
          <a:bodyPr/>
          <a:lstStyle/>
          <a:p>
            <a:pPr lvl="0"/>
            <a:endParaRPr lang="en-US" noProof="0" smtClean="0"/>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972CE3E5-0F98-4C85-89CD-57DA9BCCA041}" type="slidenum">
              <a:rPr lang="en-US"/>
              <a:pPr>
                <a:defRPr/>
              </a:pPr>
              <a:t>‹#›</a:t>
            </a:fld>
            <a:endParaRPr lang="en-US"/>
          </a:p>
        </p:txBody>
      </p:sp>
    </p:spTree>
    <p:extLst>
      <p:ext uri="{BB962C8B-B14F-4D97-AF65-F5344CB8AC3E}">
        <p14:creationId xmlns:p14="http://schemas.microsoft.com/office/powerpoint/2010/main" val="2128014542"/>
      </p:ext>
    </p:extLst>
  </p:cSld>
  <p:clrMapOvr>
    <a:masterClrMapping/>
  </p:clrMapOvr>
  <p:transition spd="slow">
    <p:wipe/>
    <p:sndAc>
      <p:stSnd>
        <p:snd r:embed="rId1" name="wind.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90600" y="3962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pPr>
              <a:defRPr/>
            </a:pPr>
            <a:fld id="{5E2A498F-3978-422D-B568-A5E5B398FF80}" type="slidenum">
              <a:rPr lang="en-US"/>
              <a:pPr>
                <a:defRPr/>
              </a:pPr>
              <a:t>‹#›</a:t>
            </a:fld>
            <a:endParaRPr lang="en-US"/>
          </a:p>
        </p:txBody>
      </p:sp>
    </p:spTree>
    <p:extLst>
      <p:ext uri="{BB962C8B-B14F-4D97-AF65-F5344CB8AC3E}">
        <p14:creationId xmlns:p14="http://schemas.microsoft.com/office/powerpoint/2010/main" val="3661880226"/>
      </p:ext>
    </p:extLst>
  </p:cSld>
  <p:clrMapOvr>
    <a:masterClrMapping/>
  </p:clrMapOvr>
  <p:transition spd="slow">
    <p:wipe/>
    <p:sndAc>
      <p:stSnd>
        <p:snd r:embed="rId1" name="wind.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90600" y="396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5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endParaRPr lang="en-US"/>
          </a:p>
        </p:txBody>
      </p:sp>
      <p:sp>
        <p:nvSpPr>
          <p:cNvPr id="8" name="Rectangle 10"/>
          <p:cNvSpPr>
            <a:spLocks noGrp="1" noChangeArrowheads="1"/>
          </p:cNvSpPr>
          <p:nvPr>
            <p:ph type="sldNum" sz="quarter" idx="12"/>
          </p:nvPr>
        </p:nvSpPr>
        <p:spPr/>
        <p:txBody>
          <a:bodyPr/>
          <a:lstStyle>
            <a:lvl1pPr>
              <a:defRPr/>
            </a:lvl1pPr>
          </a:lstStyle>
          <a:p>
            <a:pPr>
              <a:defRPr/>
            </a:pPr>
            <a:fld id="{BE438AFB-9EAF-4D25-95B9-E2C1826111F8}" type="slidenum">
              <a:rPr lang="en-US"/>
              <a:pPr>
                <a:defRPr/>
              </a:pPr>
              <a:t>‹#›</a:t>
            </a:fld>
            <a:endParaRPr lang="en-US"/>
          </a:p>
        </p:txBody>
      </p:sp>
    </p:spTree>
    <p:extLst>
      <p:ext uri="{BB962C8B-B14F-4D97-AF65-F5344CB8AC3E}">
        <p14:creationId xmlns:p14="http://schemas.microsoft.com/office/powerpoint/2010/main" val="681499290"/>
      </p:ext>
    </p:extLst>
  </p:cSld>
  <p:clrMapOvr>
    <a:masterClrMapping/>
  </p:clrMapOvr>
  <p:transition spd="slow">
    <p:wip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26686F34-34B3-4527-BC2C-9F8F545FC25B}" type="slidenum">
              <a:rPr lang="en-US"/>
              <a:pPr>
                <a:defRPr/>
              </a:pPr>
              <a:t>‹#›</a:t>
            </a:fld>
            <a:endParaRPr lang="en-US"/>
          </a:p>
        </p:txBody>
      </p:sp>
    </p:spTree>
    <p:extLst>
      <p:ext uri="{BB962C8B-B14F-4D97-AF65-F5344CB8AC3E}">
        <p14:creationId xmlns:p14="http://schemas.microsoft.com/office/powerpoint/2010/main" val="4275277839"/>
      </p:ext>
    </p:extLst>
  </p:cSld>
  <p:clrMapOvr>
    <a:masterClrMapping/>
  </p:clrMapOvr>
  <p:transition spd="slow">
    <p:wip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34DE929-2F4F-4CC0-B3D3-5E90BE3F4868}" type="slidenum">
              <a:rPr lang="en-US"/>
              <a:pPr>
                <a:defRPr/>
              </a:pPr>
              <a:t>‹#›</a:t>
            </a:fld>
            <a:endParaRPr lang="en-US"/>
          </a:p>
        </p:txBody>
      </p:sp>
    </p:spTree>
    <p:extLst>
      <p:ext uri="{BB962C8B-B14F-4D97-AF65-F5344CB8AC3E}">
        <p14:creationId xmlns:p14="http://schemas.microsoft.com/office/powerpoint/2010/main" val="1238769780"/>
      </p:ext>
    </p:extLst>
  </p:cSld>
  <p:clrMapOvr>
    <a:masterClrMapping/>
  </p:clrMapOvr>
  <p:transition spd="slow">
    <p:wip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6CBFED4A-CB03-4756-9A9A-634716E574B1}" type="slidenum">
              <a:rPr lang="en-US"/>
              <a:pPr>
                <a:defRPr/>
              </a:pPr>
              <a:t>‹#›</a:t>
            </a:fld>
            <a:endParaRPr lang="en-US"/>
          </a:p>
        </p:txBody>
      </p:sp>
    </p:spTree>
    <p:extLst>
      <p:ext uri="{BB962C8B-B14F-4D97-AF65-F5344CB8AC3E}">
        <p14:creationId xmlns:p14="http://schemas.microsoft.com/office/powerpoint/2010/main" val="3752412108"/>
      </p:ext>
    </p:extLst>
  </p:cSld>
  <p:clrMapOvr>
    <a:masterClrMapping/>
  </p:clrMapOvr>
  <p:transition spd="slow">
    <p:wip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17CDDC32-EF2A-4131-9BA1-A636A2766B35}" type="slidenum">
              <a:rPr lang="en-US"/>
              <a:pPr>
                <a:defRPr/>
              </a:pPr>
              <a:t>‹#›</a:t>
            </a:fld>
            <a:endParaRPr lang="en-US"/>
          </a:p>
        </p:txBody>
      </p:sp>
    </p:spTree>
    <p:extLst>
      <p:ext uri="{BB962C8B-B14F-4D97-AF65-F5344CB8AC3E}">
        <p14:creationId xmlns:p14="http://schemas.microsoft.com/office/powerpoint/2010/main" val="380481515"/>
      </p:ext>
    </p:extLst>
  </p:cSld>
  <p:clrMapOvr>
    <a:masterClrMapping/>
  </p:clrMapOvr>
  <p:transition spd="slow">
    <p:wip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33AE5C66-20B4-465A-930A-6FE2877B78D6}" type="slidenum">
              <a:rPr lang="en-US"/>
              <a:pPr>
                <a:defRPr/>
              </a:pPr>
              <a:t>‹#›</a:t>
            </a:fld>
            <a:endParaRPr lang="en-US"/>
          </a:p>
        </p:txBody>
      </p:sp>
    </p:spTree>
    <p:extLst>
      <p:ext uri="{BB962C8B-B14F-4D97-AF65-F5344CB8AC3E}">
        <p14:creationId xmlns:p14="http://schemas.microsoft.com/office/powerpoint/2010/main" val="2344324427"/>
      </p:ext>
    </p:extLst>
  </p:cSld>
  <p:clrMapOvr>
    <a:masterClrMapping/>
  </p:clrMapOvr>
  <p:transition spd="slow">
    <p:wip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vl1pPr>
          </a:lstStyle>
          <a:p>
            <a:pPr>
              <a:defRPr/>
            </a:pPr>
            <a:fld id="{6D6750FE-630E-4045-AA93-E3BCE9018854}" type="slidenum">
              <a:rPr lang="en-US"/>
              <a:pPr>
                <a:defRPr/>
              </a:pPr>
              <a:t>‹#›</a:t>
            </a:fld>
            <a:endParaRPr lang="en-US"/>
          </a:p>
        </p:txBody>
      </p:sp>
    </p:spTree>
    <p:extLst>
      <p:ext uri="{BB962C8B-B14F-4D97-AF65-F5344CB8AC3E}">
        <p14:creationId xmlns:p14="http://schemas.microsoft.com/office/powerpoint/2010/main" val="1279352695"/>
      </p:ext>
    </p:extLst>
  </p:cSld>
  <p:clrMapOvr>
    <a:masterClrMapping/>
  </p:clrMapOvr>
  <p:transition spd="slow">
    <p:wip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6BCAE69D-3F28-4B2A-BBF9-E5CBC8765144}" type="slidenum">
              <a:rPr lang="en-US"/>
              <a:pPr>
                <a:defRPr/>
              </a:pPr>
              <a:t>‹#›</a:t>
            </a:fld>
            <a:endParaRPr lang="en-US"/>
          </a:p>
        </p:txBody>
      </p:sp>
    </p:spTree>
    <p:extLst>
      <p:ext uri="{BB962C8B-B14F-4D97-AF65-F5344CB8AC3E}">
        <p14:creationId xmlns:p14="http://schemas.microsoft.com/office/powerpoint/2010/main" val="612549244"/>
      </p:ext>
    </p:extLst>
  </p:cSld>
  <p:clrMapOvr>
    <a:masterClrMapping/>
  </p:clrMapOvr>
  <p:transition spd="slow">
    <p:wip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F001B1DB-EE51-4FA2-B9EE-3ED51F35035D}" type="slidenum">
              <a:rPr lang="en-US"/>
              <a:pPr>
                <a:defRPr/>
              </a:pPr>
              <a:t>‹#›</a:t>
            </a:fld>
            <a:endParaRPr lang="en-US"/>
          </a:p>
        </p:txBody>
      </p:sp>
    </p:spTree>
    <p:extLst>
      <p:ext uri="{BB962C8B-B14F-4D97-AF65-F5344CB8AC3E}">
        <p14:creationId xmlns:p14="http://schemas.microsoft.com/office/powerpoint/2010/main" val="1916885855"/>
      </p:ext>
    </p:extLst>
  </p:cSld>
  <p:clrMapOvr>
    <a:masterClrMapping/>
  </p:clrMapOvr>
  <p:transition spd="slow">
    <p:wip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72538" cy="6858000"/>
            <a:chOff x="0" y="0"/>
            <a:chExt cx="5589" cy="4320"/>
          </a:xfrm>
        </p:grpSpPr>
        <p:sp>
          <p:nvSpPr>
            <p:cNvPr id="1032" name="Rectangle 3"/>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33" name="Picture 4" descr="minispi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5"/>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7" name="Rectangle 6"/>
          <p:cNvSpPr>
            <a:spLocks noGrp="1" noChangeArrowheads="1"/>
          </p:cNvSpPr>
          <p:nvPr>
            <p:ph type="title"/>
          </p:nvPr>
        </p:nvSpPr>
        <p:spPr bwMode="auto">
          <a:xfrm>
            <a:off x="990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8584" name="Rectangle 8"/>
          <p:cNvSpPr>
            <a:spLocks noGrp="1" noChangeArrowheads="1"/>
          </p:cNvSpPr>
          <p:nvPr>
            <p:ph type="dt" sz="half" idx="2"/>
          </p:nvPr>
        </p:nvSpPr>
        <p:spPr bwMode="auto">
          <a:xfrm>
            <a:off x="9906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mn-lt"/>
              </a:defRPr>
            </a:lvl1pPr>
          </a:lstStyle>
          <a:p>
            <a:pPr>
              <a:defRPr/>
            </a:pPr>
            <a:endParaRPr lang="en-US"/>
          </a:p>
        </p:txBody>
      </p:sp>
      <p:sp>
        <p:nvSpPr>
          <p:cNvPr id="408585" name="Rectangle 9"/>
          <p:cNvSpPr>
            <a:spLocks noGrp="1" noChangeArrowheads="1"/>
          </p:cNvSpPr>
          <p:nvPr>
            <p:ph type="ftr" sz="quarter" idx="3"/>
          </p:nvPr>
        </p:nvSpPr>
        <p:spPr bwMode="auto">
          <a:xfrm>
            <a:off x="34290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mn-lt"/>
              </a:defRPr>
            </a:lvl1pPr>
          </a:lstStyle>
          <a:p>
            <a:pPr>
              <a:defRPr/>
            </a:pPr>
            <a:endParaRPr lang="en-US"/>
          </a:p>
        </p:txBody>
      </p:sp>
      <p:sp>
        <p:nvSpPr>
          <p:cNvPr id="408586" name="Rectangle 10"/>
          <p:cNvSpPr>
            <a:spLocks noGrp="1" noChangeArrowheads="1"/>
          </p:cNvSpPr>
          <p:nvPr>
            <p:ph type="sldNum" sz="quarter" idx="4"/>
          </p:nvPr>
        </p:nvSpPr>
        <p:spPr bwMode="auto">
          <a:xfrm>
            <a:off x="68580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mn-lt"/>
              </a:defRPr>
            </a:lvl1pPr>
          </a:lstStyle>
          <a:p>
            <a:pPr>
              <a:defRPr/>
            </a:pPr>
            <a:fld id="{63136224-2BEB-4146-821B-A1AB204448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transition spd="slow">
    <p:wipe/>
    <p:sndAc>
      <p:stSnd>
        <p:snd r:embed="rId17" name="wind.wav"/>
      </p:stSnd>
    </p:sndAc>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givemecream.com/whipped"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hyperlink" Target="http://www.alibaba.com/product-free/113391058/Ivory_Wave_1g_8_10euros_.html" TargetMode="Externa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utchincense.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8" Type="http://schemas.openxmlformats.org/officeDocument/2006/relationships/hyperlink" Target="http://www.alibaba.com/product-free/114653264/BEST_QUALITY_OF_IVORY_WAVE_FOR.html" TargetMode="External"/><Relationship Id="rId3" Type="http://schemas.openxmlformats.org/officeDocument/2006/relationships/audio" Target="../media/audio1.wav"/><Relationship Id="rId7"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alibaba.com/product-free/114768396/Best_quality_Ivory_Wave_and_other.html" TargetMode="External"/><Relationship Id="rId5" Type="http://schemas.openxmlformats.org/officeDocument/2006/relationships/image" Target="../media/image39.jpeg"/><Relationship Id="rId10" Type="http://schemas.openxmlformats.org/officeDocument/2006/relationships/image" Target="../media/image42.jpeg"/><Relationship Id="rId4" Type="http://schemas.openxmlformats.org/officeDocument/2006/relationships/hyperlink" Target="http://www.alibaba.com/product-free/114405584/BEST_QUALITY_IVORY_WAVE_FOR_SALE.html" TargetMode="External"/><Relationship Id="rId9"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8" Type="http://schemas.openxmlformats.org/officeDocument/2006/relationships/hyperlink" Target="http://stores.herbalaromashop.com/-strse-417/Disco-Bath-Salts,-Ivory/Detail.bok?category=Bath+Salts" TargetMode="External"/><Relationship Id="rId13" Type="http://schemas.openxmlformats.org/officeDocument/2006/relationships/image" Target="../media/image15.jpeg"/><Relationship Id="rId3" Type="http://schemas.openxmlformats.org/officeDocument/2006/relationships/hyperlink" Target="http://stores.herbalaromashop.com/-strse-675/Lady-Bubbles-Concentrated-Bath/Detail.bok?category=Bath+Salts" TargetMode="External"/><Relationship Id="rId7" Type="http://schemas.openxmlformats.org/officeDocument/2006/relationships/image" Target="../media/image45.png"/><Relationship Id="rId12" Type="http://schemas.openxmlformats.org/officeDocument/2006/relationships/hyperlink" Target="http://www.alibaba.com/product-free/113391058/Ivory_Wave_1g_8_10euros_.html"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7.jpeg"/><Relationship Id="rId5" Type="http://schemas.openxmlformats.org/officeDocument/2006/relationships/hyperlink" Target="http://stores.herbalaromashop.com/-strse-253/legal-bath-salts,spice-incense,/Detail.bok?category=Bath+Salts" TargetMode="External"/><Relationship Id="rId10" Type="http://schemas.openxmlformats.org/officeDocument/2006/relationships/hyperlink" Target="http://stores.herbalaromashop.com/-strse-674/Arctic-Blast-4-Pack/Detail.bok?category=Bath+Salts" TargetMode="External"/><Relationship Id="rId4" Type="http://schemas.openxmlformats.org/officeDocument/2006/relationships/image" Target="../media/image43.jpeg"/><Relationship Id="rId9" Type="http://schemas.openxmlformats.org/officeDocument/2006/relationships/image" Target="../media/image46.jpeg"/></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pdf"/><Relationship Id="rId7"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31.jpeg"/><Relationship Id="rId5" Type="http://schemas.openxmlformats.org/officeDocument/2006/relationships/image" Target="../media/image49.png"/><Relationship Id="rId10" Type="http://schemas.openxmlformats.org/officeDocument/2006/relationships/image" Target="../media/image53.jpeg"/><Relationship Id="rId4" Type="http://schemas.openxmlformats.org/officeDocument/2006/relationships/image" Target="../media/image48.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6750FE-630E-4045-AA93-E3BCE9018854}" type="slidenum">
              <a:rPr lang="en-US" smtClean="0"/>
              <a:pPr>
                <a:defRPr/>
              </a:pPr>
              <a:t>1</a:t>
            </a:fld>
            <a:endParaRPr lang="en-US"/>
          </a:p>
        </p:txBody>
      </p:sp>
      <p:sp>
        <p:nvSpPr>
          <p:cNvPr id="3" name="Rectangle 2"/>
          <p:cNvSpPr/>
          <p:nvPr/>
        </p:nvSpPr>
        <p:spPr bwMode="auto">
          <a:xfrm>
            <a:off x="0" y="0"/>
            <a:ext cx="9144000" cy="6858000"/>
          </a:xfrm>
          <a:prstGeom prst="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 Placeholder 2"/>
          <p:cNvSpPr txBox="1">
            <a:spLocks/>
          </p:cNvSpPr>
          <p:nvPr/>
        </p:nvSpPr>
        <p:spPr>
          <a:xfrm>
            <a:off x="1434246" y="2605794"/>
            <a:ext cx="7252553" cy="714792"/>
          </a:xfrm>
          <a:prstGeom prst="rect">
            <a:avLst/>
          </a:prstGeom>
        </p:spPr>
        <p:txBody>
          <a:bodyPr vert="horz" lIns="91440" tIns="45720" rIns="91440" bIns="45720" rtlCol="0">
            <a:normAutofit fontScale="70000" lnSpcReduction="20000"/>
          </a:bodyPr>
          <a:lstStyle/>
          <a:p>
            <a:pPr marL="342900" lvl="0" indent="-342900">
              <a:spcBef>
                <a:spcPct val="20000"/>
              </a:spcBef>
              <a:defRPr/>
            </a:pPr>
            <a:r>
              <a:rPr lang="en-US" sz="3200" b="1" dirty="0">
                <a:solidFill>
                  <a:srgbClr val="67206B"/>
                </a:solidFill>
                <a:latin typeface="Arial" charset="0"/>
              </a:rPr>
              <a:t>SUBSTANCE USE </a:t>
            </a:r>
            <a:r>
              <a:rPr lang="en-US" sz="3200" b="1" dirty="0" smtClean="0">
                <a:solidFill>
                  <a:srgbClr val="67206B"/>
                </a:solidFill>
                <a:latin typeface="Arial" charset="0"/>
              </a:rPr>
              <a:t>DISORDERS:</a:t>
            </a:r>
          </a:p>
          <a:p>
            <a:pPr marL="342900" lvl="0" indent="-342900">
              <a:spcBef>
                <a:spcPct val="20000"/>
              </a:spcBef>
              <a:defRPr/>
            </a:pPr>
            <a:r>
              <a:rPr lang="en-US" sz="3200" b="1" dirty="0" smtClean="0">
                <a:solidFill>
                  <a:srgbClr val="67206B"/>
                </a:solidFill>
                <a:latin typeface="Arial" charset="0"/>
              </a:rPr>
              <a:t>IDENTIFICATION &amp; </a:t>
            </a:r>
            <a:r>
              <a:rPr lang="en-US" sz="3200" b="1" dirty="0">
                <a:solidFill>
                  <a:srgbClr val="67206B"/>
                </a:solidFill>
                <a:latin typeface="Arial" charset="0"/>
              </a:rPr>
              <a:t>TRENDS</a:t>
            </a:r>
            <a:endParaRPr kumimoji="0" lang="en-US" sz="3200" b="0" i="0" u="none" strike="noStrike" kern="1200" cap="none" spc="0" normalizeH="0" baseline="0" noProof="0" dirty="0" smtClean="0">
              <a:ln>
                <a:noFill/>
              </a:ln>
              <a:solidFill>
                <a:srgbClr val="67206B"/>
              </a:solidFill>
              <a:effectLst/>
              <a:uLnTx/>
              <a:uFillTx/>
            </a:endParaRPr>
          </a:p>
        </p:txBody>
      </p:sp>
      <p:sp>
        <p:nvSpPr>
          <p:cNvPr id="5" name="Footer Placeholder 4"/>
          <p:cNvSpPr>
            <a:spLocks noGrp="1"/>
          </p:cNvSpPr>
          <p:nvPr>
            <p:ph type="ftr" sz="quarter" idx="4294967295"/>
          </p:nvPr>
        </p:nvSpPr>
        <p:spPr>
          <a:xfrm>
            <a:off x="457199" y="6356350"/>
            <a:ext cx="6785193" cy="365125"/>
          </a:xfrm>
          <a:prstGeom prst="rect">
            <a:avLst/>
          </a:prstGeom>
        </p:spPr>
        <p:txBody>
          <a:bodyPr vert="horz" lIns="91440" tIns="45720" rIns="91440" bIns="45720" rtlCol="0" anchor="t"/>
          <a:lstStyle>
            <a:lvl1pPr algn="l">
              <a:defRPr sz="1600">
                <a:solidFill>
                  <a:schemeClr val="tx1">
                    <a:tint val="75000"/>
                  </a:schemeClr>
                </a:solidFill>
                <a:latin typeface="Times New Roman"/>
                <a:cs typeface="Times New Roman"/>
              </a:defRPr>
            </a:lvl1pPr>
          </a:lstStyle>
          <a:p>
            <a:r>
              <a:rPr lang="en-US" baseline="30000" dirty="0" smtClean="0">
                <a:latin typeface="Calibri"/>
                <a:cs typeface="Calibri"/>
              </a:rPr>
              <a:t>10 Mechanic Street, Suite 302  •  Worcester, MA 01608  •  (508) 792-5400     </a:t>
            </a:r>
            <a:r>
              <a:rPr lang="en-US" i="1" baseline="30000" dirty="0" err="1" smtClean="0">
                <a:solidFill>
                  <a:srgbClr val="67206B"/>
                </a:solidFill>
              </a:rPr>
              <a:t>www.spectrumhealthsystems.org</a:t>
            </a:r>
            <a:endParaRPr lang="en-US" i="1" baseline="30000" dirty="0" smtClean="0">
              <a:solidFill>
                <a:srgbClr val="67206B"/>
              </a:solidFill>
            </a:endParaRPr>
          </a:p>
          <a:p>
            <a:endParaRPr lang="en-US" dirty="0"/>
          </a:p>
        </p:txBody>
      </p:sp>
      <p:sp>
        <p:nvSpPr>
          <p:cNvPr id="6" name="Rectangle 5"/>
          <p:cNvSpPr/>
          <p:nvPr/>
        </p:nvSpPr>
        <p:spPr>
          <a:xfrm>
            <a:off x="1" y="6103915"/>
            <a:ext cx="6556782" cy="60218"/>
          </a:xfrm>
          <a:prstGeom prst="rect">
            <a:avLst/>
          </a:prstGeom>
          <a:gradFill flip="none" rotWithShape="1">
            <a:gsLst>
              <a:gs pos="0">
                <a:srgbClr val="67206B"/>
              </a:gs>
              <a:gs pos="100000">
                <a:srgbClr val="FFFFFF"/>
              </a:gs>
            </a:gsLst>
            <a:lin ang="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7" name="Picture 6" descr="SHS_Logo_PMS259_431.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99531" y="1028999"/>
            <a:ext cx="4398432" cy="1086548"/>
          </a:xfrm>
          <a:prstGeom prst="rect">
            <a:avLst/>
          </a:prstGeom>
        </p:spPr>
      </p:pic>
      <p:sp>
        <p:nvSpPr>
          <p:cNvPr id="8" name="TextBox 7"/>
          <p:cNvSpPr txBox="1"/>
          <p:nvPr/>
        </p:nvSpPr>
        <p:spPr>
          <a:xfrm>
            <a:off x="1437271" y="3464096"/>
            <a:ext cx="4602975" cy="646331"/>
          </a:xfrm>
          <a:prstGeom prst="rect">
            <a:avLst/>
          </a:prstGeom>
          <a:noFill/>
        </p:spPr>
        <p:txBody>
          <a:bodyPr wrap="square" rtlCol="0">
            <a:spAutoFit/>
          </a:bodyPr>
          <a:lstStyle/>
          <a:p>
            <a:r>
              <a:rPr lang="en-US" b="1" dirty="0">
                <a:solidFill>
                  <a:srgbClr val="AAB1BC"/>
                </a:solidFill>
                <a:latin typeface="Arial" charset="0"/>
              </a:rPr>
              <a:t>Dr. Romas Buivydas</a:t>
            </a:r>
          </a:p>
          <a:p>
            <a:r>
              <a:rPr lang="en-US" b="1" dirty="0">
                <a:solidFill>
                  <a:srgbClr val="AAB1BC"/>
                </a:solidFill>
                <a:latin typeface="Arial" charset="0"/>
              </a:rPr>
              <a:t>VP, Clinical Development</a:t>
            </a:r>
          </a:p>
        </p:txBody>
      </p:sp>
      <p:pic>
        <p:nvPicPr>
          <p:cNvPr id="9" name="Picture 8" descr="graphic.psd"/>
          <p:cNvPicPr>
            <a:picLocks noChangeAspect="1"/>
          </p:cNvPicPr>
          <p:nvPr/>
        </p:nvPicPr>
        <p:blipFill rotWithShape="1">
          <a:blip r:embed="rId5"/>
          <a:srcRect r="21886" b="3256"/>
          <a:stretch/>
        </p:blipFill>
        <p:spPr>
          <a:xfrm>
            <a:off x="5715000" y="2939499"/>
            <a:ext cx="3433961" cy="3918501"/>
          </a:xfrm>
          <a:prstGeom prst="rect">
            <a:avLst/>
          </a:prstGeom>
        </p:spPr>
      </p:pic>
    </p:spTree>
    <p:extLst>
      <p:ext uri="{BB962C8B-B14F-4D97-AF65-F5344CB8AC3E}">
        <p14:creationId xmlns:p14="http://schemas.microsoft.com/office/powerpoint/2010/main" val="861667082"/>
      </p:ext>
    </p:extLst>
  </p:cSld>
  <p:clrMapOvr>
    <a:masterClrMapping/>
  </p:clrMapOvr>
  <p:transition spd="slow">
    <p:wipe/>
    <p:sndAc>
      <p:stSnd>
        <p:snd r:embed="rId2" name="wind.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sz="2800" smtClean="0"/>
              <a:t>Alcoholic Whipped Cream</a:t>
            </a:r>
          </a:p>
        </p:txBody>
      </p:sp>
      <p:sp>
        <p:nvSpPr>
          <p:cNvPr id="8195" name="Rectangle 3"/>
          <p:cNvSpPr>
            <a:spLocks noGrp="1" noChangeArrowheads="1"/>
          </p:cNvSpPr>
          <p:nvPr>
            <p:ph type="body" idx="1"/>
          </p:nvPr>
        </p:nvSpPr>
        <p:spPr/>
        <p:txBody>
          <a:bodyPr/>
          <a:lstStyle/>
          <a:p>
            <a:pPr marL="609600" indent="-609600" eaLnBrk="1" hangingPunct="1">
              <a:lnSpc>
                <a:spcPct val="80000"/>
              </a:lnSpc>
            </a:pPr>
            <a:endParaRPr lang="en-US" sz="1600" b="1" dirty="0" smtClean="0"/>
          </a:p>
          <a:p>
            <a:pPr marL="609600" indent="-609600" eaLnBrk="1" hangingPunct="1">
              <a:lnSpc>
                <a:spcPct val="80000"/>
              </a:lnSpc>
            </a:pPr>
            <a:endParaRPr lang="en-US" sz="1600" b="1" dirty="0" smtClean="0"/>
          </a:p>
          <a:p>
            <a:pPr marL="609600" indent="-609600" eaLnBrk="1" hangingPunct="1">
              <a:lnSpc>
                <a:spcPct val="80000"/>
              </a:lnSpc>
            </a:pPr>
            <a:endParaRPr lang="en-US" sz="1600" b="1" dirty="0" smtClean="0"/>
          </a:p>
          <a:p>
            <a:pPr marL="609600" indent="-609600" eaLnBrk="1" hangingPunct="1">
              <a:lnSpc>
                <a:spcPct val="80000"/>
              </a:lnSpc>
            </a:pPr>
            <a:r>
              <a:rPr lang="en-US" sz="1600" dirty="0" smtClean="0"/>
              <a:t>This product is sold in aerosol cans with packaging similar to non-alcoholic whipped cream products.</a:t>
            </a:r>
          </a:p>
          <a:p>
            <a:pPr marL="609600" indent="-609600" eaLnBrk="1" hangingPunct="1">
              <a:lnSpc>
                <a:spcPct val="80000"/>
              </a:lnSpc>
            </a:pPr>
            <a:endParaRPr lang="en-US" sz="800" dirty="0" smtClean="0"/>
          </a:p>
          <a:p>
            <a:pPr marL="609600" indent="-609600" eaLnBrk="1" hangingPunct="1">
              <a:lnSpc>
                <a:spcPct val="80000"/>
              </a:lnSpc>
            </a:pPr>
            <a:r>
              <a:rPr lang="en-US" sz="1600" dirty="0" smtClean="0"/>
              <a:t>It is sold currently in over 10 states, primarily in liquor/alcohol stores where consumers must be 21 years of age &amp; provide valid ID to purchase.</a:t>
            </a:r>
          </a:p>
          <a:p>
            <a:pPr marL="609600" indent="-609600" eaLnBrk="1" hangingPunct="1">
              <a:lnSpc>
                <a:spcPct val="80000"/>
              </a:lnSpc>
            </a:pPr>
            <a:endParaRPr lang="en-US" sz="800" dirty="0" smtClean="0"/>
          </a:p>
          <a:p>
            <a:pPr marL="609600" indent="-609600" eaLnBrk="1" hangingPunct="1">
              <a:lnSpc>
                <a:spcPct val="80000"/>
              </a:lnSpc>
            </a:pPr>
            <a:r>
              <a:rPr lang="en-US" sz="1600" dirty="0" smtClean="0"/>
              <a:t>The average cost of these products is about $13 per canister</a:t>
            </a:r>
          </a:p>
          <a:p>
            <a:pPr marL="609600" indent="-609600" eaLnBrk="1" hangingPunct="1">
              <a:lnSpc>
                <a:spcPct val="80000"/>
              </a:lnSpc>
            </a:pPr>
            <a:endParaRPr lang="en-US" sz="800" dirty="0" smtClean="0"/>
          </a:p>
          <a:p>
            <a:pPr marL="609600" indent="-609600" eaLnBrk="1" hangingPunct="1">
              <a:lnSpc>
                <a:spcPct val="80000"/>
              </a:lnSpc>
            </a:pPr>
            <a:r>
              <a:rPr lang="en-US" sz="1600" dirty="0" smtClean="0"/>
              <a:t>It is also known as “whipahol” and sold under several brand names such as Get Whipped, Cream, and Whipped Lightning.</a:t>
            </a:r>
          </a:p>
          <a:p>
            <a:pPr marL="609600" indent="-609600" eaLnBrk="1" hangingPunct="1">
              <a:lnSpc>
                <a:spcPct val="80000"/>
              </a:lnSpc>
            </a:pPr>
            <a:endParaRPr lang="en-US" sz="800" dirty="0" smtClean="0"/>
          </a:p>
          <a:p>
            <a:pPr marL="609600" indent="-609600" eaLnBrk="1" hangingPunct="1">
              <a:lnSpc>
                <a:spcPct val="80000"/>
              </a:lnSpc>
            </a:pPr>
            <a:r>
              <a:rPr lang="en-US" sz="1600" dirty="0" smtClean="0"/>
              <a:t>The average alcohol by volume content is about 15%, though the Whipped Lightning brand contains 16-18% alcohol by volume (equal to 3-4 beers). This is also comparable in content to such drinks as Bacardi Mojito and Bailey’s Irish Crème.</a:t>
            </a:r>
          </a:p>
          <a:p>
            <a:pPr marL="609600" indent="-609600" eaLnBrk="1" hangingPunct="1">
              <a:lnSpc>
                <a:spcPct val="80000"/>
              </a:lnSpc>
            </a:pPr>
            <a:endParaRPr lang="en-US" sz="800" dirty="0" smtClean="0"/>
          </a:p>
          <a:p>
            <a:pPr marL="609600" indent="-609600" eaLnBrk="1" hangingPunct="1">
              <a:lnSpc>
                <a:spcPct val="80000"/>
              </a:lnSpc>
            </a:pPr>
            <a:r>
              <a:rPr lang="en-US" sz="1600" dirty="0" smtClean="0"/>
              <a:t>The product is sold in a variety of popular flavors ranging from simple raspberry, orange &amp; cherry to more exotic flavors such as white chocolate raspberry, caramel pecan, German chocolate, tropical passion, spiced vanilla, hazelnut espresso and cinnamon-used to help mask flavor of alcohol content.</a:t>
            </a:r>
          </a:p>
        </p:txBody>
      </p:sp>
      <p:pic>
        <p:nvPicPr>
          <p:cNvPr id="8196" name="Picture 7" descr="Alcoholic Whipped Cre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89848"/>
      </p:ext>
    </p:extLst>
  </p:cSld>
  <p:clrMapOvr>
    <a:masterClrMapping/>
  </p:clrMapOvr>
  <p:transition spd="slow">
    <p:wipe/>
    <p:sndAc>
      <p:stSnd>
        <p:snd r:embed="rId2" name="wind.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8C31761-BD94-4F97-AF67-E1F79171AD63}" type="slidenum">
              <a:rPr lang="en-US"/>
              <a:pPr>
                <a:defRPr/>
              </a:pPr>
              <a:t>11</a:t>
            </a:fld>
            <a:endParaRPr lang="en-US" dirty="0"/>
          </a:p>
        </p:txBody>
      </p:sp>
      <p:sp>
        <p:nvSpPr>
          <p:cNvPr id="31747" name="Rectangle 2"/>
          <p:cNvSpPr>
            <a:spLocks noGrp="1" noChangeArrowheads="1"/>
          </p:cNvSpPr>
          <p:nvPr>
            <p:ph type="title"/>
          </p:nvPr>
        </p:nvSpPr>
        <p:spPr/>
        <p:txBody>
          <a:bodyPr/>
          <a:lstStyle/>
          <a:p>
            <a:pPr algn="ctr"/>
            <a:r>
              <a:rPr lang="en-US" dirty="0" smtClean="0">
                <a:latin typeface="Arial" charset="0"/>
              </a:rPr>
              <a:t>SEDATIVES/HYPNOTICS</a:t>
            </a:r>
          </a:p>
        </p:txBody>
      </p:sp>
      <p:sp>
        <p:nvSpPr>
          <p:cNvPr id="31748" name="Rectangle 3"/>
          <p:cNvSpPr>
            <a:spLocks noGrp="1" noChangeArrowheads="1"/>
          </p:cNvSpPr>
          <p:nvPr>
            <p:ph type="body" idx="1"/>
          </p:nvPr>
        </p:nvSpPr>
        <p:spPr>
          <a:xfrm>
            <a:off x="990600" y="1828800"/>
            <a:ext cx="7772400" cy="4572000"/>
          </a:xfrm>
        </p:spPr>
        <p:txBody>
          <a:bodyPr/>
          <a:lstStyle/>
          <a:p>
            <a:pPr>
              <a:lnSpc>
                <a:spcPct val="80000"/>
              </a:lnSpc>
              <a:buFont typeface="Wingdings" pitchFamily="2" charset="2"/>
              <a:buNone/>
            </a:pPr>
            <a:r>
              <a:rPr lang="en-US" sz="2400" dirty="0" smtClean="0">
                <a:latin typeface="Arial" charset="0"/>
              </a:rPr>
              <a:t>BARBITURATES and BENZODIAZEPINES</a:t>
            </a:r>
            <a:r>
              <a:rPr lang="en-US" sz="2000" dirty="0" smtClean="0">
                <a:latin typeface="Arial" charset="0"/>
              </a:rPr>
              <a:t> are the two major (Xanax), and chlorazepate (Tranxene). A few sedatives-hypnotics do not fit either category. These include: methaqualone (Quaalude).</a:t>
            </a:r>
          </a:p>
          <a:p>
            <a:pPr>
              <a:lnSpc>
                <a:spcPct val="80000"/>
              </a:lnSpc>
              <a:buFont typeface="Wingdings" pitchFamily="2" charset="2"/>
              <a:buNone/>
            </a:pPr>
            <a:endParaRPr lang="en-US" sz="2000" dirty="0" smtClean="0">
              <a:latin typeface="Arial" charset="0"/>
            </a:endParaRPr>
          </a:p>
          <a:p>
            <a:pPr>
              <a:lnSpc>
                <a:spcPct val="80000"/>
              </a:lnSpc>
              <a:buFont typeface="Wingdings" pitchFamily="2" charset="2"/>
              <a:buNone/>
            </a:pPr>
            <a:r>
              <a:rPr lang="en-US" sz="2400" dirty="0" smtClean="0">
                <a:latin typeface="Arial" charset="0"/>
              </a:rPr>
              <a:t>DESIRED EFFECTS WHEN USED</a:t>
            </a:r>
          </a:p>
          <a:p>
            <a:pPr lvl="1">
              <a:lnSpc>
                <a:spcPct val="80000"/>
              </a:lnSpc>
              <a:buFontTx/>
              <a:buChar char="•"/>
            </a:pPr>
            <a:r>
              <a:rPr lang="en-US" sz="2000" dirty="0" smtClean="0">
                <a:latin typeface="Arial" charset="0"/>
              </a:rPr>
              <a:t>Decrease anxiety</a:t>
            </a:r>
          </a:p>
          <a:p>
            <a:pPr lvl="1">
              <a:lnSpc>
                <a:spcPct val="80000"/>
              </a:lnSpc>
              <a:buFontTx/>
              <a:buChar char="•"/>
            </a:pPr>
            <a:r>
              <a:rPr lang="en-US" sz="2000" dirty="0" smtClean="0">
                <a:latin typeface="Arial" charset="0"/>
              </a:rPr>
              <a:t>Induce sleep categories </a:t>
            </a:r>
            <a:r>
              <a:rPr lang="en-US" sz="2000" dirty="0">
                <a:latin typeface="Arial" charset="0"/>
              </a:rPr>
              <a:t>of sedatives-hypnotics. The drugs </a:t>
            </a:r>
            <a:r>
              <a:rPr lang="en-US" sz="2000" dirty="0" smtClean="0">
                <a:latin typeface="Arial" charset="0"/>
              </a:rPr>
              <a:t> in </a:t>
            </a:r>
            <a:r>
              <a:rPr lang="en-US" sz="2000" dirty="0">
                <a:latin typeface="Arial" charset="0"/>
              </a:rPr>
              <a:t>each of these groups are similar in chemical structure </a:t>
            </a:r>
            <a:r>
              <a:rPr lang="en-US" sz="2000" dirty="0" smtClean="0">
                <a:latin typeface="Arial" charset="0"/>
              </a:rPr>
              <a:t>    or </a:t>
            </a:r>
            <a:r>
              <a:rPr lang="en-US" sz="2000" dirty="0">
                <a:latin typeface="Arial" charset="0"/>
              </a:rPr>
              <a:t>effect. Some well – known barbiturates are secobarbital (Seconal) and pentobarbital (Nembutal). Well- known benzodiazepines include: diazepam (Valium), chlordiazepoxide (Librium), alprazolam </a:t>
            </a:r>
            <a:endParaRPr lang="en-US" sz="2000" dirty="0" smtClean="0">
              <a:latin typeface="Arial" charset="0"/>
            </a:endParaRPr>
          </a:p>
          <a:p>
            <a:pPr lvl="1">
              <a:lnSpc>
                <a:spcPct val="80000"/>
              </a:lnSpc>
              <a:buFontTx/>
              <a:buChar char="•"/>
            </a:pPr>
            <a:r>
              <a:rPr lang="en-US" sz="2000" dirty="0" smtClean="0">
                <a:latin typeface="Arial" charset="0"/>
              </a:rPr>
              <a:t>Offset effects of other drug classes</a:t>
            </a:r>
          </a:p>
        </p:txBody>
      </p:sp>
      <p:pic>
        <p:nvPicPr>
          <p:cNvPr id="31749" name="Picture 5" descr="C:\Users\buivydas\AppData\Local\Microsoft\Windows\Temporary Internet Files\Content.IE5\XPD4KUU5\MP90040885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667" b="22222"/>
          <a:stretch/>
        </p:blipFill>
        <p:spPr bwMode="auto">
          <a:xfrm>
            <a:off x="6781800" y="2667000"/>
            <a:ext cx="1752600"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0" fill="hold"/>
                                        <p:tgtEl>
                                          <p:spTgt spid="31749"/>
                                        </p:tgtEl>
                                        <p:attrNameLst>
                                          <p:attrName>ppt_w</p:attrName>
                                        </p:attrNameLst>
                                      </p:cBhvr>
                                      <p:tavLst>
                                        <p:tav tm="0">
                                          <p:val>
                                            <p:fltVal val="0"/>
                                          </p:val>
                                        </p:tav>
                                        <p:tav tm="100000">
                                          <p:val>
                                            <p:strVal val="#ppt_w"/>
                                          </p:val>
                                        </p:tav>
                                      </p:tavLst>
                                    </p:anim>
                                    <p:anim calcmode="lin" valueType="num">
                                      <p:cBhvr>
                                        <p:cTn id="8" dur="5000" fill="hold"/>
                                        <p:tgtEl>
                                          <p:spTgt spid="31749"/>
                                        </p:tgtEl>
                                        <p:attrNameLst>
                                          <p:attrName>ppt_h</p:attrName>
                                        </p:attrNameLst>
                                      </p:cBhvr>
                                      <p:tavLst>
                                        <p:tav tm="0">
                                          <p:val>
                                            <p:fltVal val="0"/>
                                          </p:val>
                                        </p:tav>
                                        <p:tav tm="100000">
                                          <p:val>
                                            <p:strVal val="#ppt_h"/>
                                          </p:val>
                                        </p:tav>
                                      </p:tavLst>
                                    </p:anim>
                                    <p:anim calcmode="lin" valueType="num">
                                      <p:cBhvr>
                                        <p:cTn id="9" dur="5000" fill="hold"/>
                                        <p:tgtEl>
                                          <p:spTgt spid="31749"/>
                                        </p:tgtEl>
                                        <p:attrNameLst>
                                          <p:attrName>style.rotation</p:attrName>
                                        </p:attrNameLst>
                                      </p:cBhvr>
                                      <p:tavLst>
                                        <p:tav tm="0">
                                          <p:val>
                                            <p:fltVal val="90"/>
                                          </p:val>
                                        </p:tav>
                                        <p:tav tm="100000">
                                          <p:val>
                                            <p:fltVal val="0"/>
                                          </p:val>
                                        </p:tav>
                                      </p:tavLst>
                                    </p:anim>
                                    <p:animEffect transition="in" filter="fade">
                                      <p:cBhvr>
                                        <p:cTn id="10" dur="5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1EDC40-B983-458F-B955-B9768B83D33C}" type="slidenum">
              <a:rPr lang="en-US"/>
              <a:pPr>
                <a:defRPr/>
              </a:pPr>
              <a:t>12</a:t>
            </a:fld>
            <a:endParaRPr lang="en-US" dirty="0"/>
          </a:p>
        </p:txBody>
      </p:sp>
      <p:sp>
        <p:nvSpPr>
          <p:cNvPr id="32771" name="Rectangle 2"/>
          <p:cNvSpPr>
            <a:spLocks noGrp="1" noChangeArrowheads="1"/>
          </p:cNvSpPr>
          <p:nvPr>
            <p:ph type="title"/>
          </p:nvPr>
        </p:nvSpPr>
        <p:spPr/>
        <p:txBody>
          <a:bodyPr/>
          <a:lstStyle/>
          <a:p>
            <a:pPr algn="ctr"/>
            <a:r>
              <a:rPr lang="en-US" dirty="0" smtClean="0">
                <a:latin typeface="Arial" charset="0"/>
              </a:rPr>
              <a:t>SEDATIVES/HYPNOTICS</a:t>
            </a:r>
          </a:p>
        </p:txBody>
      </p:sp>
      <p:sp>
        <p:nvSpPr>
          <p:cNvPr id="32772" name="Rectangle 3"/>
          <p:cNvSpPr>
            <a:spLocks noGrp="1" noChangeArrowheads="1"/>
          </p:cNvSpPr>
          <p:nvPr>
            <p:ph type="body" idx="1"/>
          </p:nvPr>
        </p:nvSpPr>
        <p:spPr/>
        <p:txBody>
          <a:bodyPr/>
          <a:lstStyle/>
          <a:p>
            <a:pPr>
              <a:buFont typeface="Wingdings" pitchFamily="2" charset="2"/>
              <a:buNone/>
            </a:pPr>
            <a:r>
              <a:rPr lang="en-US" sz="2800" dirty="0" smtClean="0">
                <a:latin typeface="Arial" charset="0"/>
              </a:rPr>
              <a:t>INTOXICATION</a:t>
            </a:r>
          </a:p>
          <a:p>
            <a:pPr lvl="1">
              <a:buFontTx/>
              <a:buChar char="•"/>
            </a:pPr>
            <a:r>
              <a:rPr lang="en-US" sz="2000" dirty="0" smtClean="0">
                <a:latin typeface="Arial" charset="0"/>
              </a:rPr>
              <a:t>Decrease in anxiety</a:t>
            </a:r>
          </a:p>
          <a:p>
            <a:pPr lvl="1">
              <a:buFontTx/>
              <a:buChar char="•"/>
            </a:pPr>
            <a:r>
              <a:rPr lang="en-US" sz="2000" dirty="0" smtClean="0">
                <a:latin typeface="Arial" charset="0"/>
              </a:rPr>
              <a:t>Sedation</a:t>
            </a:r>
          </a:p>
          <a:p>
            <a:pPr lvl="1">
              <a:buFontTx/>
              <a:buChar char="•"/>
            </a:pPr>
            <a:r>
              <a:rPr lang="en-US" sz="2000" dirty="0" smtClean="0">
                <a:latin typeface="Arial" charset="0"/>
              </a:rPr>
              <a:t>Occasional elation secondary to depression of inhibitions and judgment</a:t>
            </a:r>
          </a:p>
          <a:p>
            <a:pPr lvl="1">
              <a:buFontTx/>
              <a:buChar char="•"/>
            </a:pPr>
            <a:r>
              <a:rPr lang="en-US" sz="2000" dirty="0" smtClean="0">
                <a:latin typeface="Arial" charset="0"/>
              </a:rPr>
              <a:t>Pupils are midpoint and slowly reactive</a:t>
            </a:r>
          </a:p>
          <a:p>
            <a:pPr lvl="1">
              <a:buFontTx/>
              <a:buChar char="•"/>
            </a:pPr>
            <a:r>
              <a:rPr lang="en-US" sz="2000" dirty="0" smtClean="0">
                <a:latin typeface="Arial" charset="0"/>
              </a:rPr>
              <a:t>Hiccups can be seen in long term benzodiazepine use</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47FD43A-7B81-490E-B7A4-CE7376D5CEC2}" type="slidenum">
              <a:rPr lang="en-US"/>
              <a:pPr>
                <a:defRPr/>
              </a:pPr>
              <a:t>13</a:t>
            </a:fld>
            <a:endParaRPr lang="en-US" dirty="0"/>
          </a:p>
        </p:txBody>
      </p:sp>
      <p:sp>
        <p:nvSpPr>
          <p:cNvPr id="33795" name="Rectangle 2"/>
          <p:cNvSpPr>
            <a:spLocks noGrp="1" noChangeArrowheads="1"/>
          </p:cNvSpPr>
          <p:nvPr>
            <p:ph type="title"/>
          </p:nvPr>
        </p:nvSpPr>
        <p:spPr/>
        <p:txBody>
          <a:bodyPr/>
          <a:lstStyle/>
          <a:p>
            <a:pPr algn="ctr"/>
            <a:r>
              <a:rPr lang="en-US" dirty="0" smtClean="0">
                <a:latin typeface="Arial" charset="0"/>
              </a:rPr>
              <a:t>SEDATIVES/HYPNOTICS</a:t>
            </a:r>
          </a:p>
        </p:txBody>
      </p:sp>
      <p:sp>
        <p:nvSpPr>
          <p:cNvPr id="33796" name="Rectangle 3"/>
          <p:cNvSpPr>
            <a:spLocks noGrp="1" noChangeArrowheads="1"/>
          </p:cNvSpPr>
          <p:nvPr>
            <p:ph type="body" idx="1"/>
          </p:nvPr>
        </p:nvSpPr>
        <p:spPr/>
        <p:txBody>
          <a:bodyPr/>
          <a:lstStyle/>
          <a:p>
            <a:pPr>
              <a:buFont typeface="Wingdings" pitchFamily="2" charset="2"/>
              <a:buNone/>
            </a:pPr>
            <a:r>
              <a:rPr lang="en-US" sz="2400" dirty="0" smtClean="0">
                <a:latin typeface="Arial" charset="0"/>
              </a:rPr>
              <a:t>BENZODIAZEPINE OVERDOSE</a:t>
            </a:r>
          </a:p>
          <a:p>
            <a:pPr lvl="1">
              <a:buFontTx/>
              <a:buChar char="•"/>
            </a:pPr>
            <a:r>
              <a:rPr lang="en-US" sz="2000" dirty="0" smtClean="0">
                <a:latin typeface="Arial" charset="0"/>
              </a:rPr>
              <a:t>Sedation with decrease in level of consciousness</a:t>
            </a:r>
          </a:p>
          <a:p>
            <a:pPr lvl="1">
              <a:buFontTx/>
              <a:buChar char="•"/>
            </a:pPr>
            <a:r>
              <a:rPr lang="en-US" sz="2000" dirty="0" smtClean="0">
                <a:latin typeface="Arial" charset="0"/>
              </a:rPr>
              <a:t>Decrease in respiratory rate</a:t>
            </a:r>
          </a:p>
          <a:p>
            <a:pPr lvl="1">
              <a:buFontTx/>
              <a:buChar char="•"/>
            </a:pPr>
            <a:r>
              <a:rPr lang="en-US" sz="2000" dirty="0" smtClean="0">
                <a:latin typeface="Arial" charset="0"/>
              </a:rPr>
              <a:t>Hypotension (low blood pressure)</a:t>
            </a:r>
          </a:p>
          <a:p>
            <a:pPr lvl="1">
              <a:buFontTx/>
              <a:buChar char="•"/>
            </a:pPr>
            <a:r>
              <a:rPr lang="en-US" sz="2000" dirty="0" smtClean="0">
                <a:latin typeface="Arial" charset="0"/>
              </a:rPr>
              <a:t>Decrease in temperature</a:t>
            </a:r>
          </a:p>
          <a:p>
            <a:pPr lvl="1">
              <a:buFontTx/>
              <a:buChar char="•"/>
            </a:pPr>
            <a:r>
              <a:rPr lang="en-US" sz="2000" dirty="0" smtClean="0">
                <a:latin typeface="Arial" charset="0"/>
              </a:rPr>
              <a:t>Gastric (stomach) paralysis</a:t>
            </a:r>
          </a:p>
          <a:p>
            <a:pPr lvl="1">
              <a:buFontTx/>
              <a:buChar char="•"/>
            </a:pPr>
            <a:r>
              <a:rPr lang="en-US" sz="2000" dirty="0" smtClean="0">
                <a:latin typeface="Arial" charset="0"/>
              </a:rPr>
              <a:t>Respiratory compromise</a:t>
            </a:r>
          </a:p>
          <a:p>
            <a:pPr lvl="1">
              <a:buFontTx/>
              <a:buChar char="•"/>
            </a:pPr>
            <a:r>
              <a:rPr lang="en-US" sz="2000" dirty="0" smtClean="0">
                <a:latin typeface="Arial" charset="0"/>
              </a:rPr>
              <a:t>Pulmonary edema (fluid in the lungs)</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B01C363-217A-4333-B607-36B0981B4DEB}" type="slidenum">
              <a:rPr lang="en-US"/>
              <a:pPr>
                <a:defRPr/>
              </a:pPr>
              <a:t>14</a:t>
            </a:fld>
            <a:endParaRPr lang="en-US" dirty="0"/>
          </a:p>
        </p:txBody>
      </p:sp>
      <p:sp>
        <p:nvSpPr>
          <p:cNvPr id="37891" name="Rectangle 2"/>
          <p:cNvSpPr>
            <a:spLocks noGrp="1" noChangeArrowheads="1"/>
          </p:cNvSpPr>
          <p:nvPr>
            <p:ph type="title"/>
          </p:nvPr>
        </p:nvSpPr>
        <p:spPr/>
        <p:txBody>
          <a:bodyPr/>
          <a:lstStyle/>
          <a:p>
            <a:pPr algn="ctr"/>
            <a:r>
              <a:rPr lang="en-US" dirty="0" smtClean="0">
                <a:latin typeface="Arial" charset="0"/>
              </a:rPr>
              <a:t>SEDATIVES/HYPNOTICS</a:t>
            </a:r>
          </a:p>
        </p:txBody>
      </p:sp>
      <p:sp>
        <p:nvSpPr>
          <p:cNvPr id="37892" name="Rectangle 3"/>
          <p:cNvSpPr>
            <a:spLocks noGrp="1" noChangeArrowheads="1"/>
          </p:cNvSpPr>
          <p:nvPr>
            <p:ph type="body" idx="1"/>
          </p:nvPr>
        </p:nvSpPr>
        <p:spPr>
          <a:xfrm>
            <a:off x="990600" y="1752600"/>
            <a:ext cx="7772400" cy="4191000"/>
          </a:xfrm>
        </p:spPr>
        <p:txBody>
          <a:bodyPr/>
          <a:lstStyle/>
          <a:p>
            <a:pPr>
              <a:lnSpc>
                <a:spcPct val="80000"/>
              </a:lnSpc>
              <a:buFont typeface="Wingdings" pitchFamily="2" charset="2"/>
              <a:buNone/>
            </a:pPr>
            <a:r>
              <a:rPr lang="en-US" sz="2800" dirty="0" smtClean="0">
                <a:latin typeface="Arial" charset="0"/>
              </a:rPr>
              <a:t>BENZODIAZEPINE WITHDRAWAL</a:t>
            </a:r>
          </a:p>
          <a:p>
            <a:pPr lvl="1">
              <a:lnSpc>
                <a:spcPct val="80000"/>
              </a:lnSpc>
              <a:buFontTx/>
              <a:buChar char="•"/>
            </a:pPr>
            <a:r>
              <a:rPr lang="en-US" sz="2400" dirty="0" smtClean="0">
                <a:latin typeface="Arial" charset="0"/>
              </a:rPr>
              <a:t>Mood changes</a:t>
            </a:r>
          </a:p>
          <a:p>
            <a:pPr lvl="2">
              <a:lnSpc>
                <a:spcPct val="80000"/>
              </a:lnSpc>
              <a:buFontTx/>
              <a:buChar char="•"/>
            </a:pPr>
            <a:r>
              <a:rPr lang="en-US" sz="2000" dirty="0" smtClean="0">
                <a:latin typeface="Arial" charset="0"/>
              </a:rPr>
              <a:t>Negative, dysphoria (anxious, depressed), ruminative</a:t>
            </a:r>
          </a:p>
          <a:p>
            <a:pPr lvl="1">
              <a:lnSpc>
                <a:spcPct val="80000"/>
              </a:lnSpc>
              <a:buFontTx/>
              <a:buChar char="•"/>
            </a:pPr>
            <a:r>
              <a:rPr lang="en-US" sz="2400" dirty="0" smtClean="0">
                <a:latin typeface="Arial" charset="0"/>
              </a:rPr>
              <a:t>Sleep changes</a:t>
            </a:r>
          </a:p>
          <a:p>
            <a:pPr lvl="2">
              <a:lnSpc>
                <a:spcPct val="80000"/>
              </a:lnSpc>
              <a:buFontTx/>
              <a:buChar char="•"/>
            </a:pPr>
            <a:r>
              <a:rPr lang="en-US" sz="2000" dirty="0" smtClean="0">
                <a:latin typeface="Arial" charset="0"/>
              </a:rPr>
              <a:t>Insomnia, alterations of sleep - wake cycle</a:t>
            </a:r>
          </a:p>
          <a:p>
            <a:pPr lvl="1">
              <a:lnSpc>
                <a:spcPct val="80000"/>
              </a:lnSpc>
              <a:buFontTx/>
              <a:buChar char="•"/>
            </a:pPr>
            <a:r>
              <a:rPr lang="en-US" sz="2400" dirty="0" smtClean="0">
                <a:latin typeface="Arial" charset="0"/>
              </a:rPr>
              <a:t>Physical changes</a:t>
            </a:r>
          </a:p>
          <a:p>
            <a:pPr lvl="2">
              <a:lnSpc>
                <a:spcPct val="80000"/>
              </a:lnSpc>
              <a:buFontTx/>
              <a:buChar char="•"/>
            </a:pPr>
            <a:r>
              <a:rPr lang="en-US" sz="2000" dirty="0" smtClean="0">
                <a:latin typeface="Arial" charset="0"/>
              </a:rPr>
              <a:t>Increase in pulse rate and in blood pressure, increase reflexes, tremors, restless, nausea, seizures, pupils are dilated, exaggerated blink reflex (especially barbiturates), metallic taste</a:t>
            </a:r>
          </a:p>
          <a:p>
            <a:pPr lvl="1">
              <a:lnSpc>
                <a:spcPct val="80000"/>
              </a:lnSpc>
              <a:buFontTx/>
              <a:buChar char="•"/>
            </a:pPr>
            <a:r>
              <a:rPr lang="en-US" sz="2400" dirty="0" smtClean="0">
                <a:latin typeface="Arial" charset="0"/>
              </a:rPr>
              <a:t>Perception changes</a:t>
            </a:r>
          </a:p>
          <a:p>
            <a:pPr lvl="2">
              <a:lnSpc>
                <a:spcPct val="80000"/>
              </a:lnSpc>
              <a:buFontTx/>
              <a:buChar char="•"/>
            </a:pPr>
            <a:r>
              <a:rPr lang="en-US" sz="2000" dirty="0" smtClean="0">
                <a:latin typeface="Arial" charset="0"/>
              </a:rPr>
              <a:t>Illusions, hallucinations, depersonalization, sensory hyperactivity ( lights brighter, noise louder, etc.)</a:t>
            </a:r>
            <a:endParaRPr lang="en-US" sz="2800"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16DACFD-AAFE-4354-8336-298D643D42B0}" type="slidenum">
              <a:rPr lang="en-US"/>
              <a:pPr>
                <a:defRPr/>
              </a:pPr>
              <a:t>15</a:t>
            </a:fld>
            <a:endParaRPr lang="en-US" dirty="0"/>
          </a:p>
        </p:txBody>
      </p:sp>
      <p:sp>
        <p:nvSpPr>
          <p:cNvPr id="39939" name="Rectangle 2"/>
          <p:cNvSpPr>
            <a:spLocks noGrp="1" noChangeArrowheads="1"/>
          </p:cNvSpPr>
          <p:nvPr>
            <p:ph type="title"/>
          </p:nvPr>
        </p:nvSpPr>
        <p:spPr/>
        <p:txBody>
          <a:bodyPr/>
          <a:lstStyle/>
          <a:p>
            <a:pPr algn="ctr"/>
            <a:r>
              <a:rPr lang="en-US" dirty="0" smtClean="0">
                <a:latin typeface="Arial" charset="0"/>
              </a:rPr>
              <a:t>SEDATIVES/HYPNOTICS</a:t>
            </a:r>
          </a:p>
        </p:txBody>
      </p:sp>
      <p:sp>
        <p:nvSpPr>
          <p:cNvPr id="39940" name="Rectangle 3"/>
          <p:cNvSpPr>
            <a:spLocks noGrp="1" noChangeArrowheads="1"/>
          </p:cNvSpPr>
          <p:nvPr>
            <p:ph type="body" idx="1"/>
          </p:nvPr>
        </p:nvSpPr>
        <p:spPr>
          <a:xfrm>
            <a:off x="990600" y="1905000"/>
            <a:ext cx="7772400" cy="4038600"/>
          </a:xfrm>
        </p:spPr>
        <p:txBody>
          <a:bodyPr/>
          <a:lstStyle/>
          <a:p>
            <a:pPr>
              <a:buFont typeface="Wingdings" pitchFamily="2" charset="2"/>
              <a:buNone/>
            </a:pPr>
            <a:r>
              <a:rPr lang="en-US" sz="2800" b="1" dirty="0" smtClean="0">
                <a:latin typeface="Arial" charset="0"/>
              </a:rPr>
              <a:t>SPECIAL CASES</a:t>
            </a:r>
          </a:p>
          <a:p>
            <a:pPr>
              <a:buFont typeface="Wingdings" pitchFamily="2" charset="2"/>
              <a:buNone/>
            </a:pPr>
            <a:r>
              <a:rPr lang="en-US" sz="2400" dirty="0" smtClean="0">
                <a:latin typeface="Arial" charset="0"/>
              </a:rPr>
              <a:t>ROHYPNOL (“</a:t>
            </a:r>
            <a:r>
              <a:rPr lang="en-US" sz="2400" dirty="0" err="1" smtClean="0">
                <a:latin typeface="Arial" charset="0"/>
              </a:rPr>
              <a:t>Rufies</a:t>
            </a:r>
            <a:r>
              <a:rPr lang="en-US" sz="2400" dirty="0" smtClean="0">
                <a:latin typeface="Arial" charset="0"/>
              </a:rPr>
              <a:t>”)</a:t>
            </a:r>
          </a:p>
          <a:p>
            <a:pPr lvl="1">
              <a:buFontTx/>
              <a:buChar char="•"/>
            </a:pPr>
            <a:r>
              <a:rPr lang="en-US" sz="2000" dirty="0" smtClean="0">
                <a:latin typeface="Arial" charset="0"/>
              </a:rPr>
              <a:t>One of the first “date rape” drugs</a:t>
            </a:r>
          </a:p>
          <a:p>
            <a:pPr lvl="1">
              <a:buFontTx/>
              <a:buChar char="•"/>
            </a:pPr>
            <a:r>
              <a:rPr lang="en-US" sz="2000" dirty="0" smtClean="0">
                <a:latin typeface="Arial" charset="0"/>
              </a:rPr>
              <a:t>Benzodiazepine class</a:t>
            </a:r>
          </a:p>
          <a:p>
            <a:pPr lvl="1">
              <a:buFontTx/>
              <a:buChar char="•"/>
            </a:pPr>
            <a:r>
              <a:rPr lang="en-US" sz="2000" dirty="0" smtClean="0">
                <a:latin typeface="Arial" charset="0"/>
              </a:rPr>
              <a:t>Dissolves easily in carbonated drinks</a:t>
            </a:r>
          </a:p>
          <a:p>
            <a:pPr lvl="1">
              <a:buFontTx/>
              <a:buChar char="•"/>
            </a:pPr>
            <a:r>
              <a:rPr lang="en-US" sz="2000" dirty="0" smtClean="0">
                <a:latin typeface="Arial" charset="0"/>
              </a:rPr>
              <a:t>Significant amnesia for up to 12 hours when used</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692A1F-6331-4847-8EF2-450654885EF8}" type="slidenum">
              <a:rPr lang="en-US"/>
              <a:pPr>
                <a:defRPr/>
              </a:pPr>
              <a:t>16</a:t>
            </a:fld>
            <a:endParaRPr lang="en-US" dirty="0"/>
          </a:p>
        </p:txBody>
      </p:sp>
      <p:sp>
        <p:nvSpPr>
          <p:cNvPr id="41987" name="Rectangle 2"/>
          <p:cNvSpPr>
            <a:spLocks noGrp="1" noChangeArrowheads="1"/>
          </p:cNvSpPr>
          <p:nvPr>
            <p:ph type="title"/>
          </p:nvPr>
        </p:nvSpPr>
        <p:spPr/>
        <p:txBody>
          <a:bodyPr/>
          <a:lstStyle/>
          <a:p>
            <a:pPr algn="ctr"/>
            <a:r>
              <a:rPr lang="en-US" dirty="0" smtClean="0">
                <a:latin typeface="Arial" charset="0"/>
              </a:rPr>
              <a:t>OPIOIDS</a:t>
            </a:r>
          </a:p>
        </p:txBody>
      </p:sp>
      <p:sp>
        <p:nvSpPr>
          <p:cNvPr id="41988" name="Rectangle 3"/>
          <p:cNvSpPr>
            <a:spLocks noGrp="1" noChangeArrowheads="1"/>
          </p:cNvSpPr>
          <p:nvPr>
            <p:ph type="body" idx="1"/>
          </p:nvPr>
        </p:nvSpPr>
        <p:spPr/>
        <p:txBody>
          <a:bodyPr/>
          <a:lstStyle/>
          <a:p>
            <a:pPr>
              <a:buFont typeface="Wingdings" pitchFamily="2" charset="2"/>
              <a:buNone/>
            </a:pPr>
            <a:r>
              <a:rPr lang="en-US" dirty="0" smtClean="0">
                <a:latin typeface="Arial" charset="0"/>
              </a:rPr>
              <a:t>DESIRED EFFECTS OF USE</a:t>
            </a:r>
          </a:p>
          <a:p>
            <a:pPr lvl="1">
              <a:buFontTx/>
              <a:buChar char="•"/>
            </a:pPr>
            <a:r>
              <a:rPr lang="en-US" dirty="0" smtClean="0">
                <a:latin typeface="Arial" charset="0"/>
              </a:rPr>
              <a:t>“The Rush”</a:t>
            </a:r>
          </a:p>
          <a:p>
            <a:pPr lvl="1">
              <a:buFontTx/>
              <a:buChar char="•"/>
            </a:pPr>
            <a:r>
              <a:rPr lang="en-US" dirty="0" smtClean="0">
                <a:latin typeface="Arial" charset="0"/>
              </a:rPr>
              <a:t>Sedation</a:t>
            </a:r>
          </a:p>
          <a:p>
            <a:pPr lvl="1">
              <a:buFontTx/>
              <a:buChar char="•"/>
            </a:pPr>
            <a:r>
              <a:rPr lang="en-US" dirty="0" smtClean="0">
                <a:latin typeface="Arial" charset="0"/>
              </a:rPr>
              <a:t>Euphoria</a:t>
            </a:r>
          </a:p>
          <a:p>
            <a:pPr lvl="1">
              <a:buFontTx/>
              <a:buChar char="•"/>
            </a:pPr>
            <a:r>
              <a:rPr lang="en-US" dirty="0" smtClean="0">
                <a:latin typeface="Arial" charset="0"/>
              </a:rPr>
              <a:t>Analgesia</a:t>
            </a:r>
            <a:endParaRPr lang="en-US" dirty="0" smtClean="0"/>
          </a:p>
          <a:p>
            <a:pPr>
              <a:buFontTx/>
              <a:buChar char="•"/>
            </a:pPr>
            <a:endParaRPr lang="en-US" sz="2800"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lgn="ctr"/>
            <a:r>
              <a:rPr lang="en-US" altLang="en-US" dirty="0" smtClean="0">
                <a:latin typeface="Arial" panose="020B0604020202020204" pitchFamily="34" charset="0"/>
                <a:cs typeface="Arial" panose="020B0604020202020204" pitchFamily="34" charset="0"/>
              </a:rPr>
              <a:t>OPIOIDS</a:t>
            </a:r>
            <a:endParaRPr lang="en-US" altLang="en-US" dirty="0">
              <a:latin typeface="Arial" panose="020B0604020202020204" pitchFamily="34" charset="0"/>
              <a:cs typeface="Arial" panose="020B0604020202020204" pitchFamily="34" charset="0"/>
            </a:endParaRPr>
          </a:p>
        </p:txBody>
      </p:sp>
      <p:sp>
        <p:nvSpPr>
          <p:cNvPr id="102403" name="Rectangle 1027"/>
          <p:cNvSpPr>
            <a:spLocks noGrp="1" noChangeArrowheads="1"/>
          </p:cNvSpPr>
          <p:nvPr>
            <p:ph type="body" idx="1"/>
          </p:nvPr>
        </p:nvSpPr>
        <p:spPr/>
        <p:txBody>
          <a:bodyPr/>
          <a:lstStyle/>
          <a:p>
            <a:r>
              <a:rPr lang="en-US" altLang="en-US" sz="2800" dirty="0">
                <a:latin typeface="Arial" panose="020B0604020202020204" pitchFamily="34" charset="0"/>
                <a:cs typeface="Arial" panose="020B0604020202020204" pitchFamily="34" charset="0"/>
              </a:rPr>
              <a:t>Sometimes referred to as narcotics</a:t>
            </a:r>
          </a:p>
          <a:p>
            <a:r>
              <a:rPr lang="en-US" altLang="en-US" sz="2800" dirty="0">
                <a:latin typeface="Arial" panose="020B0604020202020204" pitchFamily="34" charset="0"/>
                <a:cs typeface="Arial" panose="020B0604020202020204" pitchFamily="34" charset="0"/>
              </a:rPr>
              <a:t>Are prescribed because of their effective analgesic or pain relieving properties.</a:t>
            </a:r>
          </a:p>
          <a:p>
            <a:r>
              <a:rPr lang="en-US" altLang="en-US" sz="2800" dirty="0">
                <a:latin typeface="Arial" panose="020B0604020202020204" pitchFamily="34" charset="0"/>
                <a:cs typeface="Arial" panose="020B0604020202020204" pitchFamily="34" charset="0"/>
              </a:rPr>
              <a:t>Opioids act by attaching to opioid receptors found in the brain, spinal cord and gastrointestinal tract.</a:t>
            </a:r>
          </a:p>
          <a:p>
            <a:r>
              <a:rPr lang="en-US" altLang="en-US" sz="2800" dirty="0">
                <a:latin typeface="Arial" panose="020B0604020202020204" pitchFamily="34" charset="0"/>
                <a:cs typeface="Arial" panose="020B0604020202020204" pitchFamily="34" charset="0"/>
              </a:rPr>
              <a:t>Opioid drugs can also affect regions of the brain that mediate what we perceive as pleasure.</a:t>
            </a:r>
          </a:p>
          <a:p>
            <a:r>
              <a:rPr lang="en-US" altLang="en-US" sz="2800" dirty="0">
                <a:latin typeface="Arial" panose="020B0604020202020204" pitchFamily="34" charset="0"/>
                <a:cs typeface="Arial" panose="020B0604020202020204" pitchFamily="34" charset="0"/>
              </a:rPr>
              <a:t>This results in an initial euphoria.</a:t>
            </a:r>
          </a:p>
        </p:txBody>
      </p:sp>
    </p:spTree>
    <p:extLst>
      <p:ext uri="{BB962C8B-B14F-4D97-AF65-F5344CB8AC3E}">
        <p14:creationId xmlns:p14="http://schemas.microsoft.com/office/powerpoint/2010/main" val="510436981"/>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altLang="en-US" dirty="0" smtClean="0">
                <a:latin typeface="Arial" panose="020B0604020202020204" pitchFamily="34" charset="0"/>
                <a:cs typeface="Arial" panose="020B0604020202020204" pitchFamily="34" charset="0"/>
              </a:rPr>
              <a:t>PRESCRIPTION</a:t>
            </a:r>
            <a:r>
              <a:rPr lang="en-US" altLang="en-US" dirty="0" smtClean="0"/>
              <a:t> </a:t>
            </a:r>
            <a:r>
              <a:rPr lang="en-US" altLang="en-US" dirty="0" smtClean="0">
                <a:latin typeface="Arial" panose="020B0604020202020204" pitchFamily="34" charset="0"/>
                <a:cs typeface="Arial" panose="020B0604020202020204" pitchFamily="34" charset="0"/>
              </a:rPr>
              <a:t>OPIOIDS</a:t>
            </a:r>
            <a:endParaRPr lang="en-US" altLang="en-US" dirty="0">
              <a:latin typeface="Arial" panose="020B0604020202020204" pitchFamily="34" charset="0"/>
              <a:cs typeface="Arial" panose="020B0604020202020204" pitchFamily="34" charset="0"/>
            </a:endParaRPr>
          </a:p>
        </p:txBody>
      </p:sp>
      <p:sp>
        <p:nvSpPr>
          <p:cNvPr id="100355" name="Rectangle 3"/>
          <p:cNvSpPr>
            <a:spLocks noGrp="1" noChangeArrowheads="1"/>
          </p:cNvSpPr>
          <p:nvPr>
            <p:ph type="body" idx="1"/>
          </p:nvPr>
        </p:nvSpPr>
        <p:spPr/>
        <p:txBody>
          <a:bodyPr/>
          <a:lstStyle/>
          <a:p>
            <a:pPr marL="0" indent="0">
              <a:buNone/>
            </a:pPr>
            <a:r>
              <a:rPr lang="en-US" altLang="en-US" dirty="0" smtClean="0">
                <a:latin typeface="Arial" panose="020B0604020202020204" pitchFamily="34" charset="0"/>
                <a:cs typeface="Arial" panose="020B0604020202020204" pitchFamily="34" charset="0"/>
              </a:rPr>
              <a:t>Some examples:</a:t>
            </a:r>
          </a:p>
          <a:p>
            <a:r>
              <a:rPr lang="en-US" altLang="en-US" dirty="0" smtClean="0">
                <a:latin typeface="Arial" panose="020B0604020202020204" pitchFamily="34" charset="0"/>
                <a:cs typeface="Arial" panose="020B0604020202020204" pitchFamily="34" charset="0"/>
              </a:rPr>
              <a:t>Morphine</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Codeine </a:t>
            </a:r>
          </a:p>
          <a:p>
            <a:r>
              <a:rPr lang="en-US" altLang="en-US" dirty="0" err="1">
                <a:latin typeface="Arial" panose="020B0604020202020204" pitchFamily="34" charset="0"/>
                <a:cs typeface="Arial" panose="020B0604020202020204" pitchFamily="34" charset="0"/>
              </a:rPr>
              <a:t>Oxycontin</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Vicodin </a:t>
            </a:r>
          </a:p>
          <a:p>
            <a:r>
              <a:rPr lang="en-US" altLang="en-US" dirty="0" err="1">
                <a:latin typeface="Arial" panose="020B0604020202020204" pitchFamily="34" charset="0"/>
                <a:cs typeface="Arial" panose="020B0604020202020204" pitchFamily="34" charset="0"/>
              </a:rPr>
              <a:t>Dilaudid</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Demerol</a:t>
            </a:r>
          </a:p>
          <a:p>
            <a:pPr>
              <a:buFontTx/>
              <a:buNone/>
            </a:pPr>
            <a:endParaRPr lang="en-US" altLang="en-US" dirty="0"/>
          </a:p>
        </p:txBody>
      </p:sp>
    </p:spTree>
    <p:extLst>
      <p:ext uri="{BB962C8B-B14F-4D97-AF65-F5344CB8AC3E}">
        <p14:creationId xmlns:p14="http://schemas.microsoft.com/office/powerpoint/2010/main" val="3755110543"/>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0355">
                                            <p:txEl>
                                              <p:pRg st="6" end="6"/>
                                            </p:txEl>
                                          </p:spTgt>
                                        </p:tgtEl>
                                        <p:attrNameLst>
                                          <p:attrName>style.visibility</p:attrName>
                                        </p:attrNameLst>
                                      </p:cBhvr>
                                      <p:to>
                                        <p:strVal val="visible"/>
                                      </p:to>
                                    </p:set>
                                    <p:anim calcmode="lin" valueType="num">
                                      <p:cBhvr additive="base">
                                        <p:cTn id="43" dur="500" fill="hold"/>
                                        <p:tgtEl>
                                          <p:spTgt spid="10035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03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5E350216-BB3D-4947-9AB1-1ECD3A575924}" type="slidenum">
              <a:rPr lang="en-US"/>
              <a:pPr>
                <a:defRPr/>
              </a:pPr>
              <a:t>19</a:t>
            </a:fld>
            <a:endParaRPr lang="en-US" dirty="0"/>
          </a:p>
        </p:txBody>
      </p:sp>
      <p:pic>
        <p:nvPicPr>
          <p:cNvPr id="51203" name="Picture 2" descr="Photograph of Opium, resembling a gob of black 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7924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ircle(in)">
                                      <p:cBhvr>
                                        <p:cTn id="7" dur="5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62025" y="1925638"/>
            <a:ext cx="7772400" cy="817562"/>
          </a:xfrm>
        </p:spPr>
        <p:txBody>
          <a:bodyPr/>
          <a:lstStyle/>
          <a:p>
            <a:pPr algn="ctr"/>
            <a:r>
              <a:rPr lang="en-US" sz="2400" b="1" dirty="0" smtClean="0">
                <a:latin typeface="Arial" charset="0"/>
              </a:rPr>
              <a:t>SUBSTANCE </a:t>
            </a:r>
            <a:r>
              <a:rPr lang="en-US" sz="2400" b="1" smtClean="0">
                <a:latin typeface="Arial" charset="0"/>
              </a:rPr>
              <a:t>USE DISORDERS:</a:t>
            </a:r>
            <a:r>
              <a:rPr lang="en-US" sz="2400" b="1" dirty="0" smtClean="0">
                <a:latin typeface="Arial" charset="0"/>
              </a:rPr>
              <a:t/>
            </a:r>
            <a:br>
              <a:rPr lang="en-US" sz="2400" b="1" dirty="0" smtClean="0">
                <a:latin typeface="Arial" charset="0"/>
              </a:rPr>
            </a:br>
            <a:r>
              <a:rPr lang="en-US" sz="2400" b="1" smtClean="0">
                <a:latin typeface="Arial" charset="0"/>
              </a:rPr>
              <a:t> IDENTIFICATION &amp; TRENDS</a:t>
            </a:r>
            <a:endParaRPr lang="en-US" sz="2400" b="1" dirty="0" smtClean="0"/>
          </a:p>
        </p:txBody>
      </p:sp>
      <p:sp>
        <p:nvSpPr>
          <p:cNvPr id="17411" name="Rectangle 3"/>
          <p:cNvSpPr>
            <a:spLocks noGrp="1" noChangeArrowheads="1"/>
          </p:cNvSpPr>
          <p:nvPr>
            <p:ph type="subTitle" idx="1"/>
          </p:nvPr>
        </p:nvSpPr>
        <p:spPr>
          <a:xfrm>
            <a:off x="1143000" y="3276600"/>
            <a:ext cx="7391400" cy="2616200"/>
          </a:xfrm>
        </p:spPr>
        <p:txBody>
          <a:bodyPr/>
          <a:lstStyle/>
          <a:p>
            <a:endParaRPr lang="en-US" sz="2400" dirty="0" smtClean="0">
              <a:latin typeface="Arial" charset="0"/>
            </a:endParaRPr>
          </a:p>
          <a:p>
            <a:endParaRPr lang="en-US" sz="2400" b="1" dirty="0" smtClean="0">
              <a:latin typeface="Arial" charset="0"/>
            </a:endParaRPr>
          </a:p>
          <a:p>
            <a:r>
              <a:rPr lang="en-US" sz="1800" b="1" dirty="0" smtClean="0">
                <a:latin typeface="Arial" charset="0"/>
              </a:rPr>
              <a:t>Dr. Romas Buivydas</a:t>
            </a:r>
          </a:p>
          <a:p>
            <a:r>
              <a:rPr lang="en-US" sz="1800" b="1" dirty="0" smtClean="0">
                <a:latin typeface="Arial" charset="0"/>
              </a:rPr>
              <a:t>VP, Clinical Development</a:t>
            </a:r>
          </a:p>
          <a:p>
            <a:r>
              <a:rPr lang="en-US" sz="1800" b="1" dirty="0" smtClean="0">
                <a:latin typeface="Arial" charset="0"/>
              </a:rPr>
              <a:t>SPECTRUM HEALTH SYSTEMS, INC.</a:t>
            </a:r>
            <a:endParaRPr lang="en-US" sz="1800" dirty="0" smtClean="0"/>
          </a:p>
        </p:txBody>
      </p:sp>
      <p:pic>
        <p:nvPicPr>
          <p:cNvPr id="17412" name="Picture 4" descr="C:\Users\buivydas\AppData\Local\Microsoft\Windows\Temporary Internet Files\Content.IE5\XPD4KUU5\MP9003088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 y="2819400"/>
            <a:ext cx="1828800" cy="135636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buivydas\AppData\Local\Microsoft\Windows\Temporary Internet Files\Content.IE5\FXJL3T7L\MP9003417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10958"/>
            <a:ext cx="1828800" cy="1478802"/>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Users\buivydas\AppData\Local\Microsoft\Windows\Temporary Internet Files\Content.IE5\FXJL3T7L\MP90032109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0958"/>
            <a:ext cx="1828800" cy="1478802"/>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C:\Users\buivydas\AppData\Local\Microsoft\Windows\Temporary Internet Files\Content.IE5\RP08JAHZ\MP90043280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0500" y="5130800"/>
            <a:ext cx="17907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C:\Users\buivydas\AppData\Local\Microsoft\Windows\Temporary Internet Files\Content.IE5\RP08JAHZ\MP90044871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2900" y="2819400"/>
            <a:ext cx="1854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buivydas\Desktop\schizophrenia-s15-man-sit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500" y="2794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buivydas\Desktop\images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6300" y="410958"/>
            <a:ext cx="1905000" cy="14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buivydas\Desktop\schizophrenia-s14-psychotic-symptom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350" y="5105400"/>
            <a:ext cx="1828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buivydas\Desktop\images (1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10958"/>
            <a:ext cx="1762125" cy="149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Users\buivydas\Desktop\images (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8300" y="5118100"/>
            <a:ext cx="18923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Ivory_Wave_1g_8_10euros_">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6300" y="51054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buivydas\Desktop\images (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2794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1000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5000"/>
                                        <p:tgtEl>
                                          <p:spTgt spid="17417"/>
                                        </p:tgtEl>
                                      </p:cBhvr>
                                    </p:animEffect>
                                    <p:anim calcmode="lin" valueType="num">
                                      <p:cBhvr>
                                        <p:cTn id="8" dur="5000" fill="hold"/>
                                        <p:tgtEl>
                                          <p:spTgt spid="17417"/>
                                        </p:tgtEl>
                                        <p:attrNameLst>
                                          <p:attrName>ppt_w</p:attrName>
                                        </p:attrNameLst>
                                      </p:cBhvr>
                                      <p:tavLst>
                                        <p:tav tm="0" fmla="#ppt_w*sin(2.5*pi*$)">
                                          <p:val>
                                            <p:fltVal val="0"/>
                                          </p:val>
                                        </p:tav>
                                        <p:tav tm="100000">
                                          <p:val>
                                            <p:fltVal val="1"/>
                                          </p:val>
                                        </p:tav>
                                      </p:tavLst>
                                    </p:anim>
                                    <p:anim calcmode="lin" valueType="num">
                                      <p:cBhvr>
                                        <p:cTn id="9" dur="5000" fill="hold"/>
                                        <p:tgtEl>
                                          <p:spTgt spid="1741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1500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5000"/>
                                        <p:tgtEl>
                                          <p:spTgt spid="17416"/>
                                        </p:tgtEl>
                                      </p:cBhvr>
                                    </p:animEffect>
                                    <p:anim calcmode="lin" valueType="num">
                                      <p:cBhvr>
                                        <p:cTn id="13" dur="5000" fill="hold"/>
                                        <p:tgtEl>
                                          <p:spTgt spid="17416"/>
                                        </p:tgtEl>
                                        <p:attrNameLst>
                                          <p:attrName>ppt_w</p:attrName>
                                        </p:attrNameLst>
                                      </p:cBhvr>
                                      <p:tavLst>
                                        <p:tav tm="0" fmla="#ppt_w*sin(2.5*pi*$)">
                                          <p:val>
                                            <p:fltVal val="0"/>
                                          </p:val>
                                        </p:tav>
                                        <p:tav tm="100000">
                                          <p:val>
                                            <p:fltVal val="1"/>
                                          </p:val>
                                        </p:tav>
                                      </p:tavLst>
                                    </p:anim>
                                    <p:anim calcmode="lin" valueType="num">
                                      <p:cBhvr>
                                        <p:cTn id="14" dur="5000" fill="hold"/>
                                        <p:tgtEl>
                                          <p:spTgt spid="1741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25000"/>
                                  </p:stCondLst>
                                  <p:childTnLst>
                                    <p:set>
                                      <p:cBhvr>
                                        <p:cTn id="16" dur="1" fill="hold">
                                          <p:stCondLst>
                                            <p:cond delay="0"/>
                                          </p:stCondLst>
                                        </p:cTn>
                                        <p:tgtEl>
                                          <p:spTgt spid="17418"/>
                                        </p:tgtEl>
                                        <p:attrNameLst>
                                          <p:attrName>style.visibility</p:attrName>
                                        </p:attrNameLst>
                                      </p:cBhvr>
                                      <p:to>
                                        <p:strVal val="visible"/>
                                      </p:to>
                                    </p:set>
                                    <p:animEffect transition="in" filter="fade">
                                      <p:cBhvr>
                                        <p:cTn id="17" dur="5000"/>
                                        <p:tgtEl>
                                          <p:spTgt spid="17418"/>
                                        </p:tgtEl>
                                      </p:cBhvr>
                                    </p:animEffect>
                                    <p:anim calcmode="lin" valueType="num">
                                      <p:cBhvr>
                                        <p:cTn id="18" dur="5000" fill="hold"/>
                                        <p:tgtEl>
                                          <p:spTgt spid="17418"/>
                                        </p:tgtEl>
                                        <p:attrNameLst>
                                          <p:attrName>ppt_w</p:attrName>
                                        </p:attrNameLst>
                                      </p:cBhvr>
                                      <p:tavLst>
                                        <p:tav tm="0" fmla="#ppt_w*sin(2.5*pi*$)">
                                          <p:val>
                                            <p:fltVal val="0"/>
                                          </p:val>
                                        </p:tav>
                                        <p:tav tm="100000">
                                          <p:val>
                                            <p:fltVal val="1"/>
                                          </p:val>
                                        </p:tav>
                                      </p:tavLst>
                                    </p:anim>
                                    <p:anim calcmode="lin" valueType="num">
                                      <p:cBhvr>
                                        <p:cTn id="19" dur="5000" fill="hold"/>
                                        <p:tgtEl>
                                          <p:spTgt spid="17418"/>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5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0"/>
                                        <p:tgtEl>
                                          <p:spTgt spid="13"/>
                                        </p:tgtEl>
                                      </p:cBhvr>
                                    </p:animEffect>
                                    <p:anim calcmode="lin" valueType="num">
                                      <p:cBhvr>
                                        <p:cTn id="23" dur="5000" fill="hold"/>
                                        <p:tgtEl>
                                          <p:spTgt spid="13"/>
                                        </p:tgtEl>
                                        <p:attrNameLst>
                                          <p:attrName>ppt_w</p:attrName>
                                        </p:attrNameLst>
                                      </p:cBhvr>
                                      <p:tavLst>
                                        <p:tav tm="0" fmla="#ppt_w*sin(2.5*pi*$)">
                                          <p:val>
                                            <p:fltVal val="0"/>
                                          </p:val>
                                        </p:tav>
                                        <p:tav tm="100000">
                                          <p:val>
                                            <p:fltVal val="1"/>
                                          </p:val>
                                        </p:tav>
                                      </p:tavLst>
                                    </p:anim>
                                    <p:anim calcmode="lin" valueType="num">
                                      <p:cBhvr>
                                        <p:cTn id="24" dur="5000" fill="hold"/>
                                        <p:tgtEl>
                                          <p:spTgt spid="13"/>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30000"/>
                                  </p:stCondLst>
                                  <p:childTnLst>
                                    <p:set>
                                      <p:cBhvr>
                                        <p:cTn id="26" dur="1" fill="hold">
                                          <p:stCondLst>
                                            <p:cond delay="0"/>
                                          </p:stCondLst>
                                        </p:cTn>
                                        <p:tgtEl>
                                          <p:spTgt spid="17414"/>
                                        </p:tgtEl>
                                        <p:attrNameLst>
                                          <p:attrName>style.visibility</p:attrName>
                                        </p:attrNameLst>
                                      </p:cBhvr>
                                      <p:to>
                                        <p:strVal val="visible"/>
                                      </p:to>
                                    </p:set>
                                    <p:animEffect transition="in" filter="fade">
                                      <p:cBhvr>
                                        <p:cTn id="27" dur="5000"/>
                                        <p:tgtEl>
                                          <p:spTgt spid="17414"/>
                                        </p:tgtEl>
                                      </p:cBhvr>
                                    </p:animEffect>
                                    <p:anim calcmode="lin" valueType="num">
                                      <p:cBhvr>
                                        <p:cTn id="28" dur="5000" fill="hold"/>
                                        <p:tgtEl>
                                          <p:spTgt spid="17414"/>
                                        </p:tgtEl>
                                        <p:attrNameLst>
                                          <p:attrName>ppt_w</p:attrName>
                                        </p:attrNameLst>
                                      </p:cBhvr>
                                      <p:tavLst>
                                        <p:tav tm="0" fmla="#ppt_w*sin(2.5*pi*$)">
                                          <p:val>
                                            <p:fltVal val="0"/>
                                          </p:val>
                                        </p:tav>
                                        <p:tav tm="100000">
                                          <p:val>
                                            <p:fltVal val="1"/>
                                          </p:val>
                                        </p:tav>
                                      </p:tavLst>
                                    </p:anim>
                                    <p:anim calcmode="lin" valueType="num">
                                      <p:cBhvr>
                                        <p:cTn id="29" dur="5000" fill="hold"/>
                                        <p:tgtEl>
                                          <p:spTgt spid="17414"/>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35000"/>
                                  </p:stCondLst>
                                  <p:childTnLst>
                                    <p:set>
                                      <p:cBhvr>
                                        <p:cTn id="31" dur="1" fill="hold">
                                          <p:stCondLst>
                                            <p:cond delay="0"/>
                                          </p:stCondLst>
                                        </p:cTn>
                                        <p:tgtEl>
                                          <p:spTgt spid="17412"/>
                                        </p:tgtEl>
                                        <p:attrNameLst>
                                          <p:attrName>style.visibility</p:attrName>
                                        </p:attrNameLst>
                                      </p:cBhvr>
                                      <p:to>
                                        <p:strVal val="visible"/>
                                      </p:to>
                                    </p:set>
                                    <p:animEffect transition="in" filter="fade">
                                      <p:cBhvr>
                                        <p:cTn id="32" dur="5000"/>
                                        <p:tgtEl>
                                          <p:spTgt spid="17412"/>
                                        </p:tgtEl>
                                      </p:cBhvr>
                                    </p:animEffect>
                                    <p:anim calcmode="lin" valueType="num">
                                      <p:cBhvr>
                                        <p:cTn id="33" dur="5000" fill="hold"/>
                                        <p:tgtEl>
                                          <p:spTgt spid="17412"/>
                                        </p:tgtEl>
                                        <p:attrNameLst>
                                          <p:attrName>ppt_w</p:attrName>
                                        </p:attrNameLst>
                                      </p:cBhvr>
                                      <p:tavLst>
                                        <p:tav tm="0" fmla="#ppt_w*sin(2.5*pi*$)">
                                          <p:val>
                                            <p:fltVal val="0"/>
                                          </p:val>
                                        </p:tav>
                                        <p:tav tm="100000">
                                          <p:val>
                                            <p:fltVal val="1"/>
                                          </p:val>
                                        </p:tav>
                                      </p:tavLst>
                                    </p:anim>
                                    <p:anim calcmode="lin" valueType="num">
                                      <p:cBhvr>
                                        <p:cTn id="34" dur="5000" fill="hold"/>
                                        <p:tgtEl>
                                          <p:spTgt spid="1741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59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0"/>
                                        <p:tgtEl>
                                          <p:spTgt spid="10"/>
                                        </p:tgtEl>
                                      </p:cBhvr>
                                    </p:animEffect>
                                    <p:anim calcmode="lin" valueType="num">
                                      <p:cBhvr>
                                        <p:cTn id="38" dur="5000" fill="hold"/>
                                        <p:tgtEl>
                                          <p:spTgt spid="10"/>
                                        </p:tgtEl>
                                        <p:attrNameLst>
                                          <p:attrName>ppt_w</p:attrName>
                                        </p:attrNameLst>
                                      </p:cBhvr>
                                      <p:tavLst>
                                        <p:tav tm="0" fmla="#ppt_w*sin(2.5*pi*$)">
                                          <p:val>
                                            <p:fltVal val="0"/>
                                          </p:val>
                                        </p:tav>
                                        <p:tav tm="100000">
                                          <p:val>
                                            <p:fltVal val="1"/>
                                          </p:val>
                                        </p:tav>
                                      </p:tavLst>
                                    </p:anim>
                                    <p:anim calcmode="lin" valueType="num">
                                      <p:cBhvr>
                                        <p:cTn id="39" dur="5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450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0"/>
                                        <p:tgtEl>
                                          <p:spTgt spid="11"/>
                                        </p:tgtEl>
                                      </p:cBhvr>
                                    </p:animEffect>
                                    <p:anim calcmode="lin" valueType="num">
                                      <p:cBhvr>
                                        <p:cTn id="43" dur="5000" fill="hold"/>
                                        <p:tgtEl>
                                          <p:spTgt spid="11"/>
                                        </p:tgtEl>
                                        <p:attrNameLst>
                                          <p:attrName>ppt_w</p:attrName>
                                        </p:attrNameLst>
                                      </p:cBhvr>
                                      <p:tavLst>
                                        <p:tav tm="0" fmla="#ppt_w*sin(2.5*pi*$)">
                                          <p:val>
                                            <p:fltVal val="0"/>
                                          </p:val>
                                        </p:tav>
                                        <p:tav tm="100000">
                                          <p:val>
                                            <p:fltVal val="1"/>
                                          </p:val>
                                        </p:tav>
                                      </p:tavLst>
                                    </p:anim>
                                    <p:anim calcmode="lin" valueType="num">
                                      <p:cBhvr>
                                        <p:cTn id="44" dur="5000" fill="hold"/>
                                        <p:tgtEl>
                                          <p:spTgt spid="11"/>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400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0"/>
                                        <p:tgtEl>
                                          <p:spTgt spid="12"/>
                                        </p:tgtEl>
                                      </p:cBhvr>
                                    </p:animEffect>
                                    <p:anim calcmode="lin" valueType="num">
                                      <p:cBhvr>
                                        <p:cTn id="48" dur="5000" fill="hold"/>
                                        <p:tgtEl>
                                          <p:spTgt spid="12"/>
                                        </p:tgtEl>
                                        <p:attrNameLst>
                                          <p:attrName>ppt_w</p:attrName>
                                        </p:attrNameLst>
                                      </p:cBhvr>
                                      <p:tavLst>
                                        <p:tav tm="0" fmla="#ppt_w*sin(2.5*pi*$)">
                                          <p:val>
                                            <p:fltVal val="0"/>
                                          </p:val>
                                        </p:tav>
                                        <p:tav tm="100000">
                                          <p:val>
                                            <p:fltVal val="1"/>
                                          </p:val>
                                        </p:tav>
                                      </p:tavLst>
                                    </p:anim>
                                    <p:anim calcmode="lin" valueType="num">
                                      <p:cBhvr>
                                        <p:cTn id="49" dur="5000" fill="hold"/>
                                        <p:tgtEl>
                                          <p:spTgt spid="1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500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0"/>
                                        <p:tgtEl>
                                          <p:spTgt spid="14"/>
                                        </p:tgtEl>
                                      </p:cBhvr>
                                    </p:animEffect>
                                    <p:anim calcmode="lin" valueType="num">
                                      <p:cBhvr>
                                        <p:cTn id="53" dur="5000" fill="hold"/>
                                        <p:tgtEl>
                                          <p:spTgt spid="14"/>
                                        </p:tgtEl>
                                        <p:attrNameLst>
                                          <p:attrName>ppt_w</p:attrName>
                                        </p:attrNameLst>
                                      </p:cBhvr>
                                      <p:tavLst>
                                        <p:tav tm="0" fmla="#ppt_w*sin(2.5*pi*$)">
                                          <p:val>
                                            <p:fltVal val="0"/>
                                          </p:val>
                                        </p:tav>
                                        <p:tav tm="100000">
                                          <p:val>
                                            <p:fltVal val="1"/>
                                          </p:val>
                                        </p:tav>
                                      </p:tavLst>
                                    </p:anim>
                                    <p:anim calcmode="lin" valueType="num">
                                      <p:cBhvr>
                                        <p:cTn id="54" dur="5000" fill="hold"/>
                                        <p:tgtEl>
                                          <p:spTgt spid="14"/>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20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0"/>
                                        <p:tgtEl>
                                          <p:spTgt spid="15"/>
                                        </p:tgtEl>
                                      </p:cBhvr>
                                    </p:animEffect>
                                    <p:anim calcmode="lin" valueType="num">
                                      <p:cBhvr>
                                        <p:cTn id="58" dur="5000" fill="hold"/>
                                        <p:tgtEl>
                                          <p:spTgt spid="15"/>
                                        </p:tgtEl>
                                        <p:attrNameLst>
                                          <p:attrName>ppt_w</p:attrName>
                                        </p:attrNameLst>
                                      </p:cBhvr>
                                      <p:tavLst>
                                        <p:tav tm="0" fmla="#ppt_w*sin(2.5*pi*$)">
                                          <p:val>
                                            <p:fltVal val="0"/>
                                          </p:val>
                                        </p:tav>
                                        <p:tav tm="100000">
                                          <p:val>
                                            <p:fltVal val="1"/>
                                          </p:val>
                                        </p:tav>
                                      </p:tavLst>
                                    </p:anim>
                                    <p:anim calcmode="lin" valueType="num">
                                      <p:cBhvr>
                                        <p:cTn id="59" dur="5000" fill="hold"/>
                                        <p:tgtEl>
                                          <p:spTgt spid="15"/>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5500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0"/>
                                        <p:tgtEl>
                                          <p:spTgt spid="16"/>
                                        </p:tgtEl>
                                      </p:cBhvr>
                                    </p:animEffect>
                                    <p:anim calcmode="lin" valueType="num">
                                      <p:cBhvr>
                                        <p:cTn id="63" dur="5000" fill="hold"/>
                                        <p:tgtEl>
                                          <p:spTgt spid="16"/>
                                        </p:tgtEl>
                                        <p:attrNameLst>
                                          <p:attrName>ppt_w</p:attrName>
                                        </p:attrNameLst>
                                      </p:cBhvr>
                                      <p:tavLst>
                                        <p:tav tm="0" fmla="#ppt_w*sin(2.5*pi*$)">
                                          <p:val>
                                            <p:fltVal val="0"/>
                                          </p:val>
                                        </p:tav>
                                        <p:tav tm="100000">
                                          <p:val>
                                            <p:fltVal val="1"/>
                                          </p:val>
                                        </p:tav>
                                      </p:tavLst>
                                    </p:anim>
                                    <p:anim calcmode="lin" valueType="num">
                                      <p:cBhvr>
                                        <p:cTn id="64" dur="5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BB472B1-C0BF-4886-A4FE-C9B295435A38}" type="slidenum">
              <a:rPr lang="en-US"/>
              <a:pPr>
                <a:defRPr/>
              </a:pPr>
              <a:t>20</a:t>
            </a:fld>
            <a:endParaRPr lang="en-US" dirty="0"/>
          </a:p>
        </p:txBody>
      </p:sp>
      <p:sp>
        <p:nvSpPr>
          <p:cNvPr id="52227" name="Rectangle 2"/>
          <p:cNvSpPr>
            <a:spLocks noGrp="1" noChangeArrowheads="1"/>
          </p:cNvSpPr>
          <p:nvPr>
            <p:ph type="title"/>
          </p:nvPr>
        </p:nvSpPr>
        <p:spPr/>
        <p:txBody>
          <a:bodyPr/>
          <a:lstStyle/>
          <a:p>
            <a:pPr algn="ctr"/>
            <a:r>
              <a:rPr lang="en-US" dirty="0" smtClean="0">
                <a:latin typeface="Arial" charset="0"/>
              </a:rPr>
              <a:t>OPIOIDS</a:t>
            </a:r>
          </a:p>
        </p:txBody>
      </p:sp>
      <p:sp>
        <p:nvSpPr>
          <p:cNvPr id="52228" name="Rectangle 3"/>
          <p:cNvSpPr>
            <a:spLocks noGrp="1" noChangeArrowheads="1"/>
          </p:cNvSpPr>
          <p:nvPr>
            <p:ph type="body" idx="1"/>
          </p:nvPr>
        </p:nvSpPr>
        <p:spPr>
          <a:xfrm>
            <a:off x="990600" y="1828800"/>
            <a:ext cx="7543800" cy="4114800"/>
          </a:xfrm>
        </p:spPr>
        <p:txBody>
          <a:bodyPr/>
          <a:lstStyle/>
          <a:p>
            <a:pPr>
              <a:buFontTx/>
              <a:buChar char="•"/>
            </a:pPr>
            <a:r>
              <a:rPr lang="en-US" sz="2400" dirty="0" smtClean="0">
                <a:latin typeface="Arial" charset="0"/>
              </a:rPr>
              <a:t>MORPHINE – a naturally occurring opiate </a:t>
            </a:r>
          </a:p>
          <a:p>
            <a:pPr>
              <a:buFontTx/>
              <a:buChar char="•"/>
            </a:pPr>
            <a:r>
              <a:rPr lang="en-US" sz="2400" dirty="0" smtClean="0">
                <a:latin typeface="Arial" charset="0"/>
              </a:rPr>
              <a:t>HEROIN</a:t>
            </a:r>
            <a:endParaRPr lang="en-US" sz="2400" dirty="0" smtClean="0"/>
          </a:p>
          <a:p>
            <a:pPr lvl="1">
              <a:buFontTx/>
              <a:buChar char="•"/>
            </a:pPr>
            <a:r>
              <a:rPr lang="en-US" sz="2000" dirty="0" smtClean="0">
                <a:latin typeface="Arial" charset="0"/>
              </a:rPr>
              <a:t>Heroin does not occur naturally, but is a semi - synthetic opioid</a:t>
            </a:r>
          </a:p>
          <a:p>
            <a:pPr lvl="2">
              <a:buFontTx/>
              <a:buChar char="•"/>
            </a:pPr>
            <a:r>
              <a:rPr lang="en-US" sz="1800" dirty="0" smtClean="0">
                <a:latin typeface="Arial" charset="0"/>
              </a:rPr>
              <a:t>Morphine is isolated from the crude opium and then reacted with acetic anhydride, a chemical also used in the production of aspirin. The purity of the extracted morphine determines in large part the quality of the resulting heroin. Most black market heroin is highly impure due to contaminants left after refinement of opium into morphine when then remain in the final product.</a:t>
            </a:r>
          </a:p>
          <a:p>
            <a:pPr lvl="1">
              <a:buFontTx/>
              <a:buChar char="•"/>
            </a:pPr>
            <a:endParaRPr lang="en-US" sz="1800"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FF4ED66-6062-4F1A-9BED-EA18C1D29851}" type="slidenum">
              <a:rPr lang="en-US"/>
              <a:pPr>
                <a:defRPr/>
              </a:pPr>
              <a:t>21</a:t>
            </a:fld>
            <a:endParaRPr lang="en-US" dirty="0"/>
          </a:p>
        </p:txBody>
      </p:sp>
      <p:sp>
        <p:nvSpPr>
          <p:cNvPr id="54275" name="Rectangle 2"/>
          <p:cNvSpPr>
            <a:spLocks noGrp="1" noChangeArrowheads="1"/>
          </p:cNvSpPr>
          <p:nvPr>
            <p:ph type="title"/>
          </p:nvPr>
        </p:nvSpPr>
        <p:spPr/>
        <p:txBody>
          <a:bodyPr/>
          <a:lstStyle/>
          <a:p>
            <a:pPr algn="ctr"/>
            <a:r>
              <a:rPr lang="en-US" dirty="0" smtClean="0">
                <a:latin typeface="Arial" charset="0"/>
              </a:rPr>
              <a:t>OPIOIDS</a:t>
            </a:r>
            <a:endParaRPr lang="en-US" i="1" dirty="0" smtClean="0">
              <a:latin typeface="Arial" charset="0"/>
            </a:endParaRPr>
          </a:p>
        </p:txBody>
      </p:sp>
      <p:sp>
        <p:nvSpPr>
          <p:cNvPr id="54276" name="Rectangle 3"/>
          <p:cNvSpPr>
            <a:spLocks noGrp="1" noChangeArrowheads="1"/>
          </p:cNvSpPr>
          <p:nvPr>
            <p:ph type="body" idx="1"/>
          </p:nvPr>
        </p:nvSpPr>
        <p:spPr>
          <a:xfrm>
            <a:off x="990600" y="1828800"/>
            <a:ext cx="7772400" cy="2209800"/>
          </a:xfrm>
        </p:spPr>
        <p:txBody>
          <a:bodyPr/>
          <a:lstStyle/>
          <a:p>
            <a:pPr>
              <a:buFontTx/>
              <a:buChar char="•"/>
            </a:pPr>
            <a:r>
              <a:rPr lang="en-US" sz="2400" dirty="0" smtClean="0">
                <a:latin typeface="Arial" charset="0"/>
              </a:rPr>
              <a:t>HEROIN USE - URINE DRUG SCREEN SHOWS</a:t>
            </a:r>
          </a:p>
          <a:p>
            <a:pPr lvl="1">
              <a:buFontTx/>
              <a:buChar char="•"/>
            </a:pPr>
            <a:r>
              <a:rPr lang="en-US" sz="2000" dirty="0" smtClean="0">
                <a:latin typeface="Arial" charset="0"/>
              </a:rPr>
              <a:t>Free morphine</a:t>
            </a:r>
          </a:p>
          <a:p>
            <a:pPr lvl="1">
              <a:buFontTx/>
              <a:buChar char="•"/>
            </a:pPr>
            <a:r>
              <a:rPr lang="en-US" sz="2000" dirty="0" smtClean="0">
                <a:latin typeface="Arial" charset="0"/>
              </a:rPr>
              <a:t>Morphine Glucuronide</a:t>
            </a:r>
          </a:p>
          <a:p>
            <a:pPr lvl="1">
              <a:buFontTx/>
              <a:buChar char="•"/>
            </a:pPr>
            <a:r>
              <a:rPr lang="en-US" sz="2000" dirty="0" smtClean="0">
                <a:latin typeface="Arial" charset="0"/>
              </a:rPr>
              <a:t>Free codeine</a:t>
            </a:r>
          </a:p>
          <a:p>
            <a:pPr lvl="1">
              <a:buFontTx/>
              <a:buChar char="•"/>
            </a:pPr>
            <a:r>
              <a:rPr lang="en-US" sz="2000" dirty="0" smtClean="0">
                <a:latin typeface="Arial" charset="0"/>
              </a:rPr>
              <a:t>6 - Monoacetylmorphine</a:t>
            </a:r>
          </a:p>
          <a:p>
            <a:pPr lvl="2">
              <a:buFontTx/>
              <a:buChar char="•"/>
            </a:pPr>
            <a:r>
              <a:rPr lang="en-US" sz="1800" dirty="0" smtClean="0">
                <a:solidFill>
                  <a:schemeClr val="accent2"/>
                </a:solidFill>
                <a:latin typeface="Arial" charset="0"/>
              </a:rPr>
              <a:t>Only seen with heroin use</a:t>
            </a:r>
            <a:endParaRPr lang="en-US" dirty="0" smtClean="0"/>
          </a:p>
          <a:p>
            <a:pPr>
              <a:buFontTx/>
              <a:buChar char="•"/>
            </a:pPr>
            <a:r>
              <a:rPr lang="en-US" sz="2400" dirty="0" smtClean="0">
                <a:latin typeface="Arial" charset="0"/>
              </a:rPr>
              <a:t>POPPY SEEDS IF EATEN IN QUANTITY CAN SHOW UP AS A POSITIVE URINE DRUG SCREEN FOR MORPHINE AND CODEINE</a:t>
            </a:r>
            <a:endParaRPr lang="en-US"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CBB80130-D6F7-4537-A136-28D966DEB577}" type="slidenum">
              <a:rPr lang="en-US"/>
              <a:pPr>
                <a:defRPr/>
              </a:pPr>
              <a:t>22</a:t>
            </a:fld>
            <a:endParaRPr lang="en-US" dirty="0"/>
          </a:p>
        </p:txBody>
      </p:sp>
      <p:pic>
        <p:nvPicPr>
          <p:cNvPr id="55299" name="Picture 2" descr="Picture of dozens of opium poppy seeds, some gray, some beige, some brown.  A legend shows a one milimeter measurement equivalent to about a seed and a 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7924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0" fill="hold"/>
                                        <p:tgtEl>
                                          <p:spTgt spid="55299"/>
                                        </p:tgtEl>
                                        <p:attrNameLst>
                                          <p:attrName>ppt_w</p:attrName>
                                        </p:attrNameLst>
                                      </p:cBhvr>
                                      <p:tavLst>
                                        <p:tav tm="0">
                                          <p:val>
                                            <p:fltVal val="0"/>
                                          </p:val>
                                        </p:tav>
                                        <p:tav tm="100000">
                                          <p:val>
                                            <p:strVal val="#ppt_w"/>
                                          </p:val>
                                        </p:tav>
                                      </p:tavLst>
                                    </p:anim>
                                    <p:anim calcmode="lin" valueType="num">
                                      <p:cBhvr>
                                        <p:cTn id="8" dur="5000" fill="hold"/>
                                        <p:tgtEl>
                                          <p:spTgt spid="55299"/>
                                        </p:tgtEl>
                                        <p:attrNameLst>
                                          <p:attrName>ppt_h</p:attrName>
                                        </p:attrNameLst>
                                      </p:cBhvr>
                                      <p:tavLst>
                                        <p:tav tm="0">
                                          <p:val>
                                            <p:fltVal val="0"/>
                                          </p:val>
                                        </p:tav>
                                        <p:tav tm="100000">
                                          <p:val>
                                            <p:strVal val="#ppt_h"/>
                                          </p:val>
                                        </p:tav>
                                      </p:tavLst>
                                    </p:anim>
                                    <p:animEffect transition="in" filter="fade">
                                      <p:cBhvr>
                                        <p:cTn id="9" dur="5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FD4A86-31E4-4D87-B944-B7A74B4BA83F}" type="slidenum">
              <a:rPr lang="en-US"/>
              <a:pPr>
                <a:defRPr/>
              </a:pPr>
              <a:t>23</a:t>
            </a:fld>
            <a:endParaRPr lang="en-US" dirty="0"/>
          </a:p>
        </p:txBody>
      </p:sp>
      <p:sp>
        <p:nvSpPr>
          <p:cNvPr id="68611" name="Rectangle 2"/>
          <p:cNvSpPr>
            <a:spLocks noGrp="1" noChangeArrowheads="1"/>
          </p:cNvSpPr>
          <p:nvPr>
            <p:ph type="title"/>
          </p:nvPr>
        </p:nvSpPr>
        <p:spPr/>
        <p:txBody>
          <a:bodyPr/>
          <a:lstStyle/>
          <a:p>
            <a:pPr algn="ctr"/>
            <a:r>
              <a:rPr lang="en-US" dirty="0" smtClean="0">
                <a:latin typeface="Arial" charset="0"/>
              </a:rPr>
              <a:t>OPIOID INTOXICATION</a:t>
            </a:r>
            <a:endParaRPr lang="en-US" i="1" dirty="0" smtClean="0">
              <a:latin typeface="Arial" charset="0"/>
            </a:endParaRPr>
          </a:p>
        </p:txBody>
      </p:sp>
      <p:sp>
        <p:nvSpPr>
          <p:cNvPr id="68612" name="Rectangle 3"/>
          <p:cNvSpPr>
            <a:spLocks noGrp="1" noChangeArrowheads="1"/>
          </p:cNvSpPr>
          <p:nvPr>
            <p:ph type="body" idx="1"/>
          </p:nvPr>
        </p:nvSpPr>
        <p:spPr>
          <a:xfrm>
            <a:off x="990600" y="1828800"/>
            <a:ext cx="7772400" cy="4572000"/>
          </a:xfrm>
        </p:spPr>
        <p:txBody>
          <a:bodyPr/>
          <a:lstStyle/>
          <a:p>
            <a:pPr>
              <a:buFontTx/>
              <a:buChar char="•"/>
            </a:pPr>
            <a:r>
              <a:rPr lang="en-US" sz="2400" dirty="0" smtClean="0">
                <a:latin typeface="Arial" charset="0"/>
              </a:rPr>
              <a:t>MOST COMMON</a:t>
            </a:r>
          </a:p>
          <a:p>
            <a:pPr lvl="1">
              <a:buFontTx/>
              <a:buChar char="•"/>
            </a:pPr>
            <a:r>
              <a:rPr lang="en-US" sz="2000" dirty="0" smtClean="0">
                <a:latin typeface="Arial" charset="0"/>
              </a:rPr>
              <a:t>Miosis (contraction of the pupil)</a:t>
            </a:r>
          </a:p>
          <a:p>
            <a:pPr lvl="1">
              <a:buFontTx/>
              <a:buChar char="•"/>
            </a:pPr>
            <a:r>
              <a:rPr lang="en-US" sz="2000" dirty="0" smtClean="0">
                <a:latin typeface="Arial" charset="0"/>
              </a:rPr>
              <a:t>Nodding</a:t>
            </a:r>
          </a:p>
          <a:p>
            <a:pPr lvl="1">
              <a:buFontTx/>
              <a:buChar char="•"/>
            </a:pPr>
            <a:r>
              <a:rPr lang="en-US" sz="2000" dirty="0" smtClean="0">
                <a:latin typeface="Arial" charset="0"/>
              </a:rPr>
              <a:t>Hypotension</a:t>
            </a:r>
          </a:p>
          <a:p>
            <a:pPr lvl="1">
              <a:buFontTx/>
              <a:buChar char="•"/>
            </a:pPr>
            <a:r>
              <a:rPr lang="en-US" sz="2000" dirty="0" smtClean="0">
                <a:latin typeface="Arial" charset="0"/>
              </a:rPr>
              <a:t>Depressed respiration</a:t>
            </a:r>
          </a:p>
          <a:p>
            <a:pPr lvl="1">
              <a:buFontTx/>
              <a:buChar char="•"/>
            </a:pPr>
            <a:r>
              <a:rPr lang="en-US" sz="2000" dirty="0" smtClean="0">
                <a:latin typeface="Arial" charset="0"/>
              </a:rPr>
              <a:t>Bradycardia (low heart rate)</a:t>
            </a:r>
          </a:p>
          <a:p>
            <a:pPr lvl="1">
              <a:buFontTx/>
              <a:buChar char="•"/>
            </a:pPr>
            <a:r>
              <a:rPr lang="en-US" sz="2000" dirty="0" smtClean="0">
                <a:latin typeface="Arial" charset="0"/>
              </a:rPr>
              <a:t>Euphoria</a:t>
            </a:r>
          </a:p>
          <a:p>
            <a:pPr lvl="1">
              <a:buFontTx/>
              <a:buChar char="•"/>
            </a:pPr>
            <a:r>
              <a:rPr lang="en-US" sz="2000" dirty="0" smtClean="0">
                <a:latin typeface="Arial" charset="0"/>
              </a:rPr>
              <a:t>Floating feeling</a:t>
            </a:r>
          </a:p>
        </p:txBody>
      </p:sp>
      <p:pic>
        <p:nvPicPr>
          <p:cNvPr id="68613" name="Picture 5" descr="C:\Users\buivydas\AppData\Local\Microsoft\Windows\Temporary Internet Files\Content.IE5\XPD4KUU5\MP90030889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62400"/>
            <a:ext cx="2819400" cy="2407920"/>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C:\Users\buivydas\AppData\Local\Microsoft\Windows\Temporary Internet Files\Content.IE5\ERM7MC8V\MP90040885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700" y="1617980"/>
            <a:ext cx="2832100" cy="2369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0" fill="hold"/>
                                        <p:tgtEl>
                                          <p:spTgt spid="68613"/>
                                        </p:tgtEl>
                                        <p:attrNameLst>
                                          <p:attrName>ppt_x</p:attrName>
                                        </p:attrNameLst>
                                      </p:cBhvr>
                                      <p:tavLst>
                                        <p:tav tm="0">
                                          <p:val>
                                            <p:strVal val="#ppt_x"/>
                                          </p:val>
                                        </p:tav>
                                        <p:tav tm="100000">
                                          <p:val>
                                            <p:strVal val="#ppt_x"/>
                                          </p:val>
                                        </p:tav>
                                      </p:tavLst>
                                    </p:anim>
                                    <p:anim calcmode="lin" valueType="num">
                                      <p:cBhvr additive="base">
                                        <p:cTn id="8" dur="5000" fill="hold"/>
                                        <p:tgtEl>
                                          <p:spTgt spid="686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0"/>
                                  </p:stCondLst>
                                  <p:childTnLst>
                                    <p:set>
                                      <p:cBhvr>
                                        <p:cTn id="10" dur="1" fill="hold">
                                          <p:stCondLst>
                                            <p:cond delay="0"/>
                                          </p:stCondLst>
                                        </p:cTn>
                                        <p:tgtEl>
                                          <p:spTgt spid="54274"/>
                                        </p:tgtEl>
                                        <p:attrNameLst>
                                          <p:attrName>style.visibility</p:attrName>
                                        </p:attrNameLst>
                                      </p:cBhvr>
                                      <p:to>
                                        <p:strVal val="visible"/>
                                      </p:to>
                                    </p:set>
                                    <p:anim calcmode="lin" valueType="num">
                                      <p:cBhvr additive="base">
                                        <p:cTn id="11" dur="5000" fill="hold"/>
                                        <p:tgtEl>
                                          <p:spTgt spid="54274"/>
                                        </p:tgtEl>
                                        <p:attrNameLst>
                                          <p:attrName>ppt_x</p:attrName>
                                        </p:attrNameLst>
                                      </p:cBhvr>
                                      <p:tavLst>
                                        <p:tav tm="0">
                                          <p:val>
                                            <p:strVal val="#ppt_x"/>
                                          </p:val>
                                        </p:tav>
                                        <p:tav tm="100000">
                                          <p:val>
                                            <p:strVal val="#ppt_x"/>
                                          </p:val>
                                        </p:tav>
                                      </p:tavLst>
                                    </p:anim>
                                    <p:anim calcmode="lin" valueType="num">
                                      <p:cBhvr additive="base">
                                        <p:cTn id="12" dur="50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CD8953F-ABA1-4F01-944D-FDE450F953C2}" type="slidenum">
              <a:rPr lang="en-US"/>
              <a:pPr>
                <a:defRPr/>
              </a:pPr>
              <a:t>24</a:t>
            </a:fld>
            <a:endParaRPr lang="en-US" dirty="0"/>
          </a:p>
        </p:txBody>
      </p:sp>
      <p:sp>
        <p:nvSpPr>
          <p:cNvPr id="69635" name="Rectangle 2"/>
          <p:cNvSpPr>
            <a:spLocks noGrp="1" noChangeArrowheads="1"/>
          </p:cNvSpPr>
          <p:nvPr>
            <p:ph type="title"/>
          </p:nvPr>
        </p:nvSpPr>
        <p:spPr/>
        <p:txBody>
          <a:bodyPr/>
          <a:lstStyle/>
          <a:p>
            <a:pPr algn="ctr"/>
            <a:r>
              <a:rPr lang="en-US" dirty="0" smtClean="0">
                <a:latin typeface="Arial" charset="0"/>
              </a:rPr>
              <a:t>OPIOIDS OVERDOSE</a:t>
            </a:r>
            <a:endParaRPr lang="en-US" i="1" dirty="0" smtClean="0">
              <a:latin typeface="Arial" charset="0"/>
            </a:endParaRPr>
          </a:p>
        </p:txBody>
      </p:sp>
      <p:sp>
        <p:nvSpPr>
          <p:cNvPr id="69636" name="Rectangle 3"/>
          <p:cNvSpPr>
            <a:spLocks noGrp="1" noChangeArrowheads="1"/>
          </p:cNvSpPr>
          <p:nvPr>
            <p:ph type="body" idx="1"/>
          </p:nvPr>
        </p:nvSpPr>
        <p:spPr>
          <a:xfrm>
            <a:off x="990600" y="1828800"/>
            <a:ext cx="7772400" cy="2514600"/>
          </a:xfrm>
        </p:spPr>
        <p:txBody>
          <a:bodyPr/>
          <a:lstStyle/>
          <a:p>
            <a:pPr>
              <a:lnSpc>
                <a:spcPct val="80000"/>
              </a:lnSpc>
              <a:buFontTx/>
              <a:buChar char="•"/>
            </a:pPr>
            <a:r>
              <a:rPr lang="en-US" sz="2400" dirty="0" smtClean="0">
                <a:latin typeface="Arial" charset="0"/>
              </a:rPr>
              <a:t>Classic triad seen in overdose</a:t>
            </a:r>
          </a:p>
          <a:p>
            <a:pPr lvl="1">
              <a:lnSpc>
                <a:spcPct val="80000"/>
              </a:lnSpc>
              <a:buFontTx/>
              <a:buChar char="•"/>
            </a:pPr>
            <a:r>
              <a:rPr lang="en-US" sz="2000" dirty="0" smtClean="0">
                <a:latin typeface="Arial" charset="0"/>
              </a:rPr>
              <a:t>Miosis (small pupils)</a:t>
            </a:r>
          </a:p>
          <a:p>
            <a:pPr lvl="1">
              <a:lnSpc>
                <a:spcPct val="80000"/>
              </a:lnSpc>
              <a:buFontTx/>
              <a:buChar char="•"/>
            </a:pPr>
            <a:r>
              <a:rPr lang="en-US" sz="2000" dirty="0" smtClean="0">
                <a:latin typeface="Arial" charset="0"/>
              </a:rPr>
              <a:t>Coma</a:t>
            </a:r>
          </a:p>
          <a:p>
            <a:pPr lvl="1">
              <a:lnSpc>
                <a:spcPct val="80000"/>
              </a:lnSpc>
              <a:buFontTx/>
              <a:buChar char="•"/>
            </a:pPr>
            <a:r>
              <a:rPr lang="en-US" sz="2000" dirty="0" smtClean="0">
                <a:latin typeface="Arial" charset="0"/>
              </a:rPr>
              <a:t>Respiratory depression</a:t>
            </a:r>
          </a:p>
          <a:p>
            <a:pPr lvl="1">
              <a:lnSpc>
                <a:spcPct val="80000"/>
              </a:lnSpc>
              <a:buFontTx/>
              <a:buChar char="•"/>
            </a:pPr>
            <a:endParaRPr lang="en-US" sz="2000" dirty="0" smtClean="0">
              <a:latin typeface="Arial" charset="0"/>
            </a:endParaRPr>
          </a:p>
          <a:p>
            <a:pPr>
              <a:lnSpc>
                <a:spcPct val="80000"/>
              </a:lnSpc>
              <a:buFontTx/>
              <a:buChar char="•"/>
            </a:pPr>
            <a:r>
              <a:rPr lang="en-US" sz="2400" dirty="0" smtClean="0">
                <a:latin typeface="Arial" charset="0"/>
              </a:rPr>
              <a:t>Pulmonary edema</a:t>
            </a:r>
          </a:p>
          <a:p>
            <a:pPr>
              <a:lnSpc>
                <a:spcPct val="80000"/>
              </a:lnSpc>
              <a:buFontTx/>
              <a:buChar char="•"/>
            </a:pPr>
            <a:endParaRPr lang="en-US" sz="2400" dirty="0" smtClean="0">
              <a:latin typeface="Arial" charset="0"/>
            </a:endParaRPr>
          </a:p>
          <a:p>
            <a:pPr>
              <a:lnSpc>
                <a:spcPct val="80000"/>
              </a:lnSpc>
              <a:buFontTx/>
              <a:buChar char="•"/>
            </a:pPr>
            <a:r>
              <a:rPr lang="en-US" sz="2400" dirty="0" smtClean="0">
                <a:latin typeface="Arial" charset="0"/>
              </a:rPr>
              <a:t>Seizures</a:t>
            </a:r>
          </a:p>
          <a:p>
            <a:pPr lvl="1">
              <a:lnSpc>
                <a:spcPct val="80000"/>
              </a:lnSpc>
              <a:buFontTx/>
              <a:buChar char="•"/>
            </a:pPr>
            <a:r>
              <a:rPr lang="en-US" sz="2000" dirty="0" smtClean="0">
                <a:latin typeface="Arial" charset="0"/>
              </a:rPr>
              <a:t>Demerol, Darvon, Talwin</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4F65E3B-AEA1-44E6-BF25-D67E1E81FEBD}" type="slidenum">
              <a:rPr lang="en-US"/>
              <a:pPr>
                <a:defRPr/>
              </a:pPr>
              <a:t>25</a:t>
            </a:fld>
            <a:endParaRPr lang="en-US" dirty="0"/>
          </a:p>
        </p:txBody>
      </p:sp>
      <p:sp>
        <p:nvSpPr>
          <p:cNvPr id="70659" name="Rectangle 2"/>
          <p:cNvSpPr>
            <a:spLocks noGrp="1" noChangeArrowheads="1"/>
          </p:cNvSpPr>
          <p:nvPr>
            <p:ph type="title"/>
          </p:nvPr>
        </p:nvSpPr>
        <p:spPr>
          <a:xfrm>
            <a:off x="990600" y="381000"/>
            <a:ext cx="7772400" cy="1143000"/>
          </a:xfrm>
        </p:spPr>
        <p:txBody>
          <a:bodyPr/>
          <a:lstStyle/>
          <a:p>
            <a:pPr algn="ctr"/>
            <a:r>
              <a:rPr lang="en-US" dirty="0" smtClean="0">
                <a:latin typeface="Arial" charset="0"/>
              </a:rPr>
              <a:t>WITHDRAWAL – EARLY PHASE</a:t>
            </a:r>
            <a:endParaRPr lang="en-US" i="1" dirty="0" smtClean="0">
              <a:latin typeface="Arial" charset="0"/>
            </a:endParaRPr>
          </a:p>
        </p:txBody>
      </p:sp>
      <p:sp>
        <p:nvSpPr>
          <p:cNvPr id="70660" name="Rectangle 3"/>
          <p:cNvSpPr>
            <a:spLocks noGrp="1" noChangeArrowheads="1"/>
          </p:cNvSpPr>
          <p:nvPr>
            <p:ph type="body" idx="1"/>
          </p:nvPr>
        </p:nvSpPr>
        <p:spPr/>
        <p:txBody>
          <a:bodyPr/>
          <a:lstStyle/>
          <a:p>
            <a:pPr>
              <a:buFontTx/>
              <a:buChar char="•"/>
            </a:pPr>
            <a:r>
              <a:rPr lang="en-US" sz="2400" dirty="0" smtClean="0">
                <a:latin typeface="Arial" charset="0"/>
              </a:rPr>
              <a:t>Lacrimation (eyes water)</a:t>
            </a:r>
          </a:p>
          <a:p>
            <a:pPr>
              <a:buFontTx/>
              <a:buChar char="•"/>
            </a:pPr>
            <a:r>
              <a:rPr lang="en-US" sz="2400" dirty="0" smtClean="0">
                <a:latin typeface="Arial" charset="0"/>
              </a:rPr>
              <a:t>Yawning</a:t>
            </a:r>
          </a:p>
          <a:p>
            <a:pPr>
              <a:buFontTx/>
              <a:buChar char="•"/>
            </a:pPr>
            <a:r>
              <a:rPr lang="en-US" sz="2400" dirty="0" smtClean="0">
                <a:latin typeface="Arial" charset="0"/>
              </a:rPr>
              <a:t>Rhinorrhea (runny nose)</a:t>
            </a:r>
          </a:p>
          <a:p>
            <a:pPr>
              <a:buFontTx/>
              <a:buChar char="•"/>
            </a:pPr>
            <a:r>
              <a:rPr lang="en-US" sz="2400" dirty="0" smtClean="0">
                <a:latin typeface="Arial" charset="0"/>
              </a:rPr>
              <a:t>Sweating</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3E086CF-591C-4CF7-B35E-5A73C0F679D9}" type="slidenum">
              <a:rPr lang="en-US"/>
              <a:pPr>
                <a:defRPr/>
              </a:pPr>
              <a:t>26</a:t>
            </a:fld>
            <a:endParaRPr lang="en-US" dirty="0"/>
          </a:p>
        </p:txBody>
      </p:sp>
      <p:sp>
        <p:nvSpPr>
          <p:cNvPr id="72707" name="Rectangle 2"/>
          <p:cNvSpPr>
            <a:spLocks noGrp="1" noChangeArrowheads="1"/>
          </p:cNvSpPr>
          <p:nvPr>
            <p:ph type="title"/>
          </p:nvPr>
        </p:nvSpPr>
        <p:spPr>
          <a:xfrm>
            <a:off x="990600" y="228600"/>
            <a:ext cx="7772400" cy="1447800"/>
          </a:xfrm>
        </p:spPr>
        <p:txBody>
          <a:bodyPr/>
          <a:lstStyle/>
          <a:p>
            <a:pPr algn="ctr"/>
            <a:r>
              <a:rPr lang="en-US" dirty="0" smtClean="0">
                <a:latin typeface="Arial" charset="0"/>
              </a:rPr>
              <a:t>WITHDRAWAL - LATE PHASE</a:t>
            </a:r>
            <a:endParaRPr lang="en-US" i="1" dirty="0" smtClean="0">
              <a:latin typeface="Arial" charset="0"/>
            </a:endParaRPr>
          </a:p>
        </p:txBody>
      </p:sp>
      <p:sp>
        <p:nvSpPr>
          <p:cNvPr id="72708" name="Rectangle 3"/>
          <p:cNvSpPr>
            <a:spLocks noGrp="1" noChangeArrowheads="1"/>
          </p:cNvSpPr>
          <p:nvPr>
            <p:ph type="body" idx="1"/>
          </p:nvPr>
        </p:nvSpPr>
        <p:spPr>
          <a:xfrm>
            <a:off x="990600" y="1676400"/>
            <a:ext cx="7772400" cy="4876800"/>
          </a:xfrm>
        </p:spPr>
        <p:txBody>
          <a:bodyPr/>
          <a:lstStyle/>
          <a:p>
            <a:pPr>
              <a:buFontTx/>
              <a:buChar char="•"/>
            </a:pPr>
            <a:r>
              <a:rPr lang="en-US" sz="2400" dirty="0" smtClean="0">
                <a:latin typeface="Arial" charset="0"/>
              </a:rPr>
              <a:t>Increase in all previous signs and symptoms</a:t>
            </a:r>
          </a:p>
          <a:p>
            <a:pPr>
              <a:buFontTx/>
              <a:buChar char="•"/>
            </a:pPr>
            <a:r>
              <a:rPr lang="en-US" sz="2400" dirty="0" smtClean="0">
                <a:latin typeface="Arial" charset="0"/>
              </a:rPr>
              <a:t>Increase in heart rate</a:t>
            </a:r>
          </a:p>
          <a:p>
            <a:pPr>
              <a:buFontTx/>
              <a:buChar char="•"/>
            </a:pPr>
            <a:r>
              <a:rPr lang="en-US" sz="2400" dirty="0" smtClean="0">
                <a:latin typeface="Arial" charset="0"/>
              </a:rPr>
              <a:t>Increase in blood pressure</a:t>
            </a:r>
          </a:p>
          <a:p>
            <a:pPr>
              <a:buFontTx/>
              <a:buChar char="•"/>
            </a:pPr>
            <a:r>
              <a:rPr lang="en-US" sz="2400" dirty="0" smtClean="0">
                <a:latin typeface="Arial" charset="0"/>
              </a:rPr>
              <a:t>Nausea and vomiting</a:t>
            </a:r>
          </a:p>
          <a:p>
            <a:pPr>
              <a:buFontTx/>
              <a:buChar char="•"/>
            </a:pPr>
            <a:r>
              <a:rPr lang="en-US" sz="2400" dirty="0" smtClean="0">
                <a:latin typeface="Arial" charset="0"/>
              </a:rPr>
              <a:t>Diarrhea</a:t>
            </a:r>
          </a:p>
          <a:p>
            <a:pPr>
              <a:buFontTx/>
              <a:buChar char="•"/>
            </a:pPr>
            <a:r>
              <a:rPr lang="en-US" sz="2400" dirty="0" smtClean="0">
                <a:latin typeface="Arial" charset="0"/>
              </a:rPr>
              <a:t>Abdominal cramps</a:t>
            </a:r>
          </a:p>
          <a:p>
            <a:pPr>
              <a:buFontTx/>
              <a:buChar char="•"/>
            </a:pPr>
            <a:r>
              <a:rPr lang="en-US" sz="2400" dirty="0" smtClean="0">
                <a:latin typeface="Arial" charset="0"/>
              </a:rPr>
              <a:t>Labile mood</a:t>
            </a:r>
          </a:p>
          <a:p>
            <a:pPr>
              <a:buFontTx/>
              <a:buChar char="•"/>
            </a:pPr>
            <a:r>
              <a:rPr lang="en-US" sz="2400" dirty="0" smtClean="0">
                <a:latin typeface="Arial" charset="0"/>
              </a:rPr>
              <a:t>Depression</a:t>
            </a:r>
          </a:p>
          <a:p>
            <a:pPr>
              <a:buFontTx/>
              <a:buChar char="•"/>
            </a:pPr>
            <a:r>
              <a:rPr lang="en-US" sz="2400" dirty="0" smtClean="0">
                <a:latin typeface="Arial" charset="0"/>
              </a:rPr>
              <a:t>Muscle spasm</a:t>
            </a:r>
          </a:p>
          <a:p>
            <a:pPr>
              <a:buFontTx/>
              <a:buChar char="•"/>
            </a:pPr>
            <a:r>
              <a:rPr lang="en-US" sz="2400" dirty="0" smtClean="0">
                <a:latin typeface="Arial" charset="0"/>
              </a:rPr>
              <a:t>Weakness</a:t>
            </a:r>
          </a:p>
          <a:p>
            <a:pPr>
              <a:buFontTx/>
              <a:buChar char="•"/>
            </a:pPr>
            <a:r>
              <a:rPr lang="en-US" sz="2400" dirty="0" smtClean="0">
                <a:latin typeface="Arial" charset="0"/>
              </a:rPr>
              <a:t>Bone pain</a:t>
            </a:r>
          </a:p>
        </p:txBody>
      </p:sp>
      <p:pic>
        <p:nvPicPr>
          <p:cNvPr id="5" name="Picture 4" descr="C:\Users\buivydas\Desktop\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258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0" fill="hold"/>
                                        <p:tgtEl>
                                          <p:spTgt spid="5"/>
                                        </p:tgtEl>
                                        <p:attrNameLst>
                                          <p:attrName>ppt_w</p:attrName>
                                        </p:attrNameLst>
                                      </p:cBhvr>
                                      <p:tavLst>
                                        <p:tav tm="0">
                                          <p:val>
                                            <p:fltVal val="0"/>
                                          </p:val>
                                        </p:tav>
                                        <p:tav tm="100000">
                                          <p:val>
                                            <p:strVal val="#ppt_w"/>
                                          </p:val>
                                        </p:tav>
                                      </p:tavLst>
                                    </p:anim>
                                    <p:anim calcmode="lin" valueType="num">
                                      <p:cBhvr>
                                        <p:cTn id="8" dur="10000" fill="hold"/>
                                        <p:tgtEl>
                                          <p:spTgt spid="5"/>
                                        </p:tgtEl>
                                        <p:attrNameLst>
                                          <p:attrName>ppt_h</p:attrName>
                                        </p:attrNameLst>
                                      </p:cBhvr>
                                      <p:tavLst>
                                        <p:tav tm="0">
                                          <p:val>
                                            <p:fltVal val="0"/>
                                          </p:val>
                                        </p:tav>
                                        <p:tav tm="100000">
                                          <p:val>
                                            <p:strVal val="#ppt_h"/>
                                          </p:val>
                                        </p:tav>
                                      </p:tavLst>
                                    </p:anim>
                                    <p:anim calcmode="lin" valueType="num">
                                      <p:cBhvr>
                                        <p:cTn id="9" dur="10000" fill="hold"/>
                                        <p:tgtEl>
                                          <p:spTgt spid="5"/>
                                        </p:tgtEl>
                                        <p:attrNameLst>
                                          <p:attrName>style.rotation</p:attrName>
                                        </p:attrNameLst>
                                      </p:cBhvr>
                                      <p:tavLst>
                                        <p:tav tm="0">
                                          <p:val>
                                            <p:fltVal val="90"/>
                                          </p:val>
                                        </p:tav>
                                        <p:tav tm="100000">
                                          <p:val>
                                            <p:fltVal val="0"/>
                                          </p:val>
                                        </p:tav>
                                      </p:tavLst>
                                    </p:anim>
                                    <p:animEffect transition="in" filter="fade">
                                      <p:cBhvr>
                                        <p:cTn id="10" dur="1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6EC4431-F773-4122-AA1E-B69276D29DED}" type="slidenum">
              <a:rPr lang="en-US"/>
              <a:pPr>
                <a:defRPr/>
              </a:pPr>
              <a:t>27</a:t>
            </a:fld>
            <a:endParaRPr lang="en-US" dirty="0"/>
          </a:p>
        </p:txBody>
      </p:sp>
      <p:sp>
        <p:nvSpPr>
          <p:cNvPr id="81923" name="Rectangle 2"/>
          <p:cNvSpPr>
            <a:spLocks noGrp="1" noChangeArrowheads="1"/>
          </p:cNvSpPr>
          <p:nvPr>
            <p:ph type="title"/>
          </p:nvPr>
        </p:nvSpPr>
        <p:spPr/>
        <p:txBody>
          <a:bodyPr/>
          <a:lstStyle/>
          <a:p>
            <a:pPr algn="ctr"/>
            <a:r>
              <a:rPr lang="en-US" dirty="0" smtClean="0">
                <a:latin typeface="Arial" charset="0"/>
              </a:rPr>
              <a:t>STIMULANTS</a:t>
            </a:r>
          </a:p>
        </p:txBody>
      </p:sp>
      <p:sp>
        <p:nvSpPr>
          <p:cNvPr id="81924" name="Rectangle 3"/>
          <p:cNvSpPr>
            <a:spLocks noGrp="1" noChangeArrowheads="1"/>
          </p:cNvSpPr>
          <p:nvPr>
            <p:ph type="body" idx="1"/>
          </p:nvPr>
        </p:nvSpPr>
        <p:spPr/>
        <p:txBody>
          <a:bodyPr/>
          <a:lstStyle/>
          <a:p>
            <a:pPr>
              <a:buFont typeface="Wingdings" pitchFamily="2" charset="2"/>
              <a:buNone/>
            </a:pPr>
            <a:r>
              <a:rPr lang="en-US" sz="2800" dirty="0" smtClean="0">
                <a:latin typeface="Arial" charset="0"/>
              </a:rPr>
              <a:t>DESIRED EFFECTS</a:t>
            </a:r>
          </a:p>
          <a:p>
            <a:pPr lvl="1">
              <a:buFontTx/>
              <a:buChar char="•"/>
            </a:pPr>
            <a:r>
              <a:rPr lang="en-US" sz="2400" dirty="0" smtClean="0">
                <a:latin typeface="Arial" charset="0"/>
              </a:rPr>
              <a:t>Increased alertness</a:t>
            </a:r>
          </a:p>
          <a:p>
            <a:pPr lvl="1">
              <a:buFontTx/>
              <a:buChar char="•"/>
            </a:pPr>
            <a:r>
              <a:rPr lang="en-US" sz="2400" dirty="0" smtClean="0">
                <a:latin typeface="Arial" charset="0"/>
              </a:rPr>
              <a:t>Feeling of well being</a:t>
            </a:r>
          </a:p>
          <a:p>
            <a:pPr lvl="1">
              <a:buFontTx/>
              <a:buChar char="•"/>
            </a:pPr>
            <a:r>
              <a:rPr lang="en-US" sz="2400" dirty="0" smtClean="0">
                <a:latin typeface="Arial" charset="0"/>
              </a:rPr>
              <a:t>Euphoria</a:t>
            </a:r>
          </a:p>
          <a:p>
            <a:pPr lvl="1">
              <a:buFontTx/>
              <a:buChar char="•"/>
            </a:pPr>
            <a:r>
              <a:rPr lang="en-US" sz="2400" dirty="0" smtClean="0">
                <a:latin typeface="Arial" charset="0"/>
              </a:rPr>
              <a:t>Increased energy</a:t>
            </a:r>
          </a:p>
          <a:p>
            <a:pPr lvl="1">
              <a:buFontTx/>
              <a:buChar char="•"/>
            </a:pPr>
            <a:r>
              <a:rPr lang="en-US" sz="2400" dirty="0" smtClean="0">
                <a:latin typeface="Arial" charset="0"/>
              </a:rPr>
              <a:t>Decrease in appetite/weight loss</a:t>
            </a:r>
          </a:p>
          <a:p>
            <a:pPr lvl="1">
              <a:buFontTx/>
              <a:buChar char="•"/>
            </a:pPr>
            <a:r>
              <a:rPr lang="en-US" sz="2400" dirty="0" smtClean="0">
                <a:latin typeface="Arial" charset="0"/>
              </a:rPr>
              <a:t>Heightened sexuality</a:t>
            </a:r>
          </a:p>
          <a:p>
            <a:pPr>
              <a:buFontTx/>
              <a:buChar char="•"/>
            </a:pPr>
            <a:endParaRPr lang="en-US" sz="2400"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B168B73-D972-4C37-8568-1F10E68A7786}" type="slidenum">
              <a:rPr lang="en-US"/>
              <a:pPr>
                <a:defRPr/>
              </a:pPr>
              <a:t>28</a:t>
            </a:fld>
            <a:endParaRPr lang="en-US" dirty="0"/>
          </a:p>
        </p:txBody>
      </p:sp>
      <p:pic>
        <p:nvPicPr>
          <p:cNvPr id="83971" name="Picture 2" descr="Photo of coca leaves and coca pow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28800"/>
            <a:ext cx="396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2" name="Text Box 3"/>
          <p:cNvSpPr txBox="1">
            <a:spLocks noChangeArrowheads="1"/>
          </p:cNvSpPr>
          <p:nvPr/>
        </p:nvSpPr>
        <p:spPr bwMode="auto">
          <a:xfrm>
            <a:off x="1219200" y="4992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smtClean="0"/>
              <a:t>        COCAINE </a:t>
            </a:r>
            <a:r>
              <a:rPr lang="en-US" sz="2400" dirty="0"/>
              <a:t>LEAVES AND POWDER</a:t>
            </a:r>
          </a:p>
        </p:txBody>
      </p:sp>
      <p:sp>
        <p:nvSpPr>
          <p:cNvPr id="83973" name="Rectangle 4"/>
          <p:cNvSpPr>
            <a:spLocks noGrp="1" noChangeArrowheads="1"/>
          </p:cNvSpPr>
          <p:nvPr>
            <p:ph type="title"/>
          </p:nvPr>
        </p:nvSpPr>
        <p:spPr/>
        <p:txBody>
          <a:bodyPr/>
          <a:lstStyle/>
          <a:p>
            <a:pPr algn="ctr"/>
            <a:r>
              <a:rPr lang="en-US" dirty="0" smtClean="0">
                <a:latin typeface="Arial" charset="0"/>
              </a:rPr>
              <a:t>STIMULANTS</a:t>
            </a:r>
          </a:p>
        </p:txBody>
      </p:sp>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5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6EC09EE-82EA-4E69-AA19-877C8CE6C85E}" type="slidenum">
              <a:rPr lang="en-US"/>
              <a:pPr>
                <a:defRPr/>
              </a:pPr>
              <a:t>29</a:t>
            </a:fld>
            <a:endParaRPr lang="en-US" dirty="0"/>
          </a:p>
        </p:txBody>
      </p:sp>
      <p:pic>
        <p:nvPicPr>
          <p:cNvPr id="84995" name="Picture 2" descr="Photo of pieces of crack resembling pieces of hardened white su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14500"/>
            <a:ext cx="3581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Text Box 3"/>
          <p:cNvSpPr txBox="1">
            <a:spLocks noChangeArrowheads="1"/>
          </p:cNvSpPr>
          <p:nvPr/>
        </p:nvSpPr>
        <p:spPr bwMode="auto">
          <a:xfrm>
            <a:off x="2590800" y="5297488"/>
            <a:ext cx="591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smtClean="0"/>
              <a:t>    CRACK </a:t>
            </a:r>
            <a:r>
              <a:rPr lang="en-US" sz="2400" dirty="0"/>
              <a:t>VIAL AND ROCKS</a:t>
            </a:r>
          </a:p>
        </p:txBody>
      </p:sp>
      <p:sp>
        <p:nvSpPr>
          <p:cNvPr id="84997" name="Rectangle 4"/>
          <p:cNvSpPr>
            <a:spLocks noGrp="1" noChangeArrowheads="1"/>
          </p:cNvSpPr>
          <p:nvPr>
            <p:ph type="title"/>
          </p:nvPr>
        </p:nvSpPr>
        <p:spPr/>
        <p:txBody>
          <a:bodyPr/>
          <a:lstStyle/>
          <a:p>
            <a:pPr algn="ctr"/>
            <a:r>
              <a:rPr lang="en-US" dirty="0" smtClean="0">
                <a:latin typeface="Arial" charset="0"/>
              </a:rPr>
              <a:t>STIMULANTS</a:t>
            </a:r>
          </a:p>
        </p:txBody>
      </p:sp>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fade">
                                      <p:cBhvr>
                                        <p:cTn id="7" dur="50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2B0344C-7871-44ED-809D-F951006FABD3}" type="slidenum">
              <a:rPr lang="en-US"/>
              <a:pPr>
                <a:defRPr/>
              </a:pPr>
              <a:t>3</a:t>
            </a:fld>
            <a:endParaRPr lang="en-US" dirty="0"/>
          </a:p>
        </p:txBody>
      </p:sp>
      <p:sp>
        <p:nvSpPr>
          <p:cNvPr id="21507" name="Rectangle 2"/>
          <p:cNvSpPr>
            <a:spLocks noGrp="1" noChangeArrowheads="1"/>
          </p:cNvSpPr>
          <p:nvPr>
            <p:ph type="title"/>
          </p:nvPr>
        </p:nvSpPr>
        <p:spPr/>
        <p:txBody>
          <a:bodyPr/>
          <a:lstStyle/>
          <a:p>
            <a:pPr algn="ctr"/>
            <a:r>
              <a:rPr lang="en-US" dirty="0" smtClean="0">
                <a:latin typeface="Arial" charset="0"/>
              </a:rPr>
              <a:t>ALCOHOL</a:t>
            </a:r>
          </a:p>
        </p:txBody>
      </p:sp>
      <p:sp>
        <p:nvSpPr>
          <p:cNvPr id="21508" name="Rectangle 3"/>
          <p:cNvSpPr>
            <a:spLocks noGrp="1" noChangeArrowheads="1"/>
          </p:cNvSpPr>
          <p:nvPr>
            <p:ph type="body" idx="1"/>
          </p:nvPr>
        </p:nvSpPr>
        <p:spPr/>
        <p:txBody>
          <a:bodyPr/>
          <a:lstStyle/>
          <a:p>
            <a:pPr>
              <a:buFont typeface="Wingdings" pitchFamily="2" charset="2"/>
              <a:buNone/>
            </a:pPr>
            <a:r>
              <a:rPr lang="en-US" dirty="0" smtClean="0">
                <a:latin typeface="Arial" charset="0"/>
              </a:rPr>
              <a:t>DESIRED EFFECTS OF USE</a:t>
            </a:r>
          </a:p>
          <a:p>
            <a:pPr lvl="1">
              <a:buFontTx/>
              <a:buChar char="•"/>
            </a:pPr>
            <a:r>
              <a:rPr lang="en-US" dirty="0" smtClean="0">
                <a:latin typeface="Arial" charset="0"/>
              </a:rPr>
              <a:t>Euphoria</a:t>
            </a:r>
          </a:p>
          <a:p>
            <a:pPr lvl="1">
              <a:buFontTx/>
              <a:buChar char="•"/>
            </a:pPr>
            <a:r>
              <a:rPr lang="en-US" dirty="0" smtClean="0">
                <a:latin typeface="Arial" charset="0"/>
              </a:rPr>
              <a:t>Decreased social anxiety</a:t>
            </a:r>
          </a:p>
          <a:p>
            <a:pPr lvl="1">
              <a:buFontTx/>
              <a:buChar char="•"/>
            </a:pPr>
            <a:r>
              <a:rPr lang="en-US" dirty="0" smtClean="0">
                <a:latin typeface="Arial" charset="0"/>
              </a:rPr>
              <a:t>Decreased sexual inhibition</a:t>
            </a:r>
          </a:p>
          <a:p>
            <a:pPr lvl="1">
              <a:buFontTx/>
              <a:buChar char="•"/>
            </a:pPr>
            <a:r>
              <a:rPr lang="en-US" dirty="0" smtClean="0">
                <a:latin typeface="Arial" charset="0"/>
              </a:rPr>
              <a:t>Sedation</a:t>
            </a:r>
          </a:p>
        </p:txBody>
      </p:sp>
      <p:pic>
        <p:nvPicPr>
          <p:cNvPr id="6" name="Picture 9" descr="C:\Users\buivydas\AppData\Local\Microsoft\Windows\Temporary Internet Files\Content.IE5\RP08JAHZ\MP9004328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102100"/>
            <a:ext cx="28194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0" fill="hold"/>
                                        <p:tgtEl>
                                          <p:spTgt spid="6"/>
                                        </p:tgtEl>
                                        <p:attrNameLst>
                                          <p:attrName>ppt_w</p:attrName>
                                        </p:attrNameLst>
                                      </p:cBhvr>
                                      <p:tavLst>
                                        <p:tav tm="0">
                                          <p:val>
                                            <p:fltVal val="0"/>
                                          </p:val>
                                        </p:tav>
                                        <p:tav tm="100000">
                                          <p:val>
                                            <p:strVal val="#ppt_w"/>
                                          </p:val>
                                        </p:tav>
                                      </p:tavLst>
                                    </p:anim>
                                    <p:anim calcmode="lin" valueType="num">
                                      <p:cBhvr>
                                        <p:cTn id="8" dur="10000" fill="hold"/>
                                        <p:tgtEl>
                                          <p:spTgt spid="6"/>
                                        </p:tgtEl>
                                        <p:attrNameLst>
                                          <p:attrName>ppt_h</p:attrName>
                                        </p:attrNameLst>
                                      </p:cBhvr>
                                      <p:tavLst>
                                        <p:tav tm="0">
                                          <p:val>
                                            <p:fltVal val="0"/>
                                          </p:val>
                                        </p:tav>
                                        <p:tav tm="100000">
                                          <p:val>
                                            <p:strVal val="#ppt_h"/>
                                          </p:val>
                                        </p:tav>
                                      </p:tavLst>
                                    </p:anim>
                                    <p:anim calcmode="lin" valueType="num">
                                      <p:cBhvr>
                                        <p:cTn id="9" dur="10000" fill="hold"/>
                                        <p:tgtEl>
                                          <p:spTgt spid="6"/>
                                        </p:tgtEl>
                                        <p:attrNameLst>
                                          <p:attrName>style.rotation</p:attrName>
                                        </p:attrNameLst>
                                      </p:cBhvr>
                                      <p:tavLst>
                                        <p:tav tm="0">
                                          <p:val>
                                            <p:fltVal val="90"/>
                                          </p:val>
                                        </p:tav>
                                        <p:tav tm="100000">
                                          <p:val>
                                            <p:fltVal val="0"/>
                                          </p:val>
                                        </p:tav>
                                      </p:tavLst>
                                    </p:anim>
                                    <p:animEffect transition="in" filter="fade">
                                      <p:cBhvr>
                                        <p:cTn id="10" dur="1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BB3293-A9F4-472B-A10F-F56252437D9F}" type="slidenum">
              <a:rPr lang="en-US"/>
              <a:pPr>
                <a:defRPr/>
              </a:pPr>
              <a:t>30</a:t>
            </a:fld>
            <a:endParaRPr lang="en-US" dirty="0"/>
          </a:p>
        </p:txBody>
      </p:sp>
      <p:sp>
        <p:nvSpPr>
          <p:cNvPr id="86019" name="Rectangle 2"/>
          <p:cNvSpPr>
            <a:spLocks noGrp="1" noChangeArrowheads="1"/>
          </p:cNvSpPr>
          <p:nvPr>
            <p:ph type="title"/>
          </p:nvPr>
        </p:nvSpPr>
        <p:spPr/>
        <p:txBody>
          <a:bodyPr/>
          <a:lstStyle/>
          <a:p>
            <a:pPr algn="ctr"/>
            <a:r>
              <a:rPr lang="en-US" dirty="0" smtClean="0">
                <a:latin typeface="Arial" charset="0"/>
              </a:rPr>
              <a:t>STIMULANTS</a:t>
            </a:r>
          </a:p>
        </p:txBody>
      </p:sp>
      <p:sp>
        <p:nvSpPr>
          <p:cNvPr id="86020" name="Rectangle 3"/>
          <p:cNvSpPr>
            <a:spLocks noGrp="1" noChangeArrowheads="1"/>
          </p:cNvSpPr>
          <p:nvPr>
            <p:ph type="body" idx="1"/>
          </p:nvPr>
        </p:nvSpPr>
        <p:spPr/>
        <p:txBody>
          <a:bodyPr/>
          <a:lstStyle/>
          <a:p>
            <a:pPr>
              <a:buFont typeface="Wingdings" pitchFamily="2" charset="2"/>
              <a:buNone/>
            </a:pPr>
            <a:r>
              <a:rPr lang="en-US" sz="2400" dirty="0" smtClean="0">
                <a:latin typeface="Arial" charset="0"/>
              </a:rPr>
              <a:t>INTOXICATION</a:t>
            </a:r>
          </a:p>
          <a:p>
            <a:pPr lvl="1">
              <a:buFontTx/>
              <a:buChar char="•"/>
            </a:pPr>
            <a:r>
              <a:rPr lang="en-US" sz="2000" dirty="0" smtClean="0">
                <a:latin typeface="Arial" charset="0"/>
              </a:rPr>
              <a:t>Pupils dilated</a:t>
            </a:r>
          </a:p>
          <a:p>
            <a:pPr lvl="1">
              <a:buFontTx/>
              <a:buChar char="•"/>
            </a:pPr>
            <a:r>
              <a:rPr lang="en-US" sz="2000" dirty="0" smtClean="0">
                <a:latin typeface="Arial" charset="0"/>
              </a:rPr>
              <a:t>Increase in heart rate (30-50%)</a:t>
            </a:r>
          </a:p>
          <a:p>
            <a:pPr lvl="1">
              <a:buFontTx/>
              <a:buChar char="•"/>
            </a:pPr>
            <a:r>
              <a:rPr lang="en-US" sz="2000" dirty="0" smtClean="0">
                <a:latin typeface="Arial" charset="0"/>
              </a:rPr>
              <a:t>Increase in blood pressure (15-20%)</a:t>
            </a:r>
          </a:p>
          <a:p>
            <a:pPr lvl="1">
              <a:buFontTx/>
              <a:buChar char="•"/>
            </a:pPr>
            <a:r>
              <a:rPr lang="en-US" sz="2000" dirty="0" smtClean="0">
                <a:latin typeface="Arial" charset="0"/>
              </a:rPr>
              <a:t>Nausea / vomiting</a:t>
            </a:r>
          </a:p>
          <a:p>
            <a:pPr lvl="1">
              <a:buFontTx/>
              <a:buChar char="•"/>
            </a:pPr>
            <a:r>
              <a:rPr lang="en-US" sz="2000" dirty="0" smtClean="0">
                <a:latin typeface="Arial" charset="0"/>
              </a:rPr>
              <a:t>Confusion</a:t>
            </a:r>
          </a:p>
          <a:p>
            <a:pPr lvl="1">
              <a:buFontTx/>
              <a:buChar char="•"/>
            </a:pPr>
            <a:r>
              <a:rPr lang="en-US" sz="2000" dirty="0" smtClean="0">
                <a:latin typeface="Arial" charset="0"/>
              </a:rPr>
              <a:t>Tremors</a:t>
            </a:r>
          </a:p>
          <a:p>
            <a:pPr lvl="1">
              <a:buFontTx/>
              <a:buChar char="•"/>
            </a:pPr>
            <a:r>
              <a:rPr lang="en-US" sz="2000" dirty="0" smtClean="0">
                <a:latin typeface="Arial" charset="0"/>
              </a:rPr>
              <a:t>Weight loss</a:t>
            </a:r>
          </a:p>
          <a:p>
            <a:pPr lvl="1">
              <a:buFontTx/>
              <a:buChar char="•"/>
            </a:pPr>
            <a:r>
              <a:rPr lang="en-US" sz="2000" dirty="0" smtClean="0">
                <a:latin typeface="Arial" charset="0"/>
              </a:rPr>
              <a:t>Chest pain / arrhythmia</a:t>
            </a:r>
          </a:p>
          <a:p>
            <a:pPr lvl="1">
              <a:buFontTx/>
              <a:buChar char="•"/>
            </a:pPr>
            <a:r>
              <a:rPr lang="en-US" sz="2000" dirty="0" smtClean="0">
                <a:latin typeface="Arial" charset="0"/>
              </a:rPr>
              <a:t>Electrocardiogram abnormalities (QRS and QT intervals are prolonged)</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27B7C2-B6AB-42A5-B979-97606830F8F9}" type="slidenum">
              <a:rPr lang="en-US"/>
              <a:pPr>
                <a:defRPr/>
              </a:pPr>
              <a:t>31</a:t>
            </a:fld>
            <a:endParaRPr lang="en-US" dirty="0"/>
          </a:p>
        </p:txBody>
      </p:sp>
      <p:sp>
        <p:nvSpPr>
          <p:cNvPr id="87043" name="Rectangle 2"/>
          <p:cNvSpPr>
            <a:spLocks noGrp="1" noChangeArrowheads="1"/>
          </p:cNvSpPr>
          <p:nvPr>
            <p:ph type="title"/>
          </p:nvPr>
        </p:nvSpPr>
        <p:spPr/>
        <p:txBody>
          <a:bodyPr/>
          <a:lstStyle/>
          <a:p>
            <a:pPr algn="ctr"/>
            <a:r>
              <a:rPr lang="en-US" dirty="0" smtClean="0">
                <a:latin typeface="Arial" charset="0"/>
              </a:rPr>
              <a:t>STIMULANTS</a:t>
            </a:r>
          </a:p>
        </p:txBody>
      </p:sp>
      <p:sp>
        <p:nvSpPr>
          <p:cNvPr id="87044" name="Rectangle 3"/>
          <p:cNvSpPr>
            <a:spLocks noGrp="1" noChangeArrowheads="1"/>
          </p:cNvSpPr>
          <p:nvPr>
            <p:ph type="body" idx="1"/>
          </p:nvPr>
        </p:nvSpPr>
        <p:spPr>
          <a:xfrm>
            <a:off x="990600" y="1676400"/>
            <a:ext cx="7772400" cy="4267200"/>
          </a:xfrm>
        </p:spPr>
        <p:txBody>
          <a:bodyPr/>
          <a:lstStyle/>
          <a:p>
            <a:pPr>
              <a:buFont typeface="Wingdings" pitchFamily="2" charset="2"/>
              <a:buNone/>
            </a:pPr>
            <a:r>
              <a:rPr lang="en-US" sz="2400" dirty="0" smtClean="0">
                <a:latin typeface="Arial" charset="0"/>
              </a:rPr>
              <a:t>INTOXICATION</a:t>
            </a:r>
          </a:p>
          <a:p>
            <a:pPr lvl="1">
              <a:buFontTx/>
              <a:buChar char="•"/>
            </a:pPr>
            <a:r>
              <a:rPr lang="en-US" sz="2000" dirty="0" smtClean="0">
                <a:latin typeface="Arial" charset="0"/>
              </a:rPr>
              <a:t>Headache (most common neurologic complaint)</a:t>
            </a:r>
          </a:p>
          <a:p>
            <a:pPr lvl="1">
              <a:buFontTx/>
              <a:buChar char="•"/>
            </a:pPr>
            <a:r>
              <a:rPr lang="en-US" sz="2000" dirty="0" smtClean="0">
                <a:latin typeface="Arial" charset="0"/>
              </a:rPr>
              <a:t>Seizures (can occur after only one use of cocaine, usually need more than one time use for amphetamines to cause seizures)</a:t>
            </a:r>
          </a:p>
          <a:p>
            <a:pPr lvl="1">
              <a:buFontTx/>
              <a:buChar char="•"/>
            </a:pPr>
            <a:r>
              <a:rPr lang="en-US" sz="2000" dirty="0">
                <a:latin typeface="Arial" charset="0"/>
              </a:rPr>
              <a:t>Renal failure secondary to rhabdomyolysis and myoglobinuria (muscle cells in the urine</a:t>
            </a:r>
            <a:r>
              <a:rPr lang="en-US" sz="2000" dirty="0" smtClean="0">
                <a:latin typeface="Arial" charset="0"/>
              </a:rPr>
              <a:t>)</a:t>
            </a:r>
          </a:p>
          <a:p>
            <a:pPr lvl="1">
              <a:buFontTx/>
              <a:buChar char="•"/>
            </a:pPr>
            <a:r>
              <a:rPr lang="en-US" sz="2000" dirty="0" smtClean="0">
                <a:latin typeface="Arial" charset="0"/>
              </a:rPr>
              <a:t>Priapism (painful penile erection)</a:t>
            </a:r>
          </a:p>
          <a:p>
            <a:pPr lvl="1">
              <a:buFontTx/>
              <a:buChar char="•"/>
            </a:pPr>
            <a:r>
              <a:rPr lang="en-US" sz="2000" dirty="0" smtClean="0">
                <a:latin typeface="Arial" charset="0"/>
              </a:rPr>
              <a:t>Psychotic behaviors</a:t>
            </a:r>
          </a:p>
          <a:p>
            <a:pPr marL="457200" lvl="1" indent="0">
              <a:buNone/>
            </a:pPr>
            <a:endParaRPr lang="en-US" dirty="0" smtClean="0">
              <a:latin typeface="Arial" charset="0"/>
            </a:endParaRPr>
          </a:p>
          <a:p>
            <a:pPr>
              <a:buFontTx/>
              <a:buChar char="•"/>
            </a:pPr>
            <a:endParaRPr lang="en-US" dirty="0" smtClean="0">
              <a:latin typeface="Arial" charset="0"/>
            </a:endParaRPr>
          </a:p>
        </p:txBody>
      </p:sp>
      <p:pic>
        <p:nvPicPr>
          <p:cNvPr id="7" name="Picture 4" descr="C:\Users\buivydas\Desktop\schizophrenia-s1-man-with-schizophren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67200"/>
            <a:ext cx="31718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a:r>
              <a:rPr lang="en-US" dirty="0" smtClean="0">
                <a:latin typeface="Arial" charset="0"/>
                <a:cs typeface="Arial" charset="0"/>
              </a:rPr>
              <a:t>METHAMPHETAMINE</a:t>
            </a:r>
          </a:p>
        </p:txBody>
      </p:sp>
      <p:sp>
        <p:nvSpPr>
          <p:cNvPr id="92163" name="Content Placeholder 2"/>
          <p:cNvSpPr>
            <a:spLocks noGrp="1"/>
          </p:cNvSpPr>
          <p:nvPr>
            <p:ph idx="1"/>
          </p:nvPr>
        </p:nvSpPr>
        <p:spPr/>
        <p:txBody>
          <a:bodyPr/>
          <a:lstStyle/>
          <a:p>
            <a:pPr eaLnBrk="1" hangingPunct="1">
              <a:lnSpc>
                <a:spcPct val="80000"/>
              </a:lnSpc>
            </a:pPr>
            <a:r>
              <a:rPr lang="en-US" sz="1800" dirty="0" smtClean="0">
                <a:latin typeface="Arial" charset="0"/>
                <a:cs typeface="Arial" charset="0"/>
              </a:rPr>
              <a:t>In 1997 in the West, Southwest, and South, meth was only an </a:t>
            </a:r>
            <a:r>
              <a:rPr lang="en-US" sz="1800" i="1" dirty="0" smtClean="0">
                <a:latin typeface="Arial" charset="0"/>
                <a:cs typeface="Arial" charset="0"/>
              </a:rPr>
              <a:t>emerging</a:t>
            </a:r>
            <a:r>
              <a:rPr lang="en-US" sz="1800" dirty="0" smtClean="0">
                <a:latin typeface="Arial" charset="0"/>
                <a:cs typeface="Arial" charset="0"/>
              </a:rPr>
              <a:t> drug</a:t>
            </a:r>
          </a:p>
          <a:p>
            <a:pPr eaLnBrk="1" hangingPunct="1">
              <a:lnSpc>
                <a:spcPct val="80000"/>
              </a:lnSpc>
              <a:buFont typeface="Wingdings" pitchFamily="2" charset="2"/>
              <a:buNone/>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Meth popular in San Francisco with young users who combine it with heroin (“meth speedball”), or combine it with coffee in affluent areas (“biker’s coffee”)</a:t>
            </a:r>
          </a:p>
          <a:p>
            <a:pPr eaLnBrk="1" hangingPunct="1">
              <a:lnSpc>
                <a:spcPct val="80000"/>
              </a:lnSpc>
              <a:buFont typeface="Wingdings" pitchFamily="2" charset="2"/>
              <a:buNone/>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Perceived harmfulness of meth among youth has </a:t>
            </a:r>
            <a:r>
              <a:rPr lang="en-US" sz="1800" i="1" dirty="0" smtClean="0">
                <a:latin typeface="Arial" charset="0"/>
                <a:cs typeface="Arial" charset="0"/>
              </a:rPr>
              <a:t>declined</a:t>
            </a:r>
            <a:r>
              <a:rPr lang="en-US" sz="1800" dirty="0" smtClean="0">
                <a:latin typeface="Arial" charset="0"/>
                <a:cs typeface="Arial" charset="0"/>
              </a:rPr>
              <a:t> steadily</a:t>
            </a:r>
          </a:p>
          <a:p>
            <a:pPr eaLnBrk="1" hangingPunct="1">
              <a:lnSpc>
                <a:spcPct val="80000"/>
              </a:lnSpc>
              <a:buFont typeface="Wingdings" pitchFamily="2" charset="2"/>
              <a:buNone/>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Stimulant use is cyclic and happens in outbreaks in US (Fenway Institute, 2006)</a:t>
            </a:r>
          </a:p>
          <a:p>
            <a:pPr eaLnBrk="1" hangingPunct="1">
              <a:lnSpc>
                <a:spcPct val="80000"/>
              </a:lnSpc>
              <a:buFont typeface="Wingdings" pitchFamily="2" charset="2"/>
              <a:buNone/>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Meth currently is most prevalent controlled synthetic substance clandestinely manufactured in US</a:t>
            </a:r>
          </a:p>
          <a:p>
            <a:endParaRPr lang="en-US" dirty="0" smtClean="0"/>
          </a:p>
        </p:txBody>
      </p:sp>
      <p:sp>
        <p:nvSpPr>
          <p:cNvPr id="4" name="Slide Number Placeholder 3"/>
          <p:cNvSpPr>
            <a:spLocks noGrp="1"/>
          </p:cNvSpPr>
          <p:nvPr>
            <p:ph type="sldNum" sz="quarter" idx="12"/>
          </p:nvPr>
        </p:nvSpPr>
        <p:spPr/>
        <p:txBody>
          <a:bodyPr/>
          <a:lstStyle/>
          <a:p>
            <a:pPr>
              <a:defRPr/>
            </a:pPr>
            <a:fld id="{7132ABD2-4E6D-48D1-B29C-909F0CCB6C26}" type="slidenum">
              <a:rPr lang="en-US" smtClean="0"/>
              <a:pPr>
                <a:defRPr/>
              </a:pPr>
              <a:t>32</a:t>
            </a:fld>
            <a:endParaRPr lang="en-US" dirty="0"/>
          </a:p>
        </p:txBody>
      </p:sp>
    </p:spTree>
  </p:cSld>
  <p:clrMapOvr>
    <a:masterClrMapping/>
  </p:clrMapOvr>
  <p:transition spd="slow">
    <p:wip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gn="ctr"/>
            <a:r>
              <a:rPr lang="en-US" dirty="0" smtClean="0">
                <a:latin typeface="Arial" charset="0"/>
                <a:cs typeface="Arial" charset="0"/>
              </a:rPr>
              <a:t>METHAMPHETAMINE</a:t>
            </a:r>
          </a:p>
        </p:txBody>
      </p:sp>
      <p:sp>
        <p:nvSpPr>
          <p:cNvPr id="94211" name="Content Placeholder 2"/>
          <p:cNvSpPr>
            <a:spLocks noGrp="1"/>
          </p:cNvSpPr>
          <p:nvPr>
            <p:ph idx="1"/>
          </p:nvPr>
        </p:nvSpPr>
        <p:spPr/>
        <p:txBody>
          <a:bodyPr/>
          <a:lstStyle/>
          <a:p>
            <a:pPr eaLnBrk="1" hangingPunct="1"/>
            <a:r>
              <a:rPr lang="en-US" dirty="0" smtClean="0">
                <a:latin typeface="Arial" charset="0"/>
                <a:cs typeface="Arial" charset="0"/>
              </a:rPr>
              <a:t>Commonly sold in ¼ g = “a good weekend” for 1</a:t>
            </a:r>
            <a:r>
              <a:rPr lang="en-US" baseline="30000" dirty="0" smtClean="0">
                <a:latin typeface="Arial" charset="0"/>
                <a:cs typeface="Arial" charset="0"/>
              </a:rPr>
              <a:t>st</a:t>
            </a:r>
            <a:r>
              <a:rPr lang="en-US" dirty="0" smtClean="0">
                <a:latin typeface="Arial" charset="0"/>
                <a:cs typeface="Arial" charset="0"/>
              </a:rPr>
              <a:t> time users</a:t>
            </a:r>
          </a:p>
          <a:p>
            <a:pPr eaLnBrk="1" hangingPunct="1">
              <a:buFont typeface="Wingdings" pitchFamily="2" charset="2"/>
              <a:buNone/>
            </a:pPr>
            <a:endParaRPr lang="en-US" sz="2000" dirty="0" smtClean="0">
              <a:latin typeface="Arial" charset="0"/>
              <a:cs typeface="Arial" charset="0"/>
            </a:endParaRPr>
          </a:p>
          <a:p>
            <a:pPr eaLnBrk="1" hangingPunct="1"/>
            <a:r>
              <a:rPr lang="en-US" dirty="0" smtClean="0">
                <a:latin typeface="Arial" charset="0"/>
                <a:cs typeface="Arial" charset="0"/>
              </a:rPr>
              <a:t>1/16 oz. = “teenager”</a:t>
            </a:r>
          </a:p>
          <a:p>
            <a:pPr eaLnBrk="1" hangingPunct="1">
              <a:buFont typeface="Wingdings" pitchFamily="2" charset="2"/>
              <a:buNone/>
            </a:pPr>
            <a:endParaRPr lang="en-US" sz="1800" dirty="0" smtClean="0">
              <a:latin typeface="Arial" charset="0"/>
              <a:cs typeface="Arial" charset="0"/>
            </a:endParaRPr>
          </a:p>
          <a:p>
            <a:pPr eaLnBrk="1" hangingPunct="1"/>
            <a:r>
              <a:rPr lang="en-US" dirty="0" smtClean="0">
                <a:latin typeface="Arial" charset="0"/>
                <a:cs typeface="Arial" charset="0"/>
              </a:rPr>
              <a:t>1/8 oz.   = “8-ball”</a:t>
            </a:r>
          </a:p>
          <a:p>
            <a:pPr eaLnBrk="1" hangingPunct="1">
              <a:buFont typeface="Wingdings" pitchFamily="2" charset="2"/>
              <a:buNone/>
            </a:pPr>
            <a:endParaRPr lang="en-US" sz="1800" dirty="0" smtClean="0">
              <a:latin typeface="Arial" charset="0"/>
              <a:cs typeface="Arial" charset="0"/>
            </a:endParaRPr>
          </a:p>
          <a:p>
            <a:pPr eaLnBrk="1" hangingPunct="1"/>
            <a:r>
              <a:rPr lang="en-US" dirty="0" smtClean="0">
                <a:latin typeface="Arial" charset="0"/>
                <a:cs typeface="Arial" charset="0"/>
              </a:rPr>
              <a:t>1 g every 2-3 hrs for chronic meth addicts</a:t>
            </a:r>
          </a:p>
          <a:p>
            <a:endParaRPr lang="en-US"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CDDEC8CA-F637-475D-961C-DD671881EC34}" type="slidenum">
              <a:rPr lang="en-US" smtClean="0"/>
              <a:pPr>
                <a:defRPr/>
              </a:pPr>
              <a:t>33</a:t>
            </a:fld>
            <a:endParaRPr lang="en-US" dirty="0"/>
          </a:p>
        </p:txBody>
      </p:sp>
    </p:spTree>
  </p:cSld>
  <p:clrMapOvr>
    <a:masterClrMapping/>
  </p:clrMapOvr>
  <p:transition spd="slow">
    <p:wip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990600" y="381000"/>
            <a:ext cx="7772400" cy="1143000"/>
          </a:xfrm>
        </p:spPr>
        <p:txBody>
          <a:bodyPr/>
          <a:lstStyle/>
          <a:p>
            <a:pPr algn="ctr"/>
            <a:r>
              <a:rPr lang="en-US" sz="2400" u="sng" dirty="0" smtClean="0">
                <a:latin typeface="Arial" charset="0"/>
                <a:cs typeface="Arial" charset="0"/>
              </a:rPr>
              <a:t>Before</a:t>
            </a:r>
            <a:br>
              <a:rPr lang="en-US" sz="2400" u="sng" dirty="0" smtClean="0">
                <a:latin typeface="Arial" charset="0"/>
                <a:cs typeface="Arial" charset="0"/>
              </a:rPr>
            </a:br>
            <a:r>
              <a:rPr lang="en-US" sz="2400" dirty="0" smtClean="0">
                <a:latin typeface="Arial" charset="0"/>
                <a:cs typeface="Arial" charset="0"/>
              </a:rPr>
              <a:t/>
            </a:r>
            <a:br>
              <a:rPr lang="en-US" sz="2400" dirty="0" smtClean="0">
                <a:latin typeface="Arial" charset="0"/>
                <a:cs typeface="Arial" charset="0"/>
              </a:rPr>
            </a:br>
            <a:r>
              <a:rPr lang="en-US" sz="2400" dirty="0" smtClean="0">
                <a:latin typeface="Arial" charset="0"/>
                <a:cs typeface="Arial" charset="0"/>
              </a:rPr>
              <a:t>Source: Nebraska State Patrol</a:t>
            </a:r>
          </a:p>
        </p:txBody>
      </p:sp>
      <p:sp>
        <p:nvSpPr>
          <p:cNvPr id="4" name="Slide Number Placeholder 3"/>
          <p:cNvSpPr>
            <a:spLocks noGrp="1"/>
          </p:cNvSpPr>
          <p:nvPr>
            <p:ph type="sldNum" sz="quarter" idx="12"/>
          </p:nvPr>
        </p:nvSpPr>
        <p:spPr/>
        <p:txBody>
          <a:bodyPr/>
          <a:lstStyle/>
          <a:p>
            <a:pPr>
              <a:defRPr/>
            </a:pPr>
            <a:fld id="{D58621C1-76A0-4ACA-A896-35FE6CBE63B5}" type="slidenum">
              <a:rPr lang="en-US" smtClean="0"/>
              <a:pPr>
                <a:defRPr/>
              </a:pPr>
              <a:t>34</a:t>
            </a:fld>
            <a:endParaRPr lang="en-US" dirty="0"/>
          </a:p>
        </p:txBody>
      </p:sp>
      <p:pic>
        <p:nvPicPr>
          <p:cNvPr id="98308" name="Content Placeholder 4" descr="HILL1"/>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3429000" y="1981200"/>
            <a:ext cx="2971800" cy="3810000"/>
          </a:xfr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barn(inVertical)">
                                      <p:cBhvr>
                                        <p:cTn id="7" dur="5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a:r>
              <a:rPr lang="en-US" sz="2400" u="sng" dirty="0" smtClean="0">
                <a:latin typeface="Arial" charset="0"/>
                <a:cs typeface="Arial" charset="0"/>
              </a:rPr>
              <a:t>After</a:t>
            </a:r>
            <a:br>
              <a:rPr lang="en-US" sz="2400" u="sng" dirty="0" smtClean="0">
                <a:latin typeface="Arial" charset="0"/>
                <a:cs typeface="Arial" charset="0"/>
              </a:rPr>
            </a:br>
            <a:r>
              <a:rPr lang="en-US" sz="2400" dirty="0" smtClean="0">
                <a:latin typeface="Arial" charset="0"/>
                <a:cs typeface="Arial" charset="0"/>
              </a:rPr>
              <a:t/>
            </a:r>
            <a:br>
              <a:rPr lang="en-US" sz="2400" dirty="0" smtClean="0">
                <a:latin typeface="Arial" charset="0"/>
                <a:cs typeface="Arial" charset="0"/>
              </a:rPr>
            </a:br>
            <a:r>
              <a:rPr lang="en-US" sz="2400" dirty="0" smtClean="0">
                <a:latin typeface="Arial" charset="0"/>
                <a:cs typeface="Arial" charset="0"/>
              </a:rPr>
              <a:t>Source: Nebraska State Patrol</a:t>
            </a:r>
          </a:p>
        </p:txBody>
      </p:sp>
      <p:sp>
        <p:nvSpPr>
          <p:cNvPr id="4" name="Slide Number Placeholder 3"/>
          <p:cNvSpPr>
            <a:spLocks noGrp="1"/>
          </p:cNvSpPr>
          <p:nvPr>
            <p:ph type="sldNum" sz="quarter" idx="12"/>
          </p:nvPr>
        </p:nvSpPr>
        <p:spPr/>
        <p:txBody>
          <a:bodyPr/>
          <a:lstStyle/>
          <a:p>
            <a:pPr>
              <a:defRPr/>
            </a:pPr>
            <a:fld id="{860FC982-5D4F-45F5-93D5-1D5A40C2358B}" type="slidenum">
              <a:rPr lang="en-US" smtClean="0"/>
              <a:pPr>
                <a:defRPr/>
              </a:pPr>
              <a:t>35</a:t>
            </a:fld>
            <a:endParaRPr lang="en-US" dirty="0"/>
          </a:p>
        </p:txBody>
      </p:sp>
      <p:pic>
        <p:nvPicPr>
          <p:cNvPr id="99332" name="Content Placeholder 4" descr="HILL2"/>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3352800" y="1981200"/>
            <a:ext cx="2990850" cy="4038600"/>
          </a:xfr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barn(inVertical)">
                                      <p:cBhvr>
                                        <p:cTn id="7" dur="5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C91FFD-1545-4ECA-BFBA-144A362C81ED}" type="slidenum">
              <a:rPr lang="en-US"/>
              <a:pPr>
                <a:defRPr/>
              </a:pPr>
              <a:t>36</a:t>
            </a:fld>
            <a:endParaRPr lang="en-US" dirty="0"/>
          </a:p>
        </p:txBody>
      </p:sp>
      <p:sp>
        <p:nvSpPr>
          <p:cNvPr id="101379" name="Rectangle 2"/>
          <p:cNvSpPr>
            <a:spLocks noGrp="1" noChangeArrowheads="1"/>
          </p:cNvSpPr>
          <p:nvPr>
            <p:ph type="title"/>
          </p:nvPr>
        </p:nvSpPr>
        <p:spPr/>
        <p:txBody>
          <a:bodyPr/>
          <a:lstStyle/>
          <a:p>
            <a:pPr algn="ctr"/>
            <a:r>
              <a:rPr lang="en-US" dirty="0" smtClean="0">
                <a:latin typeface="Arial" charset="0"/>
              </a:rPr>
              <a:t>STIMULANTS</a:t>
            </a:r>
          </a:p>
        </p:txBody>
      </p:sp>
      <p:sp>
        <p:nvSpPr>
          <p:cNvPr id="101380" name="Rectangle 3"/>
          <p:cNvSpPr>
            <a:spLocks noGrp="1" noChangeArrowheads="1"/>
          </p:cNvSpPr>
          <p:nvPr>
            <p:ph type="body" idx="1"/>
          </p:nvPr>
        </p:nvSpPr>
        <p:spPr>
          <a:xfrm>
            <a:off x="1447800" y="1828800"/>
            <a:ext cx="6781800" cy="4114800"/>
          </a:xfrm>
        </p:spPr>
        <p:txBody>
          <a:bodyPr/>
          <a:lstStyle/>
          <a:p>
            <a:pPr>
              <a:buFont typeface="Wingdings" pitchFamily="2" charset="2"/>
              <a:buNone/>
            </a:pPr>
            <a:r>
              <a:rPr lang="en-US" sz="2400" dirty="0" smtClean="0">
                <a:latin typeface="Arial" charset="0"/>
              </a:rPr>
              <a:t>MDMA</a:t>
            </a:r>
          </a:p>
          <a:p>
            <a:pPr lvl="1">
              <a:buFontTx/>
              <a:buChar char="•"/>
            </a:pPr>
            <a:r>
              <a:rPr lang="en-US" sz="2000" dirty="0" smtClean="0">
                <a:latin typeface="Arial" charset="0"/>
              </a:rPr>
              <a:t>Methylenedioxymethamphetamine</a:t>
            </a:r>
          </a:p>
          <a:p>
            <a:pPr lvl="1">
              <a:buFontTx/>
              <a:buChar char="•"/>
            </a:pPr>
            <a:r>
              <a:rPr lang="en-US" sz="2000" dirty="0" smtClean="0">
                <a:latin typeface="Arial" charset="0"/>
              </a:rPr>
              <a:t>Developed as an appetite depressant</a:t>
            </a:r>
          </a:p>
          <a:p>
            <a:pPr lvl="1">
              <a:buFontTx/>
              <a:buChar char="•"/>
            </a:pPr>
            <a:r>
              <a:rPr lang="en-US" sz="2000" dirty="0" smtClean="0">
                <a:latin typeface="Arial" charset="0"/>
              </a:rPr>
              <a:t>“Ecstasy”</a:t>
            </a:r>
          </a:p>
          <a:p>
            <a:pPr lvl="1">
              <a:buFontTx/>
              <a:buChar char="•"/>
            </a:pPr>
            <a:r>
              <a:rPr lang="en-US" sz="2000" dirty="0" smtClean="0">
                <a:latin typeface="Arial" charset="0"/>
              </a:rPr>
              <a:t>Damages serotonin transmission sites</a:t>
            </a:r>
          </a:p>
          <a:p>
            <a:pPr lvl="1">
              <a:buFontTx/>
              <a:buChar char="•"/>
            </a:pPr>
            <a:endParaRPr lang="en-US" sz="2000" dirty="0" smtClean="0">
              <a:latin typeface="Arial" charset="0"/>
            </a:endParaRPr>
          </a:p>
          <a:p>
            <a:pPr lvl="1">
              <a:buFontTx/>
              <a:buChar char="•"/>
            </a:pPr>
            <a:endParaRPr lang="en-US" dirty="0" smtClean="0">
              <a:latin typeface="Arial" charset="0"/>
            </a:endParaRPr>
          </a:p>
          <a:p>
            <a:pPr lvl="1">
              <a:buFontTx/>
              <a:buChar char="•"/>
            </a:pPr>
            <a:endParaRPr lang="en-US" dirty="0" smtClean="0">
              <a:latin typeface="Arial" charset="0"/>
            </a:endParaRPr>
          </a:p>
          <a:p>
            <a:pPr>
              <a:buFontTx/>
              <a:buNone/>
            </a:pPr>
            <a:r>
              <a:rPr lang="en-US" sz="1400" dirty="0" smtClean="0">
                <a:latin typeface="Arial" charset="0"/>
              </a:rPr>
              <a:t>* Ecstasy is in the methamphetamine class of drugs – many of the features detailed in the next slides pertain to methamphetamines in general.</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en-US" altLang="en-US" dirty="0" smtClean="0"/>
              <a:t> </a:t>
            </a:r>
            <a:r>
              <a:rPr lang="en-US" altLang="en-US" dirty="0" smtClean="0">
                <a:latin typeface="Arial" panose="020B0604020202020204" pitchFamily="34" charset="0"/>
                <a:cs typeface="Arial" panose="020B0604020202020204" pitchFamily="34" charset="0"/>
              </a:rPr>
              <a:t>STIMULANTS</a:t>
            </a:r>
            <a:endParaRPr lang="en-US" altLang="en-US" dirty="0">
              <a:latin typeface="Arial" panose="020B0604020202020204" pitchFamily="34" charset="0"/>
              <a:cs typeface="Arial" panose="020B0604020202020204" pitchFamily="34" charset="0"/>
            </a:endParaRPr>
          </a:p>
        </p:txBody>
      </p:sp>
      <p:sp>
        <p:nvSpPr>
          <p:cNvPr id="104451" name="Rectangle 3"/>
          <p:cNvSpPr>
            <a:spLocks noGrp="1" noChangeArrowheads="1"/>
          </p:cNvSpPr>
          <p:nvPr>
            <p:ph type="body" idx="1"/>
          </p:nvPr>
        </p:nvSpPr>
        <p:spPr/>
        <p:txBody>
          <a:bodyPr/>
          <a:lstStyle/>
          <a:p>
            <a:r>
              <a:rPr lang="en-US" altLang="en-US" dirty="0">
                <a:latin typeface="Arial" panose="020B0604020202020204" pitchFamily="34" charset="0"/>
                <a:cs typeface="Arial" panose="020B0604020202020204" pitchFamily="34" charset="0"/>
              </a:rPr>
              <a:t>Ritalin </a:t>
            </a:r>
          </a:p>
          <a:p>
            <a:r>
              <a:rPr lang="en-US" altLang="en-US" dirty="0">
                <a:latin typeface="Arial" panose="020B0604020202020204" pitchFamily="34" charset="0"/>
                <a:cs typeface="Arial" panose="020B0604020202020204" pitchFamily="34" charset="0"/>
              </a:rPr>
              <a:t>Adderall (amphetamine based)</a:t>
            </a:r>
          </a:p>
        </p:txBody>
      </p:sp>
    </p:spTree>
    <p:extLst>
      <p:ext uri="{BB962C8B-B14F-4D97-AF65-F5344CB8AC3E}">
        <p14:creationId xmlns:p14="http://schemas.microsoft.com/office/powerpoint/2010/main" val="1446463869"/>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altLang="en-US" dirty="0" smtClean="0"/>
              <a:t> </a:t>
            </a:r>
            <a:r>
              <a:rPr lang="en-US" altLang="en-US" dirty="0" smtClean="0">
                <a:latin typeface="Arial" panose="020B0604020202020204" pitchFamily="34" charset="0"/>
                <a:cs typeface="Arial" panose="020B0604020202020204" pitchFamily="34" charset="0"/>
              </a:rPr>
              <a:t>STIMULANTS</a:t>
            </a:r>
            <a:endParaRPr lang="en-US" altLang="en-US" dirty="0">
              <a:latin typeface="Arial" panose="020B0604020202020204" pitchFamily="34" charset="0"/>
              <a:cs typeface="Arial" panose="020B0604020202020204" pitchFamily="34" charset="0"/>
            </a:endParaRPr>
          </a:p>
        </p:txBody>
      </p:sp>
      <p:sp>
        <p:nvSpPr>
          <p:cNvPr id="105475" name="Rectangle 3"/>
          <p:cNvSpPr>
            <a:spLocks noGrp="1" noChangeArrowheads="1"/>
          </p:cNvSpPr>
          <p:nvPr>
            <p:ph type="body" idx="1"/>
          </p:nvPr>
        </p:nvSpPr>
        <p:spPr/>
        <p:txBody>
          <a:bodyPr/>
          <a:lstStyle/>
          <a:p>
            <a:r>
              <a:rPr lang="en-US" altLang="en-US" dirty="0">
                <a:latin typeface="Arial" panose="020B0604020202020204" pitchFamily="34" charset="0"/>
                <a:cs typeface="Arial" panose="020B0604020202020204" pitchFamily="34" charset="0"/>
              </a:rPr>
              <a:t>Enhance brain activity</a:t>
            </a:r>
          </a:p>
          <a:p>
            <a:r>
              <a:rPr lang="en-US" altLang="en-US" dirty="0">
                <a:latin typeface="Arial" panose="020B0604020202020204" pitchFamily="34" charset="0"/>
                <a:cs typeface="Arial" panose="020B0604020202020204" pitchFamily="34" charset="0"/>
              </a:rPr>
              <a:t>Cause an increase in alertness, attention and energy that is accompanied by increases in blood pressure, heart rate and respirations</a:t>
            </a:r>
            <a:r>
              <a:rPr lang="en-US" altLang="en-US" dirty="0"/>
              <a:t>.</a:t>
            </a:r>
          </a:p>
        </p:txBody>
      </p:sp>
    </p:spTree>
    <p:extLst>
      <p:ext uri="{BB962C8B-B14F-4D97-AF65-F5344CB8AC3E}">
        <p14:creationId xmlns:p14="http://schemas.microsoft.com/office/powerpoint/2010/main" val="879832741"/>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135BED-9165-41A2-B38B-658AB007067D}" type="slidenum">
              <a:rPr lang="en-US"/>
              <a:pPr>
                <a:defRPr/>
              </a:pPr>
              <a:t>39</a:t>
            </a:fld>
            <a:endParaRPr lang="en-US" dirty="0"/>
          </a:p>
        </p:txBody>
      </p:sp>
      <p:sp>
        <p:nvSpPr>
          <p:cNvPr id="104451" name="Rectangle 2"/>
          <p:cNvSpPr>
            <a:spLocks noGrp="1" noChangeArrowheads="1"/>
          </p:cNvSpPr>
          <p:nvPr>
            <p:ph type="title"/>
          </p:nvPr>
        </p:nvSpPr>
        <p:spPr/>
        <p:txBody>
          <a:bodyPr/>
          <a:lstStyle/>
          <a:p>
            <a:pPr algn="ctr"/>
            <a:r>
              <a:rPr lang="en-US" dirty="0" smtClean="0">
                <a:latin typeface="Arial" charset="0"/>
              </a:rPr>
              <a:t>STIMULANTS</a:t>
            </a:r>
          </a:p>
        </p:txBody>
      </p:sp>
      <p:sp>
        <p:nvSpPr>
          <p:cNvPr id="104452" name="Rectangle 3"/>
          <p:cNvSpPr>
            <a:spLocks noGrp="1" noChangeArrowheads="1"/>
          </p:cNvSpPr>
          <p:nvPr>
            <p:ph type="body" idx="1"/>
          </p:nvPr>
        </p:nvSpPr>
        <p:spPr>
          <a:xfrm>
            <a:off x="1066800" y="1676400"/>
            <a:ext cx="7696200" cy="4800600"/>
          </a:xfrm>
        </p:spPr>
        <p:txBody>
          <a:bodyPr/>
          <a:lstStyle/>
          <a:p>
            <a:pPr>
              <a:buFont typeface="Wingdings" pitchFamily="2" charset="2"/>
              <a:buNone/>
            </a:pPr>
            <a:r>
              <a:rPr lang="en-US" sz="2400" dirty="0" smtClean="0">
                <a:latin typeface="Arial" charset="0"/>
              </a:rPr>
              <a:t>MDMA</a:t>
            </a:r>
          </a:p>
          <a:p>
            <a:pPr lvl="1">
              <a:buFontTx/>
              <a:buChar char="•"/>
            </a:pPr>
            <a:r>
              <a:rPr lang="en-US" sz="2000" dirty="0" smtClean="0">
                <a:latin typeface="Arial" charset="0"/>
              </a:rPr>
              <a:t>Users report</a:t>
            </a:r>
          </a:p>
          <a:p>
            <a:pPr lvl="2">
              <a:buFontTx/>
              <a:buChar char="•"/>
            </a:pPr>
            <a:r>
              <a:rPr lang="en-US" sz="1800" dirty="0" smtClean="0">
                <a:latin typeface="Arial" charset="0"/>
              </a:rPr>
              <a:t>Nausea</a:t>
            </a:r>
          </a:p>
          <a:p>
            <a:pPr lvl="2">
              <a:buFontTx/>
              <a:buChar char="•"/>
            </a:pPr>
            <a:r>
              <a:rPr lang="en-US" sz="1800" dirty="0" smtClean="0">
                <a:latin typeface="Arial" charset="0"/>
              </a:rPr>
              <a:t>Jaw clenching and teeth grinding</a:t>
            </a:r>
          </a:p>
          <a:p>
            <a:pPr lvl="2">
              <a:buFontTx/>
              <a:buChar char="•"/>
            </a:pPr>
            <a:r>
              <a:rPr lang="en-US" sz="1800" dirty="0" smtClean="0">
                <a:latin typeface="Arial" charset="0"/>
              </a:rPr>
              <a:t>Increase in pulse rate</a:t>
            </a:r>
          </a:p>
          <a:p>
            <a:pPr lvl="2">
              <a:buFontTx/>
              <a:buChar char="•"/>
            </a:pPr>
            <a:r>
              <a:rPr lang="en-US" sz="1800" dirty="0" smtClean="0">
                <a:latin typeface="Arial" charset="0"/>
              </a:rPr>
              <a:t>Tremors</a:t>
            </a:r>
          </a:p>
          <a:p>
            <a:pPr lvl="2">
              <a:buFontTx/>
              <a:buChar char="•"/>
            </a:pPr>
            <a:r>
              <a:rPr lang="en-US" sz="1800" dirty="0" smtClean="0">
                <a:latin typeface="Arial" charset="0"/>
              </a:rPr>
              <a:t>Blurred vision</a:t>
            </a:r>
          </a:p>
          <a:p>
            <a:pPr lvl="2">
              <a:buFontTx/>
              <a:buChar char="•"/>
            </a:pPr>
            <a:r>
              <a:rPr lang="en-US" sz="1800" dirty="0" smtClean="0">
                <a:latin typeface="Arial" charset="0"/>
              </a:rPr>
              <a:t>Anxiety</a:t>
            </a:r>
          </a:p>
          <a:p>
            <a:pPr lvl="2">
              <a:buFontTx/>
              <a:buChar char="•"/>
            </a:pPr>
            <a:r>
              <a:rPr lang="en-US" sz="1800" dirty="0" smtClean="0">
                <a:latin typeface="Arial" charset="0"/>
              </a:rPr>
              <a:t>Altered time perception</a:t>
            </a:r>
          </a:p>
          <a:p>
            <a:pPr lvl="2">
              <a:buFontTx/>
              <a:buChar char="•"/>
            </a:pPr>
            <a:r>
              <a:rPr lang="en-US" sz="1800" dirty="0" smtClean="0">
                <a:latin typeface="Arial" charset="0"/>
              </a:rPr>
              <a:t>Decreased libido</a:t>
            </a:r>
          </a:p>
          <a:p>
            <a:pPr lvl="2">
              <a:buFontTx/>
              <a:buChar char="•"/>
            </a:pPr>
            <a:r>
              <a:rPr lang="en-US" sz="1800" dirty="0" smtClean="0">
                <a:latin typeface="Arial" charset="0"/>
              </a:rPr>
              <a:t>Increase in social interactions</a:t>
            </a:r>
          </a:p>
          <a:p>
            <a:pPr lvl="2">
              <a:buFontTx/>
              <a:buChar char="•"/>
            </a:pPr>
            <a:r>
              <a:rPr lang="en-US" sz="1800" dirty="0" smtClean="0">
                <a:latin typeface="Arial" charset="0"/>
              </a:rPr>
              <a:t>Tics</a:t>
            </a:r>
          </a:p>
          <a:p>
            <a:pPr lvl="2">
              <a:buFontTx/>
              <a:buChar char="•"/>
            </a:pPr>
            <a:r>
              <a:rPr lang="en-US" sz="1800" dirty="0" smtClean="0">
                <a:latin typeface="Arial" charset="0"/>
              </a:rPr>
              <a:t>Decrease in sleep</a:t>
            </a:r>
          </a:p>
          <a:p>
            <a:pPr lvl="2">
              <a:buFontTx/>
              <a:buChar char="•"/>
            </a:pPr>
            <a:r>
              <a:rPr lang="en-US" sz="1800" dirty="0" smtClean="0">
                <a:latin typeface="Arial" charset="0"/>
              </a:rPr>
              <a:t>Paranoia</a:t>
            </a:r>
            <a:endParaRPr lang="en-US" sz="1400"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55F0699-AB96-4270-836D-9C69DC67D201}" type="slidenum">
              <a:rPr lang="en-US"/>
              <a:pPr>
                <a:defRPr/>
              </a:pPr>
              <a:t>4</a:t>
            </a:fld>
            <a:endParaRPr lang="en-US" dirty="0"/>
          </a:p>
        </p:txBody>
      </p:sp>
      <p:sp>
        <p:nvSpPr>
          <p:cNvPr id="22531" name="Rectangle 2"/>
          <p:cNvSpPr>
            <a:spLocks noGrp="1" noChangeArrowheads="1"/>
          </p:cNvSpPr>
          <p:nvPr>
            <p:ph type="title"/>
          </p:nvPr>
        </p:nvSpPr>
        <p:spPr/>
        <p:txBody>
          <a:bodyPr/>
          <a:lstStyle/>
          <a:p>
            <a:pPr algn="ctr"/>
            <a:r>
              <a:rPr lang="en-US" dirty="0" smtClean="0">
                <a:latin typeface="Arial" charset="0"/>
              </a:rPr>
              <a:t>ALCOHOL INTOXICATION</a:t>
            </a:r>
          </a:p>
        </p:txBody>
      </p:sp>
      <p:sp>
        <p:nvSpPr>
          <p:cNvPr id="22532" name="Rectangle 3"/>
          <p:cNvSpPr>
            <a:spLocks noGrp="1" noChangeArrowheads="1"/>
          </p:cNvSpPr>
          <p:nvPr>
            <p:ph type="body" idx="1"/>
          </p:nvPr>
        </p:nvSpPr>
        <p:spPr>
          <a:xfrm>
            <a:off x="990600" y="1905000"/>
            <a:ext cx="7772400" cy="4953000"/>
          </a:xfrm>
        </p:spPr>
        <p:txBody>
          <a:bodyPr/>
          <a:lstStyle/>
          <a:p>
            <a:pPr algn="ctr">
              <a:lnSpc>
                <a:spcPct val="80000"/>
              </a:lnSpc>
              <a:buFont typeface="Wingdings" pitchFamily="2" charset="2"/>
              <a:buNone/>
            </a:pPr>
            <a:r>
              <a:rPr lang="en-US" sz="2000" b="1" dirty="0" smtClean="0">
                <a:latin typeface="Arial" charset="0"/>
              </a:rPr>
              <a:t>SIGNS AND SYMPTOMS SEEN WITH VARIOUS LEVELS OF BLOOD ALCOHOL CONCENTRATION (BAC)</a:t>
            </a:r>
          </a:p>
          <a:p>
            <a:pPr algn="ctr">
              <a:lnSpc>
                <a:spcPct val="80000"/>
              </a:lnSpc>
              <a:buFont typeface="Wingdings" pitchFamily="2" charset="2"/>
              <a:buNone/>
            </a:pPr>
            <a:endParaRPr lang="en-US" sz="2000" b="1" dirty="0" smtClean="0">
              <a:latin typeface="Arial" charset="0"/>
            </a:endParaRPr>
          </a:p>
          <a:p>
            <a:pPr>
              <a:lnSpc>
                <a:spcPct val="80000"/>
              </a:lnSpc>
              <a:buFontTx/>
              <a:buChar char="•"/>
            </a:pPr>
            <a:r>
              <a:rPr lang="en-US" sz="2000" b="1" dirty="0" smtClean="0">
                <a:latin typeface="Arial" charset="0"/>
              </a:rPr>
              <a:t>20 - 99 mg%:</a:t>
            </a:r>
            <a:r>
              <a:rPr lang="en-US" sz="2000" dirty="0" smtClean="0">
                <a:latin typeface="Arial" charset="0"/>
              </a:rPr>
              <a:t> loss of muscular coordination</a:t>
            </a:r>
          </a:p>
          <a:p>
            <a:pPr>
              <a:lnSpc>
                <a:spcPct val="80000"/>
              </a:lnSpc>
              <a:buFontTx/>
              <a:buChar char="•"/>
            </a:pPr>
            <a:r>
              <a:rPr lang="en-US" sz="2000" b="1" dirty="0" smtClean="0">
                <a:latin typeface="Arial" charset="0"/>
              </a:rPr>
              <a:t>100 - 199 mg%:</a:t>
            </a:r>
            <a:r>
              <a:rPr lang="en-US" sz="2000" dirty="0" smtClean="0">
                <a:latin typeface="Arial" charset="0"/>
              </a:rPr>
              <a:t> neurological impairment, ataxia (impaired gait), prolonged reaction time, mental impairment, poor/impaired coordination</a:t>
            </a:r>
          </a:p>
          <a:p>
            <a:pPr>
              <a:lnSpc>
                <a:spcPct val="80000"/>
              </a:lnSpc>
              <a:buFontTx/>
              <a:buChar char="•"/>
            </a:pPr>
            <a:r>
              <a:rPr lang="en-US" sz="2000" b="1" dirty="0" smtClean="0">
                <a:latin typeface="Arial" charset="0"/>
              </a:rPr>
              <a:t>200 - 299 mg%:</a:t>
            </a:r>
            <a:r>
              <a:rPr lang="en-US" sz="2000" dirty="0" smtClean="0">
                <a:latin typeface="Arial" charset="0"/>
              </a:rPr>
              <a:t> nausea, vomiting, ataxia</a:t>
            </a:r>
          </a:p>
          <a:p>
            <a:pPr>
              <a:lnSpc>
                <a:spcPct val="80000"/>
              </a:lnSpc>
              <a:buFontTx/>
              <a:buChar char="•"/>
            </a:pPr>
            <a:r>
              <a:rPr lang="en-US" sz="2000" b="1" dirty="0" smtClean="0">
                <a:latin typeface="Arial" charset="0"/>
              </a:rPr>
              <a:t>300 - 399 mg%:</a:t>
            </a:r>
            <a:r>
              <a:rPr lang="en-US" sz="2000" dirty="0" smtClean="0">
                <a:latin typeface="Arial" charset="0"/>
              </a:rPr>
              <a:t> hypothermia, dysarthria (disturbance of speech), amnesia, stupor</a:t>
            </a:r>
          </a:p>
          <a:p>
            <a:pPr>
              <a:lnSpc>
                <a:spcPct val="80000"/>
              </a:lnSpc>
              <a:buFontTx/>
              <a:buChar char="•"/>
            </a:pPr>
            <a:r>
              <a:rPr lang="en-US" sz="2000" b="1" dirty="0" smtClean="0">
                <a:latin typeface="Arial" charset="0"/>
              </a:rPr>
              <a:t>400 - &gt; mg%:</a:t>
            </a:r>
            <a:r>
              <a:rPr lang="en-US" sz="2000" dirty="0" smtClean="0">
                <a:latin typeface="Arial" charset="0"/>
              </a:rPr>
              <a:t> coma</a:t>
            </a:r>
          </a:p>
          <a:p>
            <a:pPr>
              <a:lnSpc>
                <a:spcPct val="80000"/>
              </a:lnSpc>
              <a:buFont typeface="Wingdings" pitchFamily="2" charset="2"/>
              <a:buNone/>
            </a:pPr>
            <a:endParaRPr lang="en-US" sz="2000" dirty="0" smtClean="0">
              <a:latin typeface="Arial" charset="0"/>
            </a:endParaRPr>
          </a:p>
          <a:p>
            <a:pPr>
              <a:lnSpc>
                <a:spcPct val="80000"/>
              </a:lnSpc>
              <a:buFont typeface="Wingdings" pitchFamily="2" charset="2"/>
              <a:buNone/>
            </a:pPr>
            <a:r>
              <a:rPr lang="en-US" sz="2000" dirty="0" smtClean="0">
                <a:latin typeface="Arial" charset="0"/>
              </a:rPr>
              <a:t>* </a:t>
            </a:r>
            <a:r>
              <a:rPr lang="en-US" sz="1400" dirty="0" smtClean="0">
                <a:latin typeface="Arial" charset="0"/>
              </a:rPr>
              <a:t>Degree of impairment can depend on an individual’s degree of tolerance</a:t>
            </a:r>
            <a:endParaRPr lang="en-US" sz="2000" dirty="0" smtClean="0">
              <a:latin typeface="Arial" charset="0"/>
            </a:endParaRPr>
          </a:p>
          <a:p>
            <a:pPr>
              <a:lnSpc>
                <a:spcPct val="80000"/>
              </a:lnSpc>
              <a:buFont typeface="Wingdings" pitchFamily="2" charset="2"/>
              <a:buNone/>
            </a:pPr>
            <a:r>
              <a:rPr lang="en-US" sz="2800" dirty="0" smtClean="0">
                <a:latin typeface="Arial" charset="0"/>
              </a:rPr>
              <a:t>		</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C6EF732-8C54-4896-8B33-34558EA993F2}" type="slidenum">
              <a:rPr lang="en-US"/>
              <a:pPr>
                <a:defRPr/>
              </a:pPr>
              <a:t>40</a:t>
            </a:fld>
            <a:endParaRPr lang="en-US" dirty="0"/>
          </a:p>
        </p:txBody>
      </p:sp>
      <p:sp>
        <p:nvSpPr>
          <p:cNvPr id="108547" name="Rectangle 1026"/>
          <p:cNvSpPr>
            <a:spLocks noGrp="1" noChangeArrowheads="1"/>
          </p:cNvSpPr>
          <p:nvPr>
            <p:ph type="title"/>
          </p:nvPr>
        </p:nvSpPr>
        <p:spPr/>
        <p:txBody>
          <a:bodyPr/>
          <a:lstStyle/>
          <a:p>
            <a:pPr algn="ctr"/>
            <a:r>
              <a:rPr lang="en-US" dirty="0" smtClean="0">
                <a:latin typeface="Arial" charset="0"/>
              </a:rPr>
              <a:t>STIMULANTS</a:t>
            </a:r>
          </a:p>
        </p:txBody>
      </p:sp>
      <p:sp>
        <p:nvSpPr>
          <p:cNvPr id="108548" name="Rectangle 1027"/>
          <p:cNvSpPr>
            <a:spLocks noGrp="1" noChangeArrowheads="1"/>
          </p:cNvSpPr>
          <p:nvPr>
            <p:ph type="body" idx="1"/>
          </p:nvPr>
        </p:nvSpPr>
        <p:spPr>
          <a:xfrm>
            <a:off x="990600" y="1600200"/>
            <a:ext cx="7772400" cy="3200400"/>
          </a:xfrm>
        </p:spPr>
        <p:txBody>
          <a:bodyPr/>
          <a:lstStyle/>
          <a:p>
            <a:pPr>
              <a:buFont typeface="Wingdings" pitchFamily="2" charset="2"/>
              <a:buNone/>
            </a:pPr>
            <a:r>
              <a:rPr lang="en-US" sz="2400" dirty="0" smtClean="0">
                <a:latin typeface="Arial" charset="0"/>
              </a:rPr>
              <a:t>MACE AND NUTMEG</a:t>
            </a:r>
          </a:p>
          <a:p>
            <a:pPr lvl="1">
              <a:buFontTx/>
              <a:buChar char="•"/>
            </a:pPr>
            <a:r>
              <a:rPr lang="en-US" sz="2000" dirty="0" smtClean="0">
                <a:latin typeface="Arial" charset="0"/>
              </a:rPr>
              <a:t>Contain Amphetamine (MDA)</a:t>
            </a:r>
          </a:p>
          <a:p>
            <a:pPr lvl="1">
              <a:buFontTx/>
              <a:buChar char="•"/>
            </a:pPr>
            <a:r>
              <a:rPr lang="en-US" sz="2000" dirty="0" smtClean="0">
                <a:latin typeface="Arial" charset="0"/>
              </a:rPr>
              <a:t>With use see</a:t>
            </a:r>
          </a:p>
          <a:p>
            <a:pPr lvl="2">
              <a:buFontTx/>
              <a:buChar char="•"/>
            </a:pPr>
            <a:r>
              <a:rPr lang="en-US" sz="1800" dirty="0" smtClean="0">
                <a:latin typeface="Arial" charset="0"/>
              </a:rPr>
              <a:t>Projectile vomiting</a:t>
            </a:r>
          </a:p>
          <a:p>
            <a:pPr lvl="2">
              <a:buFontTx/>
              <a:buChar char="•"/>
            </a:pPr>
            <a:r>
              <a:rPr lang="en-US" sz="1800" dirty="0" smtClean="0">
                <a:latin typeface="Arial" charset="0"/>
              </a:rPr>
              <a:t>Blinding headaches</a:t>
            </a:r>
          </a:p>
          <a:p>
            <a:pPr lvl="2">
              <a:buFontTx/>
              <a:buChar char="•"/>
            </a:pPr>
            <a:r>
              <a:rPr lang="en-US" sz="1800" dirty="0" smtClean="0">
                <a:latin typeface="Arial" charset="0"/>
              </a:rPr>
              <a:t>Localized and persistent kidney pain</a:t>
            </a:r>
          </a:p>
          <a:p>
            <a:pPr lvl="2">
              <a:buFontTx/>
              <a:buChar char="•"/>
            </a:pPr>
            <a:r>
              <a:rPr lang="en-US" sz="1800" dirty="0" smtClean="0">
                <a:latin typeface="Arial" charset="0"/>
              </a:rPr>
              <a:t>Localized and persistent joint pain</a:t>
            </a:r>
          </a:p>
          <a:p>
            <a:pPr lvl="2">
              <a:buFontTx/>
              <a:buNone/>
            </a:pPr>
            <a:endParaRPr lang="en-US" dirty="0" smtClean="0">
              <a:latin typeface="Arial" charset="0"/>
            </a:endParaRPr>
          </a:p>
          <a:p>
            <a:pPr lvl="2">
              <a:buFontTx/>
              <a:buChar char="•"/>
            </a:pPr>
            <a:endParaRPr lang="en-US" dirty="0" smtClean="0">
              <a:latin typeface="Arial" charset="0"/>
            </a:endParaRPr>
          </a:p>
          <a:p>
            <a:pPr>
              <a:buFontTx/>
              <a:buChar char="•"/>
            </a:pP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B1D1B9F-59B2-4E36-A0F2-9C9E0967C1E9}" type="slidenum">
              <a:rPr lang="en-US"/>
              <a:pPr>
                <a:defRPr/>
              </a:pPr>
              <a:t>41</a:t>
            </a:fld>
            <a:endParaRPr lang="en-US" dirty="0"/>
          </a:p>
        </p:txBody>
      </p:sp>
      <p:sp>
        <p:nvSpPr>
          <p:cNvPr id="110595" name="Rectangle 2"/>
          <p:cNvSpPr>
            <a:spLocks noGrp="1" noChangeArrowheads="1"/>
          </p:cNvSpPr>
          <p:nvPr>
            <p:ph type="title"/>
          </p:nvPr>
        </p:nvSpPr>
        <p:spPr/>
        <p:txBody>
          <a:bodyPr/>
          <a:lstStyle/>
          <a:p>
            <a:pPr algn="ctr"/>
            <a:r>
              <a:rPr lang="en-US" dirty="0" smtClean="0">
                <a:latin typeface="Arial" charset="0"/>
              </a:rPr>
              <a:t>HALLUCINOGENS</a:t>
            </a:r>
          </a:p>
        </p:txBody>
      </p:sp>
      <p:sp>
        <p:nvSpPr>
          <p:cNvPr id="110596" name="Rectangle 3"/>
          <p:cNvSpPr>
            <a:spLocks noGrp="1" noChangeArrowheads="1"/>
          </p:cNvSpPr>
          <p:nvPr>
            <p:ph type="body" idx="1"/>
          </p:nvPr>
        </p:nvSpPr>
        <p:spPr>
          <a:xfrm>
            <a:off x="990600" y="1600200"/>
            <a:ext cx="7772400" cy="5257800"/>
          </a:xfrm>
        </p:spPr>
        <p:txBody>
          <a:bodyPr/>
          <a:lstStyle/>
          <a:p>
            <a:pPr>
              <a:buFont typeface="Wingdings" pitchFamily="2" charset="2"/>
              <a:buNone/>
            </a:pPr>
            <a:endParaRPr lang="en-US" sz="2400" dirty="0" smtClean="0">
              <a:latin typeface="Arial" charset="0"/>
            </a:endParaRPr>
          </a:p>
          <a:p>
            <a:pPr>
              <a:buFont typeface="Wingdings" pitchFamily="2" charset="2"/>
              <a:buNone/>
            </a:pPr>
            <a:r>
              <a:rPr lang="en-US" sz="2400" dirty="0" smtClean="0">
                <a:latin typeface="Arial" charset="0"/>
              </a:rPr>
              <a:t>The subjective experience of hallucinogen intoxication is heavily determined by the set (expectations for the experience and personality of the use) and setting of the user.</a:t>
            </a:r>
          </a:p>
        </p:txBody>
      </p:sp>
      <p:pic>
        <p:nvPicPr>
          <p:cNvPr id="7" name="Picture 5" descr="C:\Users\buivydas\Desktop\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05200"/>
            <a:ext cx="2971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0" fill="hold"/>
                                        <p:tgtEl>
                                          <p:spTgt spid="7"/>
                                        </p:tgtEl>
                                        <p:attrNameLst>
                                          <p:attrName>ppt_w</p:attrName>
                                        </p:attrNameLst>
                                      </p:cBhvr>
                                      <p:tavLst>
                                        <p:tav tm="0">
                                          <p:val>
                                            <p:fltVal val="0"/>
                                          </p:val>
                                        </p:tav>
                                        <p:tav tm="100000">
                                          <p:val>
                                            <p:strVal val="#ppt_w"/>
                                          </p:val>
                                        </p:tav>
                                      </p:tavLst>
                                    </p:anim>
                                    <p:anim calcmode="lin" valueType="num">
                                      <p:cBhvr>
                                        <p:cTn id="8" dur="10000" fill="hold"/>
                                        <p:tgtEl>
                                          <p:spTgt spid="7"/>
                                        </p:tgtEl>
                                        <p:attrNameLst>
                                          <p:attrName>ppt_h</p:attrName>
                                        </p:attrNameLst>
                                      </p:cBhvr>
                                      <p:tavLst>
                                        <p:tav tm="0">
                                          <p:val>
                                            <p:fltVal val="0"/>
                                          </p:val>
                                        </p:tav>
                                        <p:tav tm="100000">
                                          <p:val>
                                            <p:strVal val="#ppt_h"/>
                                          </p:val>
                                        </p:tav>
                                      </p:tavLst>
                                    </p:anim>
                                    <p:anim calcmode="lin" valueType="num">
                                      <p:cBhvr>
                                        <p:cTn id="9" dur="10000" fill="hold"/>
                                        <p:tgtEl>
                                          <p:spTgt spid="7"/>
                                        </p:tgtEl>
                                        <p:attrNameLst>
                                          <p:attrName>style.rotation</p:attrName>
                                        </p:attrNameLst>
                                      </p:cBhvr>
                                      <p:tavLst>
                                        <p:tav tm="0">
                                          <p:val>
                                            <p:fltVal val="90"/>
                                          </p:val>
                                        </p:tav>
                                        <p:tav tm="100000">
                                          <p:val>
                                            <p:fltVal val="0"/>
                                          </p:val>
                                        </p:tav>
                                      </p:tavLst>
                                    </p:anim>
                                    <p:animEffect transition="in" filter="fade">
                                      <p:cBhvr>
                                        <p:cTn id="10" dur="1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4153F88-1751-4E72-B114-661294A422A1}" type="slidenum">
              <a:rPr lang="en-US"/>
              <a:pPr>
                <a:defRPr/>
              </a:pPr>
              <a:t>42</a:t>
            </a:fld>
            <a:endParaRPr lang="en-US" dirty="0"/>
          </a:p>
        </p:txBody>
      </p:sp>
      <p:pic>
        <p:nvPicPr>
          <p:cNvPr id="111619" name="Picture 2" descr="Photograph of Morning Glory flowers, open and 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62125"/>
            <a:ext cx="46482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Text Box 3"/>
          <p:cNvSpPr txBox="1">
            <a:spLocks noChangeArrowheads="1"/>
          </p:cNvSpPr>
          <p:nvPr/>
        </p:nvSpPr>
        <p:spPr bwMode="auto">
          <a:xfrm>
            <a:off x="1371600" y="537527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t>MORNING GLORY- LSD DERIVATIVES</a:t>
            </a:r>
          </a:p>
        </p:txBody>
      </p:sp>
      <p:sp>
        <p:nvSpPr>
          <p:cNvPr id="111621" name="Rectangle 4"/>
          <p:cNvSpPr>
            <a:spLocks noGrp="1" noChangeArrowheads="1"/>
          </p:cNvSpPr>
          <p:nvPr>
            <p:ph type="title"/>
          </p:nvPr>
        </p:nvSpPr>
        <p:spPr/>
        <p:txBody>
          <a:bodyPr/>
          <a:lstStyle/>
          <a:p>
            <a:pPr algn="ctr"/>
            <a:r>
              <a:rPr lang="en-US" dirty="0" smtClean="0">
                <a:latin typeface="Arial" charset="0"/>
              </a:rPr>
              <a:t>HALLUCINOGENS</a:t>
            </a:r>
          </a:p>
        </p:txBody>
      </p:sp>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wheel(1)">
                                      <p:cBhvr>
                                        <p:cTn id="7" dur="50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A28EEEB-918F-42B8-A9D5-F1DCE4935958}" type="slidenum">
              <a:rPr lang="en-US"/>
              <a:pPr>
                <a:defRPr/>
              </a:pPr>
              <a:t>43</a:t>
            </a:fld>
            <a:endParaRPr lang="en-US" dirty="0"/>
          </a:p>
        </p:txBody>
      </p:sp>
      <p:sp>
        <p:nvSpPr>
          <p:cNvPr id="117763" name="Rectangle 2"/>
          <p:cNvSpPr>
            <a:spLocks noGrp="1" noChangeArrowheads="1"/>
          </p:cNvSpPr>
          <p:nvPr>
            <p:ph type="title"/>
          </p:nvPr>
        </p:nvSpPr>
        <p:spPr/>
        <p:txBody>
          <a:bodyPr/>
          <a:lstStyle/>
          <a:p>
            <a:pPr algn="ctr"/>
            <a:r>
              <a:rPr lang="en-US" dirty="0" smtClean="0">
                <a:latin typeface="Arial" charset="0"/>
              </a:rPr>
              <a:t>HALLUCINOGENS</a:t>
            </a:r>
          </a:p>
        </p:txBody>
      </p:sp>
      <p:sp>
        <p:nvSpPr>
          <p:cNvPr id="117764" name="Rectangle 3"/>
          <p:cNvSpPr>
            <a:spLocks noGrp="1" noChangeArrowheads="1"/>
          </p:cNvSpPr>
          <p:nvPr>
            <p:ph type="body" idx="1"/>
          </p:nvPr>
        </p:nvSpPr>
        <p:spPr>
          <a:xfrm>
            <a:off x="990600" y="1600200"/>
            <a:ext cx="7772400" cy="3200400"/>
          </a:xfrm>
        </p:spPr>
        <p:txBody>
          <a:bodyPr/>
          <a:lstStyle/>
          <a:p>
            <a:pPr>
              <a:buFont typeface="Wingdings" pitchFamily="2" charset="2"/>
              <a:buNone/>
            </a:pPr>
            <a:r>
              <a:rPr lang="en-US" sz="2400" dirty="0" smtClean="0">
                <a:latin typeface="Arial" charset="0"/>
              </a:rPr>
              <a:t>DESIRED EFFECTS OF USE</a:t>
            </a:r>
          </a:p>
          <a:p>
            <a:pPr lvl="1">
              <a:buFontTx/>
              <a:buChar char="•"/>
            </a:pPr>
            <a:r>
              <a:rPr lang="en-US" sz="2000" dirty="0" smtClean="0">
                <a:latin typeface="Arial" charset="0"/>
              </a:rPr>
              <a:t>Modification of perception</a:t>
            </a:r>
          </a:p>
          <a:p>
            <a:pPr lvl="1">
              <a:buFontTx/>
              <a:buChar char="•"/>
            </a:pPr>
            <a:r>
              <a:rPr lang="en-US" sz="2000" dirty="0" smtClean="0">
                <a:latin typeface="Arial" charset="0"/>
              </a:rPr>
              <a:t>Hallucinations</a:t>
            </a:r>
          </a:p>
          <a:p>
            <a:pPr lvl="1">
              <a:buFontTx/>
              <a:buChar char="•"/>
            </a:pPr>
            <a:r>
              <a:rPr lang="en-US" sz="2000" dirty="0" smtClean="0">
                <a:latin typeface="Arial" charset="0"/>
              </a:rPr>
              <a:t>Distortions (trails)</a:t>
            </a:r>
          </a:p>
          <a:p>
            <a:pPr lvl="1">
              <a:buFontTx/>
              <a:buChar char="•"/>
            </a:pPr>
            <a:r>
              <a:rPr lang="en-US" sz="2000" dirty="0" smtClean="0">
                <a:latin typeface="Arial" charset="0"/>
              </a:rPr>
              <a:t>Insight</a:t>
            </a:r>
          </a:p>
          <a:p>
            <a:pPr lvl="1">
              <a:buFontTx/>
              <a:buChar char="•"/>
            </a:pPr>
            <a:r>
              <a:rPr lang="en-US" sz="2000" dirty="0" smtClean="0">
                <a:solidFill>
                  <a:schemeClr val="accent2"/>
                </a:solidFill>
                <a:latin typeface="Arial" charset="0"/>
              </a:rPr>
              <a:t>Synesthesia</a:t>
            </a:r>
            <a:r>
              <a:rPr lang="en-US" sz="2000" dirty="0" smtClean="0">
                <a:latin typeface="Arial" charset="0"/>
              </a:rPr>
              <a:t> (cross over or mixing of the senses “smell a sound”)</a:t>
            </a:r>
          </a:p>
          <a:p>
            <a:pPr lvl="1">
              <a:buFontTx/>
              <a:buChar char="•"/>
            </a:pPr>
            <a:r>
              <a:rPr lang="en-US" sz="2000" dirty="0" smtClean="0">
                <a:latin typeface="Arial" charset="0"/>
              </a:rPr>
              <a:t>Onset in 60 minutes with peak in 2 - 4 hours</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918D9FB-6C94-40E5-B803-80FE87F3DE75}" type="slidenum">
              <a:rPr lang="en-US"/>
              <a:pPr>
                <a:defRPr/>
              </a:pPr>
              <a:t>44</a:t>
            </a:fld>
            <a:endParaRPr lang="en-US" dirty="0"/>
          </a:p>
        </p:txBody>
      </p:sp>
      <p:sp>
        <p:nvSpPr>
          <p:cNvPr id="118787" name="Rectangle 2"/>
          <p:cNvSpPr>
            <a:spLocks noGrp="1" noChangeArrowheads="1"/>
          </p:cNvSpPr>
          <p:nvPr>
            <p:ph type="title"/>
          </p:nvPr>
        </p:nvSpPr>
        <p:spPr/>
        <p:txBody>
          <a:bodyPr/>
          <a:lstStyle/>
          <a:p>
            <a:pPr algn="ctr"/>
            <a:r>
              <a:rPr lang="en-US" dirty="0" smtClean="0">
                <a:latin typeface="Arial" charset="0"/>
              </a:rPr>
              <a:t>HALLUCINOGENS</a:t>
            </a:r>
          </a:p>
        </p:txBody>
      </p:sp>
      <p:sp>
        <p:nvSpPr>
          <p:cNvPr id="118788" name="Rectangle 3"/>
          <p:cNvSpPr>
            <a:spLocks noGrp="1" noChangeArrowheads="1"/>
          </p:cNvSpPr>
          <p:nvPr>
            <p:ph type="body" idx="1"/>
          </p:nvPr>
        </p:nvSpPr>
        <p:spPr>
          <a:xfrm>
            <a:off x="1066800" y="1600200"/>
            <a:ext cx="7696200" cy="4724400"/>
          </a:xfrm>
        </p:spPr>
        <p:txBody>
          <a:bodyPr/>
          <a:lstStyle/>
          <a:p>
            <a:pPr>
              <a:buFont typeface="Wingdings" pitchFamily="2" charset="2"/>
              <a:buNone/>
            </a:pPr>
            <a:r>
              <a:rPr lang="en-US" sz="2400" dirty="0" smtClean="0">
                <a:latin typeface="Arial" charset="0"/>
              </a:rPr>
              <a:t>COMMON PROBLEMS</a:t>
            </a:r>
          </a:p>
          <a:p>
            <a:pPr lvl="1">
              <a:buFontTx/>
              <a:buChar char="•"/>
            </a:pPr>
            <a:r>
              <a:rPr lang="en-US" sz="2000" dirty="0" smtClean="0">
                <a:latin typeface="Arial" charset="0"/>
              </a:rPr>
              <a:t>Rapid tolerance ( 3 - 4 days for LSD )</a:t>
            </a:r>
          </a:p>
          <a:p>
            <a:pPr lvl="1">
              <a:buFontTx/>
              <a:buChar char="•"/>
            </a:pPr>
            <a:r>
              <a:rPr lang="en-US" sz="2000" dirty="0" smtClean="0">
                <a:latin typeface="Arial" charset="0"/>
              </a:rPr>
              <a:t>Depersonalization</a:t>
            </a:r>
          </a:p>
          <a:p>
            <a:pPr lvl="1">
              <a:buFontTx/>
              <a:buChar char="•"/>
            </a:pPr>
            <a:r>
              <a:rPr lang="en-US" sz="2000" dirty="0" smtClean="0">
                <a:latin typeface="Arial" charset="0"/>
              </a:rPr>
              <a:t>Confusion</a:t>
            </a:r>
          </a:p>
          <a:p>
            <a:pPr lvl="1">
              <a:buFontTx/>
              <a:buChar char="•"/>
            </a:pPr>
            <a:r>
              <a:rPr lang="en-US" sz="2000" dirty="0" smtClean="0">
                <a:latin typeface="Arial" charset="0"/>
              </a:rPr>
              <a:t>Acute anxiety and panic</a:t>
            </a:r>
          </a:p>
          <a:p>
            <a:pPr lvl="1">
              <a:buFontTx/>
              <a:buChar char="•"/>
            </a:pPr>
            <a:r>
              <a:rPr lang="en-US" sz="2000" dirty="0" smtClean="0">
                <a:latin typeface="Arial" charset="0"/>
              </a:rPr>
              <a:t>Depression</a:t>
            </a:r>
          </a:p>
          <a:p>
            <a:pPr lvl="1">
              <a:buFontTx/>
              <a:buChar char="•"/>
            </a:pPr>
            <a:r>
              <a:rPr lang="en-US" sz="2000" dirty="0" smtClean="0">
                <a:latin typeface="Arial" charset="0"/>
              </a:rPr>
              <a:t>Flashbacks</a:t>
            </a:r>
          </a:p>
          <a:p>
            <a:pPr lvl="1">
              <a:buFontTx/>
              <a:buChar char="•"/>
            </a:pPr>
            <a:r>
              <a:rPr lang="en-US" sz="2000" dirty="0" smtClean="0">
                <a:latin typeface="Arial" charset="0"/>
              </a:rPr>
              <a:t>Temporary psychosis</a:t>
            </a:r>
          </a:p>
          <a:p>
            <a:pPr lvl="1">
              <a:buFontTx/>
              <a:buChar char="•"/>
            </a:pPr>
            <a:r>
              <a:rPr lang="en-US" sz="2000" dirty="0" smtClean="0">
                <a:latin typeface="Arial" charset="0"/>
              </a:rPr>
              <a:t>Loss of coordination</a:t>
            </a:r>
          </a:p>
          <a:p>
            <a:pPr lvl="1">
              <a:buFontTx/>
              <a:buChar char="•"/>
            </a:pPr>
            <a:r>
              <a:rPr lang="en-US" sz="2000" dirty="0" smtClean="0">
                <a:latin typeface="Arial" charset="0"/>
              </a:rPr>
              <a:t>Increase in pulse rate and temperature</a:t>
            </a:r>
          </a:p>
          <a:p>
            <a:pPr lvl="1">
              <a:buFontTx/>
              <a:buChar char="•"/>
            </a:pPr>
            <a:r>
              <a:rPr lang="en-US" sz="2000" dirty="0" smtClean="0">
                <a:latin typeface="Arial" charset="0"/>
              </a:rPr>
              <a:t>Dilated pupils</a:t>
            </a:r>
          </a:p>
          <a:p>
            <a:pPr lvl="1">
              <a:buFontTx/>
              <a:buChar char="•"/>
            </a:pPr>
            <a:r>
              <a:rPr lang="en-US" sz="2000" dirty="0" smtClean="0">
                <a:latin typeface="Arial" charset="0"/>
              </a:rPr>
              <a:t>Nausea and vomiting 30 - 120 minutes after mescaline use</a:t>
            </a:r>
          </a:p>
          <a:p>
            <a:pPr lvl="1">
              <a:buFontTx/>
              <a:buChar char="•"/>
            </a:pPr>
            <a:r>
              <a:rPr lang="en-US" sz="2000" dirty="0" smtClean="0">
                <a:latin typeface="Arial" charset="0"/>
              </a:rPr>
              <a:t>Increase in cortisol and prolactin hormone levels</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25CA819-9EA0-4127-A502-A48BD807D078}" type="slidenum">
              <a:rPr lang="en-US"/>
              <a:pPr>
                <a:defRPr/>
              </a:pPr>
              <a:t>45</a:t>
            </a:fld>
            <a:endParaRPr lang="en-US" dirty="0"/>
          </a:p>
        </p:txBody>
      </p:sp>
      <p:sp>
        <p:nvSpPr>
          <p:cNvPr id="119811" name="Rectangle 2"/>
          <p:cNvSpPr>
            <a:spLocks noGrp="1" noChangeArrowheads="1"/>
          </p:cNvSpPr>
          <p:nvPr>
            <p:ph type="title"/>
          </p:nvPr>
        </p:nvSpPr>
        <p:spPr/>
        <p:txBody>
          <a:bodyPr/>
          <a:lstStyle/>
          <a:p>
            <a:pPr algn="ctr"/>
            <a:r>
              <a:rPr lang="en-US" dirty="0" smtClean="0">
                <a:latin typeface="Arial" charset="0"/>
              </a:rPr>
              <a:t>HALLUCINOGENS</a:t>
            </a:r>
          </a:p>
        </p:txBody>
      </p:sp>
      <p:sp>
        <p:nvSpPr>
          <p:cNvPr id="119812" name="Rectangle 3"/>
          <p:cNvSpPr>
            <a:spLocks noGrp="1" noChangeArrowheads="1"/>
          </p:cNvSpPr>
          <p:nvPr>
            <p:ph type="body" idx="1"/>
          </p:nvPr>
        </p:nvSpPr>
        <p:spPr>
          <a:xfrm>
            <a:off x="990600" y="1600200"/>
            <a:ext cx="7772400" cy="3200400"/>
          </a:xfrm>
        </p:spPr>
        <p:txBody>
          <a:bodyPr/>
          <a:lstStyle/>
          <a:p>
            <a:pPr>
              <a:buFont typeface="Wingdings" pitchFamily="2" charset="2"/>
              <a:buNone/>
            </a:pPr>
            <a:r>
              <a:rPr lang="en-US" sz="2400" dirty="0" smtClean="0">
                <a:latin typeface="Arial" charset="0"/>
              </a:rPr>
              <a:t>COMMON PROBLEMS</a:t>
            </a:r>
            <a:endParaRPr lang="en-US" sz="2000" dirty="0" smtClean="0">
              <a:latin typeface="Arial" charset="0"/>
            </a:endParaRPr>
          </a:p>
          <a:p>
            <a:pPr lvl="1">
              <a:buFontTx/>
              <a:buChar char="•"/>
            </a:pPr>
            <a:r>
              <a:rPr lang="en-US" sz="2000" dirty="0" smtClean="0">
                <a:latin typeface="Arial" charset="0"/>
              </a:rPr>
              <a:t>Flashbacks</a:t>
            </a:r>
          </a:p>
          <a:p>
            <a:pPr lvl="2">
              <a:buFontTx/>
              <a:buChar char="•"/>
            </a:pPr>
            <a:r>
              <a:rPr lang="en-US" sz="1800" dirty="0" smtClean="0">
                <a:latin typeface="Arial" charset="0"/>
              </a:rPr>
              <a:t>Same with marijuana, LSD, psilocybin, mescaline, PCP and MDMA use</a:t>
            </a:r>
          </a:p>
          <a:p>
            <a:pPr lvl="2">
              <a:buFontTx/>
              <a:buChar char="•"/>
            </a:pPr>
            <a:r>
              <a:rPr lang="en-US" sz="1800" dirty="0" smtClean="0">
                <a:latin typeface="Arial" charset="0"/>
              </a:rPr>
              <a:t>15 - 77% of users report brief flashbacks</a:t>
            </a:r>
          </a:p>
          <a:p>
            <a:pPr lvl="2">
              <a:buFontTx/>
              <a:buChar char="•"/>
            </a:pPr>
            <a:r>
              <a:rPr lang="en-US" sz="1800" dirty="0" smtClean="0">
                <a:latin typeface="Arial" charset="0"/>
              </a:rPr>
              <a:t>Taper off over time</a:t>
            </a:r>
          </a:p>
          <a:p>
            <a:pPr lvl="2">
              <a:buFontTx/>
              <a:buChar char="•"/>
            </a:pPr>
            <a:r>
              <a:rPr lang="en-US" sz="1800" dirty="0" smtClean="0">
                <a:latin typeface="Arial" charset="0"/>
              </a:rPr>
              <a:t>Benzodiazepines can be used (better than Haldol) to treat problematic flashbacks</a:t>
            </a:r>
            <a:endParaRPr lang="en-US"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marL="609600" indent="-609600" eaLnBrk="1" hangingPunct="1">
              <a:lnSpc>
                <a:spcPct val="90000"/>
              </a:lnSpc>
              <a:defRPr/>
            </a:pPr>
            <a:r>
              <a:rPr lang="en-US" sz="2400" dirty="0" smtClean="0"/>
              <a:t>K2/Spice products are a mixture of herbal/spice plant products sprayed with potent psychotropic drugs, often</a:t>
            </a:r>
          </a:p>
          <a:p>
            <a:pPr marL="0" indent="0" eaLnBrk="1" hangingPunct="1">
              <a:lnSpc>
                <a:spcPct val="90000"/>
              </a:lnSpc>
              <a:buFontTx/>
              <a:buNone/>
              <a:defRPr/>
            </a:pPr>
            <a:r>
              <a:rPr lang="en-US" sz="2400" dirty="0" smtClean="0"/>
              <a:t>       contaminated with unidentified toxic substances which   </a:t>
            </a:r>
          </a:p>
          <a:p>
            <a:pPr marL="0" indent="0" eaLnBrk="1" hangingPunct="1">
              <a:lnSpc>
                <a:spcPct val="90000"/>
              </a:lnSpc>
              <a:buFontTx/>
              <a:buNone/>
              <a:defRPr/>
            </a:pPr>
            <a:r>
              <a:rPr lang="en-US" sz="2400" dirty="0" smtClean="0"/>
              <a:t>       contribute to various adverse health effects (also </a:t>
            </a:r>
          </a:p>
          <a:p>
            <a:pPr marL="0" indent="0" eaLnBrk="1" hangingPunct="1">
              <a:lnSpc>
                <a:spcPct val="90000"/>
              </a:lnSpc>
              <a:buFontTx/>
              <a:buNone/>
              <a:defRPr/>
            </a:pPr>
            <a:r>
              <a:rPr lang="en-US" sz="2400" dirty="0" smtClean="0"/>
              <a:t>       cause hallucinogenic effects similar to effects of PCP. </a:t>
            </a:r>
          </a:p>
          <a:p>
            <a:pPr marL="609600" indent="-609600" eaLnBrk="1" hangingPunct="1">
              <a:lnSpc>
                <a:spcPct val="90000"/>
              </a:lnSpc>
              <a:defRPr/>
            </a:pPr>
            <a:endParaRPr lang="en-US" sz="2400" dirty="0" smtClean="0"/>
          </a:p>
          <a:p>
            <a:pPr marL="609600" indent="-609600" eaLnBrk="1" hangingPunct="1">
              <a:lnSpc>
                <a:spcPct val="90000"/>
              </a:lnSpc>
              <a:defRPr/>
            </a:pPr>
            <a:r>
              <a:rPr lang="en-US" sz="2400" dirty="0" smtClean="0"/>
              <a:t>Marketed under variety of names including K2, Spice, Pep Spice, Spice Silver, Spice Gold, Spice Diamond, </a:t>
            </a:r>
          </a:p>
          <a:p>
            <a:pPr marL="0" indent="0" eaLnBrk="1" hangingPunct="1">
              <a:lnSpc>
                <a:spcPct val="90000"/>
              </a:lnSpc>
              <a:buFontTx/>
              <a:buNone/>
              <a:defRPr/>
            </a:pPr>
            <a:r>
              <a:rPr lang="en-US" sz="2400" dirty="0" smtClean="0"/>
              <a:t>       Smoke, </a:t>
            </a:r>
            <a:r>
              <a:rPr lang="en-US" sz="2400" dirty="0" err="1" smtClean="0"/>
              <a:t>Sence</a:t>
            </a:r>
            <a:r>
              <a:rPr lang="en-US" sz="2400" dirty="0" smtClean="0"/>
              <a:t>, Skunk, Yucatan Fire, Genie &amp; </a:t>
            </a:r>
            <a:r>
              <a:rPr lang="en-US" sz="2400" dirty="0" err="1" smtClean="0"/>
              <a:t>Zohai</a:t>
            </a:r>
            <a:endParaRPr lang="en-US" sz="2400" dirty="0" smtClean="0"/>
          </a:p>
          <a:p>
            <a:pPr marL="609600" indent="-609600" eaLnBrk="1" hangingPunct="1">
              <a:lnSpc>
                <a:spcPct val="90000"/>
              </a:lnSpc>
              <a:defRPr/>
            </a:pPr>
            <a:endParaRPr lang="en-US" sz="2400" dirty="0" smtClean="0"/>
          </a:p>
          <a:p>
            <a:pPr marL="609600" indent="-609600" eaLnBrk="1" hangingPunct="1">
              <a:lnSpc>
                <a:spcPct val="90000"/>
              </a:lnSpc>
              <a:defRPr/>
            </a:pPr>
            <a:r>
              <a:rPr lang="en-US" sz="2400" dirty="0" smtClean="0"/>
              <a:t>Sold in variety of colors/flavors- usually sold in foil packaging</a:t>
            </a:r>
          </a:p>
        </p:txBody>
      </p:sp>
      <p:pic>
        <p:nvPicPr>
          <p:cNvPr id="14340" name="Picture 5" descr="bigger k2 incenes all K2 Sp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038"/>
            <a:ext cx="845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772757"/>
      </p:ext>
    </p:extLst>
  </p:cSld>
  <p:clrMapOvr>
    <a:masterClrMapping/>
  </p:clrMapOvr>
  <p:transition spd="slow">
    <p:wipe/>
    <p:sndAc>
      <p:stSnd>
        <p:snd r:embed="rId2" name="wind.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Status of K2/Spice</a:t>
            </a:r>
          </a:p>
        </p:txBody>
      </p:sp>
      <p:sp>
        <p:nvSpPr>
          <p:cNvPr id="20483" name="Rectangle 3"/>
          <p:cNvSpPr>
            <a:spLocks noGrp="1" noChangeArrowheads="1"/>
          </p:cNvSpPr>
          <p:nvPr>
            <p:ph type="body" idx="1"/>
          </p:nvPr>
        </p:nvSpPr>
        <p:spPr/>
        <p:txBody>
          <a:bodyPr/>
          <a:lstStyle/>
          <a:p>
            <a:pPr eaLnBrk="1" hangingPunct="1">
              <a:lnSpc>
                <a:spcPct val="80000"/>
              </a:lnSpc>
            </a:pPr>
            <a:r>
              <a:rPr lang="en-US" sz="1800" smtClean="0"/>
              <a:t>Police in Indianola, Iowa report 18 yr old smoking K2 resulting in severe anxiety attack-stated was “going to hell” and went home and shot &amp; killed his self.</a:t>
            </a:r>
          </a:p>
          <a:p>
            <a:pPr eaLnBrk="1" hangingPunct="1">
              <a:lnSpc>
                <a:spcPct val="80000"/>
              </a:lnSpc>
            </a:pPr>
            <a:endParaRPr lang="en-US" sz="1800" smtClean="0"/>
          </a:p>
          <a:p>
            <a:pPr eaLnBrk="1" hangingPunct="1">
              <a:lnSpc>
                <a:spcPct val="80000"/>
              </a:lnSpc>
            </a:pPr>
            <a:r>
              <a:rPr lang="en-US" sz="1800" smtClean="0"/>
              <a:t>K2/Spice is labeled by users as the “stealth” marijuana.</a:t>
            </a:r>
          </a:p>
          <a:p>
            <a:pPr eaLnBrk="1" hangingPunct="1">
              <a:lnSpc>
                <a:spcPct val="80000"/>
              </a:lnSpc>
            </a:pPr>
            <a:endParaRPr lang="en-US" sz="1800" smtClean="0"/>
          </a:p>
          <a:p>
            <a:pPr eaLnBrk="1" hangingPunct="1">
              <a:lnSpc>
                <a:spcPct val="80000"/>
              </a:lnSpc>
            </a:pPr>
            <a:r>
              <a:rPr lang="en-US" sz="1800" smtClean="0"/>
              <a:t>Dr. Anthony Scalzo (professor of toxicology at St. Louis University) indicates   nearly 30 cases in past month involving teenagers experiencing hallucinations, severe agitation, elevated heart rate/blood pressure, vomiting and tremors/seizures as result of smoking K2.</a:t>
            </a:r>
          </a:p>
          <a:p>
            <a:pPr eaLnBrk="1" hangingPunct="1">
              <a:lnSpc>
                <a:spcPct val="80000"/>
              </a:lnSpc>
            </a:pPr>
            <a:endParaRPr lang="en-US" sz="1800" smtClean="0"/>
          </a:p>
          <a:p>
            <a:pPr eaLnBrk="1" hangingPunct="1">
              <a:lnSpc>
                <a:spcPct val="80000"/>
              </a:lnSpc>
            </a:pPr>
            <a:r>
              <a:rPr lang="en-US" sz="1800" smtClean="0"/>
              <a:t>Scalzo states that what makes K2 (and other Spice derivatives) so dangerous is that its side effects suggest that it also affects the user’s cardiovascular system, as well as the central nervous system.</a:t>
            </a:r>
          </a:p>
          <a:p>
            <a:pPr eaLnBrk="1" hangingPunct="1">
              <a:lnSpc>
                <a:spcPct val="80000"/>
              </a:lnSpc>
            </a:pPr>
            <a:endParaRPr lang="en-US" sz="1800" smtClean="0"/>
          </a:p>
          <a:p>
            <a:pPr eaLnBrk="1" hangingPunct="1">
              <a:lnSpc>
                <a:spcPct val="80000"/>
              </a:lnSpc>
            </a:pPr>
            <a:r>
              <a:rPr lang="en-US" sz="1800" smtClean="0"/>
              <a:t>One sign of use that parents should look for is dried herbal residue in their children’s rooms, as well as the foil packets in trash.</a:t>
            </a:r>
          </a:p>
          <a:p>
            <a:pPr eaLnBrk="1" hangingPunct="1">
              <a:lnSpc>
                <a:spcPct val="80000"/>
              </a:lnSpc>
            </a:pPr>
            <a:endParaRPr lang="en-US" sz="1800" smtClean="0"/>
          </a:p>
          <a:p>
            <a:pPr eaLnBrk="1" hangingPunct="1">
              <a:lnSpc>
                <a:spcPct val="80000"/>
              </a:lnSpc>
            </a:pPr>
            <a:r>
              <a:rPr lang="en-US" sz="1800" smtClean="0"/>
              <a:t>Check out advertising at  </a:t>
            </a:r>
            <a:r>
              <a:rPr lang="en-US" sz="1800" smtClean="0">
                <a:hlinkClick r:id="rId3"/>
              </a:rPr>
              <a:t>http://www.dutchincense.com/</a:t>
            </a:r>
            <a:r>
              <a:rPr lang="en-US" sz="1800" smtClean="0"/>
              <a:t> </a:t>
            </a:r>
          </a:p>
        </p:txBody>
      </p:sp>
    </p:spTree>
    <p:extLst>
      <p:ext uri="{BB962C8B-B14F-4D97-AF65-F5344CB8AC3E}">
        <p14:creationId xmlns:p14="http://schemas.microsoft.com/office/powerpoint/2010/main" val="2513764717"/>
      </p:ext>
    </p:extLst>
  </p:cSld>
  <p:clrMapOvr>
    <a:masterClrMapping/>
  </p:clrMapOvr>
  <p:transition spd="slow">
    <p:wipe/>
    <p:sndAc>
      <p:stSnd>
        <p:snd r:embed="rId2" name="wind.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5CB847-D716-4180-BB4D-3B8287015BB4}" type="slidenum">
              <a:rPr lang="en-US"/>
              <a:pPr>
                <a:defRPr/>
              </a:pPr>
              <a:t>48</a:t>
            </a:fld>
            <a:endParaRPr lang="en-US" dirty="0"/>
          </a:p>
        </p:txBody>
      </p:sp>
      <p:sp>
        <p:nvSpPr>
          <p:cNvPr id="121859" name="Rectangle 2"/>
          <p:cNvSpPr>
            <a:spLocks noGrp="1" noChangeArrowheads="1"/>
          </p:cNvSpPr>
          <p:nvPr>
            <p:ph type="title"/>
          </p:nvPr>
        </p:nvSpPr>
        <p:spPr/>
        <p:txBody>
          <a:bodyPr/>
          <a:lstStyle/>
          <a:p>
            <a:pPr algn="ctr"/>
            <a:r>
              <a:rPr lang="en-US" dirty="0" smtClean="0">
                <a:latin typeface="Arial" charset="0"/>
              </a:rPr>
              <a:t>CANNABINOIDS</a:t>
            </a:r>
            <a:endParaRPr lang="en-US" dirty="0" smtClean="0"/>
          </a:p>
        </p:txBody>
      </p:sp>
      <p:sp>
        <p:nvSpPr>
          <p:cNvPr id="121860" name="Rectangle 3"/>
          <p:cNvSpPr>
            <a:spLocks noGrp="1" noChangeArrowheads="1"/>
          </p:cNvSpPr>
          <p:nvPr>
            <p:ph type="body" idx="1"/>
          </p:nvPr>
        </p:nvSpPr>
        <p:spPr/>
        <p:txBody>
          <a:bodyPr/>
          <a:lstStyle/>
          <a:p>
            <a:pPr>
              <a:buFontTx/>
              <a:buChar char="•"/>
            </a:pPr>
            <a:r>
              <a:rPr lang="en-US" dirty="0" smtClean="0">
                <a:latin typeface="Arial" charset="0"/>
              </a:rPr>
              <a:t>Work in the hippocampus</a:t>
            </a:r>
          </a:p>
          <a:p>
            <a:pPr>
              <a:buFontTx/>
              <a:buChar char="•"/>
            </a:pPr>
            <a:r>
              <a:rPr lang="en-US" dirty="0" smtClean="0">
                <a:latin typeface="Arial" charset="0"/>
              </a:rPr>
              <a:t>Highly correlated with alcohol use in the adolescent</a:t>
            </a:r>
            <a:endParaRPr lang="en-US"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889CAC08-15A9-4B4B-82ED-5B536CC6A321}" type="slidenum">
              <a:rPr lang="en-US"/>
              <a:pPr>
                <a:defRPr/>
              </a:pPr>
              <a:t>49</a:t>
            </a:fld>
            <a:endParaRPr lang="en-US" dirty="0"/>
          </a:p>
        </p:txBody>
      </p:sp>
      <p:pic>
        <p:nvPicPr>
          <p:cNvPr id="122883" name="Picture 4" descr="Photograph of Marijuana plants, heavy with bu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71650"/>
            <a:ext cx="42862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4" name="Rectangle 5"/>
          <p:cNvSpPr>
            <a:spLocks noGrp="1" noChangeArrowheads="1"/>
          </p:cNvSpPr>
          <p:nvPr>
            <p:ph type="title"/>
          </p:nvPr>
        </p:nvSpPr>
        <p:spPr/>
        <p:txBody>
          <a:bodyPr/>
          <a:lstStyle/>
          <a:p>
            <a:pPr algn="ctr"/>
            <a:r>
              <a:rPr lang="en-US" dirty="0" smtClean="0">
                <a:latin typeface="Arial" charset="0"/>
              </a:rPr>
              <a:t>CANNABINOIDS</a:t>
            </a:r>
          </a:p>
        </p:txBody>
      </p:sp>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randombar(horizontal)">
                                      <p:cBhvr>
                                        <p:cTn id="7" dur="50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DD7F323-C9F9-458D-BC00-B5C4234866B9}" type="slidenum">
              <a:rPr lang="en-US"/>
              <a:pPr>
                <a:defRPr/>
              </a:pPr>
              <a:t>5</a:t>
            </a:fld>
            <a:endParaRPr lang="en-US" dirty="0"/>
          </a:p>
        </p:txBody>
      </p:sp>
      <p:sp>
        <p:nvSpPr>
          <p:cNvPr id="23555" name="Rectangle 2"/>
          <p:cNvSpPr>
            <a:spLocks noGrp="1" noChangeArrowheads="1"/>
          </p:cNvSpPr>
          <p:nvPr>
            <p:ph type="title"/>
          </p:nvPr>
        </p:nvSpPr>
        <p:spPr>
          <a:xfrm>
            <a:off x="990600" y="381000"/>
            <a:ext cx="7772400" cy="1143000"/>
          </a:xfrm>
        </p:spPr>
        <p:txBody>
          <a:bodyPr/>
          <a:lstStyle/>
          <a:p>
            <a:pPr algn="ctr"/>
            <a:r>
              <a:rPr lang="en-US" dirty="0" smtClean="0">
                <a:latin typeface="Arial" charset="0"/>
              </a:rPr>
              <a:t>ALCOHOL METABOLISM RATES</a:t>
            </a:r>
          </a:p>
        </p:txBody>
      </p:sp>
      <p:sp>
        <p:nvSpPr>
          <p:cNvPr id="23556" name="Rectangle 3"/>
          <p:cNvSpPr>
            <a:spLocks noGrp="1" noChangeArrowheads="1"/>
          </p:cNvSpPr>
          <p:nvPr>
            <p:ph type="body" idx="1"/>
          </p:nvPr>
        </p:nvSpPr>
        <p:spPr/>
        <p:txBody>
          <a:bodyPr/>
          <a:lstStyle/>
          <a:p>
            <a:pPr>
              <a:buFont typeface="Wingdings" pitchFamily="2" charset="2"/>
              <a:buNone/>
            </a:pPr>
            <a:r>
              <a:rPr lang="en-US" dirty="0" smtClean="0">
                <a:latin typeface="Arial" charset="0"/>
              </a:rPr>
              <a:t>Alcohol is metabolized at a rate of:</a:t>
            </a:r>
          </a:p>
          <a:p>
            <a:pPr>
              <a:buFontTx/>
              <a:buChar char="•"/>
            </a:pPr>
            <a:r>
              <a:rPr lang="en-US" sz="2800" dirty="0" smtClean="0">
                <a:latin typeface="Arial" charset="0"/>
              </a:rPr>
              <a:t>1/3 ounce alcohol per hour</a:t>
            </a:r>
          </a:p>
          <a:p>
            <a:pPr algn="ctr">
              <a:buFont typeface="Wingdings" pitchFamily="2" charset="2"/>
              <a:buNone/>
            </a:pPr>
            <a:r>
              <a:rPr lang="en-US" sz="2400" b="1" dirty="0" smtClean="0">
                <a:latin typeface="Arial" charset="0"/>
              </a:rPr>
              <a:t>(3 beers in one hour = BAC of 50 mg%  or .05)</a:t>
            </a:r>
          </a:p>
          <a:p>
            <a:pPr>
              <a:buFont typeface="Wingdings" pitchFamily="2" charset="2"/>
              <a:buNone/>
            </a:pPr>
            <a:endParaRPr lang="en-US" sz="2400" b="1" dirty="0" smtClean="0">
              <a:latin typeface="Arial" charset="0"/>
            </a:endParaRPr>
          </a:p>
          <a:p>
            <a:pPr>
              <a:buFont typeface="Wingdings" pitchFamily="2" charset="2"/>
              <a:buNone/>
            </a:pPr>
            <a:endParaRPr lang="en-US" sz="2400" b="1" dirty="0" smtClean="0">
              <a:latin typeface="Arial" charset="0"/>
            </a:endParaRPr>
          </a:p>
          <a:p>
            <a:pPr>
              <a:buFont typeface="Wingdings" pitchFamily="2" charset="2"/>
              <a:buNone/>
            </a:pPr>
            <a:endParaRPr lang="en-US" sz="1400" dirty="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DA60C29-CA8D-417A-B49F-9F2FFE72616E}" type="slidenum">
              <a:rPr lang="en-US"/>
              <a:pPr>
                <a:defRPr/>
              </a:pPr>
              <a:t>50</a:t>
            </a:fld>
            <a:endParaRPr lang="en-US" dirty="0"/>
          </a:p>
        </p:txBody>
      </p:sp>
      <p:sp>
        <p:nvSpPr>
          <p:cNvPr id="123907" name="Rectangle 1026"/>
          <p:cNvSpPr>
            <a:spLocks noGrp="1" noChangeArrowheads="1"/>
          </p:cNvSpPr>
          <p:nvPr>
            <p:ph type="title"/>
          </p:nvPr>
        </p:nvSpPr>
        <p:spPr/>
        <p:txBody>
          <a:bodyPr/>
          <a:lstStyle/>
          <a:p>
            <a:pPr algn="ctr"/>
            <a:r>
              <a:rPr lang="en-US" dirty="0" smtClean="0">
                <a:latin typeface="Arial" charset="0"/>
              </a:rPr>
              <a:t>CANNABINOIDS</a:t>
            </a:r>
            <a:endParaRPr lang="en-US" dirty="0" smtClean="0"/>
          </a:p>
        </p:txBody>
      </p:sp>
      <p:sp>
        <p:nvSpPr>
          <p:cNvPr id="123908" name="Rectangle 1027"/>
          <p:cNvSpPr>
            <a:spLocks noGrp="1" noChangeArrowheads="1"/>
          </p:cNvSpPr>
          <p:nvPr>
            <p:ph type="body" idx="1"/>
          </p:nvPr>
        </p:nvSpPr>
        <p:spPr/>
        <p:txBody>
          <a:bodyPr/>
          <a:lstStyle/>
          <a:p>
            <a:pPr>
              <a:buFontTx/>
              <a:buNone/>
            </a:pPr>
            <a:r>
              <a:rPr lang="en-US" dirty="0" smtClean="0">
                <a:latin typeface="Arial" charset="0"/>
              </a:rPr>
              <a:t>DESIRED EFFECT OF USE</a:t>
            </a:r>
          </a:p>
          <a:p>
            <a:pPr lvl="1">
              <a:buFontTx/>
              <a:buChar char="•"/>
            </a:pPr>
            <a:r>
              <a:rPr lang="en-US" dirty="0" smtClean="0">
                <a:latin typeface="Arial" charset="0"/>
              </a:rPr>
              <a:t>Sense of well being</a:t>
            </a:r>
          </a:p>
          <a:p>
            <a:pPr lvl="1">
              <a:buFontTx/>
              <a:buChar char="•"/>
            </a:pPr>
            <a:r>
              <a:rPr lang="en-US" dirty="0" smtClean="0">
                <a:latin typeface="Arial" charset="0"/>
              </a:rPr>
              <a:t>Euphoria</a:t>
            </a:r>
          </a:p>
          <a:p>
            <a:pPr lvl="1">
              <a:buFontTx/>
              <a:buChar char="•"/>
            </a:pPr>
            <a:r>
              <a:rPr lang="en-US" dirty="0" smtClean="0">
                <a:latin typeface="Arial" charset="0"/>
              </a:rPr>
              <a:t>Modified level of consciousness</a:t>
            </a:r>
          </a:p>
          <a:p>
            <a:pPr lvl="1">
              <a:buFontTx/>
              <a:buChar char="•"/>
            </a:pPr>
            <a:r>
              <a:rPr lang="en-US" dirty="0" smtClean="0">
                <a:latin typeface="Arial" charset="0"/>
              </a:rPr>
              <a:t>Altered perceptions</a:t>
            </a:r>
          </a:p>
          <a:p>
            <a:pPr lvl="1">
              <a:buFontTx/>
              <a:buChar char="•"/>
            </a:pPr>
            <a:r>
              <a:rPr lang="en-US" dirty="0" smtClean="0">
                <a:latin typeface="Arial" charset="0"/>
              </a:rPr>
              <a:t>Altered time sense</a:t>
            </a:r>
          </a:p>
          <a:p>
            <a:pPr lvl="1">
              <a:buFontTx/>
              <a:buChar char="•"/>
            </a:pPr>
            <a:r>
              <a:rPr lang="en-US" dirty="0" smtClean="0">
                <a:latin typeface="Arial" charset="0"/>
              </a:rPr>
              <a:t>Sexual disinhibition</a:t>
            </a:r>
            <a:endParaRPr lang="en-US"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B33760-42C1-4982-B903-8BCBF41BCA24}" type="slidenum">
              <a:rPr lang="en-US"/>
              <a:pPr>
                <a:defRPr/>
              </a:pPr>
              <a:t>51</a:t>
            </a:fld>
            <a:endParaRPr lang="en-US" dirty="0"/>
          </a:p>
        </p:txBody>
      </p:sp>
      <p:sp>
        <p:nvSpPr>
          <p:cNvPr id="124931" name="Rectangle 2"/>
          <p:cNvSpPr>
            <a:spLocks noGrp="1" noChangeArrowheads="1"/>
          </p:cNvSpPr>
          <p:nvPr>
            <p:ph type="title"/>
          </p:nvPr>
        </p:nvSpPr>
        <p:spPr/>
        <p:txBody>
          <a:bodyPr/>
          <a:lstStyle/>
          <a:p>
            <a:pPr algn="ctr"/>
            <a:r>
              <a:rPr lang="en-US" dirty="0" smtClean="0">
                <a:latin typeface="Arial" charset="0"/>
              </a:rPr>
              <a:t>CANNABINOIDS</a:t>
            </a:r>
            <a:endParaRPr lang="en-US" dirty="0" smtClean="0"/>
          </a:p>
        </p:txBody>
      </p:sp>
      <p:sp>
        <p:nvSpPr>
          <p:cNvPr id="124932" name="Rectangle 3"/>
          <p:cNvSpPr>
            <a:spLocks noGrp="1" noChangeArrowheads="1"/>
          </p:cNvSpPr>
          <p:nvPr>
            <p:ph type="body" idx="1"/>
          </p:nvPr>
        </p:nvSpPr>
        <p:spPr/>
        <p:txBody>
          <a:bodyPr/>
          <a:lstStyle/>
          <a:p>
            <a:pPr>
              <a:buFontTx/>
              <a:buNone/>
            </a:pPr>
            <a:r>
              <a:rPr lang="en-US" sz="2400" dirty="0" smtClean="0">
                <a:latin typeface="Arial" charset="0"/>
              </a:rPr>
              <a:t>COMMON PROBLEMS</a:t>
            </a:r>
            <a:endParaRPr lang="en-US" dirty="0" smtClean="0">
              <a:latin typeface="Arial" charset="0"/>
            </a:endParaRPr>
          </a:p>
          <a:p>
            <a:pPr lvl="1">
              <a:buFontTx/>
              <a:buChar char="•"/>
            </a:pPr>
            <a:r>
              <a:rPr lang="en-US" sz="2000" dirty="0" smtClean="0">
                <a:latin typeface="Arial" charset="0"/>
              </a:rPr>
              <a:t>Decrease vigilance</a:t>
            </a:r>
          </a:p>
          <a:p>
            <a:pPr lvl="1">
              <a:buFontTx/>
              <a:buChar char="•"/>
            </a:pPr>
            <a:r>
              <a:rPr lang="en-US" sz="2000" dirty="0" smtClean="0">
                <a:latin typeface="Arial" charset="0"/>
              </a:rPr>
              <a:t>Decrease motor coordination</a:t>
            </a:r>
          </a:p>
          <a:p>
            <a:pPr lvl="1">
              <a:buFontTx/>
              <a:buChar char="•"/>
            </a:pPr>
            <a:r>
              <a:rPr lang="en-US" sz="2000" dirty="0" smtClean="0">
                <a:latin typeface="Arial" charset="0"/>
              </a:rPr>
              <a:t>Decrease strength</a:t>
            </a:r>
          </a:p>
          <a:p>
            <a:pPr lvl="1">
              <a:buFontTx/>
              <a:buChar char="•"/>
            </a:pPr>
            <a:r>
              <a:rPr lang="en-US" sz="2000" dirty="0" smtClean="0">
                <a:latin typeface="Arial" charset="0"/>
              </a:rPr>
              <a:t>Increase pulse rate (not blood pressure or temperature</a:t>
            </a:r>
          </a:p>
          <a:p>
            <a:pPr lvl="1">
              <a:buFontTx/>
              <a:buChar char="•"/>
            </a:pPr>
            <a:r>
              <a:rPr lang="en-US" sz="2000" dirty="0" smtClean="0">
                <a:latin typeface="Arial" charset="0"/>
              </a:rPr>
              <a:t>Galactorrhea (breast milk production) in 20% of female users</a:t>
            </a:r>
          </a:p>
          <a:p>
            <a:pPr lvl="1">
              <a:buFontTx/>
              <a:buChar char="•"/>
            </a:pPr>
            <a:r>
              <a:rPr lang="en-US" sz="2000" dirty="0" smtClean="0">
                <a:latin typeface="Arial" charset="0"/>
              </a:rPr>
              <a:t>Decrease testosterone</a:t>
            </a:r>
          </a:p>
          <a:p>
            <a:pPr lvl="2">
              <a:buFontTx/>
              <a:buChar char="•"/>
            </a:pPr>
            <a:r>
              <a:rPr lang="en-US" sz="1800" dirty="0" smtClean="0">
                <a:latin typeface="Arial" charset="0"/>
              </a:rPr>
              <a:t>Decrease in sperm count and motility</a:t>
            </a:r>
            <a:endParaRPr lang="en-US" sz="2000" dirty="0" smtClean="0">
              <a:latin typeface="Arial" charset="0"/>
            </a:endParaRPr>
          </a:p>
          <a:p>
            <a:pPr lvl="1">
              <a:buFontTx/>
              <a:buChar char="•"/>
            </a:pPr>
            <a:r>
              <a:rPr lang="en-US" sz="2000" dirty="0" smtClean="0">
                <a:latin typeface="Arial" charset="0"/>
              </a:rPr>
              <a:t>Interference with macrophage antigen processing (killer cells are unable to process foreign bodies – impaired immune system)</a:t>
            </a:r>
            <a:endParaRPr lang="en-US" sz="2000" dirty="0" smtClean="0"/>
          </a:p>
          <a:p>
            <a:pPr lvl="1">
              <a:buFontTx/>
              <a:buChar char="•"/>
            </a:pPr>
            <a:endParaRPr lang="en-US"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E704D5-AB51-479F-AF19-BA081F705AD4}" type="slidenum">
              <a:rPr lang="en-US"/>
              <a:pPr>
                <a:defRPr/>
              </a:pPr>
              <a:t>52</a:t>
            </a:fld>
            <a:endParaRPr lang="en-US" dirty="0"/>
          </a:p>
        </p:txBody>
      </p:sp>
      <p:sp>
        <p:nvSpPr>
          <p:cNvPr id="125955" name="Rectangle 2"/>
          <p:cNvSpPr>
            <a:spLocks noGrp="1" noChangeArrowheads="1"/>
          </p:cNvSpPr>
          <p:nvPr>
            <p:ph type="title"/>
          </p:nvPr>
        </p:nvSpPr>
        <p:spPr/>
        <p:txBody>
          <a:bodyPr/>
          <a:lstStyle/>
          <a:p>
            <a:pPr algn="ctr"/>
            <a:r>
              <a:rPr lang="en-US" dirty="0" smtClean="0">
                <a:latin typeface="Arial" charset="0"/>
              </a:rPr>
              <a:t>CANNABINOIDS</a:t>
            </a:r>
            <a:endParaRPr lang="en-US" dirty="0" smtClean="0"/>
          </a:p>
        </p:txBody>
      </p:sp>
      <p:sp>
        <p:nvSpPr>
          <p:cNvPr id="125956" name="Rectangle 3"/>
          <p:cNvSpPr>
            <a:spLocks noGrp="1" noChangeArrowheads="1"/>
          </p:cNvSpPr>
          <p:nvPr>
            <p:ph type="body" idx="1"/>
          </p:nvPr>
        </p:nvSpPr>
        <p:spPr/>
        <p:txBody>
          <a:bodyPr/>
          <a:lstStyle/>
          <a:p>
            <a:pPr>
              <a:buFontTx/>
              <a:buNone/>
            </a:pPr>
            <a:r>
              <a:rPr lang="en-US" sz="2400" dirty="0" smtClean="0">
                <a:latin typeface="Arial" charset="0"/>
              </a:rPr>
              <a:t>COMMON PROBLEMS</a:t>
            </a:r>
            <a:endParaRPr lang="en-US" dirty="0" smtClean="0">
              <a:latin typeface="Arial" charset="0"/>
            </a:endParaRPr>
          </a:p>
          <a:p>
            <a:pPr lvl="1">
              <a:buFontTx/>
              <a:buChar char="•"/>
            </a:pPr>
            <a:r>
              <a:rPr lang="en-US" sz="2000" dirty="0" smtClean="0">
                <a:latin typeface="Arial" charset="0"/>
              </a:rPr>
              <a:t>Inability to learn</a:t>
            </a:r>
          </a:p>
          <a:p>
            <a:pPr lvl="1">
              <a:buFontTx/>
              <a:buChar char="•"/>
            </a:pPr>
            <a:r>
              <a:rPr lang="en-US" sz="2000" dirty="0" smtClean="0">
                <a:latin typeface="Arial" charset="0"/>
              </a:rPr>
              <a:t>Acute panic</a:t>
            </a:r>
          </a:p>
          <a:p>
            <a:pPr lvl="1">
              <a:buFontTx/>
              <a:buChar char="•"/>
            </a:pPr>
            <a:r>
              <a:rPr lang="en-US" sz="2000" dirty="0" smtClean="0">
                <a:latin typeface="Arial" charset="0"/>
              </a:rPr>
              <a:t>Delirium</a:t>
            </a:r>
          </a:p>
          <a:p>
            <a:pPr lvl="1">
              <a:buFontTx/>
              <a:buChar char="•"/>
            </a:pPr>
            <a:r>
              <a:rPr lang="en-US" sz="2000" dirty="0" smtClean="0">
                <a:latin typeface="Arial" charset="0"/>
              </a:rPr>
              <a:t>Depersonalization</a:t>
            </a:r>
          </a:p>
          <a:p>
            <a:pPr lvl="1">
              <a:buFontTx/>
              <a:buChar char="•"/>
            </a:pPr>
            <a:r>
              <a:rPr lang="en-US" sz="2000" dirty="0" smtClean="0">
                <a:latin typeface="Arial" charset="0"/>
              </a:rPr>
              <a:t>Paranoia</a:t>
            </a:r>
          </a:p>
          <a:p>
            <a:pPr lvl="1">
              <a:buFontTx/>
              <a:buChar char="•"/>
            </a:pPr>
            <a:r>
              <a:rPr lang="en-US" sz="2000" dirty="0" smtClean="0">
                <a:latin typeface="Arial" charset="0"/>
              </a:rPr>
              <a:t>Hallucinations</a:t>
            </a:r>
          </a:p>
          <a:p>
            <a:pPr lvl="1">
              <a:buFontTx/>
              <a:buChar char="•"/>
            </a:pPr>
            <a:r>
              <a:rPr lang="en-US" sz="2000" dirty="0" smtClean="0">
                <a:latin typeface="Arial" charset="0"/>
              </a:rPr>
              <a:t>Flashbacks</a:t>
            </a:r>
            <a:endParaRPr lang="en-US" sz="2000" dirty="0" smtClean="0"/>
          </a:p>
          <a:p>
            <a:pPr lvl="1">
              <a:buFontTx/>
              <a:buChar char="•"/>
            </a:pPr>
            <a:endParaRPr lang="en-US" dirty="0" smtClean="0"/>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6E32EA-5E30-4550-BBD8-E4C9F5C52089}" type="slidenum">
              <a:rPr lang="en-US"/>
              <a:pPr>
                <a:defRPr/>
              </a:pPr>
              <a:t>53</a:t>
            </a:fld>
            <a:endParaRPr lang="en-US"/>
          </a:p>
        </p:txBody>
      </p:sp>
      <p:sp>
        <p:nvSpPr>
          <p:cNvPr id="136195" name="Rectangle 2"/>
          <p:cNvSpPr>
            <a:spLocks noGrp="1" noChangeArrowheads="1"/>
          </p:cNvSpPr>
          <p:nvPr>
            <p:ph type="title"/>
          </p:nvPr>
        </p:nvSpPr>
        <p:spPr>
          <a:xfrm>
            <a:off x="990600" y="381000"/>
            <a:ext cx="7772400" cy="1143000"/>
          </a:xfrm>
        </p:spPr>
        <p:txBody>
          <a:bodyPr/>
          <a:lstStyle/>
          <a:p>
            <a:pPr algn="ctr"/>
            <a:r>
              <a:rPr lang="en-US" smtClean="0">
                <a:latin typeface="Arial" charset="0"/>
              </a:rPr>
              <a:t>DISSOCIATIVE ANESTHETICS</a:t>
            </a:r>
          </a:p>
        </p:txBody>
      </p:sp>
      <p:sp>
        <p:nvSpPr>
          <p:cNvPr id="136196" name="Rectangle 3"/>
          <p:cNvSpPr>
            <a:spLocks noGrp="1" noChangeArrowheads="1"/>
          </p:cNvSpPr>
          <p:nvPr>
            <p:ph type="body" idx="1"/>
          </p:nvPr>
        </p:nvSpPr>
        <p:spPr>
          <a:xfrm>
            <a:off x="990600" y="1676400"/>
            <a:ext cx="7772400" cy="4572000"/>
          </a:xfrm>
        </p:spPr>
        <p:txBody>
          <a:bodyPr/>
          <a:lstStyle/>
          <a:p>
            <a:pPr>
              <a:buFont typeface="Wingdings" pitchFamily="2" charset="2"/>
              <a:buNone/>
            </a:pPr>
            <a:r>
              <a:rPr lang="en-US" sz="2400" smtClean="0">
                <a:latin typeface="Arial" charset="0"/>
              </a:rPr>
              <a:t>KETAMINE (Club drug: “K”, “Special K”, “Vitamin K”</a:t>
            </a:r>
            <a:endParaRPr lang="en-US" sz="2800" smtClean="0">
              <a:latin typeface="Arial" charset="0"/>
            </a:endParaRPr>
          </a:p>
          <a:p>
            <a:pPr lvl="1">
              <a:buFontTx/>
              <a:buChar char="•"/>
            </a:pPr>
            <a:r>
              <a:rPr lang="en-US" sz="2000" smtClean="0">
                <a:latin typeface="Arial" charset="0"/>
              </a:rPr>
              <a:t>FDA class III</a:t>
            </a:r>
          </a:p>
          <a:p>
            <a:pPr lvl="1">
              <a:buFontTx/>
              <a:buChar char="•"/>
            </a:pPr>
            <a:r>
              <a:rPr lang="en-US" sz="2000" smtClean="0">
                <a:latin typeface="Arial" charset="0"/>
              </a:rPr>
              <a:t>Shorter acting than PCP</a:t>
            </a:r>
          </a:p>
          <a:p>
            <a:pPr lvl="1">
              <a:buFontTx/>
              <a:buChar char="•"/>
            </a:pPr>
            <a:r>
              <a:rPr lang="en-US" sz="2000" smtClean="0">
                <a:latin typeface="Arial" charset="0"/>
              </a:rPr>
              <a:t>Oral or IV and hard to smoke</a:t>
            </a:r>
          </a:p>
          <a:p>
            <a:pPr lvl="1">
              <a:buFontTx/>
              <a:buChar char="•"/>
            </a:pPr>
            <a:r>
              <a:rPr lang="en-US" sz="2000" smtClean="0">
                <a:latin typeface="Arial" charset="0"/>
              </a:rPr>
              <a:t>The effects of a ketamine “high” usually last an hour but it can last for 4 – 6 hours and 24 – 48 hours are generally required before the user will feel completely “normal” again. Effects of chronic use of ketamine may take from several months to two years to wear off completely. Low doses (25 – 100mg) produce psychedelic effects quickly. Large doses can produce vomiting and convulsions and may lead to oxygen starvation to the brain and muscles; one gram can cause death. Flashbacks may even occur one year after use. </a:t>
            </a:r>
            <a:endParaRPr lang="en-US" sz="2400"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8872FB6-82BC-4F2A-964A-816FDC36DB89}" type="slidenum">
              <a:rPr lang="en-US"/>
              <a:pPr>
                <a:defRPr/>
              </a:pPr>
              <a:t>54</a:t>
            </a:fld>
            <a:endParaRPr lang="en-US"/>
          </a:p>
        </p:txBody>
      </p:sp>
      <p:sp>
        <p:nvSpPr>
          <p:cNvPr id="137219" name="Rectangle 2"/>
          <p:cNvSpPr>
            <a:spLocks noGrp="1" noChangeArrowheads="1"/>
          </p:cNvSpPr>
          <p:nvPr>
            <p:ph type="title"/>
          </p:nvPr>
        </p:nvSpPr>
        <p:spPr/>
        <p:txBody>
          <a:bodyPr/>
          <a:lstStyle/>
          <a:p>
            <a:pPr algn="ctr"/>
            <a:r>
              <a:rPr lang="en-US" smtClean="0">
                <a:latin typeface="Arial" charset="0"/>
              </a:rPr>
              <a:t>INHALANTS/SOLVENTS</a:t>
            </a:r>
          </a:p>
        </p:txBody>
      </p:sp>
      <p:sp>
        <p:nvSpPr>
          <p:cNvPr id="137220" name="Rectangle 3"/>
          <p:cNvSpPr>
            <a:spLocks noGrp="1" noChangeArrowheads="1"/>
          </p:cNvSpPr>
          <p:nvPr>
            <p:ph type="body" idx="1"/>
          </p:nvPr>
        </p:nvSpPr>
        <p:spPr/>
        <p:txBody>
          <a:bodyPr/>
          <a:lstStyle/>
          <a:p>
            <a:pPr>
              <a:buFont typeface="Wingdings" pitchFamily="2" charset="2"/>
              <a:buNone/>
            </a:pPr>
            <a:r>
              <a:rPr lang="en-US" smtClean="0">
                <a:latin typeface="Arial" charset="0"/>
              </a:rPr>
              <a:t>DESIRED EFFECTS OF USE</a:t>
            </a:r>
          </a:p>
          <a:p>
            <a:pPr lvl="1">
              <a:buFontTx/>
              <a:buChar char="•"/>
            </a:pPr>
            <a:r>
              <a:rPr lang="en-US" smtClean="0">
                <a:latin typeface="Arial" charset="0"/>
              </a:rPr>
              <a:t>Euphoria</a:t>
            </a:r>
          </a:p>
          <a:p>
            <a:pPr lvl="1">
              <a:buFontTx/>
              <a:buChar char="•"/>
            </a:pPr>
            <a:r>
              <a:rPr lang="en-US" smtClean="0">
                <a:latin typeface="Arial" charset="0"/>
              </a:rPr>
              <a:t>Excitement</a:t>
            </a:r>
          </a:p>
          <a:p>
            <a:pPr lvl="1">
              <a:buFontTx/>
              <a:buChar char="•"/>
            </a:pPr>
            <a:r>
              <a:rPr lang="en-US" smtClean="0">
                <a:latin typeface="Arial" charset="0"/>
              </a:rPr>
              <a:t>Altered perceptions</a:t>
            </a:r>
          </a:p>
          <a:p>
            <a:pPr lvl="1">
              <a:buFontTx/>
              <a:buChar char="•"/>
            </a:pPr>
            <a:r>
              <a:rPr lang="en-US" smtClean="0">
                <a:latin typeface="Arial" charset="0"/>
              </a:rPr>
              <a:t>“A cheap high”</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546DC3B-6F88-4830-AA8C-E56C9D7BDB49}" type="slidenum">
              <a:rPr lang="en-US"/>
              <a:pPr>
                <a:defRPr/>
              </a:pPr>
              <a:t>55</a:t>
            </a:fld>
            <a:endParaRPr lang="en-US"/>
          </a:p>
        </p:txBody>
      </p:sp>
      <p:sp>
        <p:nvSpPr>
          <p:cNvPr id="138243" name="Rectangle 2"/>
          <p:cNvSpPr>
            <a:spLocks noGrp="1" noChangeArrowheads="1"/>
          </p:cNvSpPr>
          <p:nvPr>
            <p:ph type="title"/>
          </p:nvPr>
        </p:nvSpPr>
        <p:spPr/>
        <p:txBody>
          <a:bodyPr/>
          <a:lstStyle/>
          <a:p>
            <a:pPr algn="ctr"/>
            <a:r>
              <a:rPr lang="en-US" smtClean="0">
                <a:latin typeface="Arial" charset="0"/>
              </a:rPr>
              <a:t>INHALANTS/SOLVENTS</a:t>
            </a:r>
          </a:p>
        </p:txBody>
      </p:sp>
      <p:sp>
        <p:nvSpPr>
          <p:cNvPr id="138244" name="Rectangle 3"/>
          <p:cNvSpPr>
            <a:spLocks noGrp="1" noChangeArrowheads="1"/>
          </p:cNvSpPr>
          <p:nvPr>
            <p:ph type="body" idx="1"/>
          </p:nvPr>
        </p:nvSpPr>
        <p:spPr>
          <a:xfrm>
            <a:off x="990600" y="1828800"/>
            <a:ext cx="7772400" cy="3276600"/>
          </a:xfrm>
        </p:spPr>
        <p:txBody>
          <a:bodyPr/>
          <a:lstStyle/>
          <a:p>
            <a:pPr>
              <a:lnSpc>
                <a:spcPct val="90000"/>
              </a:lnSpc>
              <a:buFont typeface="Wingdings" pitchFamily="2" charset="2"/>
              <a:buNone/>
            </a:pPr>
            <a:r>
              <a:rPr lang="en-US" sz="2400" smtClean="0">
                <a:latin typeface="Arial" charset="0"/>
              </a:rPr>
              <a:t>INDICATIONS OF USE</a:t>
            </a:r>
          </a:p>
          <a:p>
            <a:pPr lvl="1">
              <a:lnSpc>
                <a:spcPct val="90000"/>
              </a:lnSpc>
              <a:buFontTx/>
              <a:buChar char="•"/>
            </a:pPr>
            <a:r>
              <a:rPr lang="en-US" sz="2000" smtClean="0">
                <a:latin typeface="Arial" charset="0"/>
              </a:rPr>
              <a:t>Chemical odor</a:t>
            </a:r>
          </a:p>
          <a:p>
            <a:pPr lvl="1">
              <a:lnSpc>
                <a:spcPct val="90000"/>
              </a:lnSpc>
              <a:buFontTx/>
              <a:buChar char="•"/>
            </a:pPr>
            <a:r>
              <a:rPr lang="en-US" sz="2000" smtClean="0">
                <a:latin typeface="Arial" charset="0"/>
              </a:rPr>
              <a:t>Paint stains</a:t>
            </a:r>
          </a:p>
          <a:p>
            <a:pPr lvl="1">
              <a:lnSpc>
                <a:spcPct val="90000"/>
              </a:lnSpc>
              <a:buFontTx/>
              <a:buChar char="•"/>
            </a:pPr>
            <a:r>
              <a:rPr lang="en-US" sz="2000" smtClean="0">
                <a:latin typeface="Arial" charset="0"/>
              </a:rPr>
              <a:t>Hidden containers (whiteout, glue)</a:t>
            </a:r>
          </a:p>
          <a:p>
            <a:pPr lvl="1">
              <a:lnSpc>
                <a:spcPct val="90000"/>
              </a:lnSpc>
              <a:buFontTx/>
              <a:buChar char="•"/>
            </a:pPr>
            <a:r>
              <a:rPr lang="en-US" sz="2000" smtClean="0">
                <a:latin typeface="Arial" charset="0"/>
              </a:rPr>
              <a:t>Drunk</a:t>
            </a:r>
          </a:p>
          <a:p>
            <a:pPr lvl="1">
              <a:lnSpc>
                <a:spcPct val="90000"/>
              </a:lnSpc>
              <a:buFontTx/>
              <a:buChar char="•"/>
            </a:pPr>
            <a:r>
              <a:rPr lang="en-US" sz="2000" smtClean="0">
                <a:latin typeface="Arial" charset="0"/>
              </a:rPr>
              <a:t>Dizzy</a:t>
            </a:r>
          </a:p>
          <a:p>
            <a:pPr lvl="1">
              <a:lnSpc>
                <a:spcPct val="90000"/>
              </a:lnSpc>
              <a:buFontTx/>
              <a:buChar char="•"/>
            </a:pPr>
            <a:r>
              <a:rPr lang="en-US" sz="2000" smtClean="0">
                <a:latin typeface="Arial" charset="0"/>
              </a:rPr>
              <a:t>Gait impairment</a:t>
            </a:r>
          </a:p>
          <a:p>
            <a:pPr lvl="1">
              <a:lnSpc>
                <a:spcPct val="90000"/>
              </a:lnSpc>
              <a:buFontTx/>
              <a:buChar char="•"/>
            </a:pPr>
            <a:r>
              <a:rPr lang="en-US" sz="2000" smtClean="0">
                <a:latin typeface="Arial" charset="0"/>
              </a:rPr>
              <a:t>Slurred speech</a:t>
            </a:r>
          </a:p>
          <a:p>
            <a:pPr lvl="1">
              <a:lnSpc>
                <a:spcPct val="90000"/>
              </a:lnSpc>
              <a:buFontTx/>
              <a:buChar char="•"/>
            </a:pPr>
            <a:r>
              <a:rPr lang="en-US" sz="2000" smtClean="0">
                <a:latin typeface="Arial" charset="0"/>
              </a:rPr>
              <a:t>Red running nose and eyes</a:t>
            </a: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246E4EC4-D921-4ABE-A301-E22973631B0B}" type="slidenum">
              <a:rPr lang="en-US"/>
              <a:pPr>
                <a:defRPr/>
              </a:pPr>
              <a:t>56</a:t>
            </a:fld>
            <a:endParaRPr lang="en-US"/>
          </a:p>
        </p:txBody>
      </p:sp>
      <p:pic>
        <p:nvPicPr>
          <p:cNvPr id="139267" name="Picture 2" descr="Photograph of four Nitrous Oxide cartidges and a package from whip cr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52600"/>
            <a:ext cx="464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8" name="Rectangle 3"/>
          <p:cNvSpPr>
            <a:spLocks noGrp="1" noChangeArrowheads="1"/>
          </p:cNvSpPr>
          <p:nvPr>
            <p:ph type="title"/>
          </p:nvPr>
        </p:nvSpPr>
        <p:spPr/>
        <p:txBody>
          <a:bodyPr/>
          <a:lstStyle/>
          <a:p>
            <a:pPr algn="ctr"/>
            <a:r>
              <a:rPr lang="en-US" smtClean="0">
                <a:latin typeface="Arial" charset="0"/>
              </a:rPr>
              <a:t>INHALANTS/SOLVENTS</a:t>
            </a:r>
          </a:p>
        </p:txBody>
      </p:sp>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circle(in)">
                                      <p:cBhvr>
                                        <p:cTn id="7" dur="5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026F842-D331-446E-891A-6BAFC6455F49}" type="slidenum">
              <a:rPr lang="en-US"/>
              <a:pPr>
                <a:defRPr/>
              </a:pPr>
              <a:t>57</a:t>
            </a:fld>
            <a:endParaRPr lang="en-US"/>
          </a:p>
        </p:txBody>
      </p:sp>
      <p:sp>
        <p:nvSpPr>
          <p:cNvPr id="140291" name="Rectangle 2"/>
          <p:cNvSpPr>
            <a:spLocks noGrp="1" noChangeArrowheads="1"/>
          </p:cNvSpPr>
          <p:nvPr>
            <p:ph type="title"/>
          </p:nvPr>
        </p:nvSpPr>
        <p:spPr/>
        <p:txBody>
          <a:bodyPr/>
          <a:lstStyle/>
          <a:p>
            <a:pPr algn="ctr"/>
            <a:r>
              <a:rPr lang="en-US" smtClean="0">
                <a:latin typeface="Arial" charset="0"/>
              </a:rPr>
              <a:t>INHALANTS/SOLVENTS</a:t>
            </a:r>
          </a:p>
        </p:txBody>
      </p:sp>
      <p:sp>
        <p:nvSpPr>
          <p:cNvPr id="140292" name="Rectangle 3"/>
          <p:cNvSpPr>
            <a:spLocks noGrp="1" noChangeArrowheads="1"/>
          </p:cNvSpPr>
          <p:nvPr>
            <p:ph type="body" idx="1"/>
          </p:nvPr>
        </p:nvSpPr>
        <p:spPr/>
        <p:txBody>
          <a:bodyPr/>
          <a:lstStyle/>
          <a:p>
            <a:pPr>
              <a:buFont typeface="Wingdings" pitchFamily="2" charset="2"/>
              <a:buNone/>
            </a:pPr>
            <a:r>
              <a:rPr lang="en-US" sz="2400" smtClean="0">
                <a:latin typeface="Arial" charset="0"/>
              </a:rPr>
              <a:t>COMMON PROBLEMS</a:t>
            </a:r>
            <a:endParaRPr lang="en-US" sz="2800" smtClean="0">
              <a:latin typeface="Arial" charset="0"/>
            </a:endParaRPr>
          </a:p>
          <a:p>
            <a:pPr lvl="1">
              <a:buFontTx/>
              <a:buChar char="•"/>
            </a:pPr>
            <a:r>
              <a:rPr lang="en-US" sz="2000" smtClean="0">
                <a:latin typeface="Arial" charset="0"/>
              </a:rPr>
              <a:t>Nervous system</a:t>
            </a:r>
            <a:endParaRPr lang="en-US" sz="2400" smtClean="0">
              <a:latin typeface="Arial" charset="0"/>
            </a:endParaRPr>
          </a:p>
          <a:p>
            <a:pPr lvl="2">
              <a:buFontTx/>
              <a:buChar char="•"/>
            </a:pPr>
            <a:r>
              <a:rPr lang="en-US" sz="1800" smtClean="0">
                <a:latin typeface="Arial" charset="0"/>
              </a:rPr>
              <a:t>Ototoxicity (impaired hearing) - dimethyl benzene (toluene)</a:t>
            </a:r>
          </a:p>
          <a:p>
            <a:pPr lvl="2">
              <a:buFontTx/>
              <a:buChar char="•"/>
            </a:pPr>
            <a:r>
              <a:rPr lang="en-US" sz="1800" smtClean="0">
                <a:latin typeface="Arial" charset="0"/>
              </a:rPr>
              <a:t>Peripheral neuropathy - hexane (glue), ketones and toluene</a:t>
            </a:r>
          </a:p>
          <a:p>
            <a:pPr lvl="2">
              <a:buFontTx/>
              <a:buChar char="•"/>
            </a:pPr>
            <a:r>
              <a:rPr lang="en-US" sz="1800" smtClean="0">
                <a:latin typeface="Arial" charset="0"/>
              </a:rPr>
              <a:t>Multiple sclerosis-like syndrome - nitrous oxide</a:t>
            </a:r>
          </a:p>
          <a:p>
            <a:pPr lvl="2">
              <a:buFontTx/>
              <a:buChar char="•"/>
            </a:pPr>
            <a:r>
              <a:rPr lang="en-US" sz="1800" smtClean="0">
                <a:latin typeface="Arial" charset="0"/>
              </a:rPr>
              <a:t>Vertical nystagmus</a:t>
            </a:r>
          </a:p>
          <a:p>
            <a:pPr lvl="2">
              <a:buFontTx/>
              <a:buChar char="•"/>
            </a:pPr>
            <a:r>
              <a:rPr lang="en-US" sz="1800" smtClean="0">
                <a:latin typeface="Arial" charset="0"/>
              </a:rPr>
              <a:t>Slurred speech</a:t>
            </a:r>
          </a:p>
          <a:p>
            <a:pPr lvl="2">
              <a:buFontTx/>
              <a:buChar char="•"/>
            </a:pPr>
            <a:r>
              <a:rPr lang="en-US" sz="1800" smtClean="0">
                <a:latin typeface="Arial" charset="0"/>
              </a:rPr>
              <a:t>Impaired judgment</a:t>
            </a:r>
          </a:p>
          <a:p>
            <a:pPr lvl="2">
              <a:buFontTx/>
              <a:buChar char="•"/>
            </a:pPr>
            <a:r>
              <a:rPr lang="en-US" sz="1800" smtClean="0">
                <a:latin typeface="Arial" charset="0"/>
              </a:rPr>
              <a:t>Lack of coordination</a:t>
            </a:r>
            <a:endParaRPr lang="en-US" sz="2000" smtClean="0">
              <a:latin typeface="Arial" charset="0"/>
            </a:endParaRPr>
          </a:p>
          <a:p>
            <a:endParaRPr lang="en-US" smtClean="0">
              <a:latin typeface="Arial" charset="0"/>
            </a:endParaRPr>
          </a:p>
        </p:txBody>
      </p:sp>
    </p:spTree>
  </p:cSld>
  <p:clrMapOvr>
    <a:masterClrMapping/>
  </p:clrMapOvr>
  <p:transition spd="slow">
    <p:wipe/>
    <p:sndAc>
      <p:stSnd>
        <p:snd r:embed="rId3" name="wind.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BC09CD66-E891-4CA0-909D-61F7F8D281AB}" type="slidenum">
              <a:rPr lang="en-US"/>
              <a:pPr>
                <a:defRPr/>
              </a:pPr>
              <a:t>58</a:t>
            </a:fld>
            <a:endParaRPr lang="en-US"/>
          </a:p>
        </p:txBody>
      </p:sp>
      <p:sp>
        <p:nvSpPr>
          <p:cNvPr id="144387" name="Rectangle 2"/>
          <p:cNvSpPr>
            <a:spLocks noGrp="1" noChangeArrowheads="1"/>
          </p:cNvSpPr>
          <p:nvPr>
            <p:ph type="title"/>
          </p:nvPr>
        </p:nvSpPr>
        <p:spPr>
          <a:xfrm>
            <a:off x="990600" y="381000"/>
            <a:ext cx="7772400" cy="1143000"/>
          </a:xfrm>
        </p:spPr>
        <p:txBody>
          <a:bodyPr/>
          <a:lstStyle/>
          <a:p>
            <a:pPr algn="ctr"/>
            <a:r>
              <a:rPr lang="en-US" smtClean="0">
                <a:latin typeface="Arial" charset="0"/>
              </a:rPr>
              <a:t>DXM - DEXTROMETHORPHAN</a:t>
            </a:r>
          </a:p>
        </p:txBody>
      </p:sp>
      <p:sp>
        <p:nvSpPr>
          <p:cNvPr id="144388" name="Rectangle 5"/>
          <p:cNvSpPr>
            <a:spLocks noGrp="1" noChangeArrowheads="1"/>
          </p:cNvSpPr>
          <p:nvPr>
            <p:ph type="body" sz="half" idx="3"/>
          </p:nvPr>
        </p:nvSpPr>
        <p:spPr>
          <a:xfrm>
            <a:off x="4038600" y="1828800"/>
            <a:ext cx="4572000" cy="4572000"/>
          </a:xfrm>
        </p:spPr>
        <p:txBody>
          <a:bodyPr/>
          <a:lstStyle/>
          <a:p>
            <a:pPr>
              <a:lnSpc>
                <a:spcPct val="90000"/>
              </a:lnSpc>
              <a:buFontTx/>
              <a:buChar char="•"/>
            </a:pPr>
            <a:r>
              <a:rPr lang="en-US" sz="2400" dirty="0" smtClean="0">
                <a:latin typeface="Arial" charset="0"/>
              </a:rPr>
              <a:t>ROBITUSSIN, CORICIDIN COUGH &amp; COLD</a:t>
            </a:r>
          </a:p>
          <a:p>
            <a:pPr lvl="1">
              <a:lnSpc>
                <a:spcPct val="90000"/>
              </a:lnSpc>
              <a:buFontTx/>
              <a:buChar char="•"/>
            </a:pPr>
            <a:r>
              <a:rPr lang="en-US" sz="2000" dirty="0" smtClean="0">
                <a:latin typeface="Arial" charset="0"/>
              </a:rPr>
              <a:t>Accessible and cheap</a:t>
            </a:r>
          </a:p>
          <a:p>
            <a:pPr lvl="1">
              <a:lnSpc>
                <a:spcPct val="90000"/>
              </a:lnSpc>
              <a:buFontTx/>
              <a:buChar char="•"/>
            </a:pPr>
            <a:r>
              <a:rPr lang="en-US" sz="2000" dirty="0" smtClean="0">
                <a:latin typeface="Arial" charset="0"/>
              </a:rPr>
              <a:t>Drunk, high and tripping at the same time</a:t>
            </a:r>
          </a:p>
          <a:p>
            <a:pPr lvl="1">
              <a:lnSpc>
                <a:spcPct val="90000"/>
              </a:lnSpc>
              <a:buFontTx/>
              <a:buChar char="•"/>
            </a:pPr>
            <a:r>
              <a:rPr lang="en-US" sz="2000" dirty="0" smtClean="0">
                <a:latin typeface="Arial" charset="0"/>
              </a:rPr>
              <a:t>Mega –dosing</a:t>
            </a:r>
          </a:p>
          <a:p>
            <a:pPr lvl="2">
              <a:lnSpc>
                <a:spcPct val="90000"/>
              </a:lnSpc>
              <a:buFontTx/>
              <a:buChar char="•"/>
            </a:pPr>
            <a:r>
              <a:rPr lang="en-US" sz="1800" dirty="0" smtClean="0">
                <a:latin typeface="Arial" charset="0"/>
              </a:rPr>
              <a:t>Drink entire bottle or ingest 10 – 40 pills</a:t>
            </a:r>
          </a:p>
          <a:p>
            <a:pPr lvl="2">
              <a:lnSpc>
                <a:spcPct val="90000"/>
              </a:lnSpc>
              <a:buFontTx/>
              <a:buChar char="•"/>
            </a:pPr>
            <a:r>
              <a:rPr lang="en-US" sz="1800" dirty="0" smtClean="0">
                <a:latin typeface="Arial" charset="0"/>
              </a:rPr>
              <a:t>Risk of acetaminophen (Tylenol) toxicity</a:t>
            </a:r>
          </a:p>
          <a:p>
            <a:pPr lvl="2">
              <a:lnSpc>
                <a:spcPct val="90000"/>
              </a:lnSpc>
              <a:buFontTx/>
              <a:buChar char="•"/>
            </a:pPr>
            <a:r>
              <a:rPr lang="en-US" sz="1800" dirty="0" smtClean="0">
                <a:latin typeface="Arial" charset="0"/>
              </a:rPr>
              <a:t>Risk of toxicity</a:t>
            </a:r>
          </a:p>
          <a:p>
            <a:pPr lvl="3">
              <a:lnSpc>
                <a:spcPct val="90000"/>
              </a:lnSpc>
              <a:buFontTx/>
              <a:buChar char="•"/>
            </a:pPr>
            <a:r>
              <a:rPr lang="en-US" sz="1600" dirty="0" smtClean="0">
                <a:latin typeface="Arial" charset="0"/>
              </a:rPr>
              <a:t>Olney’s Brain lesions</a:t>
            </a:r>
          </a:p>
          <a:p>
            <a:pPr lvl="3">
              <a:lnSpc>
                <a:spcPct val="90000"/>
              </a:lnSpc>
              <a:buFontTx/>
              <a:buChar char="•"/>
            </a:pPr>
            <a:r>
              <a:rPr lang="en-US" sz="1600" dirty="0" smtClean="0">
                <a:latin typeface="Arial" charset="0"/>
              </a:rPr>
              <a:t>Learning and memory impairment</a:t>
            </a:r>
          </a:p>
          <a:p>
            <a:pPr lvl="3">
              <a:lnSpc>
                <a:spcPct val="90000"/>
              </a:lnSpc>
              <a:buFontTx/>
              <a:buChar char="•"/>
            </a:pPr>
            <a:r>
              <a:rPr lang="en-US" sz="1600" dirty="0" smtClean="0">
                <a:latin typeface="Arial" charset="0"/>
              </a:rPr>
              <a:t>Visual perception impairment</a:t>
            </a:r>
          </a:p>
        </p:txBody>
      </p:sp>
      <p:pic>
        <p:nvPicPr>
          <p:cNvPr id="144389" name="Picture 6" descr="Photograph of a commercial box of Robitussin DM for Coughs and Colds."/>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2455863" y="2133600"/>
            <a:ext cx="877887"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7" descr="Photograph of a commercial box of Corcidin."/>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362200" y="4495800"/>
            <a:ext cx="10731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fade">
                                      <p:cBhvr>
                                        <p:cTn id="7" dur="1000"/>
                                        <p:tgtEl>
                                          <p:spTgt spid="144390"/>
                                        </p:tgtEl>
                                      </p:cBhvr>
                                    </p:animEffect>
                                    <p:anim calcmode="lin" valueType="num">
                                      <p:cBhvr>
                                        <p:cTn id="8" dur="1000" fill="hold"/>
                                        <p:tgtEl>
                                          <p:spTgt spid="144390"/>
                                        </p:tgtEl>
                                        <p:attrNameLst>
                                          <p:attrName>ppt_x</p:attrName>
                                        </p:attrNameLst>
                                      </p:cBhvr>
                                      <p:tavLst>
                                        <p:tav tm="0">
                                          <p:val>
                                            <p:strVal val="#ppt_x"/>
                                          </p:val>
                                        </p:tav>
                                        <p:tav tm="100000">
                                          <p:val>
                                            <p:strVal val="#ppt_x"/>
                                          </p:val>
                                        </p:tav>
                                      </p:tavLst>
                                    </p:anim>
                                    <p:anim calcmode="lin" valueType="num">
                                      <p:cBhvr>
                                        <p:cTn id="9" dur="1000" fill="hold"/>
                                        <p:tgtEl>
                                          <p:spTgt spid="1443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44389"/>
                                        </p:tgtEl>
                                        <p:attrNameLst>
                                          <p:attrName>style.visibility</p:attrName>
                                        </p:attrNameLst>
                                      </p:cBhvr>
                                      <p:to>
                                        <p:strVal val="visible"/>
                                      </p:to>
                                    </p:set>
                                    <p:animEffect transition="in" filter="fade">
                                      <p:cBhvr>
                                        <p:cTn id="12" dur="1000"/>
                                        <p:tgtEl>
                                          <p:spTgt spid="144389"/>
                                        </p:tgtEl>
                                      </p:cBhvr>
                                    </p:animEffect>
                                    <p:anim calcmode="lin" valueType="num">
                                      <p:cBhvr>
                                        <p:cTn id="13" dur="1000" fill="hold"/>
                                        <p:tgtEl>
                                          <p:spTgt spid="144389"/>
                                        </p:tgtEl>
                                        <p:attrNameLst>
                                          <p:attrName>ppt_x</p:attrName>
                                        </p:attrNameLst>
                                      </p:cBhvr>
                                      <p:tavLst>
                                        <p:tav tm="0">
                                          <p:val>
                                            <p:strVal val="#ppt_x"/>
                                          </p:val>
                                        </p:tav>
                                        <p:tav tm="100000">
                                          <p:val>
                                            <p:strVal val="#ppt_x"/>
                                          </p:val>
                                        </p:tav>
                                      </p:tavLst>
                                    </p:anim>
                                    <p:anim calcmode="lin" valueType="num">
                                      <p:cBhvr>
                                        <p:cTn id="14" dur="1000" fill="hold"/>
                                        <p:tgtEl>
                                          <p:spTgt spid="144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F5EA3DA-BB7B-4430-BFCF-3806B5B6BF8F}" type="slidenum">
              <a:rPr lang="en-US"/>
              <a:pPr>
                <a:defRPr/>
              </a:pPr>
              <a:t>59</a:t>
            </a:fld>
            <a:endParaRPr lang="en-US"/>
          </a:p>
        </p:txBody>
      </p:sp>
      <p:sp>
        <p:nvSpPr>
          <p:cNvPr id="145411" name="Rectangle 2"/>
          <p:cNvSpPr>
            <a:spLocks noGrp="1" noChangeArrowheads="1"/>
          </p:cNvSpPr>
          <p:nvPr>
            <p:ph type="title"/>
          </p:nvPr>
        </p:nvSpPr>
        <p:spPr>
          <a:xfrm>
            <a:off x="990600" y="457200"/>
            <a:ext cx="7772400" cy="1676400"/>
          </a:xfrm>
        </p:spPr>
        <p:txBody>
          <a:bodyPr/>
          <a:lstStyle/>
          <a:p>
            <a:pPr algn="ctr"/>
            <a:r>
              <a:rPr lang="en-US" dirty="0" smtClean="0">
                <a:latin typeface="Arial" charset="0"/>
              </a:rPr>
              <a:t/>
            </a:r>
            <a:br>
              <a:rPr lang="en-US" dirty="0" smtClean="0">
                <a:latin typeface="Arial" charset="0"/>
              </a:rPr>
            </a:br>
            <a:r>
              <a:rPr lang="en-US" dirty="0" smtClean="0">
                <a:latin typeface="Arial" charset="0"/>
              </a:rPr>
              <a:t> BATH SALTS</a:t>
            </a:r>
            <a:br>
              <a:rPr lang="en-US" dirty="0" smtClean="0">
                <a:latin typeface="Arial" charset="0"/>
              </a:rPr>
            </a:br>
            <a:endParaRPr lang="en-US" dirty="0" smtClean="0">
              <a:latin typeface="Arial" charset="0"/>
            </a:endParaRPr>
          </a:p>
        </p:txBody>
      </p:sp>
      <p:sp>
        <p:nvSpPr>
          <p:cNvPr id="136196" name="Rectangle 3"/>
          <p:cNvSpPr>
            <a:spLocks noGrp="1" noChangeArrowheads="1"/>
          </p:cNvSpPr>
          <p:nvPr>
            <p:ph type="body" idx="1"/>
          </p:nvPr>
        </p:nvSpPr>
        <p:spPr>
          <a:xfrm>
            <a:off x="990600" y="2438400"/>
            <a:ext cx="7772400" cy="3505200"/>
          </a:xfrm>
        </p:spPr>
        <p:txBody>
          <a:bodyPr/>
          <a:lstStyle/>
          <a:p>
            <a:pPr marL="609600" indent="-609600" eaLnBrk="1" hangingPunct="1">
              <a:lnSpc>
                <a:spcPct val="80000"/>
              </a:lnSpc>
              <a:defRPr/>
            </a:pPr>
            <a:r>
              <a:rPr lang="en-US" sz="1600" dirty="0">
                <a:latin typeface="Arial" pitchFamily="34" charset="0"/>
                <a:cs typeface="Arial" pitchFamily="34" charset="0"/>
              </a:rPr>
              <a:t>Bath Salts </a:t>
            </a:r>
            <a:r>
              <a:rPr lang="en-US" sz="1600" dirty="0" smtClean="0">
                <a:latin typeface="Arial" pitchFamily="34" charset="0"/>
                <a:cs typeface="Arial" pitchFamily="34" charset="0"/>
              </a:rPr>
              <a:t>are </a:t>
            </a:r>
            <a:r>
              <a:rPr lang="en-US" sz="1600" dirty="0">
                <a:latin typeface="Arial" pitchFamily="34" charset="0"/>
                <a:cs typeface="Arial" pitchFamily="34" charset="0"/>
              </a:rPr>
              <a:t>a synthetic product that contains hallucinogenic, mind-altering chemicals similar in structure to those also found in cocaine and ecstasy, depending on which brand or form is purchased.</a:t>
            </a:r>
          </a:p>
          <a:p>
            <a:pPr marL="0" indent="0" eaLnBrk="1" hangingPunct="1">
              <a:lnSpc>
                <a:spcPct val="80000"/>
              </a:lnSpc>
              <a:buFontTx/>
              <a:buNone/>
              <a:defRPr/>
            </a:pPr>
            <a:endParaRPr lang="en-US" sz="1600" dirty="0">
              <a:latin typeface="Arial" pitchFamily="34" charset="0"/>
              <a:cs typeface="Arial" pitchFamily="34" charset="0"/>
            </a:endParaRPr>
          </a:p>
          <a:p>
            <a:pPr marL="609600" indent="-609600" eaLnBrk="1" hangingPunct="1">
              <a:lnSpc>
                <a:spcPct val="80000"/>
              </a:lnSpc>
              <a:defRPr/>
            </a:pPr>
            <a:r>
              <a:rPr lang="en-US" sz="1600" dirty="0">
                <a:latin typeface="Arial" pitchFamily="34" charset="0"/>
                <a:cs typeface="Arial" pitchFamily="34" charset="0"/>
              </a:rPr>
              <a:t>It is being sold as a bath salt, or plant food in some cases, labeled “for novelty use only” and/or “not for human consumption” in order to by- pass FDA regulations-not being sold as food or drug product.</a:t>
            </a:r>
          </a:p>
          <a:p>
            <a:pPr marL="0" indent="0" eaLnBrk="1" hangingPunct="1">
              <a:lnSpc>
                <a:spcPct val="80000"/>
              </a:lnSpc>
              <a:buFontTx/>
              <a:buNone/>
              <a:defRPr/>
            </a:pPr>
            <a:endParaRPr lang="en-US" sz="1600" dirty="0">
              <a:latin typeface="Arial" pitchFamily="34" charset="0"/>
              <a:cs typeface="Arial" pitchFamily="34" charset="0"/>
            </a:endParaRPr>
          </a:p>
          <a:p>
            <a:pPr marL="609600" indent="-609600" eaLnBrk="1" hangingPunct="1">
              <a:lnSpc>
                <a:spcPct val="80000"/>
              </a:lnSpc>
              <a:defRPr/>
            </a:pPr>
            <a:r>
              <a:rPr lang="en-US" sz="1600" dirty="0">
                <a:latin typeface="Arial" pitchFamily="34" charset="0"/>
                <a:cs typeface="Arial" pitchFamily="34" charset="0"/>
              </a:rPr>
              <a:t>It is most often sold in either </a:t>
            </a:r>
            <a:r>
              <a:rPr lang="en-US" sz="1600" dirty="0" smtClean="0">
                <a:latin typeface="Arial" pitchFamily="34" charset="0"/>
                <a:cs typeface="Arial" pitchFamily="34" charset="0"/>
              </a:rPr>
              <a:t>250mg </a:t>
            </a:r>
            <a:r>
              <a:rPr lang="en-US" sz="1600" dirty="0">
                <a:latin typeface="Arial" pitchFamily="34" charset="0"/>
                <a:cs typeface="Arial" pitchFamily="34" charset="0"/>
              </a:rPr>
              <a:t>or </a:t>
            </a:r>
            <a:r>
              <a:rPr lang="en-US" sz="1600" dirty="0" smtClean="0">
                <a:latin typeface="Arial" pitchFamily="34" charset="0"/>
                <a:cs typeface="Arial" pitchFamily="34" charset="0"/>
              </a:rPr>
              <a:t>500mg </a:t>
            </a:r>
            <a:r>
              <a:rPr lang="en-US" sz="1600" dirty="0">
                <a:latin typeface="Arial" pitchFamily="34" charset="0"/>
                <a:cs typeface="Arial" pitchFamily="34" charset="0"/>
              </a:rPr>
              <a:t>packets depending on brand or form purchased.</a:t>
            </a:r>
          </a:p>
          <a:p>
            <a:pPr marL="0" indent="0" eaLnBrk="1" hangingPunct="1">
              <a:lnSpc>
                <a:spcPct val="80000"/>
              </a:lnSpc>
              <a:buFontTx/>
              <a:buNone/>
              <a:defRPr/>
            </a:pPr>
            <a:endParaRPr lang="en-US" sz="1600" dirty="0">
              <a:latin typeface="Arial" pitchFamily="34" charset="0"/>
              <a:cs typeface="Arial" pitchFamily="34" charset="0"/>
            </a:endParaRPr>
          </a:p>
          <a:p>
            <a:pPr marL="609600" indent="-609600" eaLnBrk="1" hangingPunct="1">
              <a:lnSpc>
                <a:spcPct val="80000"/>
              </a:lnSpc>
              <a:defRPr/>
            </a:pPr>
            <a:r>
              <a:rPr lang="en-US" sz="1600" dirty="0">
                <a:latin typeface="Arial" pitchFamily="34" charset="0"/>
                <a:cs typeface="Arial" pitchFamily="34" charset="0"/>
              </a:rPr>
              <a:t>Though Ivory Wave is the most popular form/brand of this product, it (or similar products) is also sold under other names such as Vanilla Sky, Fly, Snow, Ivory, Charge, Ivory Coast, Purple Wave, </a:t>
            </a:r>
            <a:r>
              <a:rPr lang="en-US" sz="1600" dirty="0" err="1">
                <a:latin typeface="Arial" pitchFamily="34" charset="0"/>
                <a:cs typeface="Arial" pitchFamily="34" charset="0"/>
              </a:rPr>
              <a:t>Cristalius</a:t>
            </a:r>
            <a:r>
              <a:rPr lang="en-US" sz="1600" dirty="0">
                <a:latin typeface="Arial" pitchFamily="34" charset="0"/>
                <a:cs typeface="Arial" pitchFamily="34" charset="0"/>
              </a:rPr>
              <a:t>, Magic, and Ocean Blue</a:t>
            </a:r>
            <a:r>
              <a:rPr lang="en-US" sz="1600" dirty="0" smtClean="0">
                <a:latin typeface="Arial" pitchFamily="34" charset="0"/>
                <a:cs typeface="Arial" pitchFamily="34" charset="0"/>
              </a:rPr>
              <a:t>. </a:t>
            </a:r>
            <a:r>
              <a:rPr lang="en-US" sz="1600" dirty="0">
                <a:latin typeface="Arial" pitchFamily="34" charset="0"/>
                <a:cs typeface="Arial" pitchFamily="34" charset="0"/>
              </a:rPr>
              <a:t>There are also competitors with similar products made of the same chemical compounds identified as Columbian Salts and Bolivian </a:t>
            </a:r>
            <a:r>
              <a:rPr lang="en-US" sz="1600" dirty="0" smtClean="0">
                <a:latin typeface="Arial" pitchFamily="34" charset="0"/>
                <a:cs typeface="Arial" pitchFamily="34" charset="0"/>
              </a:rPr>
              <a:t>Salts.</a:t>
            </a:r>
          </a:p>
        </p:txBody>
      </p:sp>
      <p:pic>
        <p:nvPicPr>
          <p:cNvPr id="145413" name="Picture 7" descr="BEST_QUALITY_IVORY_WAVE_FOR_SA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572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12" descr="Best_quality_Ivory_Wave_and_other_rc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557338"/>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14" descr="BEST_QUALITY_OF_IVORY_WAVE_FOR_SAL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457200"/>
            <a:ext cx="95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6" name="Picture 16" descr="bigger product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695450"/>
            <a:ext cx="16954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45413"/>
                                        </p:tgtEl>
                                        <p:attrNameLst>
                                          <p:attrName>style.visibility</p:attrName>
                                        </p:attrNameLst>
                                      </p:cBhvr>
                                      <p:to>
                                        <p:strVal val="visible"/>
                                      </p:to>
                                    </p:set>
                                    <p:animEffect transition="in" filter="fade">
                                      <p:cBhvr>
                                        <p:cTn id="7" dur="5000"/>
                                        <p:tgtEl>
                                          <p:spTgt spid="145413"/>
                                        </p:tgtEl>
                                      </p:cBhvr>
                                    </p:animEffect>
                                  </p:childTnLst>
                                </p:cTn>
                              </p:par>
                              <p:par>
                                <p:cTn id="8" presetID="10" presetClass="entr" presetSubtype="0" fill="hold" nodeType="withEffect">
                                  <p:stCondLst>
                                    <p:cond delay="4000"/>
                                  </p:stCondLst>
                                  <p:childTnLst>
                                    <p:set>
                                      <p:cBhvr>
                                        <p:cTn id="9" dur="1" fill="hold">
                                          <p:stCondLst>
                                            <p:cond delay="0"/>
                                          </p:stCondLst>
                                        </p:cTn>
                                        <p:tgtEl>
                                          <p:spTgt spid="145414"/>
                                        </p:tgtEl>
                                        <p:attrNameLst>
                                          <p:attrName>style.visibility</p:attrName>
                                        </p:attrNameLst>
                                      </p:cBhvr>
                                      <p:to>
                                        <p:strVal val="visible"/>
                                      </p:to>
                                    </p:set>
                                    <p:animEffect transition="in" filter="fade">
                                      <p:cBhvr>
                                        <p:cTn id="10" dur="5000"/>
                                        <p:tgtEl>
                                          <p:spTgt spid="145414"/>
                                        </p:tgtEl>
                                      </p:cBhvr>
                                    </p:animEffect>
                                  </p:childTnLst>
                                </p:cTn>
                              </p:par>
                              <p:par>
                                <p:cTn id="11" presetID="10" presetClass="entr" presetSubtype="0" fill="hold" nodeType="withEffect">
                                  <p:stCondLst>
                                    <p:cond delay="6000"/>
                                  </p:stCondLst>
                                  <p:childTnLst>
                                    <p:set>
                                      <p:cBhvr>
                                        <p:cTn id="12" dur="1" fill="hold">
                                          <p:stCondLst>
                                            <p:cond delay="0"/>
                                          </p:stCondLst>
                                        </p:cTn>
                                        <p:tgtEl>
                                          <p:spTgt spid="145416"/>
                                        </p:tgtEl>
                                        <p:attrNameLst>
                                          <p:attrName>style.visibility</p:attrName>
                                        </p:attrNameLst>
                                      </p:cBhvr>
                                      <p:to>
                                        <p:strVal val="visible"/>
                                      </p:to>
                                    </p:set>
                                    <p:animEffect transition="in" filter="fade">
                                      <p:cBhvr>
                                        <p:cTn id="13" dur="5000"/>
                                        <p:tgtEl>
                                          <p:spTgt spid="145416"/>
                                        </p:tgtEl>
                                      </p:cBhvr>
                                    </p:animEffect>
                                  </p:childTnLst>
                                </p:cTn>
                              </p:par>
                              <p:par>
                                <p:cTn id="14" presetID="10" presetClass="entr" presetSubtype="0" fill="hold" nodeType="withEffect">
                                  <p:stCondLst>
                                    <p:cond delay="8000"/>
                                  </p:stCondLst>
                                  <p:childTnLst>
                                    <p:set>
                                      <p:cBhvr>
                                        <p:cTn id="15" dur="1" fill="hold">
                                          <p:stCondLst>
                                            <p:cond delay="0"/>
                                          </p:stCondLst>
                                        </p:cTn>
                                        <p:tgtEl>
                                          <p:spTgt spid="145415"/>
                                        </p:tgtEl>
                                        <p:attrNameLst>
                                          <p:attrName>style.visibility</p:attrName>
                                        </p:attrNameLst>
                                      </p:cBhvr>
                                      <p:to>
                                        <p:strVal val="visible"/>
                                      </p:to>
                                    </p:set>
                                    <p:animEffect transition="in" filter="fade">
                                      <p:cBhvr>
                                        <p:cTn id="16" dur="50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1A06119-EFDD-4D5E-9DAC-9012CEBD9BCE}" type="slidenum">
              <a:rPr lang="en-US"/>
              <a:pPr>
                <a:defRPr/>
              </a:pPr>
              <a:t>6</a:t>
            </a:fld>
            <a:endParaRPr lang="en-US" dirty="0"/>
          </a:p>
        </p:txBody>
      </p:sp>
      <p:sp>
        <p:nvSpPr>
          <p:cNvPr id="24579" name="Rectangle 2"/>
          <p:cNvSpPr>
            <a:spLocks noGrp="1" noChangeArrowheads="1"/>
          </p:cNvSpPr>
          <p:nvPr>
            <p:ph type="title"/>
          </p:nvPr>
        </p:nvSpPr>
        <p:spPr/>
        <p:txBody>
          <a:bodyPr/>
          <a:lstStyle/>
          <a:p>
            <a:pPr algn="ctr"/>
            <a:r>
              <a:rPr lang="en-US" dirty="0" smtClean="0">
                <a:latin typeface="Arial" charset="0"/>
              </a:rPr>
              <a:t>MINOR WITHDRAWAL</a:t>
            </a:r>
            <a:endParaRPr lang="en-US" dirty="0" smtClean="0"/>
          </a:p>
        </p:txBody>
      </p:sp>
      <p:sp>
        <p:nvSpPr>
          <p:cNvPr id="24580" name="Rectangle 3"/>
          <p:cNvSpPr>
            <a:spLocks noGrp="1" noChangeArrowheads="1"/>
          </p:cNvSpPr>
          <p:nvPr>
            <p:ph type="body" idx="1"/>
          </p:nvPr>
        </p:nvSpPr>
        <p:spPr/>
        <p:txBody>
          <a:bodyPr/>
          <a:lstStyle/>
          <a:p>
            <a:pPr>
              <a:lnSpc>
                <a:spcPct val="90000"/>
              </a:lnSpc>
              <a:buFontTx/>
              <a:buNone/>
            </a:pPr>
            <a:r>
              <a:rPr lang="en-US" sz="2400" dirty="0" smtClean="0">
                <a:latin typeface="Arial" charset="0"/>
              </a:rPr>
              <a:t>TIME</a:t>
            </a:r>
          </a:p>
          <a:p>
            <a:pPr lvl="1">
              <a:lnSpc>
                <a:spcPct val="90000"/>
              </a:lnSpc>
              <a:buFontTx/>
              <a:buChar char="•"/>
            </a:pPr>
            <a:r>
              <a:rPr lang="en-US" sz="2000" dirty="0" smtClean="0">
                <a:latin typeface="Arial" charset="0"/>
              </a:rPr>
              <a:t>STARTS IN 6+ HOURS AFTER THE LAST USE OF ALCOHOL</a:t>
            </a:r>
          </a:p>
          <a:p>
            <a:pPr lvl="1">
              <a:lnSpc>
                <a:spcPct val="90000"/>
              </a:lnSpc>
              <a:buFontTx/>
              <a:buNone/>
            </a:pPr>
            <a:endParaRPr lang="en-US" sz="2400" dirty="0" smtClean="0">
              <a:latin typeface="Arial" charset="0"/>
            </a:endParaRPr>
          </a:p>
          <a:p>
            <a:pPr>
              <a:lnSpc>
                <a:spcPct val="90000"/>
              </a:lnSpc>
              <a:buFontTx/>
              <a:buNone/>
            </a:pPr>
            <a:r>
              <a:rPr lang="en-US" sz="2400" dirty="0" smtClean="0">
                <a:latin typeface="Arial" charset="0"/>
              </a:rPr>
              <a:t>SYMPTOMS</a:t>
            </a:r>
          </a:p>
          <a:p>
            <a:pPr lvl="1">
              <a:lnSpc>
                <a:spcPct val="90000"/>
              </a:lnSpc>
              <a:buFontTx/>
              <a:buChar char="•"/>
            </a:pPr>
            <a:r>
              <a:rPr lang="en-US" sz="2000" dirty="0" smtClean="0">
                <a:latin typeface="Arial" charset="0"/>
              </a:rPr>
              <a:t>Tremulousness</a:t>
            </a:r>
          </a:p>
          <a:p>
            <a:pPr lvl="1">
              <a:lnSpc>
                <a:spcPct val="90000"/>
              </a:lnSpc>
              <a:buFontTx/>
              <a:buChar char="•"/>
            </a:pPr>
            <a:r>
              <a:rPr lang="en-US" sz="2000" dirty="0" smtClean="0">
                <a:latin typeface="Arial" charset="0"/>
              </a:rPr>
              <a:t>Insomnia</a:t>
            </a:r>
          </a:p>
          <a:p>
            <a:pPr lvl="1">
              <a:lnSpc>
                <a:spcPct val="90000"/>
              </a:lnSpc>
              <a:buFontTx/>
              <a:buChar char="•"/>
            </a:pPr>
            <a:r>
              <a:rPr lang="en-US" sz="2000" dirty="0" smtClean="0">
                <a:latin typeface="Arial" charset="0"/>
              </a:rPr>
              <a:t>Nausea</a:t>
            </a:r>
          </a:p>
          <a:p>
            <a:pPr lvl="1">
              <a:lnSpc>
                <a:spcPct val="90000"/>
              </a:lnSpc>
              <a:buFontTx/>
              <a:buChar char="•"/>
            </a:pPr>
            <a:r>
              <a:rPr lang="en-US" sz="2000" dirty="0" smtClean="0">
                <a:latin typeface="Arial" charset="0"/>
              </a:rPr>
              <a:t>Anorexia</a:t>
            </a:r>
          </a:p>
          <a:p>
            <a:pPr lvl="1">
              <a:lnSpc>
                <a:spcPct val="90000"/>
              </a:lnSpc>
              <a:buFontTx/>
              <a:buChar char="•"/>
            </a:pPr>
            <a:r>
              <a:rPr lang="en-US" sz="2000" dirty="0" smtClean="0">
                <a:latin typeface="Arial" charset="0"/>
              </a:rPr>
              <a:t>Anxiety</a:t>
            </a:r>
          </a:p>
          <a:p>
            <a:pPr lvl="1">
              <a:lnSpc>
                <a:spcPct val="90000"/>
              </a:lnSpc>
              <a:buFontTx/>
              <a:buChar char="•"/>
            </a:pPr>
            <a:r>
              <a:rPr lang="en-US" sz="2000" dirty="0" smtClean="0">
                <a:latin typeface="Arial" charset="0"/>
              </a:rPr>
              <a:t>Weakness</a:t>
            </a:r>
            <a:endParaRPr lang="en-US" sz="3200" dirty="0" smtClean="0"/>
          </a:p>
        </p:txBody>
      </p:sp>
      <p:pic>
        <p:nvPicPr>
          <p:cNvPr id="24581" name="Picture 5" descr="C:\Users\buivydas\AppData\Local\Microsoft\Windows\Temporary Internet Files\Content.IE5\RP08JAHZ\MP9004252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743200"/>
            <a:ext cx="276106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gn="ctr"/>
            <a:r>
              <a:rPr lang="en-US" smtClean="0">
                <a:latin typeface="Arial" charset="0"/>
                <a:cs typeface="Arial" charset="0"/>
              </a:rPr>
              <a:t>BATH SALTS</a:t>
            </a:r>
            <a:br>
              <a:rPr lang="en-US" smtClean="0">
                <a:latin typeface="Arial" charset="0"/>
                <a:cs typeface="Arial" charset="0"/>
              </a:rPr>
            </a:br>
            <a:endParaRPr lang="en-US" smtClean="0">
              <a:latin typeface="Arial" charset="0"/>
              <a:cs typeface="Arial" charset="0"/>
            </a:endParaRPr>
          </a:p>
        </p:txBody>
      </p:sp>
      <p:sp>
        <p:nvSpPr>
          <p:cNvPr id="146435" name="Content Placeholder 2"/>
          <p:cNvSpPr>
            <a:spLocks noGrp="1"/>
          </p:cNvSpPr>
          <p:nvPr>
            <p:ph idx="1"/>
          </p:nvPr>
        </p:nvSpPr>
        <p:spPr>
          <a:xfrm>
            <a:off x="914400" y="2362200"/>
            <a:ext cx="7772400" cy="4114800"/>
          </a:xfrm>
        </p:spPr>
        <p:txBody>
          <a:bodyPr/>
          <a:lstStyle/>
          <a:p>
            <a:pPr eaLnBrk="1" hangingPunct="1">
              <a:lnSpc>
                <a:spcPct val="80000"/>
              </a:lnSpc>
            </a:pPr>
            <a:r>
              <a:rPr lang="en-US" sz="1600" dirty="0" smtClean="0">
                <a:latin typeface="Arial" charset="0"/>
                <a:cs typeface="Arial" charset="0"/>
              </a:rPr>
              <a:t>The drugs identified in these products most often are MDPV (</a:t>
            </a:r>
            <a:r>
              <a:rPr lang="en-US" sz="1600" dirty="0" err="1" smtClean="0">
                <a:latin typeface="Arial" charset="0"/>
                <a:cs typeface="Arial" charset="0"/>
              </a:rPr>
              <a:t>methylenedioxypyrovalerone</a:t>
            </a:r>
            <a:r>
              <a:rPr lang="en-US" sz="1600" dirty="0" smtClean="0">
                <a:latin typeface="Arial" charset="0"/>
                <a:cs typeface="Arial" charset="0"/>
              </a:rPr>
              <a:t>) usually referred to as </a:t>
            </a:r>
            <a:r>
              <a:rPr lang="en-US" sz="1600" dirty="0" err="1" smtClean="0">
                <a:latin typeface="Arial" charset="0"/>
                <a:cs typeface="Arial" charset="0"/>
              </a:rPr>
              <a:t>pyrovalerone</a:t>
            </a:r>
            <a:r>
              <a:rPr lang="en-US" sz="1600" dirty="0" smtClean="0">
                <a:latin typeface="Arial" charset="0"/>
                <a:cs typeface="Arial" charset="0"/>
              </a:rPr>
              <a:t>, a powerful psychoactive chemical similar to Ritalin which acts as a stimulant that inhibits re-uptake of dopamine &amp; norepinephrine while having minimal effects on serotonin levels. Tests have also identified most versions of these products as containing </a:t>
            </a:r>
            <a:r>
              <a:rPr lang="en-US" sz="1600" dirty="0" err="1" smtClean="0">
                <a:latin typeface="Arial" charset="0"/>
                <a:cs typeface="Arial" charset="0"/>
              </a:rPr>
              <a:t>Lidocaine</a:t>
            </a:r>
            <a:r>
              <a:rPr lang="en-US" sz="1600" dirty="0" smtClean="0">
                <a:latin typeface="Arial" charset="0"/>
                <a:cs typeface="Arial" charset="0"/>
              </a:rPr>
              <a:t> which is frequently used by dentists for anesthesia. Many versions may also contain similar components to the drug MDMA (aka ecstasy).</a:t>
            </a:r>
          </a:p>
          <a:p>
            <a:pPr eaLnBrk="1" hangingPunct="1">
              <a:lnSpc>
                <a:spcPct val="80000"/>
              </a:lnSpc>
            </a:pPr>
            <a:endParaRPr lang="en-US" sz="1600" dirty="0" smtClean="0">
              <a:latin typeface="Arial" charset="0"/>
              <a:cs typeface="Arial" charset="0"/>
            </a:endParaRPr>
          </a:p>
          <a:p>
            <a:pPr eaLnBrk="1" hangingPunct="1">
              <a:lnSpc>
                <a:spcPct val="80000"/>
              </a:lnSpc>
            </a:pPr>
            <a:r>
              <a:rPr lang="en-US" sz="1600" dirty="0" smtClean="0">
                <a:latin typeface="Arial" charset="0"/>
                <a:cs typeface="Arial" charset="0"/>
              </a:rPr>
              <a:t>It appears to be purposely designed in a way that will mimic the effects of cocaine/crack or ecstasy and is most often used by snorting.</a:t>
            </a:r>
          </a:p>
          <a:p>
            <a:pPr eaLnBrk="1" hangingPunct="1">
              <a:lnSpc>
                <a:spcPct val="80000"/>
              </a:lnSpc>
            </a:pPr>
            <a:endParaRPr lang="en-US" sz="1600" dirty="0" smtClean="0">
              <a:latin typeface="Arial" charset="0"/>
              <a:cs typeface="Arial" charset="0"/>
            </a:endParaRPr>
          </a:p>
          <a:p>
            <a:pPr eaLnBrk="1" hangingPunct="1">
              <a:lnSpc>
                <a:spcPct val="80000"/>
              </a:lnSpc>
            </a:pPr>
            <a:r>
              <a:rPr lang="en-US" sz="1600" dirty="0" smtClean="0">
                <a:latin typeface="Arial" charset="0"/>
                <a:cs typeface="Arial" charset="0"/>
              </a:rPr>
              <a:t>It is sold most frequently on-line, though also in some tobacco/smoke shops as a novelty item “not for human consumption” for about $30 for a small package. Many websites sell it in bulk (50-100 packets) for a discount rate. (Bath salts being sold in smoke shops should raise questions about its content with most people)</a:t>
            </a:r>
          </a:p>
          <a:p>
            <a:endParaRPr lang="en-US" dirty="0" smtClean="0"/>
          </a:p>
        </p:txBody>
      </p:sp>
      <p:sp>
        <p:nvSpPr>
          <p:cNvPr id="4" name="Slide Number Placeholder 3"/>
          <p:cNvSpPr>
            <a:spLocks noGrp="1"/>
          </p:cNvSpPr>
          <p:nvPr>
            <p:ph type="sldNum" sz="quarter" idx="12"/>
          </p:nvPr>
        </p:nvSpPr>
        <p:spPr/>
        <p:txBody>
          <a:bodyPr/>
          <a:lstStyle/>
          <a:p>
            <a:pPr>
              <a:defRPr/>
            </a:pPr>
            <a:fld id="{A7A2144F-A610-41EE-AD0F-8758CDD96D67}" type="slidenum">
              <a:rPr lang="en-US" smtClean="0"/>
              <a:pPr>
                <a:defRPr/>
              </a:pPr>
              <a:t>60</a:t>
            </a:fld>
            <a:endParaRPr lang="en-US"/>
          </a:p>
        </p:txBody>
      </p:sp>
      <p:pic>
        <p:nvPicPr>
          <p:cNvPr id="146437" name="Picture 5" descr="Lady Bubbles Concentrated Bath Salt 4 Pack (4 x 500mg)">
            <a:hlinkClick r:id="rId3" tooltip="Lady Bubbles Concentrated Bath Salt 4 Pack (4 x 500m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1409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7" descr="Recharge Bath Salts 200mg">
            <a:hlinkClick r:id="rId5" tooltip="Recharge Bath Salts 200m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1684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9" descr="Ivory Fresh Concentrated Bath Sal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16205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11" descr="Disco Bath Salts 500mg">
            <a:hlinkClick r:id="rId8" tooltip="Disco Bath Salts 500m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1143000"/>
            <a:ext cx="133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13" descr="Arctic Blast 4 Pack (4 x 500mg)">
            <a:hlinkClick r:id="rId10" tooltip="Arctic Blast 4 Pack (4 x 500mg)"/>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11430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5" descr="Ivory_Wave_1g_8_10euros_">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1219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6437"/>
                                        </p:tgtEl>
                                        <p:attrNameLst>
                                          <p:attrName>style.visibility</p:attrName>
                                        </p:attrNameLst>
                                      </p:cBhvr>
                                      <p:to>
                                        <p:strVal val="visible"/>
                                      </p:to>
                                    </p:set>
                                    <p:animEffect transition="in" filter="fade">
                                      <p:cBhvr>
                                        <p:cTn id="7" dur="500"/>
                                        <p:tgtEl>
                                          <p:spTgt spid="146437"/>
                                        </p:tgtEl>
                                      </p:cBhvr>
                                    </p:animEffect>
                                  </p:childTnLst>
                                </p:cTn>
                              </p:par>
                              <p:par>
                                <p:cTn id="8" presetID="10" presetClass="entr" presetSubtype="0" fill="hold" nodeType="withEffect">
                                  <p:stCondLst>
                                    <p:cond delay="2000"/>
                                  </p:stCondLst>
                                  <p:childTnLst>
                                    <p:set>
                                      <p:cBhvr>
                                        <p:cTn id="9" dur="1" fill="hold">
                                          <p:stCondLst>
                                            <p:cond delay="0"/>
                                          </p:stCondLst>
                                        </p:cTn>
                                        <p:tgtEl>
                                          <p:spTgt spid="146439"/>
                                        </p:tgtEl>
                                        <p:attrNameLst>
                                          <p:attrName>style.visibility</p:attrName>
                                        </p:attrNameLst>
                                      </p:cBhvr>
                                      <p:to>
                                        <p:strVal val="visible"/>
                                      </p:to>
                                    </p:set>
                                    <p:animEffect transition="in" filter="fade">
                                      <p:cBhvr>
                                        <p:cTn id="10" dur="500"/>
                                        <p:tgtEl>
                                          <p:spTgt spid="146439"/>
                                        </p:tgtEl>
                                      </p:cBhvr>
                                    </p:animEffect>
                                  </p:childTnLst>
                                </p:cTn>
                              </p:par>
                              <p:par>
                                <p:cTn id="11" presetID="10" presetClass="entr" presetSubtype="0" fill="hold" nodeType="withEffect">
                                  <p:stCondLst>
                                    <p:cond delay="3000"/>
                                  </p:stCondLst>
                                  <p:childTnLst>
                                    <p:set>
                                      <p:cBhvr>
                                        <p:cTn id="12" dur="1" fill="hold">
                                          <p:stCondLst>
                                            <p:cond delay="0"/>
                                          </p:stCondLst>
                                        </p:cTn>
                                        <p:tgtEl>
                                          <p:spTgt spid="146440"/>
                                        </p:tgtEl>
                                        <p:attrNameLst>
                                          <p:attrName>style.visibility</p:attrName>
                                        </p:attrNameLst>
                                      </p:cBhvr>
                                      <p:to>
                                        <p:strVal val="visible"/>
                                      </p:to>
                                    </p:set>
                                    <p:animEffect transition="in" filter="fade">
                                      <p:cBhvr>
                                        <p:cTn id="13" dur="500"/>
                                        <p:tgtEl>
                                          <p:spTgt spid="146440"/>
                                        </p:tgtEl>
                                      </p:cBhvr>
                                    </p:animEffect>
                                  </p:childTnLst>
                                </p:cTn>
                              </p:par>
                              <p:par>
                                <p:cTn id="14" presetID="10" presetClass="entr" presetSubtype="0" fill="hold" nodeType="withEffect">
                                  <p:stCondLst>
                                    <p:cond delay="4000"/>
                                  </p:stCondLst>
                                  <p:childTnLst>
                                    <p:set>
                                      <p:cBhvr>
                                        <p:cTn id="15" dur="1" fill="hold">
                                          <p:stCondLst>
                                            <p:cond delay="0"/>
                                          </p:stCondLst>
                                        </p:cTn>
                                        <p:tgtEl>
                                          <p:spTgt spid="146441"/>
                                        </p:tgtEl>
                                        <p:attrNameLst>
                                          <p:attrName>style.visibility</p:attrName>
                                        </p:attrNameLst>
                                      </p:cBhvr>
                                      <p:to>
                                        <p:strVal val="visible"/>
                                      </p:to>
                                    </p:set>
                                    <p:animEffect transition="in" filter="fade">
                                      <p:cBhvr>
                                        <p:cTn id="16" dur="500"/>
                                        <p:tgtEl>
                                          <p:spTgt spid="146441"/>
                                        </p:tgtEl>
                                      </p:cBhvr>
                                    </p:animEffect>
                                  </p:childTnLst>
                                </p:cTn>
                              </p:par>
                              <p:par>
                                <p:cTn id="17" presetID="10" presetClass="entr" presetSubtype="0" fill="hold" nodeType="withEffect">
                                  <p:stCondLst>
                                    <p:cond delay="5000"/>
                                  </p:stCondLst>
                                  <p:childTnLst>
                                    <p:set>
                                      <p:cBhvr>
                                        <p:cTn id="18" dur="1" fill="hold">
                                          <p:stCondLst>
                                            <p:cond delay="0"/>
                                          </p:stCondLst>
                                        </p:cTn>
                                        <p:tgtEl>
                                          <p:spTgt spid="146442"/>
                                        </p:tgtEl>
                                        <p:attrNameLst>
                                          <p:attrName>style.visibility</p:attrName>
                                        </p:attrNameLst>
                                      </p:cBhvr>
                                      <p:to>
                                        <p:strVal val="visible"/>
                                      </p:to>
                                    </p:set>
                                    <p:animEffect transition="in" filter="fade">
                                      <p:cBhvr>
                                        <p:cTn id="19" dur="500"/>
                                        <p:tgtEl>
                                          <p:spTgt spid="146442"/>
                                        </p:tgtEl>
                                      </p:cBhvr>
                                    </p:animEffect>
                                  </p:childTnLst>
                                </p:cTn>
                              </p:par>
                              <p:par>
                                <p:cTn id="20" presetID="10" presetClass="entr" presetSubtype="0" fill="hold" nodeType="withEffect">
                                  <p:stCondLst>
                                    <p:cond delay="6000"/>
                                  </p:stCondLst>
                                  <p:childTnLst>
                                    <p:set>
                                      <p:cBhvr>
                                        <p:cTn id="21" dur="1" fill="hold">
                                          <p:stCondLst>
                                            <p:cond delay="0"/>
                                          </p:stCondLst>
                                        </p:cTn>
                                        <p:tgtEl>
                                          <p:spTgt spid="146438"/>
                                        </p:tgtEl>
                                        <p:attrNameLst>
                                          <p:attrName>style.visibility</p:attrName>
                                        </p:attrNameLst>
                                      </p:cBhvr>
                                      <p:to>
                                        <p:strVal val="visible"/>
                                      </p:to>
                                    </p:set>
                                    <p:animEffect transition="in" filter="fade">
                                      <p:cBhvr>
                                        <p:cTn id="22"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dirty="0" smtClean="0">
                <a:latin typeface="Arial" panose="020B0604020202020204" pitchFamily="34" charset="0"/>
                <a:cs typeface="Arial" panose="020B0604020202020204" pitchFamily="34" charset="0"/>
              </a:rPr>
              <a:t>The Latest Trends</a:t>
            </a:r>
          </a:p>
        </p:txBody>
      </p:sp>
      <p:sp>
        <p:nvSpPr>
          <p:cNvPr id="3075" name="Rectangle 3"/>
          <p:cNvSpPr>
            <a:spLocks noGrp="1" noChangeArrowheads="1"/>
          </p:cNvSpPr>
          <p:nvPr>
            <p:ph type="body" idx="1"/>
          </p:nvPr>
        </p:nvSpPr>
        <p:spPr/>
        <p:txBody>
          <a:bodyPr/>
          <a:lstStyle/>
          <a:p>
            <a:pPr marL="0" indent="0" eaLnBrk="1" hangingPunct="1">
              <a:lnSpc>
                <a:spcPct val="90000"/>
              </a:lnSpc>
              <a:buNone/>
              <a:defRPr/>
            </a:pPr>
            <a:endParaRPr lang="en-US" dirty="0" smtClean="0"/>
          </a:p>
          <a:p>
            <a:pPr eaLnBrk="1" hangingPunct="1">
              <a:lnSpc>
                <a:spcPct val="90000"/>
              </a:lnSpc>
              <a:defRPr/>
            </a:pPr>
            <a:r>
              <a:rPr lang="en-US" dirty="0" err="1" smtClean="0"/>
              <a:t>Krokodil</a:t>
            </a:r>
            <a:r>
              <a:rPr lang="en-US" dirty="0" smtClean="0"/>
              <a:t> (</a:t>
            </a:r>
            <a:r>
              <a:rPr lang="en-US" dirty="0" err="1" smtClean="0"/>
              <a:t>desmorphine</a:t>
            </a:r>
            <a:r>
              <a:rPr lang="en-US" dirty="0" smtClean="0"/>
              <a:t>)</a:t>
            </a:r>
          </a:p>
          <a:p>
            <a:pPr eaLnBrk="1" hangingPunct="1">
              <a:lnSpc>
                <a:spcPct val="90000"/>
              </a:lnSpc>
              <a:defRPr/>
            </a:pPr>
            <a:r>
              <a:rPr lang="en-US" dirty="0" smtClean="0"/>
              <a:t>Tampons</a:t>
            </a:r>
          </a:p>
          <a:p>
            <a:pPr eaLnBrk="1" hangingPunct="1">
              <a:lnSpc>
                <a:spcPct val="90000"/>
              </a:lnSpc>
              <a:defRPr/>
            </a:pPr>
            <a:r>
              <a:rPr lang="en-US" dirty="0" smtClean="0"/>
              <a:t>Molly (MDMA)</a:t>
            </a:r>
          </a:p>
          <a:p>
            <a:pPr eaLnBrk="1" hangingPunct="1">
              <a:lnSpc>
                <a:spcPct val="90000"/>
              </a:lnSpc>
              <a:defRPr/>
            </a:pPr>
            <a:r>
              <a:rPr lang="en-US" dirty="0" smtClean="0"/>
              <a:t>N-Bombs (25I-BOMe)</a:t>
            </a:r>
          </a:p>
          <a:p>
            <a:pPr eaLnBrk="1" hangingPunct="1">
              <a:lnSpc>
                <a:spcPct val="90000"/>
              </a:lnSpc>
              <a:defRPr/>
            </a:pPr>
            <a:r>
              <a:rPr lang="en-US" dirty="0" smtClean="0"/>
              <a:t>Syrup (codeine + promethazine)</a:t>
            </a:r>
          </a:p>
          <a:p>
            <a:pPr eaLnBrk="1" hangingPunct="1">
              <a:lnSpc>
                <a:spcPct val="90000"/>
              </a:lnSpc>
              <a:defRPr/>
            </a:pPr>
            <a:endParaRPr lang="en-US" dirty="0" smtClean="0"/>
          </a:p>
          <a:p>
            <a:pPr marL="0" indent="0" eaLnBrk="1" hangingPunct="1">
              <a:lnSpc>
                <a:spcPct val="90000"/>
              </a:lnSpc>
              <a:buFontTx/>
              <a:buNone/>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spTree>
    <p:extLst>
      <p:ext uri="{BB962C8B-B14F-4D97-AF65-F5344CB8AC3E}">
        <p14:creationId xmlns:p14="http://schemas.microsoft.com/office/powerpoint/2010/main" val="18521187"/>
      </p:ext>
    </p:extLst>
  </p:cSld>
  <p:clrMapOvr>
    <a:masterClrMapping/>
  </p:clrMapOvr>
  <p:transition spd="slow">
    <p:wipe/>
    <p:sndAc>
      <p:stSnd>
        <p:snd r:embed="rId2" name="wind.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9143999" cy="6858000"/>
          </a:xfrm>
          <a:prstGeom prst="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fld id="{6D6750FE-630E-4045-AA93-E3BCE9018854}" type="slidenum">
              <a:rPr lang="en-US" smtClean="0"/>
              <a:pPr>
                <a:defRPr/>
              </a:pPr>
              <a:t>62</a:t>
            </a:fld>
            <a:endParaRPr lang="en-US"/>
          </a:p>
        </p:txBody>
      </p:sp>
      <p:sp>
        <p:nvSpPr>
          <p:cNvPr id="4" name="Footer Placeholder 4"/>
          <p:cNvSpPr>
            <a:spLocks noGrp="1"/>
          </p:cNvSpPr>
          <p:nvPr>
            <p:ph type="ftr" sz="quarter" idx="4294967295"/>
          </p:nvPr>
        </p:nvSpPr>
        <p:spPr>
          <a:xfrm>
            <a:off x="457199" y="6356350"/>
            <a:ext cx="6785193" cy="365125"/>
          </a:xfrm>
          <a:prstGeom prst="rect">
            <a:avLst/>
          </a:prstGeom>
        </p:spPr>
        <p:txBody>
          <a:bodyPr vert="horz" lIns="91440" tIns="45720" rIns="91440" bIns="45720" rtlCol="0" anchor="t"/>
          <a:lstStyle>
            <a:lvl1pPr algn="l">
              <a:defRPr sz="1600">
                <a:solidFill>
                  <a:schemeClr val="tx1">
                    <a:tint val="75000"/>
                  </a:schemeClr>
                </a:solidFill>
                <a:latin typeface="Times New Roman"/>
                <a:cs typeface="Times New Roman"/>
              </a:defRPr>
            </a:lvl1pPr>
          </a:lstStyle>
          <a:p>
            <a:r>
              <a:rPr lang="en-US" baseline="30000" dirty="0" smtClean="0">
                <a:latin typeface="Calibri"/>
                <a:cs typeface="Calibri"/>
              </a:rPr>
              <a:t>10 Mechanic Street, Suite 302  •  Worcester, MA 01608  •  (508) 792-5400     </a:t>
            </a:r>
            <a:r>
              <a:rPr lang="en-US" i="1" baseline="30000" dirty="0" err="1" smtClean="0">
                <a:solidFill>
                  <a:srgbClr val="67206B"/>
                </a:solidFill>
              </a:rPr>
              <a:t>www.spectrumhealthsystems.org</a:t>
            </a:r>
            <a:endParaRPr lang="en-US" i="1" baseline="30000" dirty="0" smtClean="0">
              <a:solidFill>
                <a:srgbClr val="67206B"/>
              </a:solidFill>
            </a:endParaRPr>
          </a:p>
          <a:p>
            <a:endParaRPr lang="en-US" dirty="0"/>
          </a:p>
        </p:txBody>
      </p:sp>
      <p:sp>
        <p:nvSpPr>
          <p:cNvPr id="5" name="Rectangle 4"/>
          <p:cNvSpPr/>
          <p:nvPr/>
        </p:nvSpPr>
        <p:spPr>
          <a:xfrm>
            <a:off x="1" y="6103915"/>
            <a:ext cx="6556782" cy="60218"/>
          </a:xfrm>
          <a:prstGeom prst="rect">
            <a:avLst/>
          </a:prstGeom>
          <a:gradFill flip="none" rotWithShape="1">
            <a:gsLst>
              <a:gs pos="0">
                <a:srgbClr val="67206B"/>
              </a:gs>
              <a:gs pos="100000">
                <a:srgbClr val="FFFFFF"/>
              </a:gs>
            </a:gsLst>
            <a:lin ang="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Text Placeholder 2"/>
          <p:cNvSpPr txBox="1">
            <a:spLocks/>
          </p:cNvSpPr>
          <p:nvPr/>
        </p:nvSpPr>
        <p:spPr>
          <a:xfrm>
            <a:off x="457200" y="1600200"/>
            <a:ext cx="8229600" cy="651543"/>
          </a:xfrm>
          <a:prstGeom prst="rect">
            <a:avLst/>
          </a:prstGeom>
        </p:spPr>
        <p:txBody>
          <a:bodyPr vert="horz" lIns="91440" tIns="45720" rIns="91440" bIns="45720" rtlCol="0">
            <a:normAutofit/>
          </a:bodyPr>
          <a:lstStyle/>
          <a:p>
            <a:pPr algn="ctr">
              <a:lnSpc>
                <a:spcPct val="80000"/>
              </a:lnSpc>
              <a:buFont typeface="Wingdings" pitchFamily="2" charset="2"/>
              <a:buNone/>
            </a:pPr>
            <a:r>
              <a:rPr lang="en-US" sz="4000" b="1" dirty="0" smtClean="0">
                <a:solidFill>
                  <a:srgbClr val="67206B"/>
                </a:solidFill>
              </a:rPr>
              <a:t>WRAP UP</a:t>
            </a:r>
            <a:endParaRPr lang="en-US" sz="4400" b="1" dirty="0">
              <a:solidFill>
                <a:srgbClr val="67206B"/>
              </a:solidFill>
            </a:endParaRPr>
          </a:p>
        </p:txBody>
      </p:sp>
      <p:sp>
        <p:nvSpPr>
          <p:cNvPr id="11" name="Footer Placeholder 4"/>
          <p:cNvSpPr>
            <a:spLocks noGrp="1"/>
          </p:cNvSpPr>
          <p:nvPr>
            <p:ph type="ftr" sz="quarter" idx="4294967295"/>
          </p:nvPr>
        </p:nvSpPr>
        <p:spPr>
          <a:xfrm>
            <a:off x="457199" y="6356350"/>
            <a:ext cx="6785193" cy="365125"/>
          </a:xfrm>
          <a:prstGeom prst="rect">
            <a:avLst/>
          </a:prstGeom>
        </p:spPr>
        <p:txBody>
          <a:bodyPr vert="horz" lIns="91440" tIns="45720" rIns="91440" bIns="45720" rtlCol="0" anchor="t"/>
          <a:lstStyle>
            <a:lvl1pPr algn="l">
              <a:defRPr sz="1600">
                <a:solidFill>
                  <a:schemeClr val="tx1">
                    <a:tint val="75000"/>
                  </a:schemeClr>
                </a:solidFill>
                <a:latin typeface="Times New Roman"/>
                <a:cs typeface="Times New Roman"/>
              </a:defRPr>
            </a:lvl1pPr>
          </a:lstStyle>
          <a:p>
            <a:r>
              <a:rPr lang="en-US" baseline="30000" dirty="0" smtClean="0">
                <a:latin typeface="Calibri"/>
                <a:cs typeface="Calibri"/>
              </a:rPr>
              <a:t>10 Mechanic Street, Suite 302  •  Worcester, MA 01608  •  (508) 792-5400     </a:t>
            </a:r>
            <a:r>
              <a:rPr lang="en-US" i="1" baseline="30000" dirty="0" err="1" smtClean="0">
                <a:solidFill>
                  <a:srgbClr val="67206B"/>
                </a:solidFill>
              </a:rPr>
              <a:t>www.spectrumhealthsystems.org</a:t>
            </a:r>
            <a:endParaRPr lang="en-US" i="1" baseline="30000" dirty="0" smtClean="0">
              <a:solidFill>
                <a:srgbClr val="67206B"/>
              </a:solidFill>
            </a:endParaRPr>
          </a:p>
          <a:p>
            <a:endParaRPr lang="en-US" dirty="0"/>
          </a:p>
        </p:txBody>
      </p:sp>
      <p:sp>
        <p:nvSpPr>
          <p:cNvPr id="12" name="Rectangle 11"/>
          <p:cNvSpPr/>
          <p:nvPr/>
        </p:nvSpPr>
        <p:spPr>
          <a:xfrm>
            <a:off x="1" y="6103915"/>
            <a:ext cx="6556782" cy="60218"/>
          </a:xfrm>
          <a:prstGeom prst="rect">
            <a:avLst/>
          </a:prstGeom>
          <a:gradFill flip="none" rotWithShape="1">
            <a:gsLst>
              <a:gs pos="0">
                <a:srgbClr val="67206B"/>
              </a:gs>
              <a:gs pos="100000">
                <a:srgbClr val="FFFFFF"/>
              </a:gs>
            </a:gsLst>
            <a:lin ang="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angle 12"/>
          <p:cNvSpPr/>
          <p:nvPr/>
        </p:nvSpPr>
        <p:spPr>
          <a:xfrm rot="10800000">
            <a:off x="3191469" y="667869"/>
            <a:ext cx="5952530" cy="60219"/>
          </a:xfrm>
          <a:prstGeom prst="rect">
            <a:avLst/>
          </a:prstGeom>
          <a:gradFill flip="none" rotWithShape="1">
            <a:gsLst>
              <a:gs pos="0">
                <a:srgbClr val="67206B"/>
              </a:gs>
              <a:gs pos="100000">
                <a:srgbClr val="FFFFFF"/>
              </a:gs>
            </a:gsLst>
            <a:lin ang="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4" name="Picture 13" descr="SHS_Logo_PMS259_431.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96985" y="443063"/>
            <a:ext cx="2662158" cy="657635"/>
          </a:xfrm>
          <a:prstGeom prst="rect">
            <a:avLst/>
          </a:prstGeom>
        </p:spPr>
      </p:pic>
      <p:pic>
        <p:nvPicPr>
          <p:cNvPr id="15" name="Picture 14" descr="SHS_icon_transparency.eps"/>
          <p:cNvPicPr>
            <a:picLocks noChangeAspect="1"/>
          </p:cNvPicPr>
          <p:nvPr/>
        </p:nvPicPr>
        <p:blipFill rotWithShape="1">
          <a:blip r:embed="rId5"/>
          <a:srcRect r="10553" b="11091"/>
          <a:stretch/>
        </p:blipFill>
        <p:spPr>
          <a:xfrm>
            <a:off x="7061888" y="4944181"/>
            <a:ext cx="2082112" cy="1913819"/>
          </a:xfrm>
          <a:prstGeom prst="rect">
            <a:avLst/>
          </a:prstGeom>
        </p:spPr>
      </p:pic>
      <p:sp>
        <p:nvSpPr>
          <p:cNvPr id="25" name="Slide Number Placeholder 3"/>
          <p:cNvSpPr txBox="1">
            <a:spLocks/>
          </p:cNvSpPr>
          <p:nvPr/>
        </p:nvSpPr>
        <p:spPr bwMode="auto">
          <a:xfrm>
            <a:off x="68580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bg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7533EEC-7C8B-4E42-BDFB-AFB2B642DD71}" type="slidenum">
              <a:rPr lang="en-US" smtClean="0"/>
              <a:pPr>
                <a:defRPr/>
              </a:pPr>
              <a:t>62</a:t>
            </a:fld>
            <a:endParaRPr lang="en-US"/>
          </a:p>
        </p:txBody>
      </p:sp>
      <p:pic>
        <p:nvPicPr>
          <p:cNvPr id="26" name="Picture 5" descr="C:\Users\buivydas\AppData\Local\Microsoft\Windows\Temporary Internet Files\Content.IE5\Q9TAGCE2\MP90044270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015" y="2666094"/>
            <a:ext cx="1160428" cy="1660375"/>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5" descr="C:\Users\buivydas\Desktop\schizophrenia-s15-man-sitt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2203" y="3465343"/>
            <a:ext cx="1590809" cy="116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C:\Users\buivydas\Desktop\schizophrenia-s14-psychotic-symptom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273" y="4417145"/>
            <a:ext cx="1506912" cy="118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Users\buivydas\Desktop\images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0266" y="2474121"/>
            <a:ext cx="1709733" cy="138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C:\Users\buivydas\AppData\Local\Microsoft\Windows\Temporary Internet Files\Content.IE5\Q9TAGCE2\MP90044357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9461" y="4551174"/>
            <a:ext cx="1595015" cy="1250403"/>
          </a:xfrm>
          <a:prstGeom prst="rect">
            <a:avLst/>
          </a:prstGeom>
          <a:noFill/>
          <a:extLst>
            <a:ext uri="{909E8E84-426E-40DD-AFC4-6F175D3DCCD1}">
              <a14:hiddenFill xmlns:a14="http://schemas.microsoft.com/office/drawing/2010/main">
                <a:solidFill>
                  <a:srgbClr val="FFFFFF"/>
                </a:solidFill>
              </a14:hiddenFill>
            </a:ext>
          </a:extLst>
        </p:spPr>
      </p:pic>
      <p:pic>
        <p:nvPicPr>
          <p:cNvPr id="31" name="Content Placeholder 4" descr="HILL1"/>
          <p:cNvPicPr>
            <a:picLocks noChangeAspect="1" noChangeArrowheads="1"/>
          </p:cNvPicPr>
          <p:nvPr/>
        </p:nvPicPr>
        <p:blipFill>
          <a:blip r:embed="rId11">
            <a:lum bright="-10000" contrast="-10000"/>
            <a:extLst>
              <a:ext uri="{28A0092B-C50C-407E-A947-70E740481C1C}">
                <a14:useLocalDpi xmlns:a14="http://schemas.microsoft.com/office/drawing/2010/main" val="0"/>
              </a:ext>
            </a:extLst>
          </a:blip>
          <a:srcRect/>
          <a:stretch>
            <a:fillRect/>
          </a:stretch>
        </p:blipFill>
        <p:spPr bwMode="auto">
          <a:xfrm>
            <a:off x="3320900" y="3002342"/>
            <a:ext cx="1251100" cy="170676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8492336"/>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0"/>
                                        <p:tgtEl>
                                          <p:spTgt spid="26"/>
                                        </p:tgtEl>
                                      </p:cBhvr>
                                    </p:animEffect>
                                  </p:childTnLst>
                                </p:cTn>
                              </p:par>
                              <p:par>
                                <p:cTn id="8" presetID="10" presetClass="entr" presetSubtype="0" fill="hold" nodeType="withEffect">
                                  <p:stCondLst>
                                    <p:cond delay="30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0"/>
                                        <p:tgtEl>
                                          <p:spTgt spid="27"/>
                                        </p:tgtEl>
                                      </p:cBhvr>
                                    </p:animEffect>
                                  </p:childTnLst>
                                </p:cTn>
                              </p:par>
                              <p:par>
                                <p:cTn id="11" presetID="10" presetClass="entr" presetSubtype="0" fill="hold" nodeType="withEffect">
                                  <p:stCondLst>
                                    <p:cond delay="25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0"/>
                                        <p:tgtEl>
                                          <p:spTgt spid="28"/>
                                        </p:tgtEl>
                                      </p:cBhvr>
                                    </p:animEffect>
                                  </p:childTnLst>
                                </p:cTn>
                              </p:par>
                              <p:par>
                                <p:cTn id="14" presetID="10" presetClass="entr" presetSubtype="0" fill="hold" nodeType="withEffect">
                                  <p:stCondLst>
                                    <p:cond delay="20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0"/>
                                        <p:tgtEl>
                                          <p:spTgt spid="30"/>
                                        </p:tgtEl>
                                      </p:cBhvr>
                                    </p:animEffect>
                                  </p:childTnLst>
                                </p:cTn>
                              </p:par>
                              <p:par>
                                <p:cTn id="17" presetID="10" presetClass="entr" presetSubtype="0" fill="hold" nodeType="withEffect">
                                  <p:stCondLst>
                                    <p:cond delay="15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0"/>
                                        <p:tgtEl>
                                          <p:spTgt spid="29"/>
                                        </p:tgtEl>
                                      </p:cBhvr>
                                    </p:animEffect>
                                  </p:childTnLst>
                                </p:cTn>
                              </p:par>
                              <p:par>
                                <p:cTn id="20" presetID="10" presetClass="entr" presetSubtype="0" fill="hold" nodeType="withEffect">
                                  <p:stCondLst>
                                    <p:cond delay="350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The Latest Drug Trends</a:t>
            </a:r>
          </a:p>
        </p:txBody>
      </p:sp>
      <p:sp>
        <p:nvSpPr>
          <p:cNvPr id="3075" name="Rectangle 3"/>
          <p:cNvSpPr>
            <a:spLocks noGrp="1" noChangeArrowheads="1"/>
          </p:cNvSpPr>
          <p:nvPr>
            <p:ph type="body" idx="1"/>
          </p:nvPr>
        </p:nvSpPr>
        <p:spPr/>
        <p:txBody>
          <a:bodyPr/>
          <a:lstStyle/>
          <a:p>
            <a:pPr eaLnBrk="1" hangingPunct="1">
              <a:lnSpc>
                <a:spcPct val="90000"/>
              </a:lnSpc>
              <a:defRPr/>
            </a:pPr>
            <a:r>
              <a:rPr lang="en-US" dirty="0" smtClean="0"/>
              <a:t>Alcoholic Energy Drinks</a:t>
            </a:r>
          </a:p>
          <a:p>
            <a:pPr eaLnBrk="1" hangingPunct="1">
              <a:lnSpc>
                <a:spcPct val="90000"/>
              </a:lnSpc>
              <a:defRPr/>
            </a:pPr>
            <a:r>
              <a:rPr lang="en-US" dirty="0" smtClean="0"/>
              <a:t>Alcoholic Whipped Cream</a:t>
            </a:r>
          </a:p>
          <a:p>
            <a:pPr marL="0" indent="0" eaLnBrk="1" hangingPunct="1">
              <a:lnSpc>
                <a:spcPct val="90000"/>
              </a:lnSpc>
              <a:buFontTx/>
              <a:buNone/>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spTree>
    <p:extLst>
      <p:ext uri="{BB962C8B-B14F-4D97-AF65-F5344CB8AC3E}">
        <p14:creationId xmlns:p14="http://schemas.microsoft.com/office/powerpoint/2010/main" val="18521187"/>
      </p:ext>
    </p:extLst>
  </p:cSld>
  <p:clrMapOvr>
    <a:masterClrMapping/>
  </p:clrMapOvr>
  <p:transition spd="slow">
    <p:wipe/>
    <p:sndAc>
      <p:stSnd>
        <p:snd r:embed="rId2" name="wind.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          </a:t>
            </a:r>
            <a:r>
              <a:rPr lang="en-US" sz="4000" smtClean="0"/>
              <a:t>Alcoholic Energy Drinks</a:t>
            </a:r>
          </a:p>
        </p:txBody>
      </p:sp>
      <p:sp>
        <p:nvSpPr>
          <p:cNvPr id="5123" name="Rectangle 3"/>
          <p:cNvSpPr>
            <a:spLocks noGrp="1" noChangeArrowheads="1"/>
          </p:cNvSpPr>
          <p:nvPr>
            <p:ph type="body" idx="1"/>
          </p:nvPr>
        </p:nvSpPr>
        <p:spPr>
          <a:xfrm>
            <a:off x="457200" y="1828800"/>
            <a:ext cx="8229600" cy="4297363"/>
          </a:xfrm>
        </p:spPr>
        <p:txBody>
          <a:bodyPr/>
          <a:lstStyle/>
          <a:p>
            <a:pPr marL="0" indent="0" eaLnBrk="1" hangingPunct="1">
              <a:lnSpc>
                <a:spcPct val="80000"/>
              </a:lnSpc>
              <a:buFontTx/>
              <a:buNone/>
              <a:defRPr/>
            </a:pPr>
            <a:endParaRPr lang="en-US" sz="1800" b="1" dirty="0" smtClean="0"/>
          </a:p>
          <a:p>
            <a:pPr marL="609600" indent="-609600" eaLnBrk="1" hangingPunct="1">
              <a:lnSpc>
                <a:spcPct val="80000"/>
              </a:lnSpc>
              <a:defRPr/>
            </a:pPr>
            <a:r>
              <a:rPr lang="en-US" sz="1800" dirty="0" smtClean="0"/>
              <a:t>Alcohol Energy Drinks (AEDs) are pre-packaged beverages containing alcohol, caffeine, and various other stimulants such as ginseng, </a:t>
            </a:r>
            <a:r>
              <a:rPr lang="en-US" sz="1800" dirty="0" err="1" smtClean="0"/>
              <a:t>guarana</a:t>
            </a:r>
            <a:r>
              <a:rPr lang="en-US" sz="1800" dirty="0" smtClean="0"/>
              <a:t>, and </a:t>
            </a:r>
            <a:r>
              <a:rPr lang="en-US" sz="1800" dirty="0" err="1" smtClean="0"/>
              <a:t>taurine</a:t>
            </a:r>
            <a:r>
              <a:rPr lang="en-US" sz="1800" dirty="0" smtClean="0"/>
              <a:t>.</a:t>
            </a:r>
          </a:p>
          <a:p>
            <a:pPr marL="609600" indent="-609600" eaLnBrk="1" hangingPunct="1">
              <a:lnSpc>
                <a:spcPct val="80000"/>
              </a:lnSpc>
              <a:defRPr/>
            </a:pPr>
            <a:endParaRPr lang="en-US" sz="800" dirty="0" smtClean="0"/>
          </a:p>
          <a:p>
            <a:pPr marL="609600" indent="-609600" eaLnBrk="1" hangingPunct="1">
              <a:lnSpc>
                <a:spcPct val="80000"/>
              </a:lnSpc>
              <a:defRPr/>
            </a:pPr>
            <a:r>
              <a:rPr lang="en-US" sz="1800" dirty="0" smtClean="0"/>
              <a:t>AEDs are not currently FDA regulated. The FDA limits beverages to 65 mg of caffeine. Some AEDs contain as much as 300 mg of caffeine—a dangerous amount of the stimulant, especially when combined with alcohol.</a:t>
            </a:r>
          </a:p>
          <a:p>
            <a:pPr marL="609600" indent="-609600" eaLnBrk="1" hangingPunct="1">
              <a:lnSpc>
                <a:spcPct val="80000"/>
              </a:lnSpc>
              <a:defRPr/>
            </a:pPr>
            <a:endParaRPr lang="en-US" sz="800" dirty="0" smtClean="0"/>
          </a:p>
          <a:p>
            <a:pPr marL="609600" indent="-609600" eaLnBrk="1" hangingPunct="1">
              <a:lnSpc>
                <a:spcPct val="80000"/>
              </a:lnSpc>
              <a:defRPr/>
            </a:pPr>
            <a:r>
              <a:rPr lang="en-US" sz="1800" dirty="0" smtClean="0"/>
              <a:t>AEDs are sold under such brand names as Spark, Charge, Tilt, </a:t>
            </a:r>
            <a:r>
              <a:rPr lang="en-US" sz="1800" dirty="0" err="1" smtClean="0"/>
              <a:t>Joose</a:t>
            </a:r>
            <a:r>
              <a:rPr lang="en-US" sz="1800" dirty="0" smtClean="0"/>
              <a:t>, Four </a:t>
            </a:r>
            <a:r>
              <a:rPr lang="en-US" sz="1800" dirty="0" err="1" smtClean="0"/>
              <a:t>Loko</a:t>
            </a:r>
            <a:r>
              <a:rPr lang="en-US" sz="1800" dirty="0" smtClean="0"/>
              <a:t>, Liquid Charge, Rock Star 21, PINK Spirits and various others</a:t>
            </a:r>
          </a:p>
          <a:p>
            <a:pPr marL="609600" indent="-609600" eaLnBrk="1" hangingPunct="1">
              <a:lnSpc>
                <a:spcPct val="80000"/>
              </a:lnSpc>
              <a:defRPr/>
            </a:pPr>
            <a:endParaRPr lang="en-US" sz="800" dirty="0" smtClean="0"/>
          </a:p>
          <a:p>
            <a:pPr marL="609600" indent="-609600" eaLnBrk="1" hangingPunct="1">
              <a:lnSpc>
                <a:spcPct val="80000"/>
              </a:lnSpc>
              <a:defRPr/>
            </a:pPr>
            <a:r>
              <a:rPr lang="en-US" sz="1800" dirty="0" smtClean="0"/>
              <a:t>Packaging of AEDs can make them very difficult to distinguish from regular (non-alcoholic) energy drinks-very similar packaging styles.</a:t>
            </a:r>
          </a:p>
          <a:p>
            <a:pPr marL="609600" indent="-609600" eaLnBrk="1" hangingPunct="1">
              <a:lnSpc>
                <a:spcPct val="80000"/>
              </a:lnSpc>
              <a:defRPr/>
            </a:pPr>
            <a:endParaRPr lang="en-US" sz="800" dirty="0" smtClean="0"/>
          </a:p>
          <a:p>
            <a:pPr marL="609600" indent="-609600" eaLnBrk="1" hangingPunct="1">
              <a:lnSpc>
                <a:spcPct val="80000"/>
              </a:lnSpc>
              <a:defRPr/>
            </a:pPr>
            <a:r>
              <a:rPr lang="en-US" sz="1800" dirty="0" smtClean="0"/>
              <a:t>Many states require retailers to separate AEDs from regular, non-alcoholic energy drinks in their displays and provide training on this matter to state licensees.</a:t>
            </a:r>
          </a:p>
          <a:p>
            <a:pPr marL="609600" indent="-609600" eaLnBrk="1" hangingPunct="1">
              <a:lnSpc>
                <a:spcPct val="80000"/>
              </a:lnSpc>
              <a:defRPr/>
            </a:pPr>
            <a:endParaRPr lang="en-US" sz="800" dirty="0" smtClean="0"/>
          </a:p>
          <a:p>
            <a:pPr marL="609600" indent="-609600" eaLnBrk="1" hangingPunct="1">
              <a:lnSpc>
                <a:spcPct val="80000"/>
              </a:lnSpc>
              <a:defRPr/>
            </a:pPr>
            <a:r>
              <a:rPr lang="en-US" sz="1800" dirty="0" smtClean="0"/>
              <a:t>To distinguish from regular energy drinks (no alcohol) check for the standard nutrition label- alcohol energy drinks DO NOT have a nutrition label, but list the amount of alcohol by volume (</a:t>
            </a:r>
            <a:r>
              <a:rPr lang="en-US" sz="1800" dirty="0" err="1" smtClean="0"/>
              <a:t>abv</a:t>
            </a:r>
            <a:r>
              <a:rPr lang="en-US" sz="1800" dirty="0" smtClean="0"/>
              <a:t>) instead. </a:t>
            </a:r>
          </a:p>
        </p:txBody>
      </p:sp>
      <p:pic>
        <p:nvPicPr>
          <p:cNvPr id="4100" name="Picture 7"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099182"/>
      </p:ext>
    </p:extLst>
  </p:cSld>
  <p:clrMapOvr>
    <a:masterClrMapping/>
  </p:clrMapOvr>
  <p:transition spd="slow">
    <p:wipe/>
    <p:sndAc>
      <p:stSnd>
        <p:snd r:embed="rId2" name="wind.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lnSpc>
                <a:spcPct val="80000"/>
              </a:lnSpc>
              <a:defRPr/>
            </a:pPr>
            <a:r>
              <a:rPr lang="en-US" sz="2000" dirty="0" smtClean="0"/>
              <a:t>Some AEDs have as much as 12% alcohol content. </a:t>
            </a:r>
          </a:p>
          <a:p>
            <a:pPr eaLnBrk="1" hangingPunct="1">
              <a:lnSpc>
                <a:spcPct val="80000"/>
              </a:lnSpc>
              <a:defRPr/>
            </a:pPr>
            <a:endParaRPr lang="en-US" sz="800" dirty="0" smtClean="0"/>
          </a:p>
          <a:p>
            <a:pPr eaLnBrk="1" hangingPunct="1">
              <a:lnSpc>
                <a:spcPct val="80000"/>
              </a:lnSpc>
              <a:defRPr/>
            </a:pPr>
            <a:r>
              <a:rPr lang="en-US" sz="2000" dirty="0" smtClean="0"/>
              <a:t>Some brands of AEDs are served in 23.5 oz. containers that may actually contain the equivalent of between 3 and 5 beers, as well as up to 8 cups of coffee.</a:t>
            </a:r>
          </a:p>
          <a:p>
            <a:pPr marL="0" indent="0" eaLnBrk="1" hangingPunct="1">
              <a:lnSpc>
                <a:spcPct val="80000"/>
              </a:lnSpc>
              <a:buFontTx/>
              <a:buNone/>
              <a:defRPr/>
            </a:pPr>
            <a:endParaRPr lang="en-US" sz="800" dirty="0" smtClean="0"/>
          </a:p>
          <a:p>
            <a:pPr eaLnBrk="1" hangingPunct="1">
              <a:lnSpc>
                <a:spcPct val="80000"/>
              </a:lnSpc>
              <a:defRPr/>
            </a:pPr>
            <a:r>
              <a:rPr lang="en-US" sz="2000" dirty="0" smtClean="0"/>
              <a:t>The combination of energy drinks (stimulants) and alcohol (depressant) can lead to serious health effects: </a:t>
            </a:r>
          </a:p>
          <a:p>
            <a:pPr lvl="1" eaLnBrk="1" hangingPunct="1">
              <a:lnSpc>
                <a:spcPct val="80000"/>
              </a:lnSpc>
              <a:defRPr/>
            </a:pPr>
            <a:r>
              <a:rPr lang="en-US" sz="1800" dirty="0" smtClean="0"/>
              <a:t>dehydration which can also cause the effects of alcohol to be extended up to 24 hours </a:t>
            </a:r>
          </a:p>
          <a:p>
            <a:pPr lvl="1" eaLnBrk="1" hangingPunct="1">
              <a:lnSpc>
                <a:spcPct val="80000"/>
              </a:lnSpc>
              <a:defRPr/>
            </a:pPr>
            <a:r>
              <a:rPr lang="en-US" sz="1800" dirty="0" smtClean="0"/>
              <a:t>stimulants mask the effects of alcohol so individuals are unaware of the amount of alcohol they have consumed </a:t>
            </a:r>
          </a:p>
          <a:p>
            <a:pPr lvl="1" eaLnBrk="1" hangingPunct="1">
              <a:lnSpc>
                <a:spcPct val="80000"/>
              </a:lnSpc>
              <a:defRPr/>
            </a:pPr>
            <a:r>
              <a:rPr lang="en-US" sz="1800" dirty="0" smtClean="0"/>
              <a:t>after the effects of stimulants wear off, the effects of the depressant remains which can potentially lead to respiratory depression, vomiting while sleeping (which could result in asphyxiation/death), and other alarming medical concerns.</a:t>
            </a:r>
          </a:p>
          <a:p>
            <a:pPr marL="457200" lvl="1" indent="0" eaLnBrk="1" hangingPunct="1">
              <a:lnSpc>
                <a:spcPct val="80000"/>
              </a:lnSpc>
              <a:buFontTx/>
              <a:buNone/>
              <a:defRPr/>
            </a:pPr>
            <a:r>
              <a:rPr lang="en-US" sz="800" dirty="0" smtClean="0"/>
              <a:t> </a:t>
            </a:r>
          </a:p>
          <a:p>
            <a:pPr eaLnBrk="1" hangingPunct="1">
              <a:lnSpc>
                <a:spcPct val="80000"/>
              </a:lnSpc>
              <a:defRPr/>
            </a:pPr>
            <a:r>
              <a:rPr lang="en-US" sz="2000" dirty="0" smtClean="0"/>
              <a:t>A 16 year old died in the VA Beach area as the result of a car accident in which his friend was charged with a DUI from drinking an Alcohol Energy Drink - a growing trend nationwide.</a:t>
            </a:r>
          </a:p>
        </p:txBody>
      </p:sp>
      <p:pic>
        <p:nvPicPr>
          <p:cNvPr id="5124" name="Picture 5"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
            <a:ext cx="2286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
            <a:ext cx="2381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5" descr="thumb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8600"/>
            <a:ext cx="2362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891182"/>
      </p:ext>
    </p:extLst>
  </p:cSld>
  <p:clrMapOvr>
    <a:masterClrMapping/>
  </p:clrMapOvr>
  <p:transition spd="slow">
    <p:wipe/>
    <p:sndAc>
      <p:stSnd>
        <p:snd r:embed="rId2" name="wind.wav"/>
      </p:stSnd>
    </p:sndAc>
  </p:transition>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14059</TotalTime>
  <Words>3014</Words>
  <Application>Microsoft Office PowerPoint</Application>
  <PresentationFormat>On-screen Show (4:3)</PresentationFormat>
  <Paragraphs>536</Paragraphs>
  <Slides>62</Slides>
  <Notes>44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Notebook</vt:lpstr>
      <vt:lpstr>PowerPoint Presentation</vt:lpstr>
      <vt:lpstr>SUBSTANCE USE DISORDERS:  IDENTIFICATION &amp; TRENDS</vt:lpstr>
      <vt:lpstr>ALCOHOL</vt:lpstr>
      <vt:lpstr>ALCOHOL INTOXICATION</vt:lpstr>
      <vt:lpstr>ALCOHOL METABOLISM RATES</vt:lpstr>
      <vt:lpstr>MINOR WITHDRAWAL</vt:lpstr>
      <vt:lpstr>The Latest Drug Trends</vt:lpstr>
      <vt:lpstr>          Alcoholic Energy Drinks</vt:lpstr>
      <vt:lpstr>PowerPoint Presentation</vt:lpstr>
      <vt:lpstr>Alcoholic Whipped Cream</vt:lpstr>
      <vt:lpstr>SEDATIVES/HYPNOTICS</vt:lpstr>
      <vt:lpstr>SEDATIVES/HYPNOTICS</vt:lpstr>
      <vt:lpstr>SEDATIVES/HYPNOTICS</vt:lpstr>
      <vt:lpstr>SEDATIVES/HYPNOTICS</vt:lpstr>
      <vt:lpstr>SEDATIVES/HYPNOTICS</vt:lpstr>
      <vt:lpstr>OPIOIDS</vt:lpstr>
      <vt:lpstr>OPIOIDS</vt:lpstr>
      <vt:lpstr>PRESCRIPTION OPIOIDS</vt:lpstr>
      <vt:lpstr>PowerPoint Presentation</vt:lpstr>
      <vt:lpstr>OPIOIDS</vt:lpstr>
      <vt:lpstr>OPIOIDS</vt:lpstr>
      <vt:lpstr>PowerPoint Presentation</vt:lpstr>
      <vt:lpstr>OPIOID INTOXICATION</vt:lpstr>
      <vt:lpstr>OPIOIDS OVERDOSE</vt:lpstr>
      <vt:lpstr>WITHDRAWAL – EARLY PHASE</vt:lpstr>
      <vt:lpstr>WITHDRAWAL - LATE PHASE</vt:lpstr>
      <vt:lpstr>STIMULANTS</vt:lpstr>
      <vt:lpstr>STIMULANTS</vt:lpstr>
      <vt:lpstr>STIMULANTS</vt:lpstr>
      <vt:lpstr>STIMULANTS</vt:lpstr>
      <vt:lpstr>STIMULANTS</vt:lpstr>
      <vt:lpstr>METHAMPHETAMINE</vt:lpstr>
      <vt:lpstr>METHAMPHETAMINE</vt:lpstr>
      <vt:lpstr>Before  Source: Nebraska State Patrol</vt:lpstr>
      <vt:lpstr>After  Source: Nebraska State Patrol</vt:lpstr>
      <vt:lpstr>STIMULANTS</vt:lpstr>
      <vt:lpstr> STIMULANTS</vt:lpstr>
      <vt:lpstr> STIMULANTS</vt:lpstr>
      <vt:lpstr>STIMULANTS</vt:lpstr>
      <vt:lpstr>STIMULANTS</vt:lpstr>
      <vt:lpstr>HALLUCINOGENS</vt:lpstr>
      <vt:lpstr>HALLUCINOGENS</vt:lpstr>
      <vt:lpstr>HALLUCINOGENS</vt:lpstr>
      <vt:lpstr>HALLUCINOGENS</vt:lpstr>
      <vt:lpstr>HALLUCINOGENS</vt:lpstr>
      <vt:lpstr>PowerPoint Presentation</vt:lpstr>
      <vt:lpstr>Status of K2/Spice</vt:lpstr>
      <vt:lpstr>CANNABINOIDS</vt:lpstr>
      <vt:lpstr>CANNABINOIDS</vt:lpstr>
      <vt:lpstr>CANNABINOIDS</vt:lpstr>
      <vt:lpstr>CANNABINOIDS</vt:lpstr>
      <vt:lpstr>CANNABINOIDS</vt:lpstr>
      <vt:lpstr>DISSOCIATIVE ANESTHETICS</vt:lpstr>
      <vt:lpstr>INHALANTS/SOLVENTS</vt:lpstr>
      <vt:lpstr>INHALANTS/SOLVENTS</vt:lpstr>
      <vt:lpstr>INHALANTS/SOLVENTS</vt:lpstr>
      <vt:lpstr>INHALANTS/SOLVENTS</vt:lpstr>
      <vt:lpstr>DXM - DEXTROMETHORPHAN</vt:lpstr>
      <vt:lpstr>  BATH SALTS </vt:lpstr>
      <vt:lpstr>BATH SALTS </vt:lpstr>
      <vt:lpstr>The Latest Trends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Romas Buivydas</dc:creator>
  <cp:lastModifiedBy>Kate Toomey</cp:lastModifiedBy>
  <cp:revision>182</cp:revision>
  <cp:lastPrinted>2000-12-20T16:57:09Z</cp:lastPrinted>
  <dcterms:created xsi:type="dcterms:W3CDTF">2000-12-04T15:30:33Z</dcterms:created>
  <dcterms:modified xsi:type="dcterms:W3CDTF">2014-12-01T16:30:10Z</dcterms:modified>
</cp:coreProperties>
</file>