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42"/>
  </p:notesMasterIdLst>
  <p:handoutMasterIdLst>
    <p:handoutMasterId r:id="rId43"/>
  </p:handoutMasterIdLst>
  <p:sldIdLst>
    <p:sldId id="256" r:id="rId6"/>
    <p:sldId id="411" r:id="rId7"/>
    <p:sldId id="310" r:id="rId8"/>
    <p:sldId id="427" r:id="rId9"/>
    <p:sldId id="318" r:id="rId10"/>
    <p:sldId id="394" r:id="rId11"/>
    <p:sldId id="393" r:id="rId12"/>
    <p:sldId id="403" r:id="rId13"/>
    <p:sldId id="400" r:id="rId14"/>
    <p:sldId id="401" r:id="rId15"/>
    <p:sldId id="402" r:id="rId16"/>
    <p:sldId id="379" r:id="rId17"/>
    <p:sldId id="381" r:id="rId18"/>
    <p:sldId id="404" r:id="rId19"/>
    <p:sldId id="383" r:id="rId20"/>
    <p:sldId id="405" r:id="rId21"/>
    <p:sldId id="409" r:id="rId22"/>
    <p:sldId id="406" r:id="rId23"/>
    <p:sldId id="407" r:id="rId24"/>
    <p:sldId id="408" r:id="rId25"/>
    <p:sldId id="410" r:id="rId26"/>
    <p:sldId id="426"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initials="R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3636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24" autoAdjust="0"/>
    <p:restoredTop sz="91494" autoAdjust="0"/>
  </p:normalViewPr>
  <p:slideViewPr>
    <p:cSldViewPr>
      <p:cViewPr>
        <p:scale>
          <a:sx n="90" d="100"/>
          <a:sy n="90" d="100"/>
        </p:scale>
        <p:origin x="-324" y="-300"/>
      </p:cViewPr>
      <p:guideLst>
        <p:guide orient="horz" pos="2160"/>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840" y="3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87351100343232E-2"/>
          <c:y val="0.1936688086248502"/>
          <c:w val="0.89608444377145158"/>
          <c:h val="0.64751728807305653"/>
        </c:manualLayout>
      </c:layout>
      <c:barChart>
        <c:barDir val="col"/>
        <c:grouping val="stacked"/>
        <c:ser>
          <c:idx val="0"/>
          <c:order val="0"/>
          <c:tx>
            <c:strRef>
              <c:f>Sheet1!$B$1</c:f>
              <c:strCache>
                <c:ptCount val="1"/>
                <c:pt idx="0">
                  <c:v>Level 1</c:v>
                </c:pt>
              </c:strCache>
            </c:strRef>
          </c:tx>
          <c:spPr>
            <a:solidFill>
              <a:schemeClr val="bg2">
                <a:lumMod val="75000"/>
              </a:schemeClr>
            </a:solidFill>
          </c:spPr>
          <c:cat>
            <c:strRef>
              <c:f>Sheet1!$A$2:$A$3</c:f>
              <c:strCache>
                <c:ptCount val="2"/>
                <c:pt idx="0">
                  <c:v>MCAS Grade 4</c:v>
                </c:pt>
                <c:pt idx="1">
                  <c:v>PARCC Grade 4 
(simulated not real data)</c:v>
                </c:pt>
              </c:strCache>
            </c:strRef>
          </c:cat>
          <c:val>
            <c:numRef>
              <c:f>Sheet1!$B$2:$B$3</c:f>
              <c:numCache>
                <c:formatCode>General</c:formatCode>
                <c:ptCount val="2"/>
                <c:pt idx="0">
                  <c:v>13</c:v>
                </c:pt>
                <c:pt idx="1">
                  <c:v>5</c:v>
                </c:pt>
              </c:numCache>
            </c:numRef>
          </c:val>
        </c:ser>
        <c:ser>
          <c:idx val="1"/>
          <c:order val="1"/>
          <c:tx>
            <c:strRef>
              <c:f>Sheet1!$C$1</c:f>
              <c:strCache>
                <c:ptCount val="1"/>
                <c:pt idx="0">
                  <c:v>Level 2</c:v>
                </c:pt>
              </c:strCache>
            </c:strRef>
          </c:tx>
          <c:spPr>
            <a:solidFill>
              <a:schemeClr val="bg2">
                <a:lumMod val="50000"/>
              </a:schemeClr>
            </a:solidFill>
          </c:spPr>
          <c:cat>
            <c:strRef>
              <c:f>Sheet1!$A$2:$A$3</c:f>
              <c:strCache>
                <c:ptCount val="2"/>
                <c:pt idx="0">
                  <c:v>MCAS Grade 4</c:v>
                </c:pt>
                <c:pt idx="1">
                  <c:v>PARCC Grade 4 
(simulated not real data)</c:v>
                </c:pt>
              </c:strCache>
            </c:strRef>
          </c:cat>
          <c:val>
            <c:numRef>
              <c:f>Sheet1!$C$2:$C$3</c:f>
              <c:numCache>
                <c:formatCode>General</c:formatCode>
                <c:ptCount val="2"/>
                <c:pt idx="0">
                  <c:v>34</c:v>
                </c:pt>
                <c:pt idx="1">
                  <c:v>25</c:v>
                </c:pt>
              </c:numCache>
            </c:numRef>
          </c:val>
        </c:ser>
        <c:ser>
          <c:idx val="2"/>
          <c:order val="2"/>
          <c:tx>
            <c:strRef>
              <c:f>Sheet1!$D$1</c:f>
              <c:strCache>
                <c:ptCount val="1"/>
                <c:pt idx="0">
                  <c:v>Level 3 </c:v>
                </c:pt>
              </c:strCache>
            </c:strRef>
          </c:tx>
          <c:cat>
            <c:strRef>
              <c:f>Sheet1!$A$2:$A$3</c:f>
              <c:strCache>
                <c:ptCount val="2"/>
                <c:pt idx="0">
                  <c:v>MCAS Grade 4</c:v>
                </c:pt>
                <c:pt idx="1">
                  <c:v>PARCC Grade 4 
(simulated not real data)</c:v>
                </c:pt>
              </c:strCache>
            </c:strRef>
          </c:cat>
          <c:val>
            <c:numRef>
              <c:f>Sheet1!$D$2:$D$3</c:f>
              <c:numCache>
                <c:formatCode>General</c:formatCode>
                <c:ptCount val="2"/>
                <c:pt idx="0">
                  <c:v>43</c:v>
                </c:pt>
                <c:pt idx="1">
                  <c:v>25</c:v>
                </c:pt>
              </c:numCache>
            </c:numRef>
          </c:val>
        </c:ser>
        <c:ser>
          <c:idx val="3"/>
          <c:order val="3"/>
          <c:tx>
            <c:strRef>
              <c:f>Sheet1!$E$1</c:f>
              <c:strCache>
                <c:ptCount val="1"/>
                <c:pt idx="0">
                  <c:v>Level 4 </c:v>
                </c:pt>
              </c:strCache>
            </c:strRef>
          </c:tx>
          <c:spPr>
            <a:solidFill>
              <a:schemeClr val="accent1">
                <a:lumMod val="60000"/>
                <a:lumOff val="40000"/>
              </a:schemeClr>
            </a:solidFill>
          </c:spPr>
          <c:cat>
            <c:strRef>
              <c:f>Sheet1!$A$2:$A$3</c:f>
              <c:strCache>
                <c:ptCount val="2"/>
                <c:pt idx="0">
                  <c:v>MCAS Grade 4</c:v>
                </c:pt>
                <c:pt idx="1">
                  <c:v>PARCC Grade 4 
(simulated not real data)</c:v>
                </c:pt>
              </c:strCache>
            </c:strRef>
          </c:cat>
          <c:val>
            <c:numRef>
              <c:f>Sheet1!$E$2:$E$3</c:f>
              <c:numCache>
                <c:formatCode>General</c:formatCode>
                <c:ptCount val="2"/>
                <c:pt idx="0">
                  <c:v>10</c:v>
                </c:pt>
                <c:pt idx="1">
                  <c:v>40</c:v>
                </c:pt>
              </c:numCache>
            </c:numRef>
          </c:val>
        </c:ser>
        <c:ser>
          <c:idx val="4"/>
          <c:order val="4"/>
          <c:tx>
            <c:strRef>
              <c:f>Sheet1!$F$1</c:f>
              <c:strCache>
                <c:ptCount val="1"/>
                <c:pt idx="0">
                  <c:v>Level 5</c:v>
                </c:pt>
              </c:strCache>
            </c:strRef>
          </c:tx>
          <c:spPr>
            <a:solidFill>
              <a:schemeClr val="accent1">
                <a:lumMod val="75000"/>
              </a:schemeClr>
            </a:solidFill>
          </c:spPr>
          <c:cat>
            <c:strRef>
              <c:f>Sheet1!$A$2:$A$3</c:f>
              <c:strCache>
                <c:ptCount val="2"/>
                <c:pt idx="0">
                  <c:v>MCAS Grade 4</c:v>
                </c:pt>
                <c:pt idx="1">
                  <c:v>PARCC Grade 4 
(simulated not real data)</c:v>
                </c:pt>
              </c:strCache>
            </c:strRef>
          </c:cat>
          <c:val>
            <c:numRef>
              <c:f>Sheet1!$F$2:$F$3</c:f>
              <c:numCache>
                <c:formatCode>General</c:formatCode>
                <c:ptCount val="2"/>
                <c:pt idx="1">
                  <c:v>5</c:v>
                </c:pt>
              </c:numCache>
            </c:numRef>
          </c:val>
        </c:ser>
        <c:gapWidth val="127"/>
        <c:overlap val="100"/>
        <c:axId val="364360832"/>
        <c:axId val="364713088"/>
      </c:barChart>
      <c:catAx>
        <c:axId val="364360832"/>
        <c:scaling>
          <c:orientation val="minMax"/>
        </c:scaling>
        <c:axPos val="b"/>
        <c:numFmt formatCode="General" sourceLinked="0"/>
        <c:majorTickMark val="none"/>
        <c:tickLblPos val="nextTo"/>
        <c:crossAx val="364713088"/>
        <c:crosses val="autoZero"/>
        <c:auto val="1"/>
        <c:lblAlgn val="ctr"/>
        <c:lblOffset val="100"/>
      </c:catAx>
      <c:valAx>
        <c:axId val="364713088"/>
        <c:scaling>
          <c:orientation val="minMax"/>
          <c:max val="100"/>
        </c:scaling>
        <c:axPos val="l"/>
        <c:majorGridlines>
          <c:spPr>
            <a:ln>
              <a:solidFill>
                <a:schemeClr val="bg1">
                  <a:lumMod val="75000"/>
                </a:schemeClr>
              </a:solidFill>
              <a:prstDash val="sysDot"/>
            </a:ln>
          </c:spPr>
        </c:majorGridlines>
        <c:numFmt formatCode="General" sourceLinked="1"/>
        <c:majorTickMark val="none"/>
        <c:tickLblPos val="nextTo"/>
        <c:crossAx val="364360832"/>
        <c:crosses val="autoZero"/>
        <c:crossBetween val="between"/>
      </c:valAx>
    </c:plotArea>
    <c:plotVisOnly val="1"/>
    <c:dispBlanksAs val="gap"/>
  </c:chart>
  <c:spPr>
    <a:noFill/>
    <a:ln>
      <a:no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2015 MCAS Growth Percentiles </a:t>
            </a:r>
          </a:p>
        </c:rich>
      </c:tx>
      <c:layout/>
    </c:title>
    <c:plotArea>
      <c:layout>
        <c:manualLayout>
          <c:layoutTarget val="inner"/>
          <c:xMode val="edge"/>
          <c:yMode val="edge"/>
          <c:x val="8.6287351100343232E-2"/>
          <c:y val="0.19366880862485017"/>
          <c:w val="0.89608444377145158"/>
          <c:h val="0.64751728807305653"/>
        </c:manualLayout>
      </c:layout>
      <c:barChart>
        <c:barDir val="col"/>
        <c:grouping val="stacked"/>
        <c:ser>
          <c:idx val="0"/>
          <c:order val="0"/>
          <c:tx>
            <c:strRef>
              <c:f>Sheet1!$B$1</c:f>
              <c:strCache>
                <c:ptCount val="1"/>
                <c:pt idx="0">
                  <c:v>Level 1</c:v>
                </c:pt>
              </c:strCache>
            </c:strRef>
          </c:tx>
          <c:spPr>
            <a:solidFill>
              <a:schemeClr val="bg2">
                <a:lumMod val="75000"/>
              </a:schemeClr>
            </a:solidFill>
          </c:spPr>
          <c:cat>
            <c:strRef>
              <c:f>Sheet1!$A$2:$A$3</c:f>
              <c:strCache>
                <c:ptCount val="2"/>
                <c:pt idx="0">
                  <c:v>MCAS Grade 3</c:v>
                </c:pt>
                <c:pt idx="1">
                  <c:v>MCAS Grade 4 </c:v>
                </c:pt>
              </c:strCache>
            </c:strRef>
          </c:cat>
          <c:val>
            <c:numRef>
              <c:f>Sheet1!$B$2:$B$3</c:f>
              <c:numCache>
                <c:formatCode>General</c:formatCode>
                <c:ptCount val="2"/>
                <c:pt idx="0">
                  <c:v>11</c:v>
                </c:pt>
                <c:pt idx="1">
                  <c:v>13</c:v>
                </c:pt>
              </c:numCache>
            </c:numRef>
          </c:val>
        </c:ser>
        <c:ser>
          <c:idx val="1"/>
          <c:order val="1"/>
          <c:tx>
            <c:strRef>
              <c:f>Sheet1!$C$1</c:f>
              <c:strCache>
                <c:ptCount val="1"/>
                <c:pt idx="0">
                  <c:v>Level 2</c:v>
                </c:pt>
              </c:strCache>
            </c:strRef>
          </c:tx>
          <c:spPr>
            <a:solidFill>
              <a:schemeClr val="bg2">
                <a:lumMod val="50000"/>
              </a:schemeClr>
            </a:solidFill>
          </c:spPr>
          <c:cat>
            <c:strRef>
              <c:f>Sheet1!$A$2:$A$3</c:f>
              <c:strCache>
                <c:ptCount val="2"/>
                <c:pt idx="0">
                  <c:v>MCAS Grade 3</c:v>
                </c:pt>
                <c:pt idx="1">
                  <c:v>MCAS Grade 4 </c:v>
                </c:pt>
              </c:strCache>
            </c:strRef>
          </c:cat>
          <c:val>
            <c:numRef>
              <c:f>Sheet1!$C$2:$C$3</c:f>
              <c:numCache>
                <c:formatCode>General</c:formatCode>
                <c:ptCount val="2"/>
                <c:pt idx="0">
                  <c:v>22</c:v>
                </c:pt>
                <c:pt idx="1">
                  <c:v>34</c:v>
                </c:pt>
              </c:numCache>
            </c:numRef>
          </c:val>
        </c:ser>
        <c:ser>
          <c:idx val="2"/>
          <c:order val="2"/>
          <c:tx>
            <c:strRef>
              <c:f>Sheet1!$D$1</c:f>
              <c:strCache>
                <c:ptCount val="1"/>
                <c:pt idx="0">
                  <c:v>Level 3 </c:v>
                </c:pt>
              </c:strCache>
            </c:strRef>
          </c:tx>
          <c:cat>
            <c:strRef>
              <c:f>Sheet1!$A$2:$A$3</c:f>
              <c:strCache>
                <c:ptCount val="2"/>
                <c:pt idx="0">
                  <c:v>MCAS Grade 3</c:v>
                </c:pt>
                <c:pt idx="1">
                  <c:v>MCAS Grade 4 </c:v>
                </c:pt>
              </c:strCache>
            </c:strRef>
          </c:cat>
          <c:val>
            <c:numRef>
              <c:f>Sheet1!$D$2:$D$3</c:f>
              <c:numCache>
                <c:formatCode>General</c:formatCode>
                <c:ptCount val="2"/>
                <c:pt idx="0">
                  <c:v>36</c:v>
                </c:pt>
                <c:pt idx="1">
                  <c:v>43</c:v>
                </c:pt>
              </c:numCache>
            </c:numRef>
          </c:val>
        </c:ser>
        <c:ser>
          <c:idx val="3"/>
          <c:order val="3"/>
          <c:tx>
            <c:strRef>
              <c:f>Sheet1!$E$1</c:f>
              <c:strCache>
                <c:ptCount val="1"/>
                <c:pt idx="0">
                  <c:v>Level 4 </c:v>
                </c:pt>
              </c:strCache>
            </c:strRef>
          </c:tx>
          <c:spPr>
            <a:solidFill>
              <a:schemeClr val="accent1">
                <a:lumMod val="60000"/>
                <a:lumOff val="40000"/>
              </a:schemeClr>
            </a:solidFill>
          </c:spPr>
          <c:cat>
            <c:strRef>
              <c:f>Sheet1!$A$2:$A$3</c:f>
              <c:strCache>
                <c:ptCount val="2"/>
                <c:pt idx="0">
                  <c:v>MCAS Grade 3</c:v>
                </c:pt>
                <c:pt idx="1">
                  <c:v>MCAS Grade 4 </c:v>
                </c:pt>
              </c:strCache>
            </c:strRef>
          </c:cat>
          <c:val>
            <c:numRef>
              <c:f>Sheet1!$E$2:$E$3</c:f>
              <c:numCache>
                <c:formatCode>General</c:formatCode>
                <c:ptCount val="2"/>
                <c:pt idx="0">
                  <c:v>31</c:v>
                </c:pt>
                <c:pt idx="1">
                  <c:v>10</c:v>
                </c:pt>
              </c:numCache>
            </c:numRef>
          </c:val>
        </c:ser>
        <c:gapWidth val="127"/>
        <c:overlap val="100"/>
        <c:axId val="403321216"/>
        <c:axId val="403323520"/>
      </c:barChart>
      <c:catAx>
        <c:axId val="403321216"/>
        <c:scaling>
          <c:orientation val="minMax"/>
        </c:scaling>
        <c:axPos val="b"/>
        <c:numFmt formatCode="General" sourceLinked="0"/>
        <c:majorTickMark val="none"/>
        <c:tickLblPos val="nextTo"/>
        <c:crossAx val="403323520"/>
        <c:crosses val="autoZero"/>
        <c:auto val="1"/>
        <c:lblAlgn val="ctr"/>
        <c:lblOffset val="100"/>
      </c:catAx>
      <c:valAx>
        <c:axId val="403323520"/>
        <c:scaling>
          <c:orientation val="minMax"/>
          <c:max val="100"/>
        </c:scaling>
        <c:axPos val="l"/>
        <c:majorGridlines>
          <c:spPr>
            <a:ln>
              <a:solidFill>
                <a:schemeClr val="bg1">
                  <a:lumMod val="75000"/>
                </a:schemeClr>
              </a:solidFill>
              <a:prstDash val="sysDot"/>
            </a:ln>
          </c:spPr>
        </c:majorGridlines>
        <c:numFmt formatCode="General" sourceLinked="1"/>
        <c:majorTickMark val="none"/>
        <c:tickLblPos val="nextTo"/>
        <c:crossAx val="403321216"/>
        <c:crosses val="autoZero"/>
        <c:crossBetween val="between"/>
      </c:valAx>
    </c:plotArea>
    <c:plotVisOnly val="1"/>
    <c:dispBlanksAs val="gap"/>
  </c:chart>
  <c:spPr>
    <a:ln>
      <a:noFill/>
    </a:ln>
  </c:spPr>
  <c:txPr>
    <a:bodyPr/>
    <a:lstStyle/>
    <a:p>
      <a:pPr>
        <a:defRPr sz="12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2015 PARCC </a:t>
            </a:r>
            <a:r>
              <a:rPr lang="en-US" sz="1400" baseline="0" dirty="0" smtClean="0"/>
              <a:t>Growth Percentiles </a:t>
            </a:r>
            <a:endParaRPr lang="en-US" sz="1400" dirty="0"/>
          </a:p>
        </c:rich>
      </c:tx>
      <c:layout/>
    </c:title>
    <c:plotArea>
      <c:layout>
        <c:manualLayout>
          <c:layoutTarget val="inner"/>
          <c:xMode val="edge"/>
          <c:yMode val="edge"/>
          <c:x val="8.6287351100343232E-2"/>
          <c:y val="0.19366880862485017"/>
          <c:w val="0.89608444377145158"/>
          <c:h val="0.64751728807305653"/>
        </c:manualLayout>
      </c:layout>
      <c:barChart>
        <c:barDir val="col"/>
        <c:grouping val="stacked"/>
        <c:ser>
          <c:idx val="0"/>
          <c:order val="0"/>
          <c:tx>
            <c:strRef>
              <c:f>Sheet1!$B$1</c:f>
              <c:strCache>
                <c:ptCount val="1"/>
                <c:pt idx="0">
                  <c:v>Level 1</c:v>
                </c:pt>
              </c:strCache>
            </c:strRef>
          </c:tx>
          <c:spPr>
            <a:solidFill>
              <a:schemeClr val="bg2">
                <a:lumMod val="75000"/>
              </a:schemeClr>
            </a:solidFill>
          </c:spPr>
          <c:cat>
            <c:strRef>
              <c:f>Sheet1!$A$2:$A$3</c:f>
              <c:strCache>
                <c:ptCount val="2"/>
                <c:pt idx="0">
                  <c:v>MCAS Grade 3</c:v>
                </c:pt>
                <c:pt idx="1">
                  <c:v>PARCC Grade 4 </c:v>
                </c:pt>
              </c:strCache>
            </c:strRef>
          </c:cat>
          <c:val>
            <c:numRef>
              <c:f>Sheet1!$B$2:$B$3</c:f>
              <c:numCache>
                <c:formatCode>General</c:formatCode>
                <c:ptCount val="2"/>
                <c:pt idx="0">
                  <c:v>11</c:v>
                </c:pt>
                <c:pt idx="1">
                  <c:v>7</c:v>
                </c:pt>
              </c:numCache>
            </c:numRef>
          </c:val>
        </c:ser>
        <c:ser>
          <c:idx val="1"/>
          <c:order val="1"/>
          <c:tx>
            <c:strRef>
              <c:f>Sheet1!$C$1</c:f>
              <c:strCache>
                <c:ptCount val="1"/>
                <c:pt idx="0">
                  <c:v>Level 2</c:v>
                </c:pt>
              </c:strCache>
            </c:strRef>
          </c:tx>
          <c:spPr>
            <a:solidFill>
              <a:schemeClr val="bg2">
                <a:lumMod val="50000"/>
              </a:schemeClr>
            </a:solidFill>
          </c:spPr>
          <c:cat>
            <c:strRef>
              <c:f>Sheet1!$A$2:$A$3</c:f>
              <c:strCache>
                <c:ptCount val="2"/>
                <c:pt idx="0">
                  <c:v>MCAS Grade 3</c:v>
                </c:pt>
                <c:pt idx="1">
                  <c:v>PARCC Grade 4 </c:v>
                </c:pt>
              </c:strCache>
            </c:strRef>
          </c:cat>
          <c:val>
            <c:numRef>
              <c:f>Sheet1!$C$2:$C$3</c:f>
              <c:numCache>
                <c:formatCode>General</c:formatCode>
                <c:ptCount val="2"/>
                <c:pt idx="0">
                  <c:v>22</c:v>
                </c:pt>
                <c:pt idx="1">
                  <c:v>22</c:v>
                </c:pt>
              </c:numCache>
            </c:numRef>
          </c:val>
        </c:ser>
        <c:ser>
          <c:idx val="2"/>
          <c:order val="2"/>
          <c:tx>
            <c:strRef>
              <c:f>Sheet1!$D$1</c:f>
              <c:strCache>
                <c:ptCount val="1"/>
                <c:pt idx="0">
                  <c:v>Level 3 </c:v>
                </c:pt>
              </c:strCache>
            </c:strRef>
          </c:tx>
          <c:cat>
            <c:strRef>
              <c:f>Sheet1!$A$2:$A$3</c:f>
              <c:strCache>
                <c:ptCount val="2"/>
                <c:pt idx="0">
                  <c:v>MCAS Grade 3</c:v>
                </c:pt>
                <c:pt idx="1">
                  <c:v>PARCC Grade 4 </c:v>
                </c:pt>
              </c:strCache>
            </c:strRef>
          </c:cat>
          <c:val>
            <c:numRef>
              <c:f>Sheet1!$D$2:$D$3</c:f>
              <c:numCache>
                <c:formatCode>General</c:formatCode>
                <c:ptCount val="2"/>
                <c:pt idx="0">
                  <c:v>36</c:v>
                </c:pt>
                <c:pt idx="1">
                  <c:v>44</c:v>
                </c:pt>
              </c:numCache>
            </c:numRef>
          </c:val>
        </c:ser>
        <c:ser>
          <c:idx val="3"/>
          <c:order val="3"/>
          <c:tx>
            <c:strRef>
              <c:f>Sheet1!$E$1</c:f>
              <c:strCache>
                <c:ptCount val="1"/>
                <c:pt idx="0">
                  <c:v>Level 4 </c:v>
                </c:pt>
              </c:strCache>
            </c:strRef>
          </c:tx>
          <c:spPr>
            <a:solidFill>
              <a:schemeClr val="accent1">
                <a:lumMod val="60000"/>
                <a:lumOff val="40000"/>
              </a:schemeClr>
            </a:solidFill>
          </c:spPr>
          <c:cat>
            <c:strRef>
              <c:f>Sheet1!$A$2:$A$3</c:f>
              <c:strCache>
                <c:ptCount val="2"/>
                <c:pt idx="0">
                  <c:v>MCAS Grade 3</c:v>
                </c:pt>
                <c:pt idx="1">
                  <c:v>PARCC Grade 4 </c:v>
                </c:pt>
              </c:strCache>
            </c:strRef>
          </c:cat>
          <c:val>
            <c:numRef>
              <c:f>Sheet1!$E$2:$E$3</c:f>
              <c:numCache>
                <c:formatCode>General</c:formatCode>
                <c:ptCount val="2"/>
                <c:pt idx="0">
                  <c:v>31</c:v>
                </c:pt>
                <c:pt idx="1">
                  <c:v>10</c:v>
                </c:pt>
              </c:numCache>
            </c:numRef>
          </c:val>
        </c:ser>
        <c:ser>
          <c:idx val="4"/>
          <c:order val="4"/>
          <c:tx>
            <c:strRef>
              <c:f>Sheet1!$F$1</c:f>
              <c:strCache>
                <c:ptCount val="1"/>
                <c:pt idx="0">
                  <c:v>Level 5</c:v>
                </c:pt>
              </c:strCache>
            </c:strRef>
          </c:tx>
          <c:cat>
            <c:strRef>
              <c:f>Sheet1!$A$2:$A$3</c:f>
              <c:strCache>
                <c:ptCount val="2"/>
                <c:pt idx="0">
                  <c:v>MCAS Grade 3</c:v>
                </c:pt>
                <c:pt idx="1">
                  <c:v>PARCC Grade 4 </c:v>
                </c:pt>
              </c:strCache>
            </c:strRef>
          </c:cat>
          <c:val>
            <c:numRef>
              <c:f>Sheet1!$F$2:$F$3</c:f>
              <c:numCache>
                <c:formatCode>General</c:formatCode>
                <c:ptCount val="2"/>
                <c:pt idx="1">
                  <c:v>17</c:v>
                </c:pt>
              </c:numCache>
            </c:numRef>
          </c:val>
        </c:ser>
        <c:gapWidth val="127"/>
        <c:overlap val="100"/>
        <c:axId val="403457920"/>
        <c:axId val="360158336"/>
      </c:barChart>
      <c:catAx>
        <c:axId val="403457920"/>
        <c:scaling>
          <c:orientation val="minMax"/>
        </c:scaling>
        <c:axPos val="b"/>
        <c:numFmt formatCode="General" sourceLinked="0"/>
        <c:majorTickMark val="none"/>
        <c:tickLblPos val="nextTo"/>
        <c:txPr>
          <a:bodyPr/>
          <a:lstStyle/>
          <a:p>
            <a:pPr>
              <a:defRPr sz="1200"/>
            </a:pPr>
            <a:endParaRPr lang="en-US"/>
          </a:p>
        </c:txPr>
        <c:crossAx val="360158336"/>
        <c:crosses val="autoZero"/>
        <c:auto val="1"/>
        <c:lblAlgn val="ctr"/>
        <c:lblOffset val="100"/>
      </c:catAx>
      <c:valAx>
        <c:axId val="360158336"/>
        <c:scaling>
          <c:orientation val="minMax"/>
          <c:max val="100"/>
        </c:scaling>
        <c:axPos val="l"/>
        <c:majorGridlines>
          <c:spPr>
            <a:ln>
              <a:solidFill>
                <a:sysClr val="window" lastClr="FFFFFF">
                  <a:lumMod val="75000"/>
                </a:sysClr>
              </a:solidFill>
              <a:prstDash val="sysDot"/>
            </a:ln>
          </c:spPr>
        </c:majorGridlines>
        <c:numFmt formatCode="General" sourceLinked="1"/>
        <c:majorTickMark val="none"/>
        <c:tickLblPos val="nextTo"/>
        <c:txPr>
          <a:bodyPr/>
          <a:lstStyle/>
          <a:p>
            <a:pPr>
              <a:defRPr sz="1200"/>
            </a:pPr>
            <a:endParaRPr lang="en-US"/>
          </a:p>
        </c:txPr>
        <c:crossAx val="403457920"/>
        <c:crosses val="autoZero"/>
        <c:crossBetween val="between"/>
      </c:valAx>
    </c:plotArea>
    <c:plotVisOnly val="1"/>
    <c:dispBlanksAs val="gap"/>
  </c:chart>
  <c:spPr>
    <a:ln>
      <a:noFill/>
    </a:ln>
  </c:spPr>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82986-4C66-4DAC-A4AB-DFCCAA19041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B8D8535-1D87-4DB0-B86B-24E332D8FA7B}">
      <dgm:prSet phldrT="[Text]" custT="1"/>
      <dgm:spPr/>
      <dgm:t>
        <a:bodyPr/>
        <a:lstStyle/>
        <a:p>
          <a:r>
            <a:rPr lang="en-US" sz="1400" dirty="0" smtClean="0">
              <a:latin typeface="Arial" panose="020B0604020202020204" pitchFamily="34" charset="0"/>
              <a:cs typeface="Arial" panose="020B0604020202020204" pitchFamily="34" charset="0"/>
            </a:rPr>
            <a:t>2013</a:t>
          </a:r>
        </a:p>
        <a:p>
          <a:r>
            <a:rPr lang="en-US" sz="1400" dirty="0" smtClean="0">
              <a:latin typeface="Arial" panose="020B0604020202020204" pitchFamily="34" charset="0"/>
              <a:cs typeface="Arial" panose="020B0604020202020204" pitchFamily="34" charset="0"/>
            </a:rPr>
            <a:t>BESE votes on 2-year “test drive”</a:t>
          </a:r>
          <a:endParaRPr lang="en-US" sz="1400" dirty="0">
            <a:latin typeface="Arial" panose="020B0604020202020204" pitchFamily="34" charset="0"/>
            <a:cs typeface="Arial" panose="020B0604020202020204" pitchFamily="34" charset="0"/>
          </a:endParaRPr>
        </a:p>
      </dgm:t>
    </dgm:pt>
    <dgm:pt modelId="{623C02E6-1DFE-44F3-BC50-54C612F6B5F7}" type="parTrans" cxnId="{59FAE0D6-4A2B-4CBB-9284-D64D1F467E3A}">
      <dgm:prSet/>
      <dgm:spPr/>
      <dgm:t>
        <a:bodyPr/>
        <a:lstStyle/>
        <a:p>
          <a:endParaRPr lang="en-US"/>
        </a:p>
      </dgm:t>
    </dgm:pt>
    <dgm:pt modelId="{841858D4-443B-4B91-A769-82209AFC1F6A}" type="sibTrans" cxnId="{59FAE0D6-4A2B-4CBB-9284-D64D1F467E3A}">
      <dgm:prSet/>
      <dgm:spPr/>
      <dgm:t>
        <a:bodyPr/>
        <a:lstStyle/>
        <a:p>
          <a:endParaRPr lang="en-US"/>
        </a:p>
      </dgm:t>
    </dgm:pt>
    <dgm:pt modelId="{895BC746-DB49-4D2B-ABEF-5FCAFCC99537}">
      <dgm:prSet phldrT="[Text]" custT="1"/>
      <dgm:spPr/>
      <dgm:t>
        <a:bodyPr/>
        <a:lstStyle/>
        <a:p>
          <a:r>
            <a:rPr lang="en-US" sz="1400" dirty="0" smtClean="0">
              <a:latin typeface="Arial" panose="020B0604020202020204" pitchFamily="34" charset="0"/>
              <a:cs typeface="Arial" panose="020B0604020202020204" pitchFamily="34" charset="0"/>
            </a:rPr>
            <a:t>March-June 2014</a:t>
          </a:r>
        </a:p>
        <a:p>
          <a:r>
            <a:rPr lang="en-US" sz="1400" dirty="0" smtClean="0">
              <a:latin typeface="Arial" panose="020B0604020202020204" pitchFamily="34" charset="0"/>
              <a:cs typeface="Arial" panose="020B0604020202020204" pitchFamily="34" charset="0"/>
            </a:rPr>
            <a:t>PBA and EOY field tests</a:t>
          </a:r>
          <a:endParaRPr lang="en-US" sz="1400" dirty="0">
            <a:latin typeface="Arial" panose="020B0604020202020204" pitchFamily="34" charset="0"/>
            <a:cs typeface="Arial" panose="020B0604020202020204" pitchFamily="34" charset="0"/>
          </a:endParaRPr>
        </a:p>
      </dgm:t>
    </dgm:pt>
    <dgm:pt modelId="{EF8A0A55-2483-4C7D-9A0C-7EC5259DC8B7}" type="parTrans" cxnId="{756E7A18-1307-489F-9BE8-1FD8F6F9B788}">
      <dgm:prSet/>
      <dgm:spPr/>
      <dgm:t>
        <a:bodyPr/>
        <a:lstStyle/>
        <a:p>
          <a:endParaRPr lang="en-US"/>
        </a:p>
      </dgm:t>
    </dgm:pt>
    <dgm:pt modelId="{9620C73E-EE5E-4D00-88CF-85A87257B06E}" type="sibTrans" cxnId="{756E7A18-1307-489F-9BE8-1FD8F6F9B788}">
      <dgm:prSet/>
      <dgm:spPr/>
      <dgm:t>
        <a:bodyPr/>
        <a:lstStyle/>
        <a:p>
          <a:endParaRPr lang="en-US"/>
        </a:p>
      </dgm:t>
    </dgm:pt>
    <dgm:pt modelId="{A541D75A-B460-4B0D-9AE7-6F021904A55A}">
      <dgm:prSet phldrT="[Text]" custT="1"/>
      <dgm:spPr/>
      <dgm:t>
        <a:bodyPr/>
        <a:lstStyle/>
        <a:p>
          <a:r>
            <a:rPr lang="en-US" sz="1400" dirty="0" smtClean="0">
              <a:latin typeface="Arial" panose="020B0604020202020204" pitchFamily="34" charset="0"/>
              <a:cs typeface="Arial" panose="020B0604020202020204" pitchFamily="34" charset="0"/>
            </a:rPr>
            <a:t>June-Oct 1, 2014</a:t>
          </a:r>
        </a:p>
        <a:p>
          <a:r>
            <a:rPr lang="en-US" sz="1400" dirty="0" smtClean="0">
              <a:latin typeface="Arial" panose="020B0604020202020204" pitchFamily="34" charset="0"/>
              <a:cs typeface="Arial" panose="020B0604020202020204" pitchFamily="34" charset="0"/>
            </a:rPr>
            <a:t>Districts choose PARCC or MCAS</a:t>
          </a:r>
          <a:endParaRPr lang="en-US" sz="1400" dirty="0">
            <a:latin typeface="Arial" panose="020B0604020202020204" pitchFamily="34" charset="0"/>
            <a:cs typeface="Arial" panose="020B0604020202020204" pitchFamily="34" charset="0"/>
          </a:endParaRPr>
        </a:p>
      </dgm:t>
    </dgm:pt>
    <dgm:pt modelId="{A7AA0146-C2FA-4CFF-B521-1F0B833859C6}" type="parTrans" cxnId="{03E88037-092E-438F-9472-665ECFD65BA0}">
      <dgm:prSet/>
      <dgm:spPr/>
      <dgm:t>
        <a:bodyPr/>
        <a:lstStyle/>
        <a:p>
          <a:endParaRPr lang="en-US"/>
        </a:p>
      </dgm:t>
    </dgm:pt>
    <dgm:pt modelId="{02506A7F-8990-4B76-B782-D0179B76A2AF}" type="sibTrans" cxnId="{03E88037-092E-438F-9472-665ECFD65BA0}">
      <dgm:prSet/>
      <dgm:spPr/>
      <dgm:t>
        <a:bodyPr/>
        <a:lstStyle/>
        <a:p>
          <a:endParaRPr lang="en-US"/>
        </a:p>
      </dgm:t>
    </dgm:pt>
    <dgm:pt modelId="{4C2DEFB6-BE42-4C73-A607-7B54654F202E}">
      <dgm:prSet phldrT="[Text]" custT="1"/>
      <dgm:spPr/>
      <dgm:t>
        <a:bodyPr/>
        <a:lstStyle/>
        <a:p>
          <a:r>
            <a:rPr lang="en-US" sz="1400" dirty="0" smtClean="0">
              <a:latin typeface="Arial" panose="020B0604020202020204" pitchFamily="34" charset="0"/>
              <a:cs typeface="Arial" panose="020B0604020202020204" pitchFamily="34" charset="0"/>
            </a:rPr>
            <a:t>Spring 2015</a:t>
          </a:r>
        </a:p>
        <a:p>
          <a:r>
            <a:rPr lang="en-US" sz="1400" dirty="0" smtClean="0">
              <a:latin typeface="Arial" panose="020B0604020202020204" pitchFamily="34" charset="0"/>
              <a:cs typeface="Arial" panose="020B0604020202020204" pitchFamily="34" charset="0"/>
            </a:rPr>
            <a:t>Operational PARCC and MCAS testing</a:t>
          </a:r>
          <a:endParaRPr lang="en-US" sz="1400" dirty="0">
            <a:latin typeface="Arial" panose="020B0604020202020204" pitchFamily="34" charset="0"/>
            <a:cs typeface="Arial" panose="020B0604020202020204" pitchFamily="34" charset="0"/>
          </a:endParaRPr>
        </a:p>
      </dgm:t>
    </dgm:pt>
    <dgm:pt modelId="{04831698-F665-4FB4-A28E-EAD157B4519E}" type="parTrans" cxnId="{B5BF8BE8-700C-4E3A-BE69-A38D878A4A73}">
      <dgm:prSet/>
      <dgm:spPr/>
      <dgm:t>
        <a:bodyPr/>
        <a:lstStyle/>
        <a:p>
          <a:endParaRPr lang="en-US"/>
        </a:p>
      </dgm:t>
    </dgm:pt>
    <dgm:pt modelId="{CD0B88CE-4F70-4A75-9470-45AEE181AAB0}" type="sibTrans" cxnId="{B5BF8BE8-700C-4E3A-BE69-A38D878A4A73}">
      <dgm:prSet/>
      <dgm:spPr/>
      <dgm:t>
        <a:bodyPr/>
        <a:lstStyle/>
        <a:p>
          <a:endParaRPr lang="en-US"/>
        </a:p>
      </dgm:t>
    </dgm:pt>
    <dgm:pt modelId="{7E8141ED-DD74-4DA9-B1DB-779363F909B7}">
      <dgm:prSet phldrT="[Text]" custT="1"/>
      <dgm:spPr>
        <a:solidFill>
          <a:schemeClr val="tx1"/>
        </a:solidFill>
      </dgm:spPr>
      <dgm:t>
        <a:bodyPr/>
        <a:lstStyle/>
        <a:p>
          <a:r>
            <a:rPr lang="en-US" sz="1400" dirty="0" smtClean="0">
              <a:latin typeface="Arial" panose="020B0604020202020204" pitchFamily="34" charset="0"/>
              <a:cs typeface="Arial" panose="020B0604020202020204" pitchFamily="34" charset="0"/>
            </a:rPr>
            <a:t>Fall 2015</a:t>
          </a:r>
        </a:p>
        <a:p>
          <a:r>
            <a:rPr lang="en-US" sz="1400" dirty="0" smtClean="0">
              <a:latin typeface="Arial" panose="020B0604020202020204" pitchFamily="34" charset="0"/>
              <a:cs typeface="Arial" panose="020B0604020202020204" pitchFamily="34" charset="0"/>
            </a:rPr>
            <a:t>BESE votes whether to adopt PARCC</a:t>
          </a:r>
        </a:p>
      </dgm:t>
    </dgm:pt>
    <dgm:pt modelId="{2E4E1F81-0207-477D-83E3-F15D394DF25C}" type="parTrans" cxnId="{68293730-F8A6-465B-A2D8-5C3D6194C6DA}">
      <dgm:prSet/>
      <dgm:spPr/>
      <dgm:t>
        <a:bodyPr/>
        <a:lstStyle/>
        <a:p>
          <a:endParaRPr lang="en-US"/>
        </a:p>
      </dgm:t>
    </dgm:pt>
    <dgm:pt modelId="{362F498F-5EC2-458E-B5E3-8062DC97186C}" type="sibTrans" cxnId="{68293730-F8A6-465B-A2D8-5C3D6194C6DA}">
      <dgm:prSet/>
      <dgm:spPr/>
      <dgm:t>
        <a:bodyPr/>
        <a:lstStyle/>
        <a:p>
          <a:endParaRPr lang="en-US"/>
        </a:p>
      </dgm:t>
    </dgm:pt>
    <dgm:pt modelId="{482B1244-703E-4297-B5DF-BCDA7FB2359B}">
      <dgm:prSet phldrT="[Text]" custT="1"/>
      <dgm:spPr>
        <a:solidFill>
          <a:schemeClr val="tx1"/>
        </a:solidFill>
      </dgm:spPr>
      <dgm:t>
        <a:bodyPr/>
        <a:lstStyle/>
        <a:p>
          <a:r>
            <a:rPr lang="en-US" sz="1400" dirty="0" smtClean="0">
              <a:latin typeface="Arial" panose="020B0604020202020204" pitchFamily="34" charset="0"/>
              <a:cs typeface="Arial" panose="020B0604020202020204" pitchFamily="34" charset="0"/>
            </a:rPr>
            <a:t>2016</a:t>
          </a:r>
        </a:p>
        <a:p>
          <a:r>
            <a:rPr lang="en-US" sz="1400" dirty="0" smtClean="0"/>
            <a:t>PARCC is implemented or t</a:t>
          </a:r>
          <a:r>
            <a:rPr lang="en-US" sz="1400" dirty="0" smtClean="0">
              <a:latin typeface="Arial" panose="020B0604020202020204" pitchFamily="34" charset="0"/>
              <a:cs typeface="Arial" panose="020B0604020202020204" pitchFamily="34" charset="0"/>
            </a:rPr>
            <a:t>ransition begins to another “next-gen” assessment</a:t>
          </a:r>
          <a:endParaRPr lang="en-US" sz="1400" dirty="0">
            <a:latin typeface="Arial" panose="020B0604020202020204" pitchFamily="34" charset="0"/>
            <a:cs typeface="Arial" panose="020B0604020202020204" pitchFamily="34" charset="0"/>
          </a:endParaRPr>
        </a:p>
      </dgm:t>
    </dgm:pt>
    <dgm:pt modelId="{B2FF6756-9750-4690-96E0-4C31070BA7E7}" type="parTrans" cxnId="{D688751B-4F1B-4BFF-8EFB-A66EB8F2E4AB}">
      <dgm:prSet/>
      <dgm:spPr/>
      <dgm:t>
        <a:bodyPr/>
        <a:lstStyle/>
        <a:p>
          <a:endParaRPr lang="en-US"/>
        </a:p>
      </dgm:t>
    </dgm:pt>
    <dgm:pt modelId="{BFAD1562-BD07-43C6-A7F7-CBB3C33BAFE8}" type="sibTrans" cxnId="{D688751B-4F1B-4BFF-8EFB-A66EB8F2E4AB}">
      <dgm:prSet/>
      <dgm:spPr/>
      <dgm:t>
        <a:bodyPr/>
        <a:lstStyle/>
        <a:p>
          <a:endParaRPr lang="en-US"/>
        </a:p>
      </dgm:t>
    </dgm:pt>
    <dgm:pt modelId="{85424BC7-4962-463E-A789-0350EDA7E5DA}" type="pres">
      <dgm:prSet presAssocID="{77D82986-4C66-4DAC-A4AB-DFCCAA190410}" presName="CompostProcess" presStyleCnt="0">
        <dgm:presLayoutVars>
          <dgm:dir/>
          <dgm:resizeHandles val="exact"/>
        </dgm:presLayoutVars>
      </dgm:prSet>
      <dgm:spPr/>
      <dgm:t>
        <a:bodyPr/>
        <a:lstStyle/>
        <a:p>
          <a:endParaRPr lang="en-US"/>
        </a:p>
      </dgm:t>
    </dgm:pt>
    <dgm:pt modelId="{1F71F450-CE1B-4E40-9A7F-97A5DE98F17A}" type="pres">
      <dgm:prSet presAssocID="{77D82986-4C66-4DAC-A4AB-DFCCAA190410}" presName="arrow" presStyleLbl="bgShp" presStyleIdx="0" presStyleCnt="1"/>
      <dgm:spPr/>
    </dgm:pt>
    <dgm:pt modelId="{7D934AF0-4BEF-4336-83D5-B3EF5D92674B}" type="pres">
      <dgm:prSet presAssocID="{77D82986-4C66-4DAC-A4AB-DFCCAA190410}" presName="linearProcess" presStyleCnt="0"/>
      <dgm:spPr/>
    </dgm:pt>
    <dgm:pt modelId="{A1DC8D2E-0A57-411F-B142-D23E5CC50B5C}" type="pres">
      <dgm:prSet presAssocID="{4B8D8535-1D87-4DB0-B86B-24E332D8FA7B}" presName="textNode" presStyleLbl="node1" presStyleIdx="0" presStyleCnt="6">
        <dgm:presLayoutVars>
          <dgm:bulletEnabled val="1"/>
        </dgm:presLayoutVars>
      </dgm:prSet>
      <dgm:spPr/>
      <dgm:t>
        <a:bodyPr/>
        <a:lstStyle/>
        <a:p>
          <a:endParaRPr lang="en-US"/>
        </a:p>
      </dgm:t>
    </dgm:pt>
    <dgm:pt modelId="{0B7C8812-0B4C-4301-8E3A-8FF09A4EA4E9}" type="pres">
      <dgm:prSet presAssocID="{841858D4-443B-4B91-A769-82209AFC1F6A}" presName="sibTrans" presStyleCnt="0"/>
      <dgm:spPr/>
    </dgm:pt>
    <dgm:pt modelId="{F4CB687C-59B7-4B49-8A79-FB21FDFF9A8C}" type="pres">
      <dgm:prSet presAssocID="{895BC746-DB49-4D2B-ABEF-5FCAFCC99537}" presName="textNode" presStyleLbl="node1" presStyleIdx="1" presStyleCnt="6">
        <dgm:presLayoutVars>
          <dgm:bulletEnabled val="1"/>
        </dgm:presLayoutVars>
      </dgm:prSet>
      <dgm:spPr/>
      <dgm:t>
        <a:bodyPr/>
        <a:lstStyle/>
        <a:p>
          <a:endParaRPr lang="en-US"/>
        </a:p>
      </dgm:t>
    </dgm:pt>
    <dgm:pt modelId="{44E1B2FD-ACD1-4D22-BCE9-D6694F30BAC6}" type="pres">
      <dgm:prSet presAssocID="{9620C73E-EE5E-4D00-88CF-85A87257B06E}" presName="sibTrans" presStyleCnt="0"/>
      <dgm:spPr/>
    </dgm:pt>
    <dgm:pt modelId="{8D5C6058-7DA2-418F-9E00-B29B3B67F298}" type="pres">
      <dgm:prSet presAssocID="{A541D75A-B460-4B0D-9AE7-6F021904A55A}" presName="textNode" presStyleLbl="node1" presStyleIdx="2" presStyleCnt="6">
        <dgm:presLayoutVars>
          <dgm:bulletEnabled val="1"/>
        </dgm:presLayoutVars>
      </dgm:prSet>
      <dgm:spPr/>
      <dgm:t>
        <a:bodyPr/>
        <a:lstStyle/>
        <a:p>
          <a:endParaRPr lang="en-US"/>
        </a:p>
      </dgm:t>
    </dgm:pt>
    <dgm:pt modelId="{7A0D352D-92FD-4A2C-BBBC-FE4CBCD8838A}" type="pres">
      <dgm:prSet presAssocID="{02506A7F-8990-4B76-B782-D0179B76A2AF}" presName="sibTrans" presStyleCnt="0"/>
      <dgm:spPr/>
    </dgm:pt>
    <dgm:pt modelId="{89F11503-7F5F-4F39-94E5-4D2A8D74C7B1}" type="pres">
      <dgm:prSet presAssocID="{4C2DEFB6-BE42-4C73-A607-7B54654F202E}" presName="textNode" presStyleLbl="node1" presStyleIdx="3" presStyleCnt="6">
        <dgm:presLayoutVars>
          <dgm:bulletEnabled val="1"/>
        </dgm:presLayoutVars>
      </dgm:prSet>
      <dgm:spPr/>
      <dgm:t>
        <a:bodyPr/>
        <a:lstStyle/>
        <a:p>
          <a:endParaRPr lang="en-US"/>
        </a:p>
      </dgm:t>
    </dgm:pt>
    <dgm:pt modelId="{E9F650AF-6EBD-497B-8C10-FA0BA9D5FAFE}" type="pres">
      <dgm:prSet presAssocID="{CD0B88CE-4F70-4A75-9470-45AEE181AAB0}" presName="sibTrans" presStyleCnt="0"/>
      <dgm:spPr/>
    </dgm:pt>
    <dgm:pt modelId="{1DF3C0FA-AE4B-436C-9D5A-3A42D45227C6}" type="pres">
      <dgm:prSet presAssocID="{7E8141ED-DD74-4DA9-B1DB-779363F909B7}" presName="textNode" presStyleLbl="node1" presStyleIdx="4" presStyleCnt="6" custScaleY="99206">
        <dgm:presLayoutVars>
          <dgm:bulletEnabled val="1"/>
        </dgm:presLayoutVars>
      </dgm:prSet>
      <dgm:spPr/>
      <dgm:t>
        <a:bodyPr/>
        <a:lstStyle/>
        <a:p>
          <a:endParaRPr lang="en-US"/>
        </a:p>
      </dgm:t>
    </dgm:pt>
    <dgm:pt modelId="{71C940AE-9815-43D0-A749-1243325EDA73}" type="pres">
      <dgm:prSet presAssocID="{362F498F-5EC2-458E-B5E3-8062DC97186C}" presName="sibTrans" presStyleCnt="0"/>
      <dgm:spPr/>
    </dgm:pt>
    <dgm:pt modelId="{7F2A356D-C8A2-4577-96ED-51C4748DCED6}" type="pres">
      <dgm:prSet presAssocID="{482B1244-703E-4297-B5DF-BCDA7FB2359B}" presName="textNode" presStyleLbl="node1" presStyleIdx="5" presStyleCnt="6" custScaleY="99206">
        <dgm:presLayoutVars>
          <dgm:bulletEnabled val="1"/>
        </dgm:presLayoutVars>
      </dgm:prSet>
      <dgm:spPr/>
      <dgm:t>
        <a:bodyPr/>
        <a:lstStyle/>
        <a:p>
          <a:endParaRPr lang="en-US"/>
        </a:p>
      </dgm:t>
    </dgm:pt>
  </dgm:ptLst>
  <dgm:cxnLst>
    <dgm:cxn modelId="{92132AC9-D652-437A-9BAD-AB5783FD7CD4}" type="presOf" srcId="{A541D75A-B460-4B0D-9AE7-6F021904A55A}" destId="{8D5C6058-7DA2-418F-9E00-B29B3B67F298}" srcOrd="0" destOrd="0" presId="urn:microsoft.com/office/officeart/2005/8/layout/hProcess9"/>
    <dgm:cxn modelId="{218559C8-61C3-4C8D-9CED-A8A1592794FB}" type="presOf" srcId="{77D82986-4C66-4DAC-A4AB-DFCCAA190410}" destId="{85424BC7-4962-463E-A789-0350EDA7E5DA}" srcOrd="0" destOrd="0" presId="urn:microsoft.com/office/officeart/2005/8/layout/hProcess9"/>
    <dgm:cxn modelId="{42941151-6ECA-47FA-A058-049D7F8DB3A6}" type="presOf" srcId="{4C2DEFB6-BE42-4C73-A607-7B54654F202E}" destId="{89F11503-7F5F-4F39-94E5-4D2A8D74C7B1}" srcOrd="0" destOrd="0" presId="urn:microsoft.com/office/officeart/2005/8/layout/hProcess9"/>
    <dgm:cxn modelId="{12D4A70B-296B-437C-BFFA-E7570C26627B}" type="presOf" srcId="{482B1244-703E-4297-B5DF-BCDA7FB2359B}" destId="{7F2A356D-C8A2-4577-96ED-51C4748DCED6}" srcOrd="0" destOrd="0" presId="urn:microsoft.com/office/officeart/2005/8/layout/hProcess9"/>
    <dgm:cxn modelId="{756E7A18-1307-489F-9BE8-1FD8F6F9B788}" srcId="{77D82986-4C66-4DAC-A4AB-DFCCAA190410}" destId="{895BC746-DB49-4D2B-ABEF-5FCAFCC99537}" srcOrd="1" destOrd="0" parTransId="{EF8A0A55-2483-4C7D-9A0C-7EC5259DC8B7}" sibTransId="{9620C73E-EE5E-4D00-88CF-85A87257B06E}"/>
    <dgm:cxn modelId="{03E88037-092E-438F-9472-665ECFD65BA0}" srcId="{77D82986-4C66-4DAC-A4AB-DFCCAA190410}" destId="{A541D75A-B460-4B0D-9AE7-6F021904A55A}" srcOrd="2" destOrd="0" parTransId="{A7AA0146-C2FA-4CFF-B521-1F0B833859C6}" sibTransId="{02506A7F-8990-4B76-B782-D0179B76A2AF}"/>
    <dgm:cxn modelId="{68293730-F8A6-465B-A2D8-5C3D6194C6DA}" srcId="{77D82986-4C66-4DAC-A4AB-DFCCAA190410}" destId="{7E8141ED-DD74-4DA9-B1DB-779363F909B7}" srcOrd="4" destOrd="0" parTransId="{2E4E1F81-0207-477D-83E3-F15D394DF25C}" sibTransId="{362F498F-5EC2-458E-B5E3-8062DC97186C}"/>
    <dgm:cxn modelId="{B5BF8BE8-700C-4E3A-BE69-A38D878A4A73}" srcId="{77D82986-4C66-4DAC-A4AB-DFCCAA190410}" destId="{4C2DEFB6-BE42-4C73-A607-7B54654F202E}" srcOrd="3" destOrd="0" parTransId="{04831698-F665-4FB4-A28E-EAD157B4519E}" sibTransId="{CD0B88CE-4F70-4A75-9470-45AEE181AAB0}"/>
    <dgm:cxn modelId="{25550155-8D39-44B5-9F4E-44A0A6584EA1}" type="presOf" srcId="{7E8141ED-DD74-4DA9-B1DB-779363F909B7}" destId="{1DF3C0FA-AE4B-436C-9D5A-3A42D45227C6}" srcOrd="0" destOrd="0" presId="urn:microsoft.com/office/officeart/2005/8/layout/hProcess9"/>
    <dgm:cxn modelId="{A3788294-2B83-4E4F-A5AC-6DD89691C0FD}" type="presOf" srcId="{4B8D8535-1D87-4DB0-B86B-24E332D8FA7B}" destId="{A1DC8D2E-0A57-411F-B142-D23E5CC50B5C}" srcOrd="0" destOrd="0" presId="urn:microsoft.com/office/officeart/2005/8/layout/hProcess9"/>
    <dgm:cxn modelId="{D9D5B5E9-86E7-432A-A073-DA61AAC65031}" type="presOf" srcId="{895BC746-DB49-4D2B-ABEF-5FCAFCC99537}" destId="{F4CB687C-59B7-4B49-8A79-FB21FDFF9A8C}" srcOrd="0" destOrd="0" presId="urn:microsoft.com/office/officeart/2005/8/layout/hProcess9"/>
    <dgm:cxn modelId="{59FAE0D6-4A2B-4CBB-9284-D64D1F467E3A}" srcId="{77D82986-4C66-4DAC-A4AB-DFCCAA190410}" destId="{4B8D8535-1D87-4DB0-B86B-24E332D8FA7B}" srcOrd="0" destOrd="0" parTransId="{623C02E6-1DFE-44F3-BC50-54C612F6B5F7}" sibTransId="{841858D4-443B-4B91-A769-82209AFC1F6A}"/>
    <dgm:cxn modelId="{D688751B-4F1B-4BFF-8EFB-A66EB8F2E4AB}" srcId="{77D82986-4C66-4DAC-A4AB-DFCCAA190410}" destId="{482B1244-703E-4297-B5DF-BCDA7FB2359B}" srcOrd="5" destOrd="0" parTransId="{B2FF6756-9750-4690-96E0-4C31070BA7E7}" sibTransId="{BFAD1562-BD07-43C6-A7F7-CBB3C33BAFE8}"/>
    <dgm:cxn modelId="{004B0BC6-024B-4842-8F7A-DE267548D01B}" type="presParOf" srcId="{85424BC7-4962-463E-A789-0350EDA7E5DA}" destId="{1F71F450-CE1B-4E40-9A7F-97A5DE98F17A}" srcOrd="0" destOrd="0" presId="urn:microsoft.com/office/officeart/2005/8/layout/hProcess9"/>
    <dgm:cxn modelId="{249B9FDA-2602-4FC7-9D49-051C847552CC}" type="presParOf" srcId="{85424BC7-4962-463E-A789-0350EDA7E5DA}" destId="{7D934AF0-4BEF-4336-83D5-B3EF5D92674B}" srcOrd="1" destOrd="0" presId="urn:microsoft.com/office/officeart/2005/8/layout/hProcess9"/>
    <dgm:cxn modelId="{487DEBBF-2053-4408-BB24-F36352C92016}" type="presParOf" srcId="{7D934AF0-4BEF-4336-83D5-B3EF5D92674B}" destId="{A1DC8D2E-0A57-411F-B142-D23E5CC50B5C}" srcOrd="0" destOrd="0" presId="urn:microsoft.com/office/officeart/2005/8/layout/hProcess9"/>
    <dgm:cxn modelId="{0C9B659D-D59C-49FE-A6B2-7987D792738B}" type="presParOf" srcId="{7D934AF0-4BEF-4336-83D5-B3EF5D92674B}" destId="{0B7C8812-0B4C-4301-8E3A-8FF09A4EA4E9}" srcOrd="1" destOrd="0" presId="urn:microsoft.com/office/officeart/2005/8/layout/hProcess9"/>
    <dgm:cxn modelId="{70C81DD4-00AE-44B1-AA9A-D554EFCB4F52}" type="presParOf" srcId="{7D934AF0-4BEF-4336-83D5-B3EF5D92674B}" destId="{F4CB687C-59B7-4B49-8A79-FB21FDFF9A8C}" srcOrd="2" destOrd="0" presId="urn:microsoft.com/office/officeart/2005/8/layout/hProcess9"/>
    <dgm:cxn modelId="{3DA772D7-E70D-44CB-A7C8-3BFD6D4937EE}" type="presParOf" srcId="{7D934AF0-4BEF-4336-83D5-B3EF5D92674B}" destId="{44E1B2FD-ACD1-4D22-BCE9-D6694F30BAC6}" srcOrd="3" destOrd="0" presId="urn:microsoft.com/office/officeart/2005/8/layout/hProcess9"/>
    <dgm:cxn modelId="{213A5CD7-CA16-48A7-B280-35DC095C0D33}" type="presParOf" srcId="{7D934AF0-4BEF-4336-83D5-B3EF5D92674B}" destId="{8D5C6058-7DA2-418F-9E00-B29B3B67F298}" srcOrd="4" destOrd="0" presId="urn:microsoft.com/office/officeart/2005/8/layout/hProcess9"/>
    <dgm:cxn modelId="{ECBEE733-0526-42AF-9587-5BED8F5D1F75}" type="presParOf" srcId="{7D934AF0-4BEF-4336-83D5-B3EF5D92674B}" destId="{7A0D352D-92FD-4A2C-BBBC-FE4CBCD8838A}" srcOrd="5" destOrd="0" presId="urn:microsoft.com/office/officeart/2005/8/layout/hProcess9"/>
    <dgm:cxn modelId="{0C2E2605-553B-4FF9-A9EF-4BE0313BEBF4}" type="presParOf" srcId="{7D934AF0-4BEF-4336-83D5-B3EF5D92674B}" destId="{89F11503-7F5F-4F39-94E5-4D2A8D74C7B1}" srcOrd="6" destOrd="0" presId="urn:microsoft.com/office/officeart/2005/8/layout/hProcess9"/>
    <dgm:cxn modelId="{F03759DD-D408-425C-AEEB-A06BC6EF4938}" type="presParOf" srcId="{7D934AF0-4BEF-4336-83D5-B3EF5D92674B}" destId="{E9F650AF-6EBD-497B-8C10-FA0BA9D5FAFE}" srcOrd="7" destOrd="0" presId="urn:microsoft.com/office/officeart/2005/8/layout/hProcess9"/>
    <dgm:cxn modelId="{E0EFEBAF-3ECA-43F4-A1F8-241718B31606}" type="presParOf" srcId="{7D934AF0-4BEF-4336-83D5-B3EF5D92674B}" destId="{1DF3C0FA-AE4B-436C-9D5A-3A42D45227C6}" srcOrd="8" destOrd="0" presId="urn:microsoft.com/office/officeart/2005/8/layout/hProcess9"/>
    <dgm:cxn modelId="{DBC9B4B3-1B5B-41F2-B6EC-9AFA6FCBA3EC}" type="presParOf" srcId="{7D934AF0-4BEF-4336-83D5-B3EF5D92674B}" destId="{71C940AE-9815-43D0-A749-1243325EDA73}" srcOrd="9" destOrd="0" presId="urn:microsoft.com/office/officeart/2005/8/layout/hProcess9"/>
    <dgm:cxn modelId="{FBD15355-9D24-48EB-B86B-CE82ACF7ECCE}" type="presParOf" srcId="{7D934AF0-4BEF-4336-83D5-B3EF5D92674B}" destId="{7F2A356D-C8A2-4577-96ED-51C4748DCED6}"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71F450-CE1B-4E40-9A7F-97A5DE98F17A}">
      <dsp:nvSpPr>
        <dsp:cNvPr id="0" name=""/>
        <dsp:cNvSpPr/>
      </dsp:nvSpPr>
      <dsp:spPr>
        <a:xfrm>
          <a:off x="670791" y="0"/>
          <a:ext cx="7602304" cy="4800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C8D2E-0A57-411F-B142-D23E5CC50B5C}">
      <dsp:nvSpPr>
        <dsp:cNvPr id="0" name=""/>
        <dsp:cNvSpPr/>
      </dsp:nvSpPr>
      <dsp:spPr>
        <a:xfrm>
          <a:off x="109" y="1440179"/>
          <a:ext cx="1308829"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2013</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BESE votes on 2-year “test drive”</a:t>
          </a:r>
          <a:endParaRPr lang="en-US" sz="1400" kern="1200" dirty="0">
            <a:latin typeface="Arial" panose="020B0604020202020204" pitchFamily="34" charset="0"/>
            <a:cs typeface="Arial" panose="020B0604020202020204" pitchFamily="34" charset="0"/>
          </a:endParaRPr>
        </a:p>
      </dsp:txBody>
      <dsp:txXfrm>
        <a:off x="109" y="1440179"/>
        <a:ext cx="1308829" cy="1920240"/>
      </dsp:txXfrm>
    </dsp:sp>
    <dsp:sp modelId="{F4CB687C-59B7-4B49-8A79-FB21FDFF9A8C}">
      <dsp:nvSpPr>
        <dsp:cNvPr id="0" name=""/>
        <dsp:cNvSpPr/>
      </dsp:nvSpPr>
      <dsp:spPr>
        <a:xfrm>
          <a:off x="1527077" y="1440179"/>
          <a:ext cx="1308829"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March-June 2014</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PBA and EOY field tests</a:t>
          </a:r>
          <a:endParaRPr lang="en-US" sz="1400" kern="1200" dirty="0">
            <a:latin typeface="Arial" panose="020B0604020202020204" pitchFamily="34" charset="0"/>
            <a:cs typeface="Arial" panose="020B0604020202020204" pitchFamily="34" charset="0"/>
          </a:endParaRPr>
        </a:p>
      </dsp:txBody>
      <dsp:txXfrm>
        <a:off x="1527077" y="1440179"/>
        <a:ext cx="1308829" cy="1920240"/>
      </dsp:txXfrm>
    </dsp:sp>
    <dsp:sp modelId="{8D5C6058-7DA2-418F-9E00-B29B3B67F298}">
      <dsp:nvSpPr>
        <dsp:cNvPr id="0" name=""/>
        <dsp:cNvSpPr/>
      </dsp:nvSpPr>
      <dsp:spPr>
        <a:xfrm>
          <a:off x="3054045" y="1440179"/>
          <a:ext cx="1308829"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June-Oct 1, 2014</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Districts choose PARCC or MCAS</a:t>
          </a:r>
          <a:endParaRPr lang="en-US" sz="1400" kern="1200" dirty="0">
            <a:latin typeface="Arial" panose="020B0604020202020204" pitchFamily="34" charset="0"/>
            <a:cs typeface="Arial" panose="020B0604020202020204" pitchFamily="34" charset="0"/>
          </a:endParaRPr>
        </a:p>
      </dsp:txBody>
      <dsp:txXfrm>
        <a:off x="3054045" y="1440179"/>
        <a:ext cx="1308829" cy="1920240"/>
      </dsp:txXfrm>
    </dsp:sp>
    <dsp:sp modelId="{89F11503-7F5F-4F39-94E5-4D2A8D74C7B1}">
      <dsp:nvSpPr>
        <dsp:cNvPr id="0" name=""/>
        <dsp:cNvSpPr/>
      </dsp:nvSpPr>
      <dsp:spPr>
        <a:xfrm>
          <a:off x="4581013" y="1440179"/>
          <a:ext cx="1308829"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Spring 2015</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Operational PARCC and MCAS testing</a:t>
          </a:r>
          <a:endParaRPr lang="en-US" sz="1400" kern="1200" dirty="0">
            <a:latin typeface="Arial" panose="020B0604020202020204" pitchFamily="34" charset="0"/>
            <a:cs typeface="Arial" panose="020B0604020202020204" pitchFamily="34" charset="0"/>
          </a:endParaRPr>
        </a:p>
      </dsp:txBody>
      <dsp:txXfrm>
        <a:off x="4581013" y="1440179"/>
        <a:ext cx="1308829" cy="1920240"/>
      </dsp:txXfrm>
    </dsp:sp>
    <dsp:sp modelId="{1DF3C0FA-AE4B-436C-9D5A-3A42D45227C6}">
      <dsp:nvSpPr>
        <dsp:cNvPr id="0" name=""/>
        <dsp:cNvSpPr/>
      </dsp:nvSpPr>
      <dsp:spPr>
        <a:xfrm>
          <a:off x="6107981" y="1447803"/>
          <a:ext cx="1308829" cy="1904993"/>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Fall 2015</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BESE votes whether to adopt PARCC</a:t>
          </a:r>
        </a:p>
      </dsp:txBody>
      <dsp:txXfrm>
        <a:off x="6107981" y="1447803"/>
        <a:ext cx="1308829" cy="1904993"/>
      </dsp:txXfrm>
    </dsp:sp>
    <dsp:sp modelId="{7F2A356D-C8A2-4577-96ED-51C4748DCED6}">
      <dsp:nvSpPr>
        <dsp:cNvPr id="0" name=""/>
        <dsp:cNvSpPr/>
      </dsp:nvSpPr>
      <dsp:spPr>
        <a:xfrm>
          <a:off x="7634949" y="1447803"/>
          <a:ext cx="1308829" cy="1904993"/>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2016</a:t>
          </a:r>
        </a:p>
        <a:p>
          <a:pPr lvl="0" algn="ctr" defTabSz="622300">
            <a:lnSpc>
              <a:spcPct val="90000"/>
            </a:lnSpc>
            <a:spcBef>
              <a:spcPct val="0"/>
            </a:spcBef>
            <a:spcAft>
              <a:spcPct val="35000"/>
            </a:spcAft>
          </a:pPr>
          <a:r>
            <a:rPr lang="en-US" sz="1400" kern="1200" dirty="0" smtClean="0"/>
            <a:t>PARCC is implemented or t</a:t>
          </a:r>
          <a:r>
            <a:rPr lang="en-US" sz="1400" kern="1200" dirty="0" smtClean="0">
              <a:latin typeface="Arial" panose="020B0604020202020204" pitchFamily="34" charset="0"/>
              <a:cs typeface="Arial" panose="020B0604020202020204" pitchFamily="34" charset="0"/>
            </a:rPr>
            <a:t>ransition begins to another “next-gen” assessment</a:t>
          </a:r>
          <a:endParaRPr lang="en-US" sz="1400" kern="1200" dirty="0">
            <a:latin typeface="Arial" panose="020B0604020202020204" pitchFamily="34" charset="0"/>
            <a:cs typeface="Arial" panose="020B0604020202020204" pitchFamily="34" charset="0"/>
          </a:endParaRPr>
        </a:p>
      </dsp:txBody>
      <dsp:txXfrm>
        <a:off x="7634949" y="1447803"/>
        <a:ext cx="1308829" cy="19049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0.66351</cdr:x>
      <cdr:y>0.23148</cdr:y>
    </cdr:from>
    <cdr:to>
      <cdr:x>0.94364</cdr:x>
      <cdr:y>0.35745</cdr:y>
    </cdr:to>
    <cdr:sp macro="" textlink="">
      <cdr:nvSpPr>
        <cdr:cNvPr id="9" name="TextBox 8"/>
        <cdr:cNvSpPr txBox="1"/>
      </cdr:nvSpPr>
      <cdr:spPr>
        <a:xfrm xmlns:a="http://schemas.openxmlformats.org/drawingml/2006/main">
          <a:off x="3924675" y="1523539"/>
          <a:ext cx="1656976" cy="829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i="1" dirty="0" smtClean="0">
              <a:latin typeface="Tahoma" pitchFamily="34" charset="0"/>
              <a:ea typeface="Tahoma" pitchFamily="34" charset="0"/>
              <a:cs typeface="Tahoma" pitchFamily="34" charset="0"/>
            </a:rPr>
            <a:t>100 CPI </a:t>
          </a:r>
        </a:p>
        <a:p xmlns:a="http://schemas.openxmlformats.org/drawingml/2006/main">
          <a:r>
            <a:rPr lang="en-US" sz="1600" i="1" dirty="0" smtClean="0">
              <a:latin typeface="Tahoma" pitchFamily="34" charset="0"/>
              <a:ea typeface="Tahoma" pitchFamily="34" charset="0"/>
              <a:cs typeface="Tahoma" pitchFamily="34" charset="0"/>
            </a:rPr>
            <a:t>(Adv.)</a:t>
          </a:r>
          <a:endParaRPr lang="en-US" sz="1600" i="1" dirty="0">
            <a:latin typeface="Tahoma" pitchFamily="34" charset="0"/>
            <a:ea typeface="Tahoma" pitchFamily="34" charset="0"/>
            <a:cs typeface="Tahoma" pitchFamily="34" charset="0"/>
          </a:endParaRPr>
        </a:p>
      </cdr:txBody>
    </cdr:sp>
  </cdr:relSizeAnchor>
  <cdr:relSizeAnchor xmlns:cdr="http://schemas.openxmlformats.org/drawingml/2006/chartDrawing">
    <cdr:from>
      <cdr:x>0.65868</cdr:x>
      <cdr:y>0.50958</cdr:y>
    </cdr:from>
    <cdr:to>
      <cdr:x>0.95813</cdr:x>
      <cdr:y>0.5871</cdr:y>
    </cdr:to>
    <cdr:sp macro="" textlink="">
      <cdr:nvSpPr>
        <cdr:cNvPr id="17" name="TextBox 2"/>
        <cdr:cNvSpPr txBox="1"/>
      </cdr:nvSpPr>
      <cdr:spPr>
        <a:xfrm xmlns:a="http://schemas.openxmlformats.org/drawingml/2006/main">
          <a:off x="3896114" y="3353968"/>
          <a:ext cx="1771254"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i="1" dirty="0" smtClean="0"/>
            <a:t>100 CPI</a:t>
          </a:r>
          <a:endParaRPr lang="en-US" sz="1600" i="1" dirty="0"/>
        </a:p>
      </cdr:txBody>
    </cdr:sp>
  </cdr:relSizeAnchor>
  <cdr:relSizeAnchor xmlns:cdr="http://schemas.openxmlformats.org/drawingml/2006/chartDrawing">
    <cdr:from>
      <cdr:x>0.6619</cdr:x>
      <cdr:y>0.62825</cdr:y>
    </cdr:from>
    <cdr:to>
      <cdr:x>0.92152</cdr:x>
      <cdr:y>0.70577</cdr:y>
    </cdr:to>
    <cdr:sp macro="" textlink="">
      <cdr:nvSpPr>
        <cdr:cNvPr id="20" name="TextBox 2"/>
        <cdr:cNvSpPr txBox="1"/>
      </cdr:nvSpPr>
      <cdr:spPr>
        <a:xfrm xmlns:a="http://schemas.openxmlformats.org/drawingml/2006/main">
          <a:off x="3915162" y="4135019"/>
          <a:ext cx="1535659"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i="1" dirty="0" smtClean="0"/>
            <a:t>75 CPI</a:t>
          </a:r>
          <a:endParaRPr lang="en-US" sz="1600" i="1" dirty="0"/>
        </a:p>
      </cdr:txBody>
    </cdr:sp>
  </cdr:relSizeAnchor>
  <cdr:relSizeAnchor xmlns:cdr="http://schemas.openxmlformats.org/drawingml/2006/chartDrawing">
    <cdr:from>
      <cdr:x>0.66029</cdr:x>
      <cdr:y>0.73306</cdr:y>
    </cdr:from>
    <cdr:to>
      <cdr:x>0.91991</cdr:x>
      <cdr:y>0.81059</cdr:y>
    </cdr:to>
    <cdr:sp macro="" textlink="">
      <cdr:nvSpPr>
        <cdr:cNvPr id="22" name="TextBox 2"/>
        <cdr:cNvSpPr txBox="1"/>
      </cdr:nvSpPr>
      <cdr:spPr>
        <a:xfrm xmlns:a="http://schemas.openxmlformats.org/drawingml/2006/main">
          <a:off x="3905637" y="4824836"/>
          <a:ext cx="1535659" cy="510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i="1" dirty="0" smtClean="0"/>
            <a:t>50 CPI</a:t>
          </a:r>
          <a:endParaRPr lang="en-US" sz="1600" i="1" dirty="0"/>
        </a:p>
      </cdr:txBody>
    </cdr:sp>
  </cdr:relSizeAnchor>
  <cdr:relSizeAnchor xmlns:cdr="http://schemas.openxmlformats.org/drawingml/2006/chartDrawing">
    <cdr:from>
      <cdr:x>0.65868</cdr:x>
      <cdr:y>0.78816</cdr:y>
    </cdr:from>
    <cdr:to>
      <cdr:x>0.9183</cdr:x>
      <cdr:y>0.86568</cdr:y>
    </cdr:to>
    <cdr:sp macro="" textlink="">
      <cdr:nvSpPr>
        <cdr:cNvPr id="24" name="TextBox 2"/>
        <cdr:cNvSpPr txBox="1"/>
      </cdr:nvSpPr>
      <cdr:spPr>
        <a:xfrm xmlns:a="http://schemas.openxmlformats.org/drawingml/2006/main">
          <a:off x="3896114" y="5187492"/>
          <a:ext cx="1535659"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i="1" dirty="0" smtClean="0"/>
            <a:t>25 CPI</a:t>
          </a:r>
          <a:endParaRPr lang="en-US" sz="1600" i="1" dirty="0"/>
        </a:p>
      </cdr:txBody>
    </cdr:sp>
  </cdr:relSizeAnchor>
  <cdr:relSizeAnchor xmlns:cdr="http://schemas.openxmlformats.org/drawingml/2006/chartDrawing">
    <cdr:from>
      <cdr:x>0.20952</cdr:x>
      <cdr:y>0.18571</cdr:y>
    </cdr:from>
    <cdr:to>
      <cdr:x>0.41145</cdr:x>
      <cdr:y>0.26324</cdr:y>
    </cdr:to>
    <cdr:sp macro="" textlink="">
      <cdr:nvSpPr>
        <cdr:cNvPr id="26" name="TextBox 1"/>
        <cdr:cNvSpPr txBox="1"/>
      </cdr:nvSpPr>
      <cdr:spPr>
        <a:xfrm xmlns:a="http://schemas.openxmlformats.org/drawingml/2006/main">
          <a:off x="1676400" y="990600"/>
          <a:ext cx="1615642" cy="413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dirty="0" smtClean="0"/>
            <a:t>10% Adv</a:t>
          </a:r>
          <a:endParaRPr lang="en-US" sz="1600" dirty="0"/>
        </a:p>
      </cdr:txBody>
    </cdr:sp>
  </cdr:relSizeAnchor>
  <cdr:relSizeAnchor xmlns:cdr="http://schemas.openxmlformats.org/drawingml/2006/chartDrawing">
    <cdr:from>
      <cdr:x>0.20952</cdr:x>
      <cdr:y>0.35714</cdr:y>
    </cdr:from>
    <cdr:to>
      <cdr:x>0.41144</cdr:x>
      <cdr:y>0.43466</cdr:y>
    </cdr:to>
    <cdr:sp macro="" textlink="">
      <cdr:nvSpPr>
        <cdr:cNvPr id="27" name="TextBox 1"/>
        <cdr:cNvSpPr txBox="1"/>
      </cdr:nvSpPr>
      <cdr:spPr>
        <a:xfrm xmlns:a="http://schemas.openxmlformats.org/drawingml/2006/main">
          <a:off x="1676400" y="1905000"/>
          <a:ext cx="1615562" cy="4134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dirty="0" smtClean="0"/>
            <a:t>43% Prof</a:t>
          </a:r>
          <a:endParaRPr lang="en-US" sz="1600" dirty="0"/>
        </a:p>
      </cdr:txBody>
    </cdr:sp>
  </cdr:relSizeAnchor>
  <cdr:relSizeAnchor xmlns:cdr="http://schemas.openxmlformats.org/drawingml/2006/chartDrawing">
    <cdr:from>
      <cdr:x>0.20952</cdr:x>
      <cdr:y>0.55714</cdr:y>
    </cdr:from>
    <cdr:to>
      <cdr:x>0.41144</cdr:x>
      <cdr:y>0.63466</cdr:y>
    </cdr:to>
    <cdr:sp macro="" textlink="">
      <cdr:nvSpPr>
        <cdr:cNvPr id="28" name="TextBox 1"/>
        <cdr:cNvSpPr txBox="1"/>
      </cdr:nvSpPr>
      <cdr:spPr>
        <a:xfrm xmlns:a="http://schemas.openxmlformats.org/drawingml/2006/main">
          <a:off x="1676400" y="2971800"/>
          <a:ext cx="1615562" cy="4134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dirty="0" smtClean="0"/>
            <a:t>33% NI</a:t>
          </a:r>
          <a:endParaRPr lang="en-US" sz="1600" dirty="0"/>
        </a:p>
      </cdr:txBody>
    </cdr:sp>
  </cdr:relSizeAnchor>
  <cdr:relSizeAnchor xmlns:cdr="http://schemas.openxmlformats.org/drawingml/2006/chartDrawing">
    <cdr:from>
      <cdr:x>0.20952</cdr:x>
      <cdr:y>0.77143</cdr:y>
    </cdr:from>
    <cdr:to>
      <cdr:x>0.41144</cdr:x>
      <cdr:y>0.84895</cdr:y>
    </cdr:to>
    <cdr:sp macro="" textlink="">
      <cdr:nvSpPr>
        <cdr:cNvPr id="29" name="TextBox 1"/>
        <cdr:cNvSpPr txBox="1"/>
      </cdr:nvSpPr>
      <cdr:spPr>
        <a:xfrm xmlns:a="http://schemas.openxmlformats.org/drawingml/2006/main">
          <a:off x="1676400" y="4114800"/>
          <a:ext cx="1615561" cy="4134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600" dirty="0" smtClean="0"/>
            <a:t>13% W</a:t>
          </a:r>
          <a:endParaRPr lang="en-US" sz="1600" dirty="0"/>
        </a:p>
      </cdr:txBody>
    </cdr:sp>
  </cdr:relSizeAnchor>
  <cdr:relSizeAnchor xmlns:cdr="http://schemas.openxmlformats.org/drawingml/2006/chartDrawing">
    <cdr:from>
      <cdr:x>0.64762</cdr:x>
      <cdr:y>0.08824</cdr:y>
    </cdr:from>
    <cdr:to>
      <cdr:x>0.86877</cdr:x>
      <cdr:y>0.15846</cdr:y>
    </cdr:to>
    <cdr:sp macro="" textlink="">
      <cdr:nvSpPr>
        <cdr:cNvPr id="23" name="TextBox 1"/>
        <cdr:cNvSpPr txBox="1"/>
      </cdr:nvSpPr>
      <cdr:spPr>
        <a:xfrm xmlns:a="http://schemas.openxmlformats.org/drawingml/2006/main">
          <a:off x="5181600" y="457200"/>
          <a:ext cx="1769421" cy="3638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400" dirty="0" smtClean="0">
              <a:latin typeface="Calibri" pitchFamily="34" charset="0"/>
            </a:rPr>
            <a:t>Representative sample</a:t>
          </a:r>
          <a:endParaRPr lang="en-US" sz="1400" dirty="0">
            <a:latin typeface="Calibri" pitchFamily="34" charset="0"/>
          </a:endParaRPr>
        </a:p>
      </cdr:txBody>
    </cdr:sp>
  </cdr:relSizeAnchor>
  <cdr:relSizeAnchor xmlns:cdr="http://schemas.openxmlformats.org/drawingml/2006/chartDrawing">
    <cdr:from>
      <cdr:x>0.21632</cdr:x>
      <cdr:y>0.22884</cdr:y>
    </cdr:from>
    <cdr:to>
      <cdr:x>0.41824</cdr:x>
      <cdr:y>0.30636</cdr:y>
    </cdr:to>
    <cdr:sp macro="" textlink="">
      <cdr:nvSpPr>
        <cdr:cNvPr id="34" name="TextBox 1"/>
        <cdr:cNvSpPr txBox="1"/>
      </cdr:nvSpPr>
      <cdr:spPr>
        <a:xfrm xmlns:a="http://schemas.openxmlformats.org/drawingml/2006/main">
          <a:off x="1279536" y="1506182"/>
          <a:ext cx="1194362"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r>
            <a:rPr lang="en-US" sz="1600" dirty="0" smtClean="0"/>
            <a:t>260</a:t>
          </a:r>
          <a:endParaRPr lang="en-US" sz="1600" dirty="0"/>
        </a:p>
      </cdr:txBody>
    </cdr:sp>
  </cdr:relSizeAnchor>
  <cdr:relSizeAnchor xmlns:cdr="http://schemas.openxmlformats.org/drawingml/2006/chartDrawing">
    <cdr:from>
      <cdr:x>0.21315</cdr:x>
      <cdr:y>0.51</cdr:y>
    </cdr:from>
    <cdr:to>
      <cdr:x>0.41507</cdr:x>
      <cdr:y>0.58752</cdr:y>
    </cdr:to>
    <cdr:sp macro="" textlink="">
      <cdr:nvSpPr>
        <cdr:cNvPr id="36" name="TextBox 1"/>
        <cdr:cNvSpPr txBox="1"/>
      </cdr:nvSpPr>
      <cdr:spPr>
        <a:xfrm xmlns:a="http://schemas.openxmlformats.org/drawingml/2006/main">
          <a:off x="1260788" y="3356714"/>
          <a:ext cx="1194361"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r>
            <a:rPr lang="en-US" sz="1600" dirty="0" smtClean="0"/>
            <a:t>240</a:t>
          </a:r>
          <a:endParaRPr lang="en-US" sz="1600" dirty="0"/>
        </a:p>
      </cdr:txBody>
    </cdr:sp>
  </cdr:relSizeAnchor>
  <cdr:relSizeAnchor xmlns:cdr="http://schemas.openxmlformats.org/drawingml/2006/chartDrawing">
    <cdr:from>
      <cdr:x>0.21315</cdr:x>
      <cdr:y>0.63197</cdr:y>
    </cdr:from>
    <cdr:to>
      <cdr:x>0.41507</cdr:x>
      <cdr:y>0.70949</cdr:y>
    </cdr:to>
    <cdr:sp macro="" textlink="">
      <cdr:nvSpPr>
        <cdr:cNvPr id="37" name="TextBox 1"/>
        <cdr:cNvSpPr txBox="1"/>
      </cdr:nvSpPr>
      <cdr:spPr>
        <a:xfrm xmlns:a="http://schemas.openxmlformats.org/drawingml/2006/main">
          <a:off x="1260788" y="4159511"/>
          <a:ext cx="1194361" cy="51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r>
            <a:rPr lang="en-US" sz="1600" dirty="0" smtClean="0"/>
            <a:t>230</a:t>
          </a:r>
          <a:endParaRPr lang="en-US" sz="1600" dirty="0"/>
        </a:p>
      </cdr:txBody>
    </cdr:sp>
  </cdr:relSizeAnchor>
  <cdr:relSizeAnchor xmlns:cdr="http://schemas.openxmlformats.org/drawingml/2006/chartDrawing">
    <cdr:from>
      <cdr:x>0.21637</cdr:x>
      <cdr:y>0.73152</cdr:y>
    </cdr:from>
    <cdr:to>
      <cdr:x>0.41829</cdr:x>
      <cdr:y>0.80904</cdr:y>
    </cdr:to>
    <cdr:sp macro="" textlink="">
      <cdr:nvSpPr>
        <cdr:cNvPr id="38" name="TextBox 1"/>
        <cdr:cNvSpPr txBox="1"/>
      </cdr:nvSpPr>
      <cdr:spPr>
        <a:xfrm xmlns:a="http://schemas.openxmlformats.org/drawingml/2006/main">
          <a:off x="1279834" y="4814680"/>
          <a:ext cx="1194362" cy="510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r>
            <a:rPr lang="en-US" sz="1600" dirty="0" smtClean="0"/>
            <a:t>220</a:t>
          </a:r>
          <a:endParaRPr lang="en-US" sz="1600" dirty="0"/>
        </a:p>
      </cdr:txBody>
    </cdr:sp>
  </cdr:relSizeAnchor>
  <cdr:relSizeAnchor xmlns:cdr="http://schemas.openxmlformats.org/drawingml/2006/chartDrawing">
    <cdr:from>
      <cdr:x>0.21476</cdr:x>
      <cdr:y>0.80124</cdr:y>
    </cdr:from>
    <cdr:to>
      <cdr:x>0.41668</cdr:x>
      <cdr:y>0.87876</cdr:y>
    </cdr:to>
    <cdr:sp macro="" textlink="">
      <cdr:nvSpPr>
        <cdr:cNvPr id="39" name="TextBox 1"/>
        <cdr:cNvSpPr txBox="1"/>
      </cdr:nvSpPr>
      <cdr:spPr>
        <a:xfrm xmlns:a="http://schemas.openxmlformats.org/drawingml/2006/main">
          <a:off x="1270314" y="6418350"/>
          <a:ext cx="1194362" cy="6209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r>
            <a:rPr lang="en-US" sz="1600" dirty="0" smtClean="0"/>
            <a:t>210</a:t>
          </a:r>
          <a:endParaRPr lang="en-US" sz="1600" dirty="0"/>
        </a:p>
      </cdr:txBody>
    </cdr:sp>
  </cdr:relSizeAnchor>
  <cdr:relSizeAnchor xmlns:cdr="http://schemas.openxmlformats.org/drawingml/2006/chartDrawing">
    <cdr:from>
      <cdr:x>0.41829</cdr:x>
      <cdr:y>0.25674</cdr:y>
    </cdr:from>
    <cdr:to>
      <cdr:x>0.65868</cdr:x>
      <cdr:y>0.25674</cdr:y>
    </cdr:to>
    <cdr:sp macro="" textlink="">
      <cdr:nvSpPr>
        <cdr:cNvPr id="43" name="Straight Arrow Connector 42"/>
        <cdr:cNvSpPr/>
      </cdr:nvSpPr>
      <cdr:spPr>
        <a:xfrm xmlns:a="http://schemas.openxmlformats.org/drawingml/2006/main">
          <a:off x="2474201" y="2056638"/>
          <a:ext cx="1421913" cy="0"/>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0.4199</cdr:x>
      <cdr:y>0.65895</cdr:y>
    </cdr:from>
    <cdr:to>
      <cdr:x>0.66029</cdr:x>
      <cdr:y>0.65895</cdr:y>
    </cdr:to>
    <cdr:sp macro="" textlink="">
      <cdr:nvSpPr>
        <cdr:cNvPr id="44" name="Straight Arrow Connector 43"/>
        <cdr:cNvSpPr/>
      </cdr:nvSpPr>
      <cdr:spPr>
        <a:xfrm xmlns:a="http://schemas.openxmlformats.org/drawingml/2006/main">
          <a:off x="2483726" y="5278535"/>
          <a:ext cx="1421913" cy="0"/>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bg1">
              <a:lumMod val="50000"/>
            </a:scheme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0.4199</cdr:x>
      <cdr:y>0.53671</cdr:y>
    </cdr:from>
    <cdr:to>
      <cdr:x>0.66029</cdr:x>
      <cdr:y>0.53671</cdr:y>
    </cdr:to>
    <cdr:sp macro="" textlink="">
      <cdr:nvSpPr>
        <cdr:cNvPr id="45" name="Straight Arrow Connector 44"/>
        <cdr:cNvSpPr/>
      </cdr:nvSpPr>
      <cdr:spPr>
        <a:xfrm xmlns:a="http://schemas.openxmlformats.org/drawingml/2006/main">
          <a:off x="2483726" y="4299366"/>
          <a:ext cx="1421913" cy="0"/>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accent4"/>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0.4199</cdr:x>
      <cdr:y>0.75755</cdr:y>
    </cdr:from>
    <cdr:to>
      <cdr:x>0.66029</cdr:x>
      <cdr:y>0.75755</cdr:y>
    </cdr:to>
    <cdr:sp macro="" textlink="">
      <cdr:nvSpPr>
        <cdr:cNvPr id="46" name="Straight Arrow Connector 45"/>
        <cdr:cNvSpPr/>
      </cdr:nvSpPr>
      <cdr:spPr>
        <a:xfrm xmlns:a="http://schemas.openxmlformats.org/drawingml/2006/main">
          <a:off x="2483726" y="6068403"/>
          <a:ext cx="1421913"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C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0.42151</cdr:x>
      <cdr:y>0.82692</cdr:y>
    </cdr:from>
    <cdr:to>
      <cdr:x>0.6619</cdr:x>
      <cdr:y>0.82692</cdr:y>
    </cdr:to>
    <cdr:sp macro="" textlink="">
      <cdr:nvSpPr>
        <cdr:cNvPr id="47" name="Straight Arrow Connector 46"/>
        <cdr:cNvSpPr/>
      </cdr:nvSpPr>
      <cdr:spPr>
        <a:xfrm xmlns:a="http://schemas.openxmlformats.org/drawingml/2006/main">
          <a:off x="2493231" y="5442601"/>
          <a:ext cx="1421913" cy="0"/>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bg1">
              <a:lumMod val="50000"/>
            </a:scheme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0.20952</cdr:x>
      <cdr:y>0.08824</cdr:y>
    </cdr:from>
    <cdr:to>
      <cdr:x>0.43067</cdr:x>
      <cdr:y>0.15846</cdr:y>
    </cdr:to>
    <cdr:sp macro="" textlink="">
      <cdr:nvSpPr>
        <cdr:cNvPr id="25" name="TextBox 1"/>
        <cdr:cNvSpPr txBox="1"/>
      </cdr:nvSpPr>
      <cdr:spPr>
        <a:xfrm xmlns:a="http://schemas.openxmlformats.org/drawingml/2006/main">
          <a:off x="1676400" y="457200"/>
          <a:ext cx="1769421" cy="3638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latin typeface="Calibri"/>
            </a:rPr>
            <a:t>Representative sample</a:t>
          </a:r>
          <a:endParaRPr lang="en-US" sz="1400" dirty="0">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cdr:x>
      <cdr:y>0.10102</cdr:y>
    </cdr:from>
    <cdr:to>
      <cdr:x>0.92</cdr:x>
      <cdr:y>0.19147</cdr:y>
    </cdr:to>
    <cdr:sp macro="" textlink="">
      <cdr:nvSpPr>
        <cdr:cNvPr id="23" name="TextBox 1"/>
        <cdr:cNvSpPr txBox="1"/>
      </cdr:nvSpPr>
      <cdr:spPr>
        <a:xfrm xmlns:a="http://schemas.openxmlformats.org/drawingml/2006/main">
          <a:off x="2362200" y="457200"/>
          <a:ext cx="1143000" cy="4093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smtClean="0">
              <a:latin typeface="Calibri" pitchFamily="34" charset="0"/>
            </a:rPr>
            <a:t>Representative sample</a:t>
          </a:r>
          <a:endParaRPr lang="en-US" sz="1200" dirty="0">
            <a:latin typeface="Calibri" pitchFamily="34" charset="0"/>
          </a:endParaRPr>
        </a:p>
      </cdr:txBody>
    </cdr:sp>
  </cdr:relSizeAnchor>
  <cdr:relSizeAnchor xmlns:cdr="http://schemas.openxmlformats.org/drawingml/2006/chartDrawing">
    <cdr:from>
      <cdr:x>0.19271</cdr:x>
      <cdr:y>0.10477</cdr:y>
    </cdr:from>
    <cdr:to>
      <cdr:x>0.42796</cdr:x>
      <cdr:y>0.19522</cdr:y>
    </cdr:to>
    <cdr:sp macro="" textlink="">
      <cdr:nvSpPr>
        <cdr:cNvPr id="25" name="TextBox 1"/>
        <cdr:cNvSpPr txBox="1"/>
      </cdr:nvSpPr>
      <cdr:spPr>
        <a:xfrm xmlns:a="http://schemas.openxmlformats.org/drawingml/2006/main">
          <a:off x="1057266" y="383198"/>
          <a:ext cx="1290675" cy="3308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latin typeface="Calibri"/>
            </a:rPr>
            <a:t>2014 MCAS</a:t>
          </a:r>
          <a:endParaRPr lang="en-US" sz="1200" dirty="0">
            <a:latin typeface="Calibri"/>
          </a:endParaRPr>
        </a:p>
      </cdr:txBody>
    </cdr:sp>
  </cdr:relSizeAnchor>
  <cdr:relSizeAnchor xmlns:cdr="http://schemas.openxmlformats.org/drawingml/2006/chartDrawing">
    <cdr:from>
      <cdr:x>0.42622</cdr:x>
      <cdr:y>0.25702</cdr:y>
    </cdr:from>
    <cdr:to>
      <cdr:x>0.67535</cdr:x>
      <cdr:y>0.68143</cdr:y>
    </cdr:to>
    <cdr:sp macro="" textlink="">
      <cdr:nvSpPr>
        <cdr:cNvPr id="30" name="Isosceles Triangle 29"/>
        <cdr:cNvSpPr/>
      </cdr:nvSpPr>
      <cdr:spPr>
        <a:xfrm xmlns:a="http://schemas.openxmlformats.org/drawingml/2006/main" rot="16200000">
          <a:off x="2085976" y="1385884"/>
          <a:ext cx="1871664" cy="1366841"/>
        </a:xfrm>
        <a:prstGeom xmlns:a="http://schemas.openxmlformats.org/drawingml/2006/main" prst="triangle">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0.32386</cdr:x>
      <cdr:y>0.41588</cdr:y>
    </cdr:from>
    <cdr:to>
      <cdr:x>0.42108</cdr:x>
      <cdr:y>0.52577</cdr:y>
    </cdr:to>
    <cdr:sp macro="" textlink="">
      <cdr:nvSpPr>
        <cdr:cNvPr id="32" name="Right Arrow 31"/>
        <cdr:cNvSpPr/>
      </cdr:nvSpPr>
      <cdr:spPr>
        <a:xfrm xmlns:a="http://schemas.openxmlformats.org/drawingml/2006/main">
          <a:off x="1381965" y="1882248"/>
          <a:ext cx="414857" cy="49735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0.68056</cdr:x>
      <cdr:y>0.22678</cdr:y>
    </cdr:from>
    <cdr:to>
      <cdr:x>0.90972</cdr:x>
      <cdr:y>0.25486</cdr:y>
    </cdr:to>
    <cdr:sp macro="" textlink="">
      <cdr:nvSpPr>
        <cdr:cNvPr id="35" name="Straight Arrow Connector 34"/>
        <cdr:cNvSpPr/>
      </cdr:nvSpPr>
      <cdr:spPr>
        <a:xfrm xmlns:a="http://schemas.openxmlformats.org/drawingml/2006/main" flipH="1">
          <a:off x="3733800" y="1000125"/>
          <a:ext cx="1257300" cy="123825"/>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0.88868</cdr:x>
      <cdr:y>0.1852</cdr:y>
    </cdr:from>
    <cdr:to>
      <cdr:x>1</cdr:x>
      <cdr:y>0.26938</cdr:y>
    </cdr:to>
    <cdr:sp macro="" textlink="">
      <cdr:nvSpPr>
        <cdr:cNvPr id="40" name="TextBox 39"/>
        <cdr:cNvSpPr txBox="1"/>
      </cdr:nvSpPr>
      <cdr:spPr>
        <a:xfrm xmlns:a="http://schemas.openxmlformats.org/drawingml/2006/main">
          <a:off x="3385871" y="838201"/>
          <a:ext cx="42412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Calibri" pitchFamily="34" charset="0"/>
            </a:rPr>
            <a:t>99</a:t>
          </a:r>
        </a:p>
      </cdr:txBody>
    </cdr:sp>
  </cdr:relSizeAnchor>
  <cdr:relSizeAnchor xmlns:cdr="http://schemas.openxmlformats.org/drawingml/2006/chartDrawing">
    <cdr:from>
      <cdr:x>0.9</cdr:x>
      <cdr:y>0.40407</cdr:y>
    </cdr:from>
    <cdr:to>
      <cdr:x>0.99917</cdr:x>
      <cdr:y>0.49478</cdr:y>
    </cdr:to>
    <cdr:sp macro="" textlink="">
      <cdr:nvSpPr>
        <cdr:cNvPr id="41" name="TextBox 1"/>
        <cdr:cNvSpPr txBox="1"/>
      </cdr:nvSpPr>
      <cdr:spPr>
        <a:xfrm xmlns:a="http://schemas.openxmlformats.org/drawingml/2006/main">
          <a:off x="3429000" y="1828800"/>
          <a:ext cx="377838" cy="410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50</a:t>
          </a:r>
        </a:p>
      </cdr:txBody>
    </cdr:sp>
  </cdr:relSizeAnchor>
  <cdr:relSizeAnchor xmlns:cdr="http://schemas.openxmlformats.org/drawingml/2006/chartDrawing">
    <cdr:from>
      <cdr:x>0.67708</cdr:x>
      <cdr:y>0.45788</cdr:y>
    </cdr:from>
    <cdr:to>
      <cdr:x>0.90625</cdr:x>
      <cdr:y>0.48596</cdr:y>
    </cdr:to>
    <cdr:sp macro="" textlink="">
      <cdr:nvSpPr>
        <cdr:cNvPr id="42" name="Straight Arrow Connector 41"/>
        <cdr:cNvSpPr/>
      </cdr:nvSpPr>
      <cdr:spPr>
        <a:xfrm xmlns:a="http://schemas.openxmlformats.org/drawingml/2006/main" flipH="1">
          <a:off x="3714750" y="2019300"/>
          <a:ext cx="1257300" cy="123825"/>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0.67708</cdr:x>
      <cdr:y>0.65011</cdr:y>
    </cdr:from>
    <cdr:to>
      <cdr:x>0.90625</cdr:x>
      <cdr:y>0.67819</cdr:y>
    </cdr:to>
    <cdr:sp macro="" textlink="">
      <cdr:nvSpPr>
        <cdr:cNvPr id="48" name="Straight Arrow Connector 47"/>
        <cdr:cNvSpPr/>
      </cdr:nvSpPr>
      <cdr:spPr>
        <a:xfrm xmlns:a="http://schemas.openxmlformats.org/drawingml/2006/main" flipH="1">
          <a:off x="3714750" y="2867025"/>
          <a:ext cx="1257300" cy="123825"/>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0.90972</cdr:x>
      <cdr:y>0.60475</cdr:y>
    </cdr:from>
    <cdr:to>
      <cdr:x>0.99132</cdr:x>
      <cdr:y>0.69546</cdr:y>
    </cdr:to>
    <cdr:sp macro="" textlink="">
      <cdr:nvSpPr>
        <cdr:cNvPr id="49" name="TextBox 1"/>
        <cdr:cNvSpPr txBox="1"/>
      </cdr:nvSpPr>
      <cdr:spPr>
        <a:xfrm xmlns:a="http://schemas.openxmlformats.org/drawingml/2006/main">
          <a:off x="4991100" y="2667000"/>
          <a:ext cx="447675" cy="40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1</a:t>
          </a:r>
        </a:p>
      </cdr:txBody>
    </cdr:sp>
  </cdr:relSizeAnchor>
  <cdr:relSizeAnchor xmlns:cdr="http://schemas.openxmlformats.org/drawingml/2006/chartDrawing">
    <cdr:from>
      <cdr:x>0.14</cdr:x>
      <cdr:y>0.33672</cdr:y>
    </cdr:from>
    <cdr:to>
      <cdr:x>0.35839</cdr:x>
      <cdr:y>0.50617</cdr:y>
    </cdr:to>
    <cdr:sp macro="" textlink="">
      <cdr:nvSpPr>
        <cdr:cNvPr id="13" name="TextBox 1"/>
        <cdr:cNvSpPr txBox="1"/>
      </cdr:nvSpPr>
      <cdr:spPr>
        <a:xfrm xmlns:a="http://schemas.openxmlformats.org/drawingml/2006/main">
          <a:off x="533400" y="1524000"/>
          <a:ext cx="832066" cy="7668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t>Many students</a:t>
          </a:r>
          <a:r>
            <a:rPr lang="en-US" sz="1400" baseline="0" dirty="0"/>
            <a:t>@ </a:t>
          </a:r>
          <a:r>
            <a:rPr lang="en-US" sz="1400" dirty="0"/>
            <a:t>252</a:t>
          </a:r>
        </a:p>
      </cdr:txBody>
    </cdr:sp>
  </cdr:relSizeAnchor>
</c:userShapes>
</file>

<file path=ppt/drawings/drawing3.xml><?xml version="1.0" encoding="utf-8"?>
<c:userShapes xmlns:c="http://schemas.openxmlformats.org/drawingml/2006/chart">
  <cdr:relSizeAnchor xmlns:cdr="http://schemas.openxmlformats.org/drawingml/2006/chartDrawing">
    <cdr:from>
      <cdr:x>0.62</cdr:x>
      <cdr:y>0.10102</cdr:y>
    </cdr:from>
    <cdr:to>
      <cdr:x>0.94</cdr:x>
      <cdr:y>0.19147</cdr:y>
    </cdr:to>
    <cdr:sp macro="" textlink="">
      <cdr:nvSpPr>
        <cdr:cNvPr id="23" name="TextBox 1"/>
        <cdr:cNvSpPr txBox="1"/>
      </cdr:nvSpPr>
      <cdr:spPr>
        <a:xfrm xmlns:a="http://schemas.openxmlformats.org/drawingml/2006/main">
          <a:off x="2362200" y="457200"/>
          <a:ext cx="1219200" cy="4093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smtClean="0">
              <a:latin typeface="Calibri" pitchFamily="34" charset="0"/>
            </a:rPr>
            <a:t>Representative sample</a:t>
          </a:r>
          <a:endParaRPr lang="en-US" sz="1200" dirty="0">
            <a:latin typeface="Calibri" pitchFamily="34" charset="0"/>
          </a:endParaRPr>
        </a:p>
      </cdr:txBody>
    </cdr:sp>
  </cdr:relSizeAnchor>
  <cdr:relSizeAnchor xmlns:cdr="http://schemas.openxmlformats.org/drawingml/2006/chartDrawing">
    <cdr:from>
      <cdr:x>0.2</cdr:x>
      <cdr:y>0.10102</cdr:y>
    </cdr:from>
    <cdr:to>
      <cdr:x>0.43525</cdr:x>
      <cdr:y>0.19147</cdr:y>
    </cdr:to>
    <cdr:sp macro="" textlink="">
      <cdr:nvSpPr>
        <cdr:cNvPr id="25" name="TextBox 1"/>
        <cdr:cNvSpPr txBox="1"/>
      </cdr:nvSpPr>
      <cdr:spPr>
        <a:xfrm xmlns:a="http://schemas.openxmlformats.org/drawingml/2006/main">
          <a:off x="762000" y="457200"/>
          <a:ext cx="896303" cy="4093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latin typeface="Calibri"/>
            </a:rPr>
            <a:t>2014 MCAS</a:t>
          </a:r>
          <a:endParaRPr lang="en-US" sz="1200" dirty="0">
            <a:latin typeface="Calibri"/>
          </a:endParaRPr>
        </a:p>
      </cdr:txBody>
    </cdr:sp>
  </cdr:relSizeAnchor>
  <cdr:relSizeAnchor xmlns:cdr="http://schemas.openxmlformats.org/drawingml/2006/chartDrawing">
    <cdr:from>
      <cdr:x>0.42622</cdr:x>
      <cdr:y>0.25702</cdr:y>
    </cdr:from>
    <cdr:to>
      <cdr:x>0.67535</cdr:x>
      <cdr:y>0.68143</cdr:y>
    </cdr:to>
    <cdr:sp macro="" textlink="">
      <cdr:nvSpPr>
        <cdr:cNvPr id="30" name="Isosceles Triangle 29"/>
        <cdr:cNvSpPr/>
      </cdr:nvSpPr>
      <cdr:spPr>
        <a:xfrm xmlns:a="http://schemas.openxmlformats.org/drawingml/2006/main" rot="16200000">
          <a:off x="2085976" y="1385884"/>
          <a:ext cx="1871664" cy="1366841"/>
        </a:xfrm>
        <a:prstGeom xmlns:a="http://schemas.openxmlformats.org/drawingml/2006/main" prst="triangle">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cdr:x>
      <cdr:y>0.34742</cdr:y>
    </cdr:from>
    <cdr:to>
      <cdr:x>0.35396</cdr:x>
      <cdr:y>0.53113</cdr:y>
    </cdr:to>
    <cdr:sp macro="" textlink="">
      <cdr:nvSpPr>
        <cdr:cNvPr id="31" name="TextBox 30"/>
        <cdr:cNvSpPr txBox="1"/>
      </cdr:nvSpPr>
      <cdr:spPr>
        <a:xfrm xmlns:a="http://schemas.openxmlformats.org/drawingml/2006/main">
          <a:off x="533400" y="1572410"/>
          <a:ext cx="815189" cy="831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Calibri" pitchFamily="34" charset="0"/>
            </a:rPr>
            <a:t>Many students</a:t>
          </a:r>
          <a:r>
            <a:rPr lang="en-US" sz="1400" baseline="0" dirty="0">
              <a:latin typeface="Calibri" pitchFamily="34" charset="0"/>
            </a:rPr>
            <a:t>@ </a:t>
          </a:r>
          <a:r>
            <a:rPr lang="en-US" sz="1400" dirty="0">
              <a:latin typeface="Calibri" pitchFamily="34" charset="0"/>
            </a:rPr>
            <a:t>252</a:t>
          </a:r>
        </a:p>
      </cdr:txBody>
    </cdr:sp>
  </cdr:relSizeAnchor>
  <cdr:relSizeAnchor xmlns:cdr="http://schemas.openxmlformats.org/drawingml/2006/chartDrawing">
    <cdr:from>
      <cdr:x>0.3251</cdr:x>
      <cdr:y>0.41431</cdr:y>
    </cdr:from>
    <cdr:to>
      <cdr:x>0.42232</cdr:x>
      <cdr:y>0.5242</cdr:y>
    </cdr:to>
    <cdr:sp macro="" textlink="">
      <cdr:nvSpPr>
        <cdr:cNvPr id="32" name="Right Arrow 31"/>
        <cdr:cNvSpPr/>
      </cdr:nvSpPr>
      <cdr:spPr>
        <a:xfrm xmlns:a="http://schemas.openxmlformats.org/drawingml/2006/main">
          <a:off x="1387281" y="1875159"/>
          <a:ext cx="414857" cy="49735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0.68056</cdr:x>
      <cdr:y>0.22678</cdr:y>
    </cdr:from>
    <cdr:to>
      <cdr:x>0.90972</cdr:x>
      <cdr:y>0.25486</cdr:y>
    </cdr:to>
    <cdr:sp macro="" textlink="">
      <cdr:nvSpPr>
        <cdr:cNvPr id="35" name="Straight Arrow Connector 34"/>
        <cdr:cNvSpPr/>
      </cdr:nvSpPr>
      <cdr:spPr>
        <a:xfrm xmlns:a="http://schemas.openxmlformats.org/drawingml/2006/main" flipH="1">
          <a:off x="3733800" y="1000125"/>
          <a:ext cx="1257300" cy="123825"/>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cdr:x>
      <cdr:y>0.1852</cdr:y>
    </cdr:from>
    <cdr:to>
      <cdr:x>1</cdr:x>
      <cdr:y>0.27592</cdr:y>
    </cdr:to>
    <cdr:sp macro="" textlink="">
      <cdr:nvSpPr>
        <cdr:cNvPr id="40" name="TextBox 39"/>
        <cdr:cNvSpPr txBox="1"/>
      </cdr:nvSpPr>
      <cdr:spPr>
        <a:xfrm xmlns:a="http://schemas.openxmlformats.org/drawingml/2006/main">
          <a:off x="3429000" y="838200"/>
          <a:ext cx="380999" cy="4105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Calibri" pitchFamily="34" charset="0"/>
            </a:rPr>
            <a:t>99</a:t>
          </a:r>
        </a:p>
      </cdr:txBody>
    </cdr:sp>
  </cdr:relSizeAnchor>
  <cdr:relSizeAnchor xmlns:cdr="http://schemas.openxmlformats.org/drawingml/2006/chartDrawing">
    <cdr:from>
      <cdr:x>0.89757</cdr:x>
      <cdr:y>0.41685</cdr:y>
    </cdr:from>
    <cdr:to>
      <cdr:x>1</cdr:x>
      <cdr:y>0.50756</cdr:y>
    </cdr:to>
    <cdr:sp macro="" textlink="">
      <cdr:nvSpPr>
        <cdr:cNvPr id="41" name="TextBox 1"/>
        <cdr:cNvSpPr txBox="1"/>
      </cdr:nvSpPr>
      <cdr:spPr>
        <a:xfrm xmlns:a="http://schemas.openxmlformats.org/drawingml/2006/main">
          <a:off x="3419742" y="1886648"/>
          <a:ext cx="390258" cy="410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50</a:t>
          </a:r>
        </a:p>
      </cdr:txBody>
    </cdr:sp>
  </cdr:relSizeAnchor>
  <cdr:relSizeAnchor xmlns:cdr="http://schemas.openxmlformats.org/drawingml/2006/chartDrawing">
    <cdr:from>
      <cdr:x>0.67708</cdr:x>
      <cdr:y>0.45788</cdr:y>
    </cdr:from>
    <cdr:to>
      <cdr:x>0.90625</cdr:x>
      <cdr:y>0.48596</cdr:y>
    </cdr:to>
    <cdr:sp macro="" textlink="">
      <cdr:nvSpPr>
        <cdr:cNvPr id="42" name="Straight Arrow Connector 41"/>
        <cdr:cNvSpPr/>
      </cdr:nvSpPr>
      <cdr:spPr>
        <a:xfrm xmlns:a="http://schemas.openxmlformats.org/drawingml/2006/main" flipH="1">
          <a:off x="3714750" y="2019300"/>
          <a:ext cx="1257300" cy="123825"/>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0.67708</cdr:x>
      <cdr:y>0.65011</cdr:y>
    </cdr:from>
    <cdr:to>
      <cdr:x>0.90625</cdr:x>
      <cdr:y>0.67819</cdr:y>
    </cdr:to>
    <cdr:sp macro="" textlink="">
      <cdr:nvSpPr>
        <cdr:cNvPr id="48" name="Straight Arrow Connector 47"/>
        <cdr:cNvSpPr/>
      </cdr:nvSpPr>
      <cdr:spPr>
        <a:xfrm xmlns:a="http://schemas.openxmlformats.org/drawingml/2006/main" flipH="1">
          <a:off x="3714750" y="2867025"/>
          <a:ext cx="1257300" cy="123825"/>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0.90972</cdr:x>
      <cdr:y>0.60475</cdr:y>
    </cdr:from>
    <cdr:to>
      <cdr:x>0.99132</cdr:x>
      <cdr:y>0.69546</cdr:y>
    </cdr:to>
    <cdr:sp macro="" textlink="">
      <cdr:nvSpPr>
        <cdr:cNvPr id="49" name="TextBox 1"/>
        <cdr:cNvSpPr txBox="1"/>
      </cdr:nvSpPr>
      <cdr:spPr>
        <a:xfrm xmlns:a="http://schemas.openxmlformats.org/drawingml/2006/main">
          <a:off x="4991100" y="2667000"/>
          <a:ext cx="447675" cy="40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11/5/2014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11/5/2014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r>
              <a:rPr lang="en-US" sz="1000" dirty="0" smtClean="0"/>
              <a:t>Massachusetts Department of Elementary and Secondary Education</a:t>
            </a:r>
            <a:endParaRPr lang="en-US" sz="1000" dirty="0"/>
          </a:p>
        </p:txBody>
      </p:sp>
      <p:sp>
        <p:nvSpPr>
          <p:cNvPr id="5" name="Slide Number Placeholder 4"/>
          <p:cNvSpPr>
            <a:spLocks noGrp="1"/>
          </p:cNvSpPr>
          <p:nvPr>
            <p:ph type="sldNum" sz="quarter" idx="11"/>
          </p:nvPr>
        </p:nvSpPr>
        <p:spPr/>
        <p:txBody>
          <a:bodyPr/>
          <a:lstStyle/>
          <a:p>
            <a:fld id="{145724FF-A098-4B60-9000-6891DF0985A5}" type="slidenum">
              <a:rPr lang="en-US" sz="1000" smtClean="0"/>
              <a:pPr/>
              <a:t>1</a:t>
            </a:fld>
            <a:endParaRPr lang="en-US" sz="1000" dirty="0"/>
          </a:p>
        </p:txBody>
      </p:sp>
      <p:sp>
        <p:nvSpPr>
          <p:cNvPr id="6" name="Notes Placeholder 5"/>
          <p:cNvSpPr>
            <a:spLocks noGrp="1"/>
          </p:cNvSpPr>
          <p:nvPr>
            <p:ph type="body" sz="quarter" idx="12"/>
          </p:nvPr>
        </p:nvSpPr>
        <p:spPr/>
        <p:txBody>
          <a:bodyPr>
            <a:normAutofit/>
          </a:bodyPr>
          <a:lstStyle/>
          <a:p>
            <a:r>
              <a:rPr lang="en-US" dirty="0" smtClean="0"/>
              <a:t>Welcome to </a:t>
            </a:r>
            <a:r>
              <a:rPr lang="en-US" dirty="0"/>
              <a:t>this session about the PARCC Practice tests</a:t>
            </a:r>
            <a:r>
              <a:rPr lang="en-US" dirty="0" smtClean="0"/>
              <a:t>. This </a:t>
            </a:r>
            <a:r>
              <a:rPr lang="en-US" dirty="0"/>
              <a:t>is one of a dozen presentations that will be given in Massachusetts in the fall of 2014</a:t>
            </a:r>
            <a:r>
              <a:rPr lang="en-US" dirty="0" smtClean="0"/>
              <a:t>. </a:t>
            </a:r>
            <a:endParaRPr lang="en-US" dirty="0"/>
          </a:p>
          <a:p>
            <a:endParaRPr lang="en-US" dirty="0"/>
          </a:p>
          <a:p>
            <a:r>
              <a:rPr lang="en-US" b="1" dirty="0"/>
              <a:t>Notes to Presenter:</a:t>
            </a:r>
          </a:p>
          <a:p>
            <a:endParaRPr lang="en-US" b="1" dirty="0"/>
          </a:p>
          <a:p>
            <a:r>
              <a:rPr lang="en-US" b="1" dirty="0"/>
              <a:t>You can customize this opening slide to show the location and date of your specific presentation</a:t>
            </a:r>
            <a:r>
              <a:rPr lang="en-US" b="1" dirty="0" smtClean="0"/>
              <a:t>. </a:t>
            </a:r>
            <a:endParaRPr lang="en-US" b="1"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 name="Shape 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r>
              <a:rPr lang="en-US" sz="1000" dirty="0" smtClean="0"/>
              <a:t>Massachusetts Department of Elementary and Secondary Education</a:t>
            </a:r>
            <a:endParaRPr lang="en-US" sz="1000" dirty="0"/>
          </a:p>
        </p:txBody>
      </p:sp>
      <p:sp>
        <p:nvSpPr>
          <p:cNvPr id="5" name="Slide Number Placeholder 4"/>
          <p:cNvSpPr>
            <a:spLocks noGrp="1"/>
          </p:cNvSpPr>
          <p:nvPr>
            <p:ph type="sldNum" sz="quarter" idx="11"/>
          </p:nvPr>
        </p:nvSpPr>
        <p:spPr/>
        <p:txBody>
          <a:bodyPr/>
          <a:lstStyle/>
          <a:p>
            <a:fld id="{145724FF-A098-4B60-9000-6891DF0985A5}" type="slidenum">
              <a:rPr lang="en-US" sz="1000" smtClean="0"/>
              <a:pPr/>
              <a:t>3</a:t>
            </a:fld>
            <a:endParaRPr lang="en-US" sz="1000" dirty="0"/>
          </a:p>
        </p:txBody>
      </p:sp>
      <p:sp>
        <p:nvSpPr>
          <p:cNvPr id="9" name="Notes Placeholder 8"/>
          <p:cNvSpPr>
            <a:spLocks noGrp="1"/>
          </p:cNvSpPr>
          <p:nvPr>
            <p:ph type="body" sz="quarter" idx="12"/>
          </p:nvPr>
        </p:nvSpPr>
        <p:spPr/>
        <p:txBody>
          <a:bodyPr>
            <a:normAutofit/>
          </a:bodyPr>
          <a:lstStyle/>
          <a:p>
            <a:r>
              <a:rPr lang="en-US" dirty="0"/>
              <a:t>Massachusetts has been working to improve public education for more than two decades now, </a:t>
            </a:r>
            <a:r>
              <a:rPr lang="en-US" dirty="0" smtClean="0"/>
              <a:t>beginning with </a:t>
            </a:r>
            <a:r>
              <a:rPr lang="en-US" dirty="0"/>
              <a:t>the landmark Massachusetts Education Reform Act in 1993</a:t>
            </a:r>
            <a:r>
              <a:rPr lang="en-US" dirty="0" smtClean="0"/>
              <a:t>. That </a:t>
            </a:r>
            <a:r>
              <a:rPr lang="en-US" dirty="0"/>
              <a:t>was the legislation that stipulated, among other things, </a:t>
            </a:r>
            <a:r>
              <a:rPr lang="en-US" dirty="0" smtClean="0"/>
              <a:t>that Massachusetts </a:t>
            </a:r>
            <a:r>
              <a:rPr lang="en-US" dirty="0"/>
              <a:t>public school districts’ curriculum and instruction would be guided by standards in the Massachusetts Curriculum Frameworks and that all students who attend public schools must participate in statewide assessments.</a:t>
            </a:r>
          </a:p>
          <a:p>
            <a:endParaRPr lang="en-US" dirty="0"/>
          </a:p>
          <a:p>
            <a:r>
              <a:rPr lang="en-US" dirty="0"/>
              <a:t>Massachusetts math and ELA standards and frameworks adopted by the Board of Elementary and Secondary Education in 2010 incorporated the Common Core State Standards</a:t>
            </a:r>
            <a:r>
              <a:rPr lang="en-US" dirty="0" smtClean="0"/>
              <a:t>. These </a:t>
            </a:r>
            <a:r>
              <a:rPr lang="en-US" dirty="0"/>
              <a:t>new frameworks superseded those adopted in 2000 and 2001, </a:t>
            </a:r>
            <a:r>
              <a:rPr lang="en-US" dirty="0" smtClean="0"/>
              <a:t>which had </a:t>
            </a:r>
            <a:r>
              <a:rPr lang="en-US" dirty="0"/>
              <a:t>supplements in 2004. </a:t>
            </a:r>
          </a:p>
          <a:p>
            <a:endParaRPr lang="en-US" dirty="0"/>
          </a:p>
          <a:p>
            <a:r>
              <a:rPr lang="en-US" dirty="0"/>
              <a:t>Historically, the Massachusetts Curriculum Frameworks have received positive reviews from independent reviewers</a:t>
            </a:r>
            <a:r>
              <a:rPr lang="en-US" dirty="0" smtClean="0"/>
              <a:t>. But </a:t>
            </a:r>
            <a:r>
              <a:rPr lang="en-US" dirty="0"/>
              <a:t>it is really what Massachusetts educators have done to make the standards important in their classrooms that matters</a:t>
            </a:r>
            <a:r>
              <a:rPr lang="en-US" dirty="0" smtClean="0"/>
              <a:t>. On </a:t>
            </a:r>
            <a:r>
              <a:rPr lang="en-US" dirty="0"/>
              <a:t>national and international measures of math and reading such as the National Assessment of Educational Progress (NAEP) and PISA (the international Program for Student Assessment), as well as on the SATs, Massachusetts students perform extremely well</a:t>
            </a:r>
            <a:r>
              <a:rPr lang="en-US" dirty="0" smtClean="0"/>
              <a:t>. </a:t>
            </a:r>
            <a:endParaRPr lang="en-US" dirty="0"/>
          </a:p>
          <a:p>
            <a:endParaRPr lang="en-US" dirty="0"/>
          </a:p>
          <a:p>
            <a:r>
              <a:rPr lang="en-US" dirty="0"/>
              <a:t>In addition, we can be proud of increasing high school graduation rates and decreasing dropout rates.</a:t>
            </a:r>
          </a:p>
          <a:p>
            <a:r>
              <a:rPr lang="en-US" dirty="0"/>
              <a:t>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Schools across the Commonwealth have been making the transition to curriculum and instruction aligned to the 2011 standards since 2010, when the Board first adopted the Common Core State Standards.</a:t>
            </a:r>
          </a:p>
          <a:p>
            <a:endParaRPr lang="en-US" dirty="0"/>
          </a:p>
          <a:p>
            <a:r>
              <a:rPr lang="en-US" dirty="0"/>
              <a:t>Since statewide assessments are based on standards, our assessment system has to change eventually</a:t>
            </a:r>
            <a:r>
              <a:rPr lang="en-US" dirty="0" smtClean="0"/>
              <a:t>. We </a:t>
            </a:r>
            <a:r>
              <a:rPr lang="en-US" dirty="0"/>
              <a:t>have been making incremental changes with MCAS over the past two years</a:t>
            </a:r>
            <a:r>
              <a:rPr lang="en-US" dirty="0" smtClean="0"/>
              <a:t>, at </a:t>
            </a:r>
            <a:r>
              <a:rPr lang="en-US" dirty="0"/>
              <a:t>the same time that PARCC assessments were under development. </a:t>
            </a:r>
          </a:p>
          <a:p>
            <a:endParaRPr lang="en-US" dirty="0"/>
          </a:p>
          <a:p>
            <a:r>
              <a:rPr lang="en-US" dirty="0"/>
              <a:t>PARCC has developed computer-based </a:t>
            </a:r>
            <a:r>
              <a:rPr lang="en-US" dirty="0" smtClean="0"/>
              <a:t>assessments that </a:t>
            </a:r>
            <a:r>
              <a:rPr lang="en-US" dirty="0"/>
              <a:t>have not been developed for MCAS, with the aim of creating s </a:t>
            </a:r>
            <a:r>
              <a:rPr lang="en-US" dirty="0" smtClean="0"/>
              <a:t>smoother transition </a:t>
            </a:r>
            <a:r>
              <a:rPr lang="en-US" dirty="0"/>
              <a:t>from high school to college and careers.</a:t>
            </a:r>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PARCC assessments in math and ELA/literacy have 2 parts.</a:t>
            </a:r>
          </a:p>
          <a:p>
            <a:endParaRPr lang="en-US" dirty="0"/>
          </a:p>
          <a:p>
            <a:r>
              <a:rPr lang="en-US" dirty="0" smtClean="0"/>
              <a:t>Part I consists of Performance-Based Assessments in late March or April. In math, these include solving multi-step problems; in ELA , the assessments include writing at all grade levels to respond to multiple texts, some of which may be multimedia.</a:t>
            </a:r>
          </a:p>
          <a:p>
            <a:endParaRPr lang="en-US" dirty="0"/>
          </a:p>
          <a:p>
            <a:r>
              <a:rPr lang="en-US" dirty="0" smtClean="0"/>
              <a:t>Part II consists of an end-of-year assessment in May that is computer-scored.</a:t>
            </a: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dirty="0"/>
          </a:p>
        </p:txBody>
      </p:sp>
    </p:spTree>
    <p:extLst>
      <p:ext uri="{BB962C8B-B14F-4D97-AF65-F5344CB8AC3E}">
        <p14:creationId xmlns="" xmlns:p14="http://schemas.microsoft.com/office/powerpoint/2010/main" val="57655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we are in the middle of this calendar: districts have made their choice whether to give MCAS or PARCC in the spring of 2015. </a:t>
            </a: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extLst>
      <p:ext uri="{BB962C8B-B14F-4D97-AF65-F5344CB8AC3E}">
        <p14:creationId xmlns="" xmlns:p14="http://schemas.microsoft.com/office/powerpoint/2010/main" val="246870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 that 54% of districts have chosen to administer PARCC and 46% MCAS in grades 3-8 in 2015. ESE’s goal was to have 50% of districts select PARCC. </a:t>
            </a:r>
          </a:p>
          <a:p>
            <a:endParaRPr lang="en-US" dirty="0"/>
          </a:p>
          <a:p>
            <a:r>
              <a:rPr lang="en-US" dirty="0" smtClean="0"/>
              <a:t>24% of districts will also administer PARCC high school assessments in 2015.</a:t>
            </a:r>
          </a:p>
          <a:p>
            <a:endParaRPr lang="en-US" dirty="0"/>
          </a:p>
          <a:p>
            <a:r>
              <a:rPr lang="en-US" dirty="0" smtClean="0"/>
              <a:t>The advantage of the Massachusetts policy of providing choice to districts is in part that we will gain information on student performance on the two types of assessments.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dirty="0"/>
          </a:p>
        </p:txBody>
      </p:sp>
    </p:spTree>
    <p:extLst>
      <p:ext uri="{BB962C8B-B14F-4D97-AF65-F5344CB8AC3E}">
        <p14:creationId xmlns="" xmlns:p14="http://schemas.microsoft.com/office/powerpoint/2010/main" val="67822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breakdown of PARCC districts choosing the computer-based version versus the paper/pencil version.</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dirty="0"/>
          </a:p>
        </p:txBody>
      </p:sp>
    </p:spTree>
    <p:extLst>
      <p:ext uri="{BB962C8B-B14F-4D97-AF65-F5344CB8AC3E}">
        <p14:creationId xmlns="" xmlns:p14="http://schemas.microsoft.com/office/powerpoint/2010/main" val="54555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that selected PARCC had the option of administering the tests online or with paper—on a school by school basis.</a:t>
            </a:r>
          </a:p>
          <a:p>
            <a:endParaRPr lang="en-US" dirty="0" smtClean="0"/>
          </a:p>
          <a:p>
            <a:r>
              <a:rPr lang="en-US" dirty="0" smtClean="0"/>
              <a:t>One concern is that online testing could exacerbate the digital divide. </a:t>
            </a:r>
          </a:p>
          <a:p>
            <a:endParaRPr lang="en-US" dirty="0" smtClean="0"/>
          </a:p>
          <a:p>
            <a:r>
              <a:rPr lang="en-US" dirty="0" smtClean="0"/>
              <a:t>We see here that 60% of wealthy districts have decided to administer PARCC only online, while 22% have selected to paper option only. For high poverty districts, only 38% are exclusively administering the online tests.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dirty="0"/>
          </a:p>
        </p:txBody>
      </p:sp>
    </p:spTree>
    <p:extLst>
      <p:ext uri="{BB962C8B-B14F-4D97-AF65-F5344CB8AC3E}">
        <p14:creationId xmlns="" xmlns:p14="http://schemas.microsoft.com/office/powerpoint/2010/main" val="75350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389658" y="697230"/>
            <a:ext cx="623177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 name="Shape 2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a:prstGeom prst="rect">
            <a:avLst/>
          </a:prstGeom>
        </p:spPr>
        <p:txBody>
          <a:bodyPr anchor="b" anchorCtr="0">
            <a:noAutofit/>
          </a:bodyPr>
          <a:lstStyle>
            <a:lvl1pPr algn="l">
              <a:defRPr sz="6600">
                <a:latin typeface="Cambria" pitchFamily="18" charset="0"/>
                <a:cs typeface="Arial" pitchFamily="34" charset="0"/>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noAutofit/>
          </a:bodyPr>
          <a:lstStyle>
            <a:lvl1pPr marL="0" indent="0" algn="l">
              <a:buNone/>
              <a:defRPr sz="3200">
                <a:solidFill>
                  <a:schemeClr val="bg1">
                    <a:lumMod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a:prstGeom prst="rect">
            <a:avLst/>
          </a:prstGeo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11/5/2014</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11/5/2014</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11/5/2014</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11/5/2014</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Title 16"/>
          <p:cNvSpPr>
            <a:spLocks noGrp="1"/>
          </p:cNvSpPr>
          <p:nvPr>
            <p:ph type="title"/>
          </p:nvPr>
        </p:nvSpPr>
        <p:spPr>
          <a:xfrm>
            <a:off x="0" y="0"/>
            <a:ext cx="7239000" cy="1219200"/>
          </a:xfrm>
          <a:prstGeom prst="rect">
            <a:avLst/>
          </a:prstGeom>
        </p:spPr>
        <p:txBody>
          <a:bodyPr lIns="89879" tIns="44940" rIns="89879" bIns="44940" anchor="ctr"/>
          <a:lstStyle>
            <a:lvl1pPr marL="168524" indent="0" algn="l">
              <a:defRPr sz="3600" b="1"/>
            </a:lvl1p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8E4A58E6-ECCB-4A52-8CD3-9006AFF7349E}" type="slidenum">
              <a:rPr lang="en-US" smtClean="0"/>
              <a:pPr/>
              <a:t>‹#›</a:t>
            </a:fld>
            <a:endParaRPr lang="en-US" dirty="0"/>
          </a:p>
        </p:txBody>
      </p:sp>
    </p:spTree>
    <p:extLst>
      <p:ext uri="{BB962C8B-B14F-4D97-AF65-F5344CB8AC3E}">
        <p14:creationId xmlns="" xmlns:p14="http://schemas.microsoft.com/office/powerpoint/2010/main" val="403187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1"/>
          </a:xfrm>
          <a:prstGeom prst="rect">
            <a:avLst/>
          </a:prstGeom>
        </p:spPr>
        <p:txBody>
          <a:bodyPr lIns="91440" rIns="91440" anchor="b" anchorCtr="1">
            <a:noAutofit/>
          </a:bodyPr>
          <a:lstStyle>
            <a:lvl1pPr algn="ctr">
              <a:spcBef>
                <a:spcPts val="0"/>
              </a:spcBef>
              <a:defRPr sz="4000" b="1" u="none">
                <a:solidFill>
                  <a:schemeClr val="tx1"/>
                </a:solidFill>
                <a:latin typeface="Arial Narrow"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105400"/>
          </a:xfrm>
        </p:spPr>
        <p:txBody>
          <a:bodyPr lIns="457200" rIns="457200">
            <a:noAutofit/>
          </a:bodyPr>
          <a:lstStyle>
            <a:lvl1pPr>
              <a:defRPr sz="2600">
                <a:solidFill>
                  <a:schemeClr val="tx1">
                    <a:lumMod val="50000"/>
                  </a:schemeClr>
                </a:solidFill>
                <a:latin typeface="Arial" pitchFamily="34" charset="0"/>
                <a:cs typeface="Arial" pitchFamily="34" charset="0"/>
              </a:defRPr>
            </a:lvl1pPr>
            <a:lvl2pPr>
              <a:defRPr sz="2400">
                <a:solidFill>
                  <a:schemeClr val="tx1">
                    <a:lumMod val="50000"/>
                  </a:schemeClr>
                </a:solidFill>
                <a:latin typeface="Cambria" pitchFamily="18" charset="0"/>
                <a:cs typeface="Arial" pitchFamily="34" charset="0"/>
              </a:defRPr>
            </a:lvl2pPr>
            <a:lvl3pPr>
              <a:defRPr sz="2000">
                <a:solidFill>
                  <a:schemeClr val="tx1">
                    <a:lumMod val="50000"/>
                  </a:schemeClr>
                </a:solidFill>
                <a:latin typeface="Cambria" pitchFamily="18" charset="0"/>
                <a:cs typeface="Arial" pitchFamily="34" charset="0"/>
              </a:defRPr>
            </a:lvl3pPr>
            <a:lvl4pPr>
              <a:defRPr sz="1600">
                <a:solidFill>
                  <a:schemeClr val="tx1">
                    <a:lumMod val="50000"/>
                  </a:schemeClr>
                </a:solidFill>
                <a:latin typeface="Cambria" pitchFamily="18" charset="0"/>
                <a:cs typeface="Arial" pitchFamily="34" charset="0"/>
              </a:defRPr>
            </a:lvl4pPr>
            <a:lvl5pPr>
              <a:defRPr sz="1400">
                <a:solidFill>
                  <a:schemeClr val="tx1">
                    <a:lumMod val="50000"/>
                  </a:schemeClr>
                </a:solidFill>
                <a:latin typeface="Cambr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11/5/2014</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cxnSp>
        <p:nvCxnSpPr>
          <p:cNvPr id="8" name="Straight Connector 7"/>
          <p:cNvCxnSpPr/>
          <p:nvPr userDrawn="1"/>
        </p:nvCxnSpPr>
        <p:spPr>
          <a:xfrm>
            <a:off x="0" y="1066801"/>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11/5/2014</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a:prstGeom prst="rect">
            <a:avLst/>
          </a:prstGeo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a:prstGeom prst="rect">
            <a:avLst/>
          </a:prstGeo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11/5/2014</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11/5/2014</a:t>
            </a:fld>
            <a:endParaRPr lang="en-US" dirty="0"/>
          </a:p>
        </p:txBody>
      </p:sp>
      <p:sp>
        <p:nvSpPr>
          <p:cNvPr id="8" name="Footer Placeholder 7"/>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11/5/2014</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11/5/2014</a:t>
            </a:fld>
            <a:endParaRPr lang="en-US" dirty="0"/>
          </a:p>
        </p:txBody>
      </p:sp>
      <p:sp>
        <p:nvSpPr>
          <p:cNvPr id="3" name="Footer Placeholder 2"/>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3" name="Text Placeholder 2"/>
          <p:cNvSpPr>
            <a:spLocks noGrp="1"/>
          </p:cNvSpPr>
          <p:nvPr>
            <p:ph type="body" idx="1"/>
          </p:nvPr>
        </p:nvSpPr>
        <p:spPr>
          <a:xfrm>
            <a:off x="609600" y="2971800"/>
            <a:ext cx="7924800" cy="3154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11/5/2014</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Bread Crum title style</a:t>
            </a:r>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9" r:id="rId14"/>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mass.edu/parcc" TargetMode="External"/><Relationship Id="rId2" Type="http://schemas.openxmlformats.org/officeDocument/2006/relationships/hyperlink" Target="http://www.parcconline.org/" TargetMode="External"/><Relationship Id="rId1" Type="http://schemas.openxmlformats.org/officeDocument/2006/relationships/slideLayout" Target="../slideLayouts/slideLayout2.xml"/><Relationship Id="rId4" Type="http://schemas.openxmlformats.org/officeDocument/2006/relationships/hyperlink" Target="http://www.mass.edu/currentinit/parcc.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2133600" cy="365125"/>
          </a:xfrm>
        </p:spPr>
        <p:txBody>
          <a:bodyPr/>
          <a:lstStyle/>
          <a:p>
            <a:pPr>
              <a:defRPr/>
            </a:pPr>
            <a:fld id="{491DD0CF-3179-4E5B-82A1-4725E3146500}" type="slidenum">
              <a:rPr lang="en-US" smtClean="0"/>
              <a:pPr>
                <a:defRPr/>
              </a:pPr>
              <a:t>1</a:t>
            </a:fld>
            <a:endParaRPr lang="en-US" dirty="0"/>
          </a:p>
        </p:txBody>
      </p:sp>
      <p:sp>
        <p:nvSpPr>
          <p:cNvPr id="9" name="Title 1"/>
          <p:cNvSpPr>
            <a:spLocks noGrp="1"/>
          </p:cNvSpPr>
          <p:nvPr>
            <p:ph type="ctrTitle"/>
          </p:nvPr>
        </p:nvSpPr>
        <p:spPr>
          <a:xfrm>
            <a:off x="520700" y="571500"/>
            <a:ext cx="6172200" cy="2743199"/>
          </a:xfrm>
        </p:spPr>
        <p:txBody>
          <a:bodyPr anchor="t" anchorCtr="0">
            <a:normAutofit/>
          </a:bodyPr>
          <a:lstStyle/>
          <a:p>
            <a:pPr>
              <a:spcBef>
                <a:spcPts val="600"/>
              </a:spcBef>
            </a:pPr>
            <a:r>
              <a:rPr lang="en-US" b="1" dirty="0" smtClean="0"/>
              <a:t>PARCC </a:t>
            </a:r>
            <a:r>
              <a:rPr lang="en-US" b="1" dirty="0" smtClean="0"/>
              <a:t>– A Two Year Test Drive</a:t>
            </a:r>
            <a:r>
              <a:rPr lang="en-US" b="1" dirty="0" smtClean="0"/>
              <a:t/>
            </a:r>
            <a:br>
              <a:rPr lang="en-US" b="1" dirty="0" smtClean="0"/>
            </a:br>
            <a:endParaRPr lang="en-US" sz="4000" b="1" dirty="0"/>
          </a:p>
        </p:txBody>
      </p:sp>
      <p:sp>
        <p:nvSpPr>
          <p:cNvPr id="5" name="Rectangle 4"/>
          <p:cNvSpPr/>
          <p:nvPr/>
        </p:nvSpPr>
        <p:spPr>
          <a:xfrm>
            <a:off x="838200" y="64770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p:cNvSpPr>
            <a:spLocks noGrp="1"/>
          </p:cNvSpPr>
          <p:nvPr>
            <p:ph type="subTitle" idx="1"/>
          </p:nvPr>
        </p:nvSpPr>
        <p:spPr>
          <a:xfrm>
            <a:off x="508000" y="4267200"/>
            <a:ext cx="6400800" cy="1752600"/>
          </a:xfrm>
        </p:spPr>
        <p:txBody>
          <a:bodyPr/>
          <a:lstStyle/>
          <a:p>
            <a:pPr lvl="0">
              <a:defRPr/>
            </a:pPr>
            <a:endParaRPr lang="en-US" sz="2000" dirty="0" smtClean="0"/>
          </a:p>
          <a:p>
            <a:pPr lvl="0">
              <a:defRPr/>
            </a:pPr>
            <a:r>
              <a:rPr lang="en-US" sz="2000" dirty="0" smtClean="0"/>
              <a:t>MASS/MASC Joint Conference</a:t>
            </a:r>
          </a:p>
          <a:p>
            <a:pPr lvl="0">
              <a:defRPr/>
            </a:pPr>
            <a:r>
              <a:rPr lang="en-US" sz="2000" dirty="0" smtClean="0"/>
              <a:t>November 6, 2014</a:t>
            </a:r>
            <a:endParaRPr lang="en-US" sz="20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1"/>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What </a:t>
            </a:r>
            <a:r>
              <a:rPr lang="en-US" sz="3600" dirty="0" smtClean="0"/>
              <a:t>did 37,000 Students Say</a:t>
            </a:r>
            <a:br>
              <a:rPr lang="en-US" sz="3600" dirty="0" smtClean="0"/>
            </a:br>
            <a:r>
              <a:rPr lang="en-US" sz="3600" dirty="0" smtClean="0"/>
              <a:t>about Taking PARCC Online?</a:t>
            </a:r>
            <a:endParaRPr lang="en-US" sz="3600" dirty="0"/>
          </a:p>
        </p:txBody>
      </p:sp>
      <p:sp>
        <p:nvSpPr>
          <p:cNvPr id="3" name="Content Placeholder 2"/>
          <p:cNvSpPr>
            <a:spLocks noGrp="1"/>
          </p:cNvSpPr>
          <p:nvPr>
            <p:ph idx="1"/>
          </p:nvPr>
        </p:nvSpPr>
        <p:spPr/>
        <p:txBody>
          <a:bodyPr/>
          <a:lstStyle/>
          <a:p>
            <a:pPr>
              <a:spcBef>
                <a:spcPts val="300"/>
              </a:spcBef>
            </a:pPr>
            <a:r>
              <a:rPr lang="en-US" dirty="0" smtClean="0"/>
              <a:t>Approximately 87% use a computer or tablet on at least a weekly basis at home</a:t>
            </a:r>
          </a:p>
          <a:p>
            <a:pPr>
              <a:spcBef>
                <a:spcPts val="300"/>
              </a:spcBef>
            </a:pPr>
            <a:r>
              <a:rPr lang="en-US" dirty="0" smtClean="0"/>
              <a:t>Approximately 60% use a computer or tablet on at least a weekly basis in school</a:t>
            </a:r>
          </a:p>
          <a:p>
            <a:r>
              <a:rPr lang="en-US" dirty="0" smtClean="0"/>
              <a:t>The vast majority (87%) of students taking the ELA PBA found it “easy to type answers;” for math, 58% founding typing “easy” – but 41% found it “hard”</a:t>
            </a:r>
          </a:p>
          <a:p>
            <a:r>
              <a:rPr lang="en-US" dirty="0" smtClean="0"/>
              <a:t>Almost half of students (46%) reported a technology problem during the math test, compared to 31% in ELA</a:t>
            </a:r>
          </a:p>
          <a:p>
            <a:r>
              <a:rPr lang="en-US" dirty="0" smtClean="0"/>
              <a:t>Students overwhelmingly found it easy to navigate and use the embedded “accessibility tools”</a:t>
            </a:r>
          </a:p>
          <a:p>
            <a:endParaRPr lang="en-US" dirty="0" smtClean="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1775"/>
            <a:ext cx="9144000" cy="5051425"/>
          </a:xfrm>
        </p:spPr>
        <p:txBody>
          <a:bodyPr/>
          <a:lstStyle/>
          <a:p>
            <a:r>
              <a:rPr lang="en-US" dirty="0" smtClean="0"/>
              <a:t>81% had never before administered a computer based test</a:t>
            </a:r>
          </a:p>
          <a:p>
            <a:r>
              <a:rPr lang="en-US" dirty="0" smtClean="0"/>
              <a:t>Most students were able to complete the test without needing the additional time allotted (sessions were 40-80 minutes)</a:t>
            </a:r>
          </a:p>
          <a:p>
            <a:pPr lvl="1"/>
            <a:r>
              <a:rPr lang="en-US" dirty="0" smtClean="0"/>
              <a:t>29% said </a:t>
            </a:r>
            <a:r>
              <a:rPr lang="en-US" b="1" dirty="0" smtClean="0"/>
              <a:t>none</a:t>
            </a:r>
            <a:r>
              <a:rPr lang="en-US" dirty="0" smtClean="0"/>
              <a:t> of the students in their class needed additional time; 44% said less than 1/3</a:t>
            </a:r>
            <a:r>
              <a:rPr lang="en-US" baseline="30000" dirty="0" smtClean="0"/>
              <a:t>rd</a:t>
            </a:r>
            <a:r>
              <a:rPr lang="en-US" dirty="0" smtClean="0"/>
              <a:t> needed additional time; 28% said about half to the majority needed the additional time</a:t>
            </a:r>
          </a:p>
          <a:p>
            <a:r>
              <a:rPr lang="en-US" dirty="0" smtClean="0"/>
              <a:t>48% said the training did not prepare them to solve basic problems related to technology; 46% agreed that the training was adequate</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dirty="0"/>
          </a:p>
        </p:txBody>
      </p:sp>
      <p:sp>
        <p:nvSpPr>
          <p:cNvPr id="6" name="Title 1"/>
          <p:cNvSpPr txBox="1">
            <a:spLocks/>
          </p:cNvSpPr>
          <p:nvPr/>
        </p:nvSpPr>
        <p:spPr>
          <a:xfrm>
            <a:off x="0" y="152400"/>
            <a:ext cx="9144000" cy="990600"/>
          </a:xfrm>
          <a:prstGeom prst="rect">
            <a:avLst/>
          </a:prstGeom>
        </p:spPr>
        <p:txBody>
          <a:bodyPr vert="horz" lIns="91440" tIns="45720" rIns="91440" bIns="45720" rtlCol="0" anchor="b" anchorCtr="1">
            <a:noAutofit/>
          </a:bodyPr>
          <a:lstStyle/>
          <a:p>
            <a:pPr lvl="0" algn="ctr"/>
            <a:r>
              <a:rPr lang="en-US" sz="3600" b="1" dirty="0" smtClean="0">
                <a:latin typeface="Arial Narrow" pitchFamily="34" charset="0"/>
                <a:ea typeface="+mj-ea"/>
                <a:cs typeface="Arial" pitchFamily="34" charset="0"/>
              </a:rPr>
              <a:t>371 Online PARCC Field Test</a:t>
            </a:r>
            <a:br>
              <a:rPr lang="en-US" sz="3600" b="1" dirty="0" smtClean="0">
                <a:latin typeface="Arial Narrow" pitchFamily="34" charset="0"/>
                <a:ea typeface="+mj-ea"/>
                <a:cs typeface="Arial" pitchFamily="34" charset="0"/>
              </a:rPr>
            </a:br>
            <a:r>
              <a:rPr lang="en-US" sz="3600" b="1" dirty="0" smtClean="0">
                <a:latin typeface="Arial Narrow" pitchFamily="34" charset="0"/>
                <a:ea typeface="+mj-ea"/>
                <a:cs typeface="Arial" pitchFamily="34" charset="0"/>
              </a:rPr>
              <a:t>Administrator Survey Highlights</a:t>
            </a:r>
            <a:endParaRPr kumimoji="0" lang="en-US" sz="3600" b="1" i="0" u="none" strike="noStrike" kern="1200" cap="none" spc="0" normalizeH="0" baseline="0" noProof="0" dirty="0">
              <a:ln>
                <a:noFill/>
              </a:ln>
              <a:solidFill>
                <a:schemeClr val="tx1"/>
              </a:solidFill>
              <a:effectLst/>
              <a:uLnTx/>
              <a:uFillTx/>
              <a:latin typeface="Arial Narrow"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9144000" cy="914401"/>
          </a:xfrm>
        </p:spPr>
        <p:txBody>
          <a:bodyPr/>
          <a:lstStyle/>
          <a:p>
            <a:r>
              <a:rPr lang="en-US" dirty="0" smtClean="0"/>
              <a:t>MCAS/PARCC </a:t>
            </a:r>
            <a:r>
              <a:rPr lang="en-US" dirty="0" smtClean="0"/>
              <a:t>Choice for Spring 2015</a:t>
            </a:r>
            <a:endParaRPr lang="en-US" dirty="0"/>
          </a:p>
        </p:txBody>
      </p:sp>
      <p:sp>
        <p:nvSpPr>
          <p:cNvPr id="3" name="Content Placeholder 2"/>
          <p:cNvSpPr>
            <a:spLocks noGrp="1"/>
          </p:cNvSpPr>
          <p:nvPr>
            <p:ph idx="1"/>
          </p:nvPr>
        </p:nvSpPr>
        <p:spPr/>
        <p:txBody>
          <a:bodyPr/>
          <a:lstStyle/>
          <a:p>
            <a:r>
              <a:rPr lang="en-US" sz="2400" dirty="0" smtClean="0"/>
              <a:t>Public School Districts and </a:t>
            </a:r>
            <a:r>
              <a:rPr lang="en-US" sz="2400" dirty="0" smtClean="0"/>
              <a:t>Charters</a:t>
            </a:r>
            <a:endParaRPr lang="en-US" dirty="0"/>
          </a:p>
        </p:txBody>
      </p:sp>
      <p:sp>
        <p:nvSpPr>
          <p:cNvPr id="4" name="Footer Placeholder 3"/>
          <p:cNvSpPr>
            <a:spLocks noGrp="1"/>
          </p:cNvSpPr>
          <p:nvPr>
            <p:ph type="ftr" sz="quarter" idx="11"/>
          </p:nvPr>
        </p:nvSpPr>
        <p:spPr>
          <a:xfrm>
            <a:off x="381000" y="6356350"/>
            <a:ext cx="81534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dirty="0"/>
          </a:p>
        </p:txBody>
      </p:sp>
      <p:graphicFrame>
        <p:nvGraphicFramePr>
          <p:cNvPr id="6" name="Content Placeholder 5"/>
          <p:cNvGraphicFramePr>
            <a:graphicFrameLocks/>
          </p:cNvGraphicFramePr>
          <p:nvPr/>
        </p:nvGraphicFramePr>
        <p:xfrm>
          <a:off x="539510" y="1981200"/>
          <a:ext cx="8060266" cy="2095499"/>
        </p:xfrm>
        <a:graphic>
          <a:graphicData uri="http://schemas.openxmlformats.org/drawingml/2006/table">
            <a:tbl>
              <a:tblPr>
                <a:tableStyleId>{BC89EF96-8CEA-46FF-86C4-4CE0E7609802}</a:tableStyleId>
              </a:tblPr>
              <a:tblGrid>
                <a:gridCol w="2095744"/>
                <a:gridCol w="2303463"/>
                <a:gridCol w="1001506"/>
                <a:gridCol w="797495"/>
                <a:gridCol w="1038598"/>
                <a:gridCol w="823460"/>
              </a:tblGrid>
              <a:tr h="444499">
                <a:tc rowSpan="2">
                  <a:txBody>
                    <a:bodyPr/>
                    <a:lstStyle/>
                    <a:p>
                      <a:pPr algn="l" fontAlgn="ctr"/>
                      <a:r>
                        <a:rPr lang="en-US" sz="1600" b="1" u="none" strike="noStrike" dirty="0" smtClean="0">
                          <a:latin typeface="Arial" pitchFamily="34" charset="0"/>
                          <a:cs typeface="Arial" pitchFamily="34" charset="0"/>
                        </a:rPr>
                        <a:t>Grades </a:t>
                      </a:r>
                      <a:endParaRPr lang="en-US" sz="1600" b="1" i="0" u="none" strike="noStrike" dirty="0">
                        <a:latin typeface="Arial" pitchFamily="34" charset="0"/>
                        <a:cs typeface="Arial" pitchFamily="34" charset="0"/>
                      </a:endParaRPr>
                    </a:p>
                  </a:txBody>
                  <a:tcPr marR="10160" marT="10160" marB="0" anchor="ctr"/>
                </a:tc>
                <a:tc rowSpan="2">
                  <a:txBody>
                    <a:bodyPr/>
                    <a:lstStyle/>
                    <a:p>
                      <a:pPr algn="ctr" fontAlgn="ctr"/>
                      <a:r>
                        <a:rPr lang="en-US" sz="1600" b="1" u="none" strike="noStrike" dirty="0">
                          <a:latin typeface="Arial" pitchFamily="34" charset="0"/>
                          <a:cs typeface="Arial" pitchFamily="34" charset="0"/>
                        </a:rPr>
                        <a:t>Number of </a:t>
                      </a:r>
                      <a:r>
                        <a:rPr lang="en-US" sz="1600" b="1" u="none" strike="noStrike" dirty="0" smtClean="0">
                          <a:latin typeface="Arial" pitchFamily="34" charset="0"/>
                          <a:cs typeface="Arial" pitchFamily="34" charset="0"/>
                        </a:rPr>
                        <a:t>Districts </a:t>
                      </a:r>
                      <a:r>
                        <a:rPr lang="en-US" sz="1600" b="1" u="none" strike="noStrike" dirty="0">
                          <a:latin typeface="Arial" pitchFamily="34" charset="0"/>
                          <a:cs typeface="Arial" pitchFamily="34" charset="0"/>
                        </a:rPr>
                        <a:t>(serving grades 3–8, or </a:t>
                      </a:r>
                      <a:r>
                        <a:rPr lang="en-US" sz="1600" b="1" u="none" strike="noStrike" dirty="0" smtClean="0">
                          <a:latin typeface="Arial" pitchFamily="34" charset="0"/>
                          <a:cs typeface="Arial" pitchFamily="34" charset="0"/>
                        </a:rPr>
                        <a:t>high</a:t>
                      </a:r>
                      <a:r>
                        <a:rPr lang="en-US" sz="1600" b="1" u="none" strike="noStrike" baseline="0" dirty="0" smtClean="0">
                          <a:latin typeface="Arial" pitchFamily="34" charset="0"/>
                          <a:cs typeface="Arial" pitchFamily="34" charset="0"/>
                        </a:rPr>
                        <a:t> school </a:t>
                      </a:r>
                      <a:r>
                        <a:rPr lang="en-US" sz="1600" b="1" u="none" strike="noStrike" dirty="0" smtClean="0">
                          <a:latin typeface="Arial" pitchFamily="34" charset="0"/>
                          <a:cs typeface="Arial" pitchFamily="34" charset="0"/>
                        </a:rPr>
                        <a:t>students</a:t>
                      </a:r>
                      <a:r>
                        <a:rPr lang="en-US" sz="1600" b="1" u="none" strike="noStrike" dirty="0">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0160" marR="10160" marT="10160" marB="0" anchor="ctr"/>
                </a:tc>
                <a:tc gridSpan="2">
                  <a:txBody>
                    <a:bodyPr/>
                    <a:lstStyle/>
                    <a:p>
                      <a:pPr algn="ctr" fontAlgn="ctr"/>
                      <a:r>
                        <a:rPr lang="en-US" sz="1600" b="1" u="none" strike="noStrike" dirty="0">
                          <a:latin typeface="Arial" pitchFamily="34" charset="0"/>
                          <a:cs typeface="Arial" pitchFamily="34" charset="0"/>
                        </a:rPr>
                        <a:t>MCAS</a:t>
                      </a:r>
                      <a:endParaRPr lang="en-US" sz="1600" b="1" i="0" u="none" strike="noStrike" dirty="0">
                        <a:latin typeface="Arial" pitchFamily="34" charset="0"/>
                        <a:cs typeface="Arial" pitchFamily="34" charset="0"/>
                      </a:endParaRPr>
                    </a:p>
                  </a:txBody>
                  <a:tcPr marL="10160" marR="10160" marT="10160" marB="0" anchor="ctr"/>
                </a:tc>
                <a:tc hMerge="1">
                  <a:txBody>
                    <a:bodyPr/>
                    <a:lstStyle/>
                    <a:p>
                      <a:endParaRPr lang="en-US"/>
                    </a:p>
                  </a:txBody>
                  <a:tcPr/>
                </a:tc>
                <a:tc gridSpan="2">
                  <a:txBody>
                    <a:bodyPr/>
                    <a:lstStyle/>
                    <a:p>
                      <a:pPr algn="ctr" fontAlgn="ctr"/>
                      <a:r>
                        <a:rPr lang="en-US" sz="1600" b="1" u="none" strike="noStrike" dirty="0">
                          <a:latin typeface="Arial" pitchFamily="34" charset="0"/>
                          <a:cs typeface="Arial" pitchFamily="34" charset="0"/>
                        </a:rPr>
                        <a:t>PARCC</a:t>
                      </a:r>
                      <a:endParaRPr lang="en-US" sz="1600" b="1" i="0" u="none" strike="noStrike" dirty="0">
                        <a:latin typeface="Arial" pitchFamily="34" charset="0"/>
                        <a:cs typeface="Arial" pitchFamily="34" charset="0"/>
                      </a:endParaRPr>
                    </a:p>
                  </a:txBody>
                  <a:tcPr marL="10160" marR="10160" marT="10160" marB="0" anchor="ctr"/>
                </a:tc>
                <a:tc hMerge="1">
                  <a:txBody>
                    <a:bodyPr/>
                    <a:lstStyle/>
                    <a:p>
                      <a:endParaRPr lang="en-US"/>
                    </a:p>
                  </a:txBody>
                  <a:tcPr/>
                </a:tc>
              </a:tr>
              <a:tr h="368300">
                <a:tc vMerge="1">
                  <a:txBody>
                    <a:bodyPr/>
                    <a:lstStyle/>
                    <a:p>
                      <a:endParaRPr lang="en-US"/>
                    </a:p>
                  </a:txBody>
                  <a:tcPr/>
                </a:tc>
                <a:tc vMerge="1">
                  <a:txBody>
                    <a:bodyPr/>
                    <a:lstStyle/>
                    <a:p>
                      <a:endParaRPr lang="en-US"/>
                    </a:p>
                  </a:txBody>
                  <a:tcPr/>
                </a:tc>
                <a:tc>
                  <a:txBody>
                    <a:bodyPr/>
                    <a:lstStyle/>
                    <a:p>
                      <a:pPr algn="ctr" fontAlgn="ctr"/>
                      <a:r>
                        <a:rPr lang="en-US" sz="1600" u="none" strike="noStrike" dirty="0">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0160" marR="10160" marT="10160" marB="0" anchor="ctr"/>
                </a:tc>
              </a:tr>
              <a:tr h="698500">
                <a:tc>
                  <a:txBody>
                    <a:bodyPr/>
                    <a:lstStyle/>
                    <a:p>
                      <a:pPr algn="l" fontAlgn="ctr"/>
                      <a:r>
                        <a:rPr lang="en-US" sz="1600" u="none" strike="noStrike" dirty="0">
                          <a:latin typeface="Arial" pitchFamily="34" charset="0"/>
                          <a:cs typeface="Arial" pitchFamily="34" charset="0"/>
                        </a:rPr>
                        <a:t>Grades 3–8</a:t>
                      </a:r>
                      <a:endParaRPr lang="en-US" sz="1600" b="0" i="0" u="none" strike="noStrike" dirty="0">
                        <a:latin typeface="Arial" pitchFamily="34" charset="0"/>
                        <a:cs typeface="Arial" pitchFamily="34" charset="0"/>
                      </a:endParaRPr>
                    </a:p>
                  </a:txBody>
                  <a:tcPr marR="10160" marT="10160" marB="0" anchor="ctr"/>
                </a:tc>
                <a:tc>
                  <a:txBody>
                    <a:bodyPr/>
                    <a:lstStyle/>
                    <a:p>
                      <a:pPr algn="ctr" fontAlgn="ctr"/>
                      <a:r>
                        <a:rPr lang="en-US" sz="1600" u="none" strike="noStrike" dirty="0">
                          <a:latin typeface="Arial" pitchFamily="34" charset="0"/>
                          <a:cs typeface="Arial" pitchFamily="34" charset="0"/>
                        </a:rPr>
                        <a:t>362</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165</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46%</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197</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54%</a:t>
                      </a:r>
                      <a:endParaRPr lang="en-US" sz="1600" b="0" i="0" u="none" strike="noStrike" dirty="0">
                        <a:solidFill>
                          <a:schemeClr val="tx1"/>
                        </a:solidFill>
                        <a:latin typeface="Arial" pitchFamily="34" charset="0"/>
                        <a:cs typeface="Arial" pitchFamily="34" charset="0"/>
                      </a:endParaRPr>
                    </a:p>
                  </a:txBody>
                  <a:tcPr marL="10160" marR="10160" marT="10160" marB="0" anchor="ctr"/>
                </a:tc>
              </a:tr>
              <a:tr h="584200">
                <a:tc>
                  <a:txBody>
                    <a:bodyPr/>
                    <a:lstStyle/>
                    <a:p>
                      <a:pPr algn="l" fontAlgn="ctr"/>
                      <a:r>
                        <a:rPr lang="en-US" sz="1600" u="none" strike="noStrike" dirty="0" smtClean="0">
                          <a:latin typeface="Arial" pitchFamily="34" charset="0"/>
                          <a:cs typeface="Arial" pitchFamily="34" charset="0"/>
                        </a:rPr>
                        <a:t>Grade </a:t>
                      </a:r>
                      <a:r>
                        <a:rPr lang="en-US" sz="1600" u="none" strike="noStrike" dirty="0">
                          <a:latin typeface="Arial" pitchFamily="34" charset="0"/>
                          <a:cs typeface="Arial" pitchFamily="34" charset="0"/>
                        </a:rPr>
                        <a:t>9 and/or 11</a:t>
                      </a:r>
                      <a:endParaRPr lang="en-US" sz="1600" b="0" i="0" u="none" strike="noStrike" dirty="0">
                        <a:latin typeface="Arial" pitchFamily="34" charset="0"/>
                        <a:cs typeface="Arial" pitchFamily="34" charset="0"/>
                      </a:endParaRPr>
                    </a:p>
                  </a:txBody>
                  <a:tcPr marR="10160" marT="10160" marB="0" anchor="ctr"/>
                </a:tc>
                <a:tc>
                  <a:txBody>
                    <a:bodyPr/>
                    <a:lstStyle/>
                    <a:p>
                      <a:pPr algn="ctr" fontAlgn="ctr"/>
                      <a:r>
                        <a:rPr lang="en-US" sz="1600" u="none" strike="noStrike" dirty="0">
                          <a:latin typeface="Arial" pitchFamily="34" charset="0"/>
                          <a:cs typeface="Arial" pitchFamily="34" charset="0"/>
                        </a:rPr>
                        <a:t>295</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n/a</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n/a</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71</a:t>
                      </a:r>
                      <a:endParaRPr lang="en-US" sz="1600" b="0" i="0" u="none" strike="noStrike" dirty="0">
                        <a:solidFill>
                          <a:schemeClr val="tx1"/>
                        </a:solidFill>
                        <a:latin typeface="Arial" pitchFamily="34" charset="0"/>
                        <a:cs typeface="Arial" pitchFamily="34" charset="0"/>
                      </a:endParaRPr>
                    </a:p>
                  </a:txBody>
                  <a:tcPr marL="10160" marR="10160" marT="10160" marB="0" anchor="ctr"/>
                </a:tc>
                <a:tc>
                  <a:txBody>
                    <a:bodyPr/>
                    <a:lstStyle/>
                    <a:p>
                      <a:pPr algn="ctr" fontAlgn="ctr"/>
                      <a:r>
                        <a:rPr lang="en-US" sz="1600" u="none" strike="noStrike" dirty="0">
                          <a:latin typeface="Arial" pitchFamily="34" charset="0"/>
                          <a:cs typeface="Arial" pitchFamily="34" charset="0"/>
                        </a:rPr>
                        <a:t>24%</a:t>
                      </a:r>
                      <a:endParaRPr lang="en-US" sz="1600" b="0" i="0" u="none" strike="noStrike" dirty="0">
                        <a:solidFill>
                          <a:schemeClr val="tx1"/>
                        </a:solidFill>
                        <a:latin typeface="Arial" pitchFamily="34" charset="0"/>
                        <a:cs typeface="Arial" pitchFamily="34" charset="0"/>
                      </a:endParaRPr>
                    </a:p>
                  </a:txBody>
                  <a:tcPr marL="10160" marR="10160" marT="1016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9144000" cy="914401"/>
          </a:xfrm>
        </p:spPr>
        <p:txBody>
          <a:bodyPr/>
          <a:lstStyle/>
          <a:p>
            <a:r>
              <a:rPr lang="en-US" dirty="0" smtClean="0"/>
              <a:t>PARCC Mode of Administration</a:t>
            </a:r>
            <a:endParaRPr lang="en-US" dirty="0"/>
          </a:p>
        </p:txBody>
      </p:sp>
      <p:sp>
        <p:nvSpPr>
          <p:cNvPr id="4" name="Footer Placeholder 3"/>
          <p:cNvSpPr>
            <a:spLocks noGrp="1"/>
          </p:cNvSpPr>
          <p:nvPr>
            <p:ph type="ftr" sz="quarter" idx="11"/>
          </p:nvPr>
        </p:nvSpPr>
        <p:spPr>
          <a:xfrm>
            <a:off x="-76200" y="6356350"/>
            <a:ext cx="86106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dirty="0"/>
          </a:p>
        </p:txBody>
      </p:sp>
      <p:graphicFrame>
        <p:nvGraphicFramePr>
          <p:cNvPr id="8" name="Table 7"/>
          <p:cNvGraphicFramePr>
            <a:graphicFrameLocks noGrp="1"/>
          </p:cNvGraphicFramePr>
          <p:nvPr/>
        </p:nvGraphicFramePr>
        <p:xfrm>
          <a:off x="539512" y="1585576"/>
          <a:ext cx="8060264" cy="2777426"/>
        </p:xfrm>
        <a:graphic>
          <a:graphicData uri="http://schemas.openxmlformats.org/drawingml/2006/table">
            <a:tbl>
              <a:tblPr>
                <a:tableStyleId>{BC89EF96-8CEA-46FF-86C4-4CE0E7609802}</a:tableStyleId>
              </a:tblPr>
              <a:tblGrid>
                <a:gridCol w="1705714"/>
                <a:gridCol w="1667639"/>
                <a:gridCol w="731021"/>
                <a:gridCol w="619398"/>
                <a:gridCol w="921712"/>
                <a:gridCol w="691284"/>
                <a:gridCol w="843986"/>
                <a:gridCol w="879510"/>
              </a:tblGrid>
              <a:tr h="1024825">
                <a:tc rowSpan="2">
                  <a:txBody>
                    <a:bodyPr/>
                    <a:lstStyle/>
                    <a:p>
                      <a:pPr algn="l" fontAlgn="ctr"/>
                      <a:r>
                        <a:rPr lang="en-US" sz="1400" b="1" u="none" strike="noStrike" dirty="0" smtClean="0">
                          <a:latin typeface="Arial" pitchFamily="34" charset="0"/>
                          <a:cs typeface="Arial" pitchFamily="34" charset="0"/>
                        </a:rPr>
                        <a:t>Grades </a:t>
                      </a:r>
                      <a:endParaRPr lang="en-US" sz="1400" b="1" i="0" u="none" strike="noStrike" dirty="0">
                        <a:latin typeface="Arial" pitchFamily="34" charset="0"/>
                        <a:cs typeface="Arial" pitchFamily="34" charset="0"/>
                      </a:endParaRPr>
                    </a:p>
                  </a:txBody>
                  <a:tcPr marR="8792" marT="8792" marB="0" anchor="ctr"/>
                </a:tc>
                <a:tc rowSpan="2">
                  <a:txBody>
                    <a:bodyPr/>
                    <a:lstStyle/>
                    <a:p>
                      <a:pPr algn="ctr" fontAlgn="ctr"/>
                      <a:r>
                        <a:rPr lang="en-US" sz="1400" b="1" u="none" strike="noStrike" dirty="0">
                          <a:latin typeface="Arial" pitchFamily="34" charset="0"/>
                          <a:cs typeface="Arial" pitchFamily="34" charset="0"/>
                        </a:rPr>
                        <a:t>Number of </a:t>
                      </a:r>
                      <a:r>
                        <a:rPr lang="en-US" sz="1400" b="1" u="none" strike="noStrike" dirty="0" smtClean="0">
                          <a:latin typeface="Arial" pitchFamily="34" charset="0"/>
                          <a:cs typeface="Arial" pitchFamily="34" charset="0"/>
                        </a:rPr>
                        <a:t>Public School Districts Administering </a:t>
                      </a:r>
                      <a:r>
                        <a:rPr lang="en-US" sz="1400" b="1" u="none" strike="noStrike" dirty="0">
                          <a:latin typeface="Arial" pitchFamily="34" charset="0"/>
                          <a:cs typeface="Arial" pitchFamily="34" charset="0"/>
                        </a:rPr>
                        <a:t>PARCC </a:t>
                      </a:r>
                      <a:endParaRPr lang="en-US" sz="1400" b="1" i="0" u="none" strike="noStrike" dirty="0">
                        <a:latin typeface="Arial" pitchFamily="34" charset="0"/>
                        <a:cs typeface="Arial" pitchFamily="34" charset="0"/>
                      </a:endParaRPr>
                    </a:p>
                  </a:txBody>
                  <a:tcPr marL="8792" marR="8792" marT="8792" marB="0" anchor="ctr"/>
                </a:tc>
                <a:tc gridSpan="2">
                  <a:txBody>
                    <a:bodyPr/>
                    <a:lstStyle/>
                    <a:p>
                      <a:pPr algn="ctr" fontAlgn="ctr"/>
                      <a:r>
                        <a:rPr lang="en-US" sz="1400" b="1" u="none" strike="noStrike" dirty="0" smtClean="0">
                          <a:latin typeface="Arial" pitchFamily="34" charset="0"/>
                          <a:cs typeface="Arial" pitchFamily="34" charset="0"/>
                        </a:rPr>
                        <a:t>Districts Administering </a:t>
                      </a:r>
                      <a:r>
                        <a:rPr lang="en-US" sz="1400" b="1" u="sng" strike="noStrike" dirty="0" smtClean="0">
                          <a:latin typeface="Arial" pitchFamily="34" charset="0"/>
                          <a:cs typeface="Arial" pitchFamily="34" charset="0"/>
                        </a:rPr>
                        <a:t>Paper-Based</a:t>
                      </a:r>
                      <a:r>
                        <a:rPr lang="en-US" sz="1400" b="1" u="none" strike="noStrike" dirty="0" smtClean="0">
                          <a:latin typeface="Arial" pitchFamily="34" charset="0"/>
                          <a:cs typeface="Arial" pitchFamily="34" charset="0"/>
                        </a:rPr>
                        <a:t> </a:t>
                      </a:r>
                      <a:r>
                        <a:rPr lang="en-US" sz="1400" b="1" u="none" strike="noStrike" dirty="0">
                          <a:latin typeface="Arial" pitchFamily="34" charset="0"/>
                          <a:cs typeface="Arial" pitchFamily="34" charset="0"/>
                        </a:rPr>
                        <a:t>Tests</a:t>
                      </a:r>
                      <a:endParaRPr lang="en-US" sz="1400" b="1" i="0" u="none" strike="noStrike" dirty="0">
                        <a:latin typeface="Arial" pitchFamily="34" charset="0"/>
                        <a:cs typeface="Arial" pitchFamily="34" charset="0"/>
                      </a:endParaRPr>
                    </a:p>
                  </a:txBody>
                  <a:tcPr marL="8792" marR="8792" marT="8792" marB="0" anchor="ctr"/>
                </a:tc>
                <a:tc hMerge="1">
                  <a:txBody>
                    <a:bodyPr/>
                    <a:lstStyle/>
                    <a:p>
                      <a:endParaRPr lang="en-US"/>
                    </a:p>
                  </a:txBody>
                  <a:tcPr/>
                </a:tc>
                <a:tc gridSpan="2">
                  <a:txBody>
                    <a:bodyPr/>
                    <a:lstStyle/>
                    <a:p>
                      <a:pPr algn="ctr" fontAlgn="ctr"/>
                      <a:r>
                        <a:rPr lang="en-US" sz="1400" b="1" u="none" strike="noStrike" dirty="0" smtClean="0">
                          <a:latin typeface="Arial" pitchFamily="34" charset="0"/>
                          <a:cs typeface="Arial" pitchFamily="34" charset="0"/>
                        </a:rPr>
                        <a:t>Districts Administering </a:t>
                      </a:r>
                      <a:r>
                        <a:rPr lang="en-US" sz="1400" b="1" u="sng" strike="noStrike" dirty="0" smtClean="0">
                          <a:latin typeface="Arial" pitchFamily="34" charset="0"/>
                          <a:cs typeface="Arial" pitchFamily="34" charset="0"/>
                        </a:rPr>
                        <a:t>Computer-Based</a:t>
                      </a:r>
                      <a:r>
                        <a:rPr lang="en-US" sz="1400" b="1" u="none" strike="noStrike" dirty="0" smtClean="0">
                          <a:latin typeface="Arial" pitchFamily="34" charset="0"/>
                          <a:cs typeface="Arial" pitchFamily="34" charset="0"/>
                        </a:rPr>
                        <a:t> </a:t>
                      </a:r>
                      <a:r>
                        <a:rPr lang="en-US" sz="1400" b="1" u="none" strike="noStrike" dirty="0">
                          <a:latin typeface="Arial" pitchFamily="34" charset="0"/>
                          <a:cs typeface="Arial" pitchFamily="34" charset="0"/>
                        </a:rPr>
                        <a:t>Tests</a:t>
                      </a:r>
                      <a:endParaRPr lang="en-US" sz="1400" b="1" i="0" u="none" strike="noStrike" dirty="0">
                        <a:latin typeface="Arial" pitchFamily="34" charset="0"/>
                        <a:cs typeface="Arial" pitchFamily="34" charset="0"/>
                      </a:endParaRPr>
                    </a:p>
                  </a:txBody>
                  <a:tcPr marL="8792" marR="8792" marT="8792" marB="0" anchor="ctr"/>
                </a:tc>
                <a:tc hMerge="1">
                  <a:txBody>
                    <a:bodyPr/>
                    <a:lstStyle/>
                    <a:p>
                      <a:endParaRPr lang="en-US"/>
                    </a:p>
                  </a:txBody>
                  <a:tcPr/>
                </a:tc>
                <a:tc gridSpan="2">
                  <a:txBody>
                    <a:bodyPr/>
                    <a:lstStyle/>
                    <a:p>
                      <a:pPr algn="ctr" fontAlgn="ctr"/>
                      <a:r>
                        <a:rPr lang="en-US" sz="1400" b="1" u="none" strike="noStrike" dirty="0" smtClean="0">
                          <a:latin typeface="Arial" pitchFamily="34" charset="0"/>
                          <a:cs typeface="Arial" pitchFamily="34" charset="0"/>
                        </a:rPr>
                        <a:t>Districts Administering</a:t>
                      </a:r>
                      <a:r>
                        <a:rPr lang="en-US" sz="1400" b="1" u="none" strike="noStrike" baseline="0" dirty="0" smtClean="0">
                          <a:latin typeface="Arial" pitchFamily="34" charset="0"/>
                          <a:cs typeface="Arial" pitchFamily="34" charset="0"/>
                        </a:rPr>
                        <a:t> </a:t>
                      </a:r>
                      <a:r>
                        <a:rPr lang="en-US" sz="1400" b="1" u="none" strike="noStrike" dirty="0" smtClean="0">
                          <a:latin typeface="Arial" pitchFamily="34" charset="0"/>
                          <a:cs typeface="Arial" pitchFamily="34" charset="0"/>
                        </a:rPr>
                        <a:t>Both </a:t>
                      </a:r>
                      <a:r>
                        <a:rPr lang="en-US" sz="1400" b="1" u="sng" strike="noStrike" dirty="0">
                          <a:latin typeface="Arial" pitchFamily="34" charset="0"/>
                          <a:cs typeface="Arial" pitchFamily="34" charset="0"/>
                        </a:rPr>
                        <a:t>Computer- and Paper-Based</a:t>
                      </a:r>
                      <a:r>
                        <a:rPr lang="en-US" sz="1400" b="1" u="none" strike="noStrike" dirty="0">
                          <a:latin typeface="Arial" pitchFamily="34" charset="0"/>
                          <a:cs typeface="Arial" pitchFamily="34" charset="0"/>
                        </a:rPr>
                        <a:t> Tests</a:t>
                      </a:r>
                      <a:endParaRPr lang="en-US" sz="1400" b="1" i="0" u="none" strike="noStrike" dirty="0">
                        <a:latin typeface="Arial" pitchFamily="34" charset="0"/>
                        <a:cs typeface="Arial" pitchFamily="34" charset="0"/>
                      </a:endParaRPr>
                    </a:p>
                  </a:txBody>
                  <a:tcPr marL="8792" marR="8792" marT="8792" marB="0" anchor="ctr"/>
                </a:tc>
                <a:tc hMerge="1">
                  <a:txBody>
                    <a:bodyPr/>
                    <a:lstStyle/>
                    <a:p>
                      <a:endParaRPr lang="en-US"/>
                    </a:p>
                  </a:txBody>
                  <a:tcPr/>
                </a:tc>
              </a:tr>
              <a:tr h="282199">
                <a:tc vMerge="1">
                  <a:txBody>
                    <a:bodyPr/>
                    <a:lstStyle/>
                    <a:p>
                      <a:endParaRPr lang="en-US"/>
                    </a:p>
                  </a:txBody>
                  <a:tcPr/>
                </a:tc>
                <a:tc vMerge="1">
                  <a:txBody>
                    <a:bodyPr/>
                    <a:lstStyle/>
                    <a:p>
                      <a:endParaRPr lang="en-US"/>
                    </a:p>
                  </a:txBody>
                  <a:tcP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a:t>
                      </a:r>
                      <a:endParaRPr lang="en-US" sz="1400" b="1" i="0" u="none" strike="noStrike" dirty="0">
                        <a:latin typeface="Arial" pitchFamily="34" charset="0"/>
                        <a:cs typeface="Arial" pitchFamily="34" charset="0"/>
                      </a:endParaRPr>
                    </a:p>
                  </a:txBody>
                  <a:tcPr marL="8792" marR="8792" marT="8792" marB="0" anchor="ctr"/>
                </a:tc>
              </a:tr>
              <a:tr h="490134">
                <a:tc>
                  <a:txBody>
                    <a:bodyPr/>
                    <a:lstStyle/>
                    <a:p>
                      <a:pPr algn="l" fontAlgn="ctr"/>
                      <a:r>
                        <a:rPr lang="en-US" sz="1400" u="none" strike="noStrike" dirty="0">
                          <a:latin typeface="Arial" pitchFamily="34" charset="0"/>
                          <a:cs typeface="Arial" pitchFamily="34" charset="0"/>
                        </a:rPr>
                        <a:t>Grades 3–8</a:t>
                      </a:r>
                      <a:endParaRPr lang="en-US" sz="1400" b="0" i="0" u="none" strike="noStrike" dirty="0">
                        <a:latin typeface="Arial" pitchFamily="34" charset="0"/>
                        <a:cs typeface="Arial" pitchFamily="34" charset="0"/>
                      </a:endParaRPr>
                    </a:p>
                  </a:txBody>
                  <a:tcPr marR="8792" marT="8792" marB="0" anchor="ctr"/>
                </a:tc>
                <a:tc>
                  <a:txBody>
                    <a:bodyPr/>
                    <a:lstStyle/>
                    <a:p>
                      <a:pPr algn="ctr" fontAlgn="ctr"/>
                      <a:r>
                        <a:rPr lang="en-US" sz="1400" u="none" strike="noStrike" dirty="0">
                          <a:latin typeface="Arial" pitchFamily="34" charset="0"/>
                          <a:cs typeface="Arial" pitchFamily="34" charset="0"/>
                        </a:rPr>
                        <a:t>197</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58</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29%</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99</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50%</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40</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20%</a:t>
                      </a:r>
                      <a:endParaRPr lang="en-US" sz="1400" b="0" i="0" u="none" strike="noStrike" dirty="0">
                        <a:latin typeface="Arial" pitchFamily="34" charset="0"/>
                        <a:cs typeface="Arial" pitchFamily="34" charset="0"/>
                      </a:endParaRPr>
                    </a:p>
                  </a:txBody>
                  <a:tcPr marL="8792" marR="8792" marT="8792" marB="0" anchor="ctr"/>
                </a:tc>
              </a:tr>
              <a:tr h="490134">
                <a:tc>
                  <a:txBody>
                    <a:bodyPr/>
                    <a:lstStyle/>
                    <a:p>
                      <a:pPr algn="l" fontAlgn="ctr"/>
                      <a:r>
                        <a:rPr lang="en-US" sz="1400" u="none" strike="noStrike" dirty="0">
                          <a:latin typeface="Arial" pitchFamily="34" charset="0"/>
                          <a:cs typeface="Arial" pitchFamily="34" charset="0"/>
                        </a:rPr>
                        <a:t>Grade 8 Algebra I</a:t>
                      </a:r>
                      <a:endParaRPr lang="en-US" sz="1400" b="0" i="0" u="none" strike="noStrike" dirty="0">
                        <a:latin typeface="Arial" pitchFamily="34" charset="0"/>
                        <a:cs typeface="Arial" pitchFamily="34" charset="0"/>
                      </a:endParaRPr>
                    </a:p>
                  </a:txBody>
                  <a:tcPr marR="8792" marT="8792" marB="0" anchor="ctr"/>
                </a:tc>
                <a:tc>
                  <a:txBody>
                    <a:bodyPr/>
                    <a:lstStyle/>
                    <a:p>
                      <a:pPr algn="ctr" fontAlgn="ctr"/>
                      <a:r>
                        <a:rPr lang="en-US" sz="1400" u="none" strike="noStrike" dirty="0">
                          <a:latin typeface="Arial" pitchFamily="34" charset="0"/>
                          <a:cs typeface="Arial" pitchFamily="34" charset="0"/>
                        </a:rPr>
                        <a:t>63</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15</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24%</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32</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51%</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16</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25%</a:t>
                      </a:r>
                      <a:endParaRPr lang="en-US" sz="1400" b="0" i="0" u="none" strike="noStrike" dirty="0">
                        <a:latin typeface="Arial" pitchFamily="34" charset="0"/>
                        <a:cs typeface="Arial" pitchFamily="34" charset="0"/>
                      </a:endParaRPr>
                    </a:p>
                  </a:txBody>
                  <a:tcPr marL="8792" marR="8792" marT="8792" marB="0" anchor="ctr"/>
                </a:tc>
              </a:tr>
              <a:tr h="490134">
                <a:tc>
                  <a:txBody>
                    <a:bodyPr/>
                    <a:lstStyle/>
                    <a:p>
                      <a:pPr algn="l" fontAlgn="ctr"/>
                      <a:r>
                        <a:rPr lang="en-US" sz="1400" u="none" strike="noStrike" dirty="0" smtClean="0">
                          <a:latin typeface="Arial" pitchFamily="34" charset="0"/>
                          <a:cs typeface="Arial" pitchFamily="34" charset="0"/>
                        </a:rPr>
                        <a:t>Grade </a:t>
                      </a:r>
                      <a:r>
                        <a:rPr lang="en-US" sz="1400" u="none" strike="noStrike" dirty="0">
                          <a:latin typeface="Arial" pitchFamily="34" charset="0"/>
                          <a:cs typeface="Arial" pitchFamily="34" charset="0"/>
                        </a:rPr>
                        <a:t>9 and/or 11</a:t>
                      </a:r>
                      <a:endParaRPr lang="en-US" sz="1400" b="0" i="0" u="none" strike="noStrike" dirty="0">
                        <a:latin typeface="Arial" pitchFamily="34" charset="0"/>
                        <a:cs typeface="Arial" pitchFamily="34" charset="0"/>
                      </a:endParaRPr>
                    </a:p>
                  </a:txBody>
                  <a:tcPr marR="8792" marT="8792" marB="0" anchor="ctr"/>
                </a:tc>
                <a:tc>
                  <a:txBody>
                    <a:bodyPr/>
                    <a:lstStyle/>
                    <a:p>
                      <a:pPr algn="ctr" fontAlgn="ctr"/>
                      <a:r>
                        <a:rPr lang="en-US" sz="1400" u="none" strike="noStrike" dirty="0">
                          <a:latin typeface="Arial" pitchFamily="34" charset="0"/>
                          <a:cs typeface="Arial" pitchFamily="34" charset="0"/>
                        </a:rPr>
                        <a:t>71</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15</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21%</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52</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73%</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4</a:t>
                      </a:r>
                      <a:endParaRPr lang="en-US" sz="1400" b="0" i="0" u="none" strike="noStrike" dirty="0">
                        <a:latin typeface="Arial" pitchFamily="34" charset="0"/>
                        <a:cs typeface="Arial" pitchFamily="34" charset="0"/>
                      </a:endParaRPr>
                    </a:p>
                  </a:txBody>
                  <a:tcPr marL="8792" marR="8792" marT="8792" marB="0" anchor="ctr"/>
                </a:tc>
                <a:tc>
                  <a:txBody>
                    <a:bodyPr/>
                    <a:lstStyle/>
                    <a:p>
                      <a:pPr algn="ctr" fontAlgn="ctr"/>
                      <a:r>
                        <a:rPr lang="en-US" sz="1400" u="none" strike="noStrike" dirty="0">
                          <a:latin typeface="Arial" pitchFamily="34" charset="0"/>
                          <a:cs typeface="Arial" pitchFamily="34" charset="0"/>
                        </a:rPr>
                        <a:t>6%</a:t>
                      </a:r>
                      <a:endParaRPr lang="en-US" sz="1400" b="0" i="0" u="none" strike="noStrike" dirty="0">
                        <a:latin typeface="Arial" pitchFamily="34" charset="0"/>
                        <a:cs typeface="Arial" pitchFamily="34" charset="0"/>
                      </a:endParaRPr>
                    </a:p>
                  </a:txBody>
                  <a:tcPr marL="8792" marR="8792" marT="8792"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0" cy="762000"/>
          </a:xfrm>
        </p:spPr>
        <p:txBody>
          <a:bodyPr/>
          <a:lstStyle/>
          <a:p>
            <a:r>
              <a:rPr lang="en-US" dirty="0" smtClean="0"/>
              <a:t>Demographics of MCAS and PARCC Cohorts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dirty="0"/>
          </a:p>
        </p:txBody>
      </p:sp>
      <p:graphicFrame>
        <p:nvGraphicFramePr>
          <p:cNvPr id="6" name="Table 5"/>
          <p:cNvGraphicFramePr>
            <a:graphicFrameLocks noGrp="1"/>
          </p:cNvGraphicFramePr>
          <p:nvPr/>
        </p:nvGraphicFramePr>
        <p:xfrm>
          <a:off x="1600200" y="1447800"/>
          <a:ext cx="5943600" cy="4954938"/>
        </p:xfrm>
        <a:graphic>
          <a:graphicData uri="http://schemas.openxmlformats.org/drawingml/2006/table">
            <a:tbl>
              <a:tblPr>
                <a:tableStyleId>{BC89EF96-8CEA-46FF-86C4-4CE0E7609802}</a:tableStyleId>
              </a:tblPr>
              <a:tblGrid>
                <a:gridCol w="1925857"/>
                <a:gridCol w="1122143"/>
                <a:gridCol w="990600"/>
                <a:gridCol w="990600"/>
                <a:gridCol w="914400"/>
              </a:tblGrid>
              <a:tr h="1024825">
                <a:tc rowSpan="2">
                  <a:txBody>
                    <a:bodyPr/>
                    <a:lstStyle/>
                    <a:p>
                      <a:pPr algn="ctr" fontAlgn="ctr"/>
                      <a:r>
                        <a:rPr lang="en-US" sz="1400" u="none" strike="noStrike" dirty="0" smtClean="0"/>
                        <a:t>Group based on 2013-14 Enrollment in</a:t>
                      </a:r>
                      <a:r>
                        <a:rPr lang="en-US" sz="1400" u="none" strike="noStrike" baseline="0" dirty="0" smtClean="0"/>
                        <a:t> Grades 3-8</a:t>
                      </a:r>
                      <a:endParaRPr lang="en-US" sz="1400" b="1" u="none" strike="noStrike" baseline="0" dirty="0" smtClean="0">
                        <a:latin typeface="Arial" pitchFamily="34" charset="0"/>
                        <a:cs typeface="Arial" pitchFamily="34" charset="0"/>
                      </a:endParaRPr>
                    </a:p>
                  </a:txBody>
                  <a:tcPr marR="8792" marT="8792" marB="0" anchor="ctr"/>
                </a:tc>
                <a:tc gridSpan="2">
                  <a:txBody>
                    <a:bodyPr/>
                    <a:lstStyle/>
                    <a:p>
                      <a:pPr algn="ctr" fontAlgn="ctr"/>
                      <a:r>
                        <a:rPr lang="en-US" sz="1400" b="1" u="none" strike="noStrike" dirty="0" smtClean="0"/>
                        <a:t>MCAS</a:t>
                      </a:r>
                    </a:p>
                    <a:p>
                      <a:pPr algn="ctr" fontAlgn="ctr"/>
                      <a:r>
                        <a:rPr lang="en-US" sz="1400" b="1" i="0" u="none" strike="noStrike" dirty="0" smtClean="0">
                          <a:latin typeface="Arial" pitchFamily="34" charset="0"/>
                          <a:cs typeface="Arial" pitchFamily="34" charset="0"/>
                        </a:rPr>
                        <a:t>N = 194,054</a:t>
                      </a:r>
                      <a:endParaRPr lang="en-US" sz="1400" b="1" i="0" u="none" strike="noStrike" dirty="0">
                        <a:latin typeface="Arial" pitchFamily="34" charset="0"/>
                        <a:cs typeface="Arial" pitchFamily="34" charset="0"/>
                      </a:endParaRPr>
                    </a:p>
                  </a:txBody>
                  <a:tcPr marL="8792" marR="8792" marT="8792" marB="0" anchor="ctr"/>
                </a:tc>
                <a:tc hMerge="1">
                  <a:txBody>
                    <a:bodyPr/>
                    <a:lstStyle/>
                    <a:p>
                      <a:endParaRPr lang="en-US"/>
                    </a:p>
                  </a:txBody>
                  <a:tcPr/>
                </a:tc>
                <a:tc gridSpan="2">
                  <a:txBody>
                    <a:bodyPr/>
                    <a:lstStyle/>
                    <a:p>
                      <a:pPr algn="ctr" fontAlgn="ctr"/>
                      <a:r>
                        <a:rPr lang="en-US" sz="1400" b="1" u="none" strike="noStrike" dirty="0" smtClean="0"/>
                        <a:t>PARCC</a:t>
                      </a:r>
                    </a:p>
                    <a:p>
                      <a:pPr algn="ctr" fontAlgn="ctr"/>
                      <a:r>
                        <a:rPr lang="en-US" sz="1400" b="1" i="0" u="none" strike="noStrike" dirty="0" smtClean="0">
                          <a:latin typeface="Arial" pitchFamily="34" charset="0"/>
                          <a:cs typeface="Arial" pitchFamily="34" charset="0"/>
                        </a:rPr>
                        <a:t>N = 232,529</a:t>
                      </a:r>
                      <a:endParaRPr lang="en-US" sz="1400" b="1" i="0" u="none" strike="noStrike" dirty="0">
                        <a:latin typeface="Arial" pitchFamily="34" charset="0"/>
                        <a:cs typeface="Arial" pitchFamily="34" charset="0"/>
                      </a:endParaRPr>
                    </a:p>
                  </a:txBody>
                  <a:tcPr marL="8792" marR="8792" marT="8792" marB="0" anchor="ctr"/>
                </a:tc>
                <a:tc hMerge="1">
                  <a:txBody>
                    <a:bodyPr/>
                    <a:lstStyle/>
                    <a:p>
                      <a:endParaRPr lang="en-US"/>
                    </a:p>
                  </a:txBody>
                  <a:tcPr/>
                </a:tc>
              </a:tr>
              <a:tr h="499175">
                <a:tc vMerge="1">
                  <a:txBody>
                    <a:bodyPr/>
                    <a:lstStyle/>
                    <a:p>
                      <a:endParaRPr lang="en-US"/>
                    </a:p>
                  </a:txBody>
                  <a:tcPr/>
                </a:tc>
                <a:tc>
                  <a:txBody>
                    <a:bodyPr/>
                    <a:lstStyle/>
                    <a:p>
                      <a:pPr algn="ctr" fontAlgn="ctr"/>
                      <a:r>
                        <a:rPr lang="en-US" sz="1400" b="1" u="none" strike="noStrike" dirty="0" smtClean="0"/>
                        <a:t># of Students</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b="1" u="none" strike="noStrike" dirty="0" smtClean="0"/>
                        <a:t>% of MCAS</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b="1" u="none" strike="noStrike" dirty="0" smtClean="0"/>
                        <a:t># of Students</a:t>
                      </a:r>
                      <a:endParaRPr lang="en-US" sz="1400" b="1" i="0" u="none" strike="noStrike" dirty="0">
                        <a:latin typeface="Arial" pitchFamily="34" charset="0"/>
                        <a:cs typeface="Arial" pitchFamily="34" charset="0"/>
                      </a:endParaRPr>
                    </a:p>
                  </a:txBody>
                  <a:tcPr marL="8792" marR="8792" marT="8792" marB="0" anchor="ctr"/>
                </a:tc>
                <a:tc>
                  <a:txBody>
                    <a:bodyPr/>
                    <a:lstStyle/>
                    <a:p>
                      <a:pPr algn="ctr" fontAlgn="ctr"/>
                      <a:r>
                        <a:rPr lang="en-US" sz="1400" b="1" u="none" strike="noStrike" dirty="0" smtClean="0"/>
                        <a:t>% of</a:t>
                      </a:r>
                      <a:r>
                        <a:rPr lang="en-US" sz="1400" b="1" u="none" strike="noStrike" baseline="0" dirty="0" smtClean="0"/>
                        <a:t> PARCC</a:t>
                      </a:r>
                      <a:endParaRPr lang="en-US" sz="1400" b="1" i="0" u="none" strike="noStrike" dirty="0">
                        <a:latin typeface="Arial" pitchFamily="34" charset="0"/>
                        <a:cs typeface="Arial" pitchFamily="34" charset="0"/>
                      </a:endParaRPr>
                    </a:p>
                  </a:txBody>
                  <a:tcPr marL="8792" marR="8792" marT="8792" marB="0" anchor="ctr"/>
                </a:tc>
              </a:tr>
              <a:tr h="490134">
                <a:tc>
                  <a:txBody>
                    <a:bodyPr/>
                    <a:lstStyle/>
                    <a:p>
                      <a:pPr algn="l" fontAlgn="ctr"/>
                      <a:r>
                        <a:rPr lang="en-US" sz="1400" u="none" strike="noStrike" dirty="0" smtClean="0"/>
                        <a:t>African</a:t>
                      </a:r>
                      <a:r>
                        <a:rPr lang="en-US" sz="1400" u="none" strike="noStrike" baseline="0" dirty="0" smtClean="0"/>
                        <a:t> American</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9,969</a:t>
                      </a:r>
                      <a:endParaRPr lang="en-US" sz="1400" dirty="0"/>
                    </a:p>
                  </a:txBody>
                  <a:tcPr marL="8792" marR="8792" marT="8792" marB="0" anchor="ctr"/>
                </a:tc>
                <a:tc>
                  <a:txBody>
                    <a:bodyPr/>
                    <a:lstStyle/>
                    <a:p>
                      <a:pPr algn="ctr"/>
                      <a:r>
                        <a:rPr lang="en-US" sz="1400" dirty="0" smtClean="0"/>
                        <a:t>5.1%</a:t>
                      </a:r>
                      <a:endParaRPr lang="en-US" sz="1400" dirty="0"/>
                    </a:p>
                  </a:txBody>
                  <a:tcPr marL="8792" marR="8792" marT="8792" marB="0" anchor="ctr"/>
                </a:tc>
                <a:tc>
                  <a:txBody>
                    <a:bodyPr/>
                    <a:lstStyle/>
                    <a:p>
                      <a:pPr algn="ctr"/>
                      <a:r>
                        <a:rPr lang="en-US" sz="1400" dirty="0" smtClean="0"/>
                        <a:t>25,874</a:t>
                      </a:r>
                      <a:endParaRPr lang="en-US" sz="1400" dirty="0"/>
                    </a:p>
                  </a:txBody>
                  <a:tcPr marL="8792" marR="8792" marT="8792" marB="0" anchor="ctr"/>
                </a:tc>
                <a:tc>
                  <a:txBody>
                    <a:bodyPr/>
                    <a:lstStyle/>
                    <a:p>
                      <a:pPr algn="ctr"/>
                      <a:r>
                        <a:rPr lang="en-US" sz="1400" dirty="0" smtClean="0"/>
                        <a:t>11.1%</a:t>
                      </a:r>
                      <a:endParaRPr lang="en-US" sz="1400" dirty="0"/>
                    </a:p>
                  </a:txBody>
                  <a:tcPr marL="8792" marR="8792" marT="8792" marB="0" anchor="ctr"/>
                </a:tc>
              </a:tr>
              <a:tr h="490134">
                <a:tc>
                  <a:txBody>
                    <a:bodyPr/>
                    <a:lstStyle/>
                    <a:p>
                      <a:pPr algn="l" fontAlgn="ctr"/>
                      <a:r>
                        <a:rPr lang="en-US" sz="1400" u="none" strike="noStrike" dirty="0" smtClean="0"/>
                        <a:t>Asian</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13,108</a:t>
                      </a:r>
                      <a:endParaRPr lang="en-US" sz="1400" dirty="0"/>
                    </a:p>
                  </a:txBody>
                  <a:tcPr marL="8792" marR="8792" marT="8792" marB="0" anchor="ctr"/>
                </a:tc>
                <a:tc>
                  <a:txBody>
                    <a:bodyPr/>
                    <a:lstStyle/>
                    <a:p>
                      <a:pPr algn="ctr"/>
                      <a:r>
                        <a:rPr lang="en-US" sz="1400" dirty="0" smtClean="0"/>
                        <a:t>6.8%</a:t>
                      </a:r>
                      <a:endParaRPr lang="en-US" sz="1400" dirty="0"/>
                    </a:p>
                  </a:txBody>
                  <a:tcPr marL="8792" marR="8792" marT="8792" marB="0" anchor="ctr"/>
                </a:tc>
                <a:tc>
                  <a:txBody>
                    <a:bodyPr/>
                    <a:lstStyle/>
                    <a:p>
                      <a:pPr algn="ctr"/>
                      <a:r>
                        <a:rPr lang="en-US" sz="1400" dirty="0" smtClean="0"/>
                        <a:t>13,201</a:t>
                      </a:r>
                      <a:endParaRPr lang="en-US" sz="1400" dirty="0"/>
                    </a:p>
                  </a:txBody>
                  <a:tcPr marL="8792" marR="8792" marT="8792" marB="0" anchor="ctr"/>
                </a:tc>
                <a:tc>
                  <a:txBody>
                    <a:bodyPr/>
                    <a:lstStyle/>
                    <a:p>
                      <a:pPr algn="ctr"/>
                      <a:r>
                        <a:rPr lang="en-US" sz="1400" dirty="0" smtClean="0"/>
                        <a:t>5.7%</a:t>
                      </a:r>
                      <a:endParaRPr lang="en-US" sz="1400" dirty="0"/>
                    </a:p>
                  </a:txBody>
                  <a:tcPr marL="8792" marR="8792" marT="8792" marB="0" anchor="ctr"/>
                </a:tc>
              </a:tr>
              <a:tr h="490134">
                <a:tc>
                  <a:txBody>
                    <a:bodyPr/>
                    <a:lstStyle/>
                    <a:p>
                      <a:pPr algn="l" fontAlgn="ctr"/>
                      <a:r>
                        <a:rPr lang="en-US" sz="1400" u="none" strike="noStrike" dirty="0" smtClean="0"/>
                        <a:t>Hispanic</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30,750</a:t>
                      </a:r>
                      <a:endParaRPr lang="en-US" sz="1400" dirty="0"/>
                    </a:p>
                  </a:txBody>
                  <a:tcPr marL="8792" marR="8792" marT="8792" marB="0" anchor="ctr"/>
                </a:tc>
                <a:tc>
                  <a:txBody>
                    <a:bodyPr/>
                    <a:lstStyle/>
                    <a:p>
                      <a:pPr algn="ctr"/>
                      <a:r>
                        <a:rPr lang="en-US" sz="1400" dirty="0" smtClean="0"/>
                        <a:t>15.8%</a:t>
                      </a:r>
                      <a:endParaRPr lang="en-US" sz="1400" dirty="0"/>
                    </a:p>
                  </a:txBody>
                  <a:tcPr marL="8792" marR="8792" marT="8792" marB="0" anchor="ctr"/>
                </a:tc>
                <a:tc>
                  <a:txBody>
                    <a:bodyPr/>
                    <a:lstStyle/>
                    <a:p>
                      <a:pPr algn="ctr"/>
                      <a:r>
                        <a:rPr lang="en-US" sz="1400" dirty="0" smtClean="0"/>
                        <a:t>40,676</a:t>
                      </a:r>
                      <a:endParaRPr lang="en-US" sz="1400" dirty="0"/>
                    </a:p>
                  </a:txBody>
                  <a:tcPr marL="8792" marR="8792" marT="8792" marB="0" anchor="ctr"/>
                </a:tc>
                <a:tc>
                  <a:txBody>
                    <a:bodyPr/>
                    <a:lstStyle/>
                    <a:p>
                      <a:pPr algn="ctr"/>
                      <a:r>
                        <a:rPr lang="en-US" sz="1400" dirty="0" smtClean="0"/>
                        <a:t>17.5%</a:t>
                      </a:r>
                      <a:endParaRPr lang="en-US" sz="1400" dirty="0"/>
                    </a:p>
                  </a:txBody>
                  <a:tcPr marL="8792" marR="8792" marT="8792" marB="0" anchor="ctr"/>
                </a:tc>
              </a:tr>
              <a:tr h="490134">
                <a:tc>
                  <a:txBody>
                    <a:bodyPr/>
                    <a:lstStyle/>
                    <a:p>
                      <a:pPr algn="l" fontAlgn="ctr"/>
                      <a:r>
                        <a:rPr lang="en-US" sz="1400" u="none" strike="noStrike" dirty="0" smtClean="0"/>
                        <a:t>White</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134,017</a:t>
                      </a:r>
                      <a:endParaRPr lang="en-US" sz="1400" dirty="0"/>
                    </a:p>
                  </a:txBody>
                  <a:tcPr marL="8792" marR="8792" marT="8792" marB="0" anchor="ctr"/>
                </a:tc>
                <a:tc>
                  <a:txBody>
                    <a:bodyPr/>
                    <a:lstStyle/>
                    <a:p>
                      <a:pPr algn="ctr"/>
                      <a:r>
                        <a:rPr lang="en-US" sz="1400" dirty="0" smtClean="0"/>
                        <a:t>69.1%</a:t>
                      </a:r>
                      <a:endParaRPr lang="en-US" sz="1400" dirty="0"/>
                    </a:p>
                  </a:txBody>
                  <a:tcPr marL="8792" marR="8792" marT="8792" marB="0" anchor="ctr"/>
                </a:tc>
                <a:tc>
                  <a:txBody>
                    <a:bodyPr/>
                    <a:lstStyle/>
                    <a:p>
                      <a:pPr algn="ctr"/>
                      <a:r>
                        <a:rPr lang="en-US" sz="1400" dirty="0" smtClean="0"/>
                        <a:t>144,812</a:t>
                      </a:r>
                      <a:endParaRPr lang="en-US" sz="1400" dirty="0"/>
                    </a:p>
                  </a:txBody>
                  <a:tcPr marL="8792" marR="8792" marT="8792" marB="0" anchor="ctr"/>
                </a:tc>
                <a:tc>
                  <a:txBody>
                    <a:bodyPr/>
                    <a:lstStyle/>
                    <a:p>
                      <a:pPr algn="ctr"/>
                      <a:r>
                        <a:rPr lang="en-US" sz="1400" dirty="0" smtClean="0"/>
                        <a:t>62.3%</a:t>
                      </a:r>
                      <a:endParaRPr lang="en-US" sz="1400" dirty="0"/>
                    </a:p>
                  </a:txBody>
                  <a:tcPr marL="8792" marR="8792" marT="8792" marB="0" anchor="ctr"/>
                </a:tc>
              </a:tr>
              <a:tr h="490134">
                <a:tc>
                  <a:txBody>
                    <a:bodyPr/>
                    <a:lstStyle/>
                    <a:p>
                      <a:pPr algn="l" fontAlgn="ctr"/>
                      <a:r>
                        <a:rPr lang="en-US" sz="1400" u="none" strike="noStrike" dirty="0" smtClean="0"/>
                        <a:t>Low Income</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66,811</a:t>
                      </a:r>
                      <a:endParaRPr lang="en-US" sz="1400" dirty="0"/>
                    </a:p>
                  </a:txBody>
                  <a:tcPr marL="8792" marR="8792" marT="8792" marB="0" anchor="ctr"/>
                </a:tc>
                <a:tc>
                  <a:txBody>
                    <a:bodyPr/>
                    <a:lstStyle/>
                    <a:p>
                      <a:pPr algn="ctr"/>
                      <a:r>
                        <a:rPr lang="en-US" sz="1400" dirty="0" smtClean="0"/>
                        <a:t>34.4%</a:t>
                      </a:r>
                      <a:endParaRPr lang="en-US" sz="1400" dirty="0"/>
                    </a:p>
                  </a:txBody>
                  <a:tcPr marL="8792" marR="8792" marT="8792" marB="0" anchor="ctr"/>
                </a:tc>
                <a:tc>
                  <a:txBody>
                    <a:bodyPr/>
                    <a:lstStyle/>
                    <a:p>
                      <a:pPr algn="ctr"/>
                      <a:r>
                        <a:rPr lang="en-US" sz="1400" dirty="0" smtClean="0"/>
                        <a:t>98,101</a:t>
                      </a:r>
                      <a:endParaRPr lang="en-US" sz="1400" dirty="0"/>
                    </a:p>
                  </a:txBody>
                  <a:tcPr marL="8792" marR="8792" marT="8792" marB="0" anchor="ctr"/>
                </a:tc>
                <a:tc>
                  <a:txBody>
                    <a:bodyPr/>
                    <a:lstStyle/>
                    <a:p>
                      <a:pPr algn="ctr"/>
                      <a:r>
                        <a:rPr lang="en-US" sz="1400" dirty="0" smtClean="0"/>
                        <a:t>42.2%</a:t>
                      </a:r>
                      <a:endParaRPr lang="en-US" sz="1400" dirty="0"/>
                    </a:p>
                  </a:txBody>
                  <a:tcPr marL="8792" marR="8792" marT="8792" marB="0" anchor="ctr"/>
                </a:tc>
              </a:tr>
              <a:tr h="490134">
                <a:tc>
                  <a:txBody>
                    <a:bodyPr/>
                    <a:lstStyle/>
                    <a:p>
                      <a:pPr algn="l" fontAlgn="ctr"/>
                      <a:r>
                        <a:rPr lang="en-US" sz="1400" u="none" strike="noStrike" dirty="0" smtClean="0"/>
                        <a:t>LEP</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12,750</a:t>
                      </a:r>
                      <a:endParaRPr lang="en-US" sz="1400" dirty="0"/>
                    </a:p>
                  </a:txBody>
                  <a:tcPr marL="8792" marR="8792" marT="8792" marB="0" anchor="ctr"/>
                </a:tc>
                <a:tc>
                  <a:txBody>
                    <a:bodyPr/>
                    <a:lstStyle/>
                    <a:p>
                      <a:pPr algn="ctr"/>
                      <a:r>
                        <a:rPr lang="en-US" sz="1400" dirty="0" smtClean="0"/>
                        <a:t>6.6%</a:t>
                      </a:r>
                      <a:endParaRPr lang="en-US" sz="1400" dirty="0"/>
                    </a:p>
                  </a:txBody>
                  <a:tcPr marL="8792" marR="8792" marT="8792" marB="0" anchor="ctr"/>
                </a:tc>
                <a:tc>
                  <a:txBody>
                    <a:bodyPr/>
                    <a:lstStyle/>
                    <a:p>
                      <a:pPr algn="ctr"/>
                      <a:r>
                        <a:rPr lang="en-US" sz="1400" dirty="0" smtClean="0"/>
                        <a:t>18,815</a:t>
                      </a:r>
                      <a:endParaRPr lang="en-US" sz="1400" dirty="0"/>
                    </a:p>
                  </a:txBody>
                  <a:tcPr marL="8792" marR="8792" marT="8792" marB="0" anchor="ctr"/>
                </a:tc>
                <a:tc>
                  <a:txBody>
                    <a:bodyPr/>
                    <a:lstStyle/>
                    <a:p>
                      <a:pPr algn="ctr"/>
                      <a:r>
                        <a:rPr lang="en-US" sz="1400" dirty="0" smtClean="0"/>
                        <a:t>8.1%</a:t>
                      </a:r>
                      <a:endParaRPr lang="en-US" sz="1400" dirty="0"/>
                    </a:p>
                  </a:txBody>
                  <a:tcPr marL="8792" marR="8792" marT="8792" marB="0" anchor="ctr"/>
                </a:tc>
              </a:tr>
              <a:tr h="490134">
                <a:tc>
                  <a:txBody>
                    <a:bodyPr/>
                    <a:lstStyle/>
                    <a:p>
                      <a:pPr algn="l" fontAlgn="ctr"/>
                      <a:r>
                        <a:rPr lang="en-US" sz="1400" u="none" strike="noStrike" dirty="0" smtClean="0"/>
                        <a:t>Students</a:t>
                      </a:r>
                      <a:r>
                        <a:rPr lang="en-US" sz="1400" u="none" strike="noStrike" baseline="0" dirty="0" smtClean="0"/>
                        <a:t> w/Disabilities</a:t>
                      </a:r>
                      <a:endParaRPr lang="en-US" sz="1400" b="0" i="0" u="none" strike="noStrike" dirty="0">
                        <a:latin typeface="Arial" pitchFamily="34" charset="0"/>
                        <a:cs typeface="Arial" pitchFamily="34" charset="0"/>
                      </a:endParaRPr>
                    </a:p>
                  </a:txBody>
                  <a:tcPr marR="8792" marT="8792" marB="0" anchor="ctr"/>
                </a:tc>
                <a:tc>
                  <a:txBody>
                    <a:bodyPr/>
                    <a:lstStyle/>
                    <a:p>
                      <a:pPr algn="ctr"/>
                      <a:r>
                        <a:rPr lang="en-US" sz="1400" dirty="0" smtClean="0"/>
                        <a:t>32,927</a:t>
                      </a:r>
                      <a:endParaRPr lang="en-US" sz="1400" dirty="0"/>
                    </a:p>
                  </a:txBody>
                  <a:tcPr marL="8792" marR="8792" marT="8792" marB="0" anchor="ctr"/>
                </a:tc>
                <a:tc>
                  <a:txBody>
                    <a:bodyPr/>
                    <a:lstStyle/>
                    <a:p>
                      <a:pPr algn="ctr"/>
                      <a:r>
                        <a:rPr lang="en-US" sz="1400" dirty="0" smtClean="0"/>
                        <a:t>17.0%</a:t>
                      </a:r>
                      <a:endParaRPr lang="en-US" sz="1400" dirty="0"/>
                    </a:p>
                  </a:txBody>
                  <a:tcPr marL="8792" marR="8792" marT="8792" marB="0" anchor="ctr"/>
                </a:tc>
                <a:tc>
                  <a:txBody>
                    <a:bodyPr/>
                    <a:lstStyle/>
                    <a:p>
                      <a:pPr algn="ctr"/>
                      <a:r>
                        <a:rPr lang="en-US" sz="1400" dirty="0" smtClean="0"/>
                        <a:t>40,453</a:t>
                      </a:r>
                      <a:endParaRPr lang="en-US" sz="1400" dirty="0"/>
                    </a:p>
                  </a:txBody>
                  <a:tcPr marL="8792" marR="8792" marT="8792" marB="0" anchor="ctr"/>
                </a:tc>
                <a:tc>
                  <a:txBody>
                    <a:bodyPr/>
                    <a:lstStyle/>
                    <a:p>
                      <a:pPr algn="ctr"/>
                      <a:r>
                        <a:rPr lang="en-US" sz="1400" dirty="0" smtClean="0"/>
                        <a:t>17.4%</a:t>
                      </a:r>
                      <a:endParaRPr lang="en-US" sz="1400" dirty="0"/>
                    </a:p>
                  </a:txBody>
                  <a:tcPr marL="8792" marR="8792" marT="8792"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9144000" cy="762001"/>
          </a:xfrm>
        </p:spPr>
        <p:txBody>
          <a:bodyPr/>
          <a:lstStyle/>
          <a:p>
            <a:r>
              <a:rPr lang="en-US" sz="3600" dirty="0" smtClean="0"/>
              <a:t>Breakdown of PARCC Mode by Income</a:t>
            </a:r>
            <a:endParaRPr lang="en-US" sz="3600" dirty="0"/>
          </a:p>
        </p:txBody>
      </p:sp>
      <p:sp>
        <p:nvSpPr>
          <p:cNvPr id="4" name="Footer Placeholder 3"/>
          <p:cNvSpPr>
            <a:spLocks noGrp="1"/>
          </p:cNvSpPr>
          <p:nvPr>
            <p:ph type="ftr" sz="quarter" idx="11"/>
          </p:nvPr>
        </p:nvSpPr>
        <p:spPr>
          <a:xfrm>
            <a:off x="0" y="6356350"/>
            <a:ext cx="8534400" cy="365125"/>
          </a:xfrm>
        </p:spPr>
        <p:txBody>
          <a:bodyPr/>
          <a:lstStyle/>
          <a:p>
            <a:r>
              <a:rPr lang="en-US" dirty="0"/>
              <a:t>Massachusetts Department of Elementary and Secondary Education ● Massachusetts Department of Higher Education</a:t>
            </a: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dirty="0"/>
          </a:p>
        </p:txBody>
      </p:sp>
      <p:pic>
        <p:nvPicPr>
          <p:cNvPr id="11" name="Picture 2" descr="C:\Users\jsx\Documents\MassDOE\PARCC\Meetings\OtherMeetings\BESE\BESEPARCCUpdate-ModeNotPoverty.JPG"/>
          <p:cNvPicPr>
            <a:picLocks noChangeAspect="1" noChangeArrowheads="1"/>
          </p:cNvPicPr>
          <p:nvPr/>
        </p:nvPicPr>
        <p:blipFill>
          <a:blip r:embed="rId3" cstate="print"/>
          <a:srcRect l="1404" t="3902" r="51998" b="3902"/>
          <a:stretch>
            <a:fillRect/>
          </a:stretch>
        </p:blipFill>
        <p:spPr bwMode="auto">
          <a:xfrm>
            <a:off x="21266" y="2349470"/>
            <a:ext cx="4551196" cy="2592349"/>
          </a:xfrm>
          <a:prstGeom prst="rect">
            <a:avLst/>
          </a:prstGeom>
          <a:noFill/>
          <a:ln>
            <a:solidFill>
              <a:srgbClr val="363636"/>
            </a:solidFill>
          </a:ln>
        </p:spPr>
      </p:pic>
      <p:pic>
        <p:nvPicPr>
          <p:cNvPr id="12" name="Picture 3" descr="C:\Users\jsx\Documents\MassDOE\PARCC\Meetings\OtherMeetings\BESE\BESEPARCCUpdate-ModePoverty.JPG"/>
          <p:cNvPicPr>
            <a:picLocks noChangeAspect="1" noChangeArrowheads="1"/>
          </p:cNvPicPr>
          <p:nvPr/>
        </p:nvPicPr>
        <p:blipFill>
          <a:blip r:embed="rId4" cstate="print"/>
          <a:srcRect l="1133" t="3825" r="51988" b="3825"/>
          <a:stretch>
            <a:fillRect/>
          </a:stretch>
        </p:blipFill>
        <p:spPr bwMode="auto">
          <a:xfrm>
            <a:off x="4634029" y="2347701"/>
            <a:ext cx="4462814" cy="2605299"/>
          </a:xfrm>
          <a:prstGeom prst="rect">
            <a:avLst/>
          </a:prstGeom>
          <a:noFill/>
          <a:ln>
            <a:solidFill>
              <a:srgbClr val="363636"/>
            </a:solidFill>
          </a:ln>
        </p:spPr>
      </p:pic>
      <p:sp>
        <p:nvSpPr>
          <p:cNvPr id="7" name="Content Placeholder 2"/>
          <p:cNvSpPr>
            <a:spLocks noGrp="1"/>
          </p:cNvSpPr>
          <p:nvPr>
            <p:ph idx="1"/>
          </p:nvPr>
        </p:nvSpPr>
        <p:spPr>
          <a:xfrm>
            <a:off x="0" y="1219200"/>
            <a:ext cx="9144000" cy="5105400"/>
          </a:xfrm>
        </p:spPr>
        <p:txBody>
          <a:bodyPr/>
          <a:lstStyle/>
          <a:p>
            <a:r>
              <a:rPr lang="en-US" sz="2400" dirty="0" smtClean="0"/>
              <a:t>Grades 3-8 only; poverty defined as districts with 40% or more students eligible for free or reduced lunch</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0" cy="685800"/>
          </a:xfrm>
        </p:spPr>
        <p:txBody>
          <a:bodyPr/>
          <a:lstStyle/>
          <a:p>
            <a:r>
              <a:rPr lang="en-US" dirty="0" smtClean="0"/>
              <a:t>Public Reporting </a:t>
            </a:r>
            <a:r>
              <a:rPr lang="en-US" dirty="0" smtClean="0"/>
              <a:t>on PARCC</a:t>
            </a:r>
            <a:endParaRPr lang="en-US" dirty="0"/>
          </a:p>
        </p:txBody>
      </p:sp>
      <p:sp>
        <p:nvSpPr>
          <p:cNvPr id="3" name="Content Placeholder 2"/>
          <p:cNvSpPr>
            <a:spLocks noGrp="1"/>
          </p:cNvSpPr>
          <p:nvPr>
            <p:ph idx="1"/>
          </p:nvPr>
        </p:nvSpPr>
        <p:spPr/>
        <p:txBody>
          <a:bodyPr>
            <a:normAutofit/>
          </a:bodyPr>
          <a:lstStyle/>
          <a:p>
            <a:r>
              <a:rPr lang="en-US" dirty="0" smtClean="0"/>
              <a:t>The Department </a:t>
            </a:r>
            <a:r>
              <a:rPr lang="en-US" dirty="0" smtClean="0"/>
              <a:t>will use </a:t>
            </a:r>
            <a:r>
              <a:rPr lang="en-US" dirty="0" smtClean="0"/>
              <a:t>a representative sample to link PARCC results to MCAS results </a:t>
            </a:r>
          </a:p>
          <a:p>
            <a:r>
              <a:rPr lang="en-US" dirty="0" smtClean="0"/>
              <a:t>Achievement and growth (where available) will be reported at the student, school, district, and state levels</a:t>
            </a:r>
          </a:p>
          <a:p>
            <a:r>
              <a:rPr lang="en-US" dirty="0" smtClean="0"/>
              <a:t>A large representative sample </a:t>
            </a:r>
            <a:r>
              <a:rPr lang="en-US" dirty="0" smtClean="0"/>
              <a:t>will</a:t>
            </a:r>
            <a:r>
              <a:rPr lang="en-US" dirty="0" smtClean="0"/>
              <a:t> </a:t>
            </a:r>
            <a:r>
              <a:rPr lang="en-US" dirty="0" smtClean="0"/>
              <a:t>allow the Department to identify PARCC scaled scores that are similarly difficult to achieve to calculate a Composite Performance Index, </a:t>
            </a:r>
            <a:r>
              <a:rPr lang="en-US" i="1" dirty="0" smtClean="0"/>
              <a:t>Needs Improvement, </a:t>
            </a:r>
            <a:r>
              <a:rPr lang="en-US" dirty="0" smtClean="0"/>
              <a:t>and </a:t>
            </a:r>
            <a:r>
              <a:rPr lang="en-US" i="1" dirty="0" smtClean="0"/>
              <a:t>Advanced </a:t>
            </a:r>
            <a:r>
              <a:rPr lang="en-US" dirty="0" smtClean="0"/>
              <a:t>cut scores under “hold-harmless”</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1775"/>
            <a:ext cx="9144000" cy="5051425"/>
          </a:xfrm>
        </p:spPr>
        <p:txBody>
          <a:bodyPr/>
          <a:lstStyle/>
          <a:p>
            <a:r>
              <a:rPr lang="en-US" sz="2800" dirty="0" smtClean="0"/>
              <a:t>Will data be reported for a school that </a:t>
            </a:r>
            <a:r>
              <a:rPr lang="en-US" sz="2800" dirty="0" smtClean="0"/>
              <a:t>administers </a:t>
            </a:r>
            <a:r>
              <a:rPr lang="en-US" sz="2800" dirty="0" smtClean="0"/>
              <a:t>PARCC?</a:t>
            </a:r>
          </a:p>
          <a:p>
            <a:pPr lvl="1"/>
            <a:r>
              <a:rPr lang="en-US" sz="2600" dirty="0" smtClean="0"/>
              <a:t>Yes, ESE will report assessment and accountability data for all schools, whether they administer MCAS or PARCC</a:t>
            </a:r>
          </a:p>
          <a:p>
            <a:pPr lvl="1"/>
            <a:r>
              <a:rPr lang="en-US" sz="2600" dirty="0" smtClean="0"/>
              <a:t>Using a representative sample, ESE will use “</a:t>
            </a:r>
            <a:r>
              <a:rPr lang="en-US" sz="2600" dirty="0" err="1" smtClean="0"/>
              <a:t>equipercentile</a:t>
            </a:r>
            <a:r>
              <a:rPr lang="en-US" sz="2600" dirty="0" smtClean="0"/>
              <a:t> linking” to compare and publish achievement levels and CPI scores based upon 2015 MCAS and PARCC results for each school</a:t>
            </a:r>
          </a:p>
          <a:p>
            <a:pPr lvl="1"/>
            <a:r>
              <a:rPr lang="en-US" sz="2600" dirty="0" smtClean="0"/>
              <a:t>ESE will calculate reliable student growth percentiles (SGPs) for schools that administer PARCC</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sp>
        <p:nvSpPr>
          <p:cNvPr id="6" name="Title 1"/>
          <p:cNvSpPr txBox="1">
            <a:spLocks/>
          </p:cNvSpPr>
          <p:nvPr/>
        </p:nvSpPr>
        <p:spPr>
          <a:xfrm>
            <a:off x="0" y="304800"/>
            <a:ext cx="9144000" cy="762000"/>
          </a:xfrm>
          <a:prstGeom prst="rect">
            <a:avLst/>
          </a:prstGeom>
        </p:spPr>
        <p:txBody>
          <a:bodyPr vert="horz" lIns="91440" tIns="45720" rIns="91440" bIns="45720" rtlCol="0" anchor="b" anchorCtr="1">
            <a:noAutofit/>
          </a:bodyPr>
          <a:lstStyle/>
          <a:p>
            <a:pPr lvl="0" algn="ctr"/>
            <a:r>
              <a:rPr lang="en-US" sz="3600" b="1" dirty="0" smtClean="0">
                <a:latin typeface="Arial Narrow" pitchFamily="34" charset="0"/>
                <a:ea typeface="+mj-ea"/>
                <a:cs typeface="Arial" pitchFamily="34" charset="0"/>
              </a:rPr>
              <a:t>“Hold harmless” approach for</a:t>
            </a:r>
            <a:br>
              <a:rPr lang="en-US" sz="3600" b="1" dirty="0" smtClean="0">
                <a:latin typeface="Arial Narrow" pitchFamily="34" charset="0"/>
                <a:ea typeface="+mj-ea"/>
                <a:cs typeface="Arial" pitchFamily="34" charset="0"/>
              </a:rPr>
            </a:br>
            <a:r>
              <a:rPr lang="en-US" sz="3600" b="1" dirty="0" smtClean="0">
                <a:latin typeface="Arial Narrow" pitchFamily="34" charset="0"/>
                <a:ea typeface="+mj-ea"/>
                <a:cs typeface="Arial" pitchFamily="34" charset="0"/>
              </a:rPr>
              <a:t>schools administering PARCC</a:t>
            </a:r>
            <a:endParaRPr kumimoji="0" lang="en-US" sz="3600" b="1" i="0" u="none" strike="noStrike" kern="1200" cap="none" spc="0" normalizeH="0" baseline="0" noProof="0" dirty="0">
              <a:ln>
                <a:noFill/>
              </a:ln>
              <a:solidFill>
                <a:schemeClr val="tx1"/>
              </a:solidFill>
              <a:effectLst/>
              <a:uLnTx/>
              <a:uFillTx/>
              <a:latin typeface="Arial Narrow"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z="3600" dirty="0" smtClean="0"/>
              <a:t>Linking Student Achievement Results</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dirty="0"/>
          </a:p>
        </p:txBody>
      </p:sp>
      <p:graphicFrame>
        <p:nvGraphicFramePr>
          <p:cNvPr id="8" name="Content Placeholder 7"/>
          <p:cNvGraphicFramePr>
            <a:graphicFrameLocks noGrp="1"/>
          </p:cNvGraphicFramePr>
          <p:nvPr>
            <p:ph idx="1"/>
          </p:nvPr>
        </p:nvGraphicFramePr>
        <p:xfrm>
          <a:off x="381000" y="990600"/>
          <a:ext cx="8001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152400"/>
            <a:ext cx="8001000" cy="1066800"/>
          </a:xfrm>
        </p:spPr>
        <p:txBody>
          <a:bodyPr>
            <a:normAutofit fontScale="90000"/>
          </a:bodyPr>
          <a:lstStyle/>
          <a:p>
            <a:pPr algn="ctr"/>
            <a:r>
              <a:rPr lang="en-US" sz="4000" b="1" dirty="0" smtClean="0">
                <a:latin typeface="Arial Narrow" pitchFamily="34" charset="0"/>
              </a:rPr>
              <a:t>Calculating Growth Percentiles with PARCC</a:t>
            </a:r>
            <a:endParaRPr lang="en-US" sz="4000" b="1" dirty="0">
              <a:latin typeface="Arial Narrow" pitchFamily="34" charset="0"/>
            </a:endParaRP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dirty="0"/>
          </a:p>
        </p:txBody>
      </p:sp>
      <p:graphicFrame>
        <p:nvGraphicFramePr>
          <p:cNvPr id="11" name="Content Placeholder 10"/>
          <p:cNvGraphicFramePr>
            <a:graphicFrameLocks noGrp="1"/>
          </p:cNvGraphicFramePr>
          <p:nvPr>
            <p:ph sz="half" idx="1"/>
          </p:nvPr>
        </p:nvGraphicFramePr>
        <p:xfrm>
          <a:off x="152400" y="1524000"/>
          <a:ext cx="42672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nvPr>
        </p:nvGraphicFramePr>
        <p:xfrm>
          <a:off x="4724400" y="1524000"/>
          <a:ext cx="42672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0" y="1143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Comments from Deputy Commissioner Jeff Wulfson</a:t>
            </a:r>
          </a:p>
          <a:p>
            <a:r>
              <a:rPr lang="en-US" dirty="0" smtClean="0"/>
              <a:t>The Two-Year Test Drive of PARCC</a:t>
            </a:r>
          </a:p>
          <a:p>
            <a:r>
              <a:rPr lang="en-US" dirty="0" smtClean="0"/>
              <a:t>Results of 2014-15 assessment </a:t>
            </a:r>
            <a:r>
              <a:rPr lang="en-US" dirty="0" smtClean="0"/>
              <a:t>c</a:t>
            </a:r>
            <a:r>
              <a:rPr lang="en-US" dirty="0" smtClean="0"/>
              <a:t>hoice</a:t>
            </a:r>
          </a:p>
          <a:p>
            <a:r>
              <a:rPr lang="en-US" dirty="0" smtClean="0"/>
              <a:t>Public reporting and accountability in 2015</a:t>
            </a:r>
          </a:p>
          <a:p>
            <a:r>
              <a:rPr lang="en-US" dirty="0" smtClean="0"/>
              <a:t>A District Perspective: Revere and Burlington</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1775"/>
            <a:ext cx="9144000" cy="5051425"/>
          </a:xfrm>
        </p:spPr>
        <p:txBody>
          <a:bodyPr/>
          <a:lstStyle/>
          <a:p>
            <a:r>
              <a:rPr lang="en-US" sz="2800" dirty="0" smtClean="0"/>
              <a:t>Will accountability reporting be different in 2015?</a:t>
            </a:r>
          </a:p>
          <a:p>
            <a:pPr lvl="1"/>
            <a:r>
              <a:rPr lang="en-US" sz="2600" dirty="0" smtClean="0"/>
              <a:t>Yes, but only for schools that administer PARCC. Their level will stay the same or improve from 2014, but cannot decline.  Protocols will be followed that ensure PARCC 2015 results do not disadvantage school accountability classifications in 2016, 2017, and 2018 as well</a:t>
            </a:r>
          </a:p>
          <a:p>
            <a:pPr lvl="1"/>
            <a:r>
              <a:rPr lang="en-US" sz="2600" dirty="0" smtClean="0"/>
              <a:t>Schools administering MCAS will be classified into a level as usual, and will not be held harmless</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dirty="0"/>
          </a:p>
        </p:txBody>
      </p:sp>
      <p:sp>
        <p:nvSpPr>
          <p:cNvPr id="6" name="Title 1"/>
          <p:cNvSpPr txBox="1">
            <a:spLocks/>
          </p:cNvSpPr>
          <p:nvPr/>
        </p:nvSpPr>
        <p:spPr>
          <a:xfrm>
            <a:off x="0" y="304800"/>
            <a:ext cx="9144000" cy="838200"/>
          </a:xfrm>
          <a:prstGeom prst="rect">
            <a:avLst/>
          </a:prstGeom>
        </p:spPr>
        <p:txBody>
          <a:bodyPr vert="horz" lIns="91440" tIns="45720" rIns="91440" bIns="45720" rtlCol="0" anchor="b" anchorCtr="1">
            <a:noAutofit/>
          </a:bodyPr>
          <a:lstStyle/>
          <a:p>
            <a:pPr lvl="0" algn="ctr"/>
            <a:r>
              <a:rPr lang="en-US" sz="3600" b="1" dirty="0" smtClean="0">
                <a:latin typeface="Arial Narrow" pitchFamily="34" charset="0"/>
                <a:ea typeface="+mj-ea"/>
                <a:cs typeface="Arial" pitchFamily="34" charset="0"/>
              </a:rPr>
              <a:t>“Hold harmless” approach for</a:t>
            </a:r>
            <a:br>
              <a:rPr lang="en-US" sz="3600" b="1" dirty="0" smtClean="0">
                <a:latin typeface="Arial Narrow" pitchFamily="34" charset="0"/>
                <a:ea typeface="+mj-ea"/>
                <a:cs typeface="Arial" pitchFamily="34" charset="0"/>
              </a:rPr>
            </a:br>
            <a:r>
              <a:rPr lang="en-US" sz="3600" b="1" dirty="0" smtClean="0">
                <a:latin typeface="Arial Narrow" pitchFamily="34" charset="0"/>
                <a:ea typeface="+mj-ea"/>
                <a:cs typeface="Arial" pitchFamily="34" charset="0"/>
              </a:rPr>
              <a:t>schools administering PARCC</a:t>
            </a:r>
            <a:endParaRPr kumimoji="0" lang="en-US" sz="3600" b="1" i="0" u="none" strike="noStrike" kern="1200" cap="none" spc="0" normalizeH="0" baseline="0" noProof="0" dirty="0">
              <a:ln>
                <a:noFill/>
              </a:ln>
              <a:solidFill>
                <a:schemeClr val="tx1"/>
              </a:solidFill>
              <a:effectLst/>
              <a:uLnTx/>
              <a:uFillTx/>
              <a:latin typeface="Arial Narrow"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1775"/>
            <a:ext cx="9144000" cy="5051425"/>
          </a:xfrm>
        </p:spPr>
        <p:txBody>
          <a:bodyPr/>
          <a:lstStyle/>
          <a:p>
            <a:r>
              <a:rPr lang="en-US" sz="2800" dirty="0" smtClean="0"/>
              <a:t>What will hold harmless look like in practice?</a:t>
            </a:r>
          </a:p>
          <a:p>
            <a:pPr lvl="1"/>
            <a:r>
              <a:rPr lang="en-US" sz="2600" dirty="0" smtClean="0"/>
              <a:t>Below are three hypothetical examples of 2015 accountability determinations for schools that participate in PARCC in spring 2015</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dirty="0"/>
          </a:p>
        </p:txBody>
      </p:sp>
      <p:sp>
        <p:nvSpPr>
          <p:cNvPr id="6" name="Title 1"/>
          <p:cNvSpPr txBox="1">
            <a:spLocks/>
          </p:cNvSpPr>
          <p:nvPr/>
        </p:nvSpPr>
        <p:spPr>
          <a:xfrm>
            <a:off x="0" y="304800"/>
            <a:ext cx="9144000" cy="838200"/>
          </a:xfrm>
          <a:prstGeom prst="rect">
            <a:avLst/>
          </a:prstGeom>
        </p:spPr>
        <p:txBody>
          <a:bodyPr vert="horz" lIns="91440" tIns="45720" rIns="91440" bIns="45720" rtlCol="0" anchor="b" anchorCtr="1">
            <a:noAutofit/>
          </a:bodyPr>
          <a:lstStyle/>
          <a:p>
            <a:pPr lvl="0" algn="ctr"/>
            <a:r>
              <a:rPr lang="en-US" sz="3600" b="1" dirty="0" smtClean="0">
                <a:latin typeface="Arial Narrow" pitchFamily="34" charset="0"/>
                <a:ea typeface="+mj-ea"/>
                <a:cs typeface="Arial" pitchFamily="34" charset="0"/>
              </a:rPr>
              <a:t>“Hold harmless” approach for</a:t>
            </a:r>
            <a:br>
              <a:rPr lang="en-US" sz="3600" b="1" dirty="0" smtClean="0">
                <a:latin typeface="Arial Narrow" pitchFamily="34" charset="0"/>
                <a:ea typeface="+mj-ea"/>
                <a:cs typeface="Arial" pitchFamily="34" charset="0"/>
              </a:rPr>
            </a:br>
            <a:r>
              <a:rPr lang="en-US" sz="3600" b="1" dirty="0" smtClean="0">
                <a:latin typeface="Arial Narrow" pitchFamily="34" charset="0"/>
                <a:ea typeface="+mj-ea"/>
                <a:cs typeface="Arial" pitchFamily="34" charset="0"/>
              </a:rPr>
              <a:t>schools administering PARCC</a:t>
            </a:r>
            <a:endParaRPr kumimoji="0" lang="en-US" sz="3600" b="1" i="0" u="none" strike="noStrike" kern="1200" cap="none" spc="0" normalizeH="0" baseline="0" noProof="0" dirty="0">
              <a:ln>
                <a:noFill/>
              </a:ln>
              <a:solidFill>
                <a:schemeClr val="tx1"/>
              </a:solidFill>
              <a:effectLst/>
              <a:uLnTx/>
              <a:uFillTx/>
              <a:latin typeface="Arial Narrow" pitchFamily="34" charset="0"/>
              <a:ea typeface="+mj-ea"/>
              <a:cs typeface="Arial" pitchFamily="34" charset="0"/>
            </a:endParaRPr>
          </a:p>
        </p:txBody>
      </p:sp>
      <p:pic>
        <p:nvPicPr>
          <p:cNvPr id="8" name="Picture 7" descr="Cumulative PPI  for 3 schools with breakdown of  all students, high needs, school percentile and level for 2014 and 2015 and effect with and without Hold Harmless.&#10;"/>
          <p:cNvPicPr/>
          <p:nvPr/>
        </p:nvPicPr>
        <p:blipFill>
          <a:blip r:embed="rId2" cstate="print"/>
          <a:srcRect/>
          <a:stretch>
            <a:fillRect/>
          </a:stretch>
        </p:blipFill>
        <p:spPr bwMode="auto">
          <a:xfrm>
            <a:off x="1600200" y="3733800"/>
            <a:ext cx="5943600" cy="228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Questions</a:t>
            </a:r>
            <a:endParaRPr lang="en-US" dirty="0"/>
          </a:p>
        </p:txBody>
      </p:sp>
      <p:sp>
        <p:nvSpPr>
          <p:cNvPr id="3" name="Content Placeholder 2"/>
          <p:cNvSpPr>
            <a:spLocks noGrp="1"/>
          </p:cNvSpPr>
          <p:nvPr>
            <p:ph idx="1"/>
          </p:nvPr>
        </p:nvSpPr>
        <p:spPr/>
        <p:txBody>
          <a:bodyPr/>
          <a:lstStyle/>
          <a:p>
            <a:pPr>
              <a:buNone/>
            </a:pPr>
            <a:r>
              <a:rPr lang="en-US" sz="2800" dirty="0" smtClean="0"/>
              <a:t>Email questions to: parcc@doe.mass.edu</a:t>
            </a:r>
            <a:endParaRPr lang="en-US" sz="2800" dirty="0" smtClean="0">
              <a:hlinkClick r:id="rId2"/>
            </a:endParaRPr>
          </a:p>
          <a:p>
            <a:pPr>
              <a:buNone/>
            </a:pPr>
            <a:r>
              <a:rPr lang="en-US" sz="2800" dirty="0" smtClean="0"/>
              <a:t>Additional resources: </a:t>
            </a:r>
            <a:endParaRPr lang="en-US" sz="2800" dirty="0" smtClean="0">
              <a:hlinkClick r:id="rId2"/>
            </a:endParaRPr>
          </a:p>
          <a:p>
            <a:pPr>
              <a:buNone/>
            </a:pPr>
            <a:r>
              <a:rPr lang="en-US" sz="2800" dirty="0" smtClean="0">
                <a:hlinkClick r:id="rId2"/>
              </a:rPr>
              <a:t>www.parcconline.org</a:t>
            </a:r>
            <a:endParaRPr lang="en-US" sz="2800" dirty="0" smtClean="0"/>
          </a:p>
          <a:p>
            <a:pPr>
              <a:buNone/>
            </a:pPr>
            <a:r>
              <a:rPr lang="en-US" sz="2800" dirty="0" smtClean="0">
                <a:hlinkClick r:id="rId3"/>
              </a:rPr>
              <a:t>www.doe.mass.edu/parcc</a:t>
            </a:r>
            <a:endParaRPr lang="en-US" sz="2800" dirty="0" smtClean="0"/>
          </a:p>
          <a:p>
            <a:pPr>
              <a:buNone/>
            </a:pPr>
            <a:r>
              <a:rPr lang="en-US" sz="2800" dirty="0" smtClean="0">
                <a:hlinkClick r:id="rId4"/>
              </a:rPr>
              <a:t>www.mass.edu/currentinit/parcc.asp</a:t>
            </a:r>
            <a:r>
              <a:rPr lang="en-US" sz="2800" dirty="0" smtClean="0"/>
              <a:t> </a:t>
            </a:r>
            <a:endParaRPr lang="en-US" sz="2800" dirty="0" smtClean="0"/>
          </a:p>
          <a:p>
            <a:endParaRPr lang="en-US" sz="2800"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cstate="print">
            <a:alphaModFix/>
          </a:blip>
          <a:stretch>
            <a:fillRect/>
          </a:stretch>
        </p:blipFill>
        <p:spPr>
          <a:xfrm>
            <a:off x="1149505" y="1"/>
            <a:ext cx="6844991"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3" cstate="print">
            <a:alphaModFix/>
          </a:blip>
          <a:srcRect r="1623"/>
          <a:stretch/>
        </p:blipFill>
        <p:spPr>
          <a:xfrm>
            <a:off x="1139100" y="0"/>
            <a:ext cx="6754274"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Shape 33"/>
          <p:cNvPicPr preferRelativeResize="0"/>
          <p:nvPr/>
        </p:nvPicPr>
        <p:blipFill>
          <a:blip r:embed="rId3" cstate="print">
            <a:alphaModFix/>
          </a:blip>
          <a:stretch>
            <a:fillRect/>
          </a:stretch>
        </p:blipFill>
        <p:spPr>
          <a:xfrm>
            <a:off x="1146897" y="0"/>
            <a:ext cx="6850207"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Shape 38"/>
          <p:cNvPicPr preferRelativeResize="0"/>
          <p:nvPr/>
        </p:nvPicPr>
        <p:blipFill>
          <a:blip r:embed="rId3" cstate="print">
            <a:alphaModFix/>
          </a:blip>
          <a:stretch>
            <a:fillRect/>
          </a:stretch>
        </p:blipFill>
        <p:spPr>
          <a:xfrm>
            <a:off x="1144303" y="0"/>
            <a:ext cx="6855395"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3" cstate="print">
            <a:alphaModFix/>
          </a:blip>
          <a:srcRect r="1931"/>
          <a:stretch/>
        </p:blipFill>
        <p:spPr>
          <a:xfrm>
            <a:off x="1128674" y="0"/>
            <a:ext cx="6753574"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p:cNvPicPr preferRelativeResize="0"/>
          <p:nvPr/>
        </p:nvPicPr>
        <p:blipFill>
          <a:blip r:embed="rId3" cstate="print">
            <a:alphaModFix/>
          </a:blip>
          <a:stretch>
            <a:fillRect/>
          </a:stretch>
        </p:blipFill>
        <p:spPr>
          <a:xfrm>
            <a:off x="1145601" y="1"/>
            <a:ext cx="6852796"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cstate="print">
            <a:alphaModFix/>
          </a:blip>
          <a:stretch>
            <a:fillRect/>
          </a:stretch>
        </p:blipFill>
        <p:spPr>
          <a:xfrm>
            <a:off x="1141700" y="1"/>
            <a:ext cx="6860601"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p:spPr>
        <p:txBody>
          <a:bodyPr/>
          <a:lstStyle/>
          <a:p>
            <a:pPr algn="l"/>
            <a:r>
              <a:rPr lang="en-US" dirty="0" smtClean="0"/>
              <a:t>The Massachusetts Story: K-12</a:t>
            </a:r>
          </a:p>
        </p:txBody>
      </p:sp>
      <p:sp>
        <p:nvSpPr>
          <p:cNvPr id="3" name="Content Placeholder 2" descr="Early investments are paying off&#10;1993 Massachusetts Education Reform Act established high standards and equitable school funding regardless of zip code &#10;Today, Massachusetts K-12 students outperform all other states and rank right near the top internationally&#10;High school graduation rates are at all-time high and drop-out rates lowest in decades&#10;But there continue to be gaps in achievement&#10;Low-income, minority, and English language learners continue to lag in performance&#10;More than 1 in 3 high school graduates who enroll in public higher education require remedial courses&#10;"/>
          <p:cNvSpPr>
            <a:spLocks noGrp="1"/>
          </p:cNvSpPr>
          <p:nvPr>
            <p:ph idx="1"/>
          </p:nvPr>
        </p:nvSpPr>
        <p:spPr>
          <a:xfrm>
            <a:off x="0" y="1142999"/>
            <a:ext cx="9144000" cy="5181601"/>
          </a:xfrm>
        </p:spPr>
        <p:txBody>
          <a:bodyPr/>
          <a:lstStyle/>
          <a:p>
            <a:pPr marL="514350" indent="-514350"/>
            <a:r>
              <a:rPr lang="en-US" dirty="0" smtClean="0"/>
              <a:t>The 1993 Massachusetts Education Reform Act established high standards and equitable school funding regardless of a student’s zip code </a:t>
            </a:r>
          </a:p>
          <a:p>
            <a:pPr marL="514350" indent="-514350"/>
            <a:r>
              <a:rPr lang="en-US" dirty="0" smtClean="0"/>
              <a:t>The Massachusetts Curriculum Frameworks for ELA and Math have been revised 4 times since 1995</a:t>
            </a:r>
          </a:p>
          <a:p>
            <a:pPr marL="514350" indent="-514350"/>
            <a:r>
              <a:rPr lang="en-US" dirty="0" smtClean="0"/>
              <a:t>The 2011 Frameworks incorporate the Common Core State Standards</a:t>
            </a:r>
          </a:p>
          <a:p>
            <a:pPr marL="514350" indent="-514350"/>
            <a:r>
              <a:rPr lang="en-US" dirty="0" smtClean="0"/>
              <a:t>Today, Massachusetts K-12 students </a:t>
            </a:r>
            <a:r>
              <a:rPr lang="en-US" u="sng" dirty="0" smtClean="0"/>
              <a:t>outperform all other states</a:t>
            </a:r>
            <a:r>
              <a:rPr lang="en-US" dirty="0" smtClean="0"/>
              <a:t> and rank right near the top internationally</a:t>
            </a:r>
          </a:p>
          <a:p>
            <a:pPr marL="514350" indent="-514350"/>
            <a:r>
              <a:rPr lang="en-US" dirty="0" smtClean="0">
                <a:cs typeface="Arial" charset="0"/>
              </a:rPr>
              <a:t>High school g</a:t>
            </a:r>
            <a:r>
              <a:rPr lang="en-US" dirty="0" smtClean="0"/>
              <a:t>raduation rates are at all-time high and drop-out rates are the lowest in decades</a:t>
            </a:r>
          </a:p>
          <a:p>
            <a:endParaRPr lang="en-US" sz="2600" dirty="0" smtClean="0"/>
          </a:p>
        </p:txBody>
      </p:sp>
      <p:sp>
        <p:nvSpPr>
          <p:cNvPr id="4" name="Footer Placeholder 3"/>
          <p:cNvSpPr>
            <a:spLocks noGrp="1"/>
          </p:cNvSpPr>
          <p:nvPr>
            <p:ph type="ftr" sz="quarter" idx="11"/>
          </p:nvPr>
        </p:nvSpPr>
        <p:spPr>
          <a:xfrm>
            <a:off x="228600" y="6356350"/>
            <a:ext cx="83058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dirty="0"/>
          </a:p>
        </p:txBody>
      </p:sp>
    </p:spTree>
    <p:extLst>
      <p:ext uri="{BB962C8B-B14F-4D97-AF65-F5344CB8AC3E}">
        <p14:creationId xmlns="" xmlns:p14="http://schemas.microsoft.com/office/powerpoint/2010/main" val="3242847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cstate="print">
            <a:alphaModFix/>
          </a:blip>
          <a:stretch>
            <a:fillRect/>
          </a:stretch>
        </p:blipFill>
        <p:spPr>
          <a:xfrm>
            <a:off x="1136485" y="0"/>
            <a:ext cx="6871028"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cstate="print">
            <a:alphaModFix/>
          </a:blip>
          <a:stretch>
            <a:fillRect/>
          </a:stretch>
        </p:blipFill>
        <p:spPr>
          <a:xfrm>
            <a:off x="1131256" y="0"/>
            <a:ext cx="6881486"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cstate="print">
            <a:alphaModFix/>
          </a:blip>
          <a:stretch>
            <a:fillRect/>
          </a:stretch>
        </p:blipFill>
        <p:spPr>
          <a:xfrm>
            <a:off x="1131256" y="0"/>
            <a:ext cx="6881486"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cstate="print">
            <a:alphaModFix/>
          </a:blip>
          <a:stretch>
            <a:fillRect/>
          </a:stretch>
        </p:blipFill>
        <p:spPr>
          <a:xfrm>
            <a:off x="1087438" y="0"/>
            <a:ext cx="6969125"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cstate="print">
            <a:alphaModFix/>
          </a:blip>
          <a:stretch>
            <a:fillRect/>
          </a:stretch>
        </p:blipFill>
        <p:spPr>
          <a:xfrm>
            <a:off x="1322207" y="1"/>
            <a:ext cx="6499585" cy="6857999"/>
          </a:xfrm>
          <a:prstGeom prst="rect">
            <a:avLst/>
          </a:prstGeom>
          <a:noFill/>
          <a:ln>
            <a:noFill/>
          </a:ln>
        </p:spPr>
      </p:pic>
      <p:sp>
        <p:nvSpPr>
          <p:cNvPr id="79" name="Shape 79"/>
          <p:cNvSpPr txBox="1"/>
          <p:nvPr/>
        </p:nvSpPr>
        <p:spPr>
          <a:xfrm>
            <a:off x="1692225" y="6234800"/>
            <a:ext cx="3918900" cy="460000"/>
          </a:xfrm>
          <a:prstGeom prst="rect">
            <a:avLst/>
          </a:prstGeom>
          <a:solidFill>
            <a:srgbClr val="F3F3F3"/>
          </a:solidFill>
          <a:ln>
            <a:noFill/>
          </a:ln>
        </p:spPr>
        <p:txBody>
          <a:bodyPr lIns="91425" tIns="91425" rIns="91425" bIns="91425" anchor="t" anchorCtr="0">
            <a:noAutofit/>
          </a:bodyPr>
          <a:lstStyle/>
          <a:p>
            <a:pPr>
              <a:spcBef>
                <a:spcPts val="0"/>
              </a:spcBef>
              <a:buNone/>
            </a:pPr>
            <a:r>
              <a:rPr lang="en" sz="1800">
                <a:solidFill>
                  <a:srgbClr val="FF0000"/>
                </a:solidFill>
              </a:rPr>
              <a:t>massparcctrial.org/</a:t>
            </a:r>
          </a:p>
        </p:txBody>
      </p:sp>
      <p:sp>
        <p:nvSpPr>
          <p:cNvPr id="80" name="Shape 80"/>
          <p:cNvSpPr/>
          <p:nvPr/>
        </p:nvSpPr>
        <p:spPr>
          <a:xfrm>
            <a:off x="389751" y="6012001"/>
            <a:ext cx="768299" cy="6827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cstate="print">
            <a:alphaModFix/>
          </a:blip>
          <a:stretch>
            <a:fillRect/>
          </a:stretch>
        </p:blipFill>
        <p:spPr>
          <a:xfrm>
            <a:off x="1092807" y="0"/>
            <a:ext cx="6958387"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cstate="print">
            <a:alphaModFix/>
          </a:blip>
          <a:srcRect r="1322"/>
          <a:stretch/>
        </p:blipFill>
        <p:spPr>
          <a:xfrm>
            <a:off x="1137800" y="1"/>
            <a:ext cx="6777850" cy="6857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smtClean="0"/>
              <a:t>Improve Student Success</a:t>
            </a:r>
            <a:endParaRPr lang="en-US" dirty="0"/>
          </a:p>
        </p:txBody>
      </p:sp>
      <p:sp>
        <p:nvSpPr>
          <p:cNvPr id="3" name="Content Placeholder 2"/>
          <p:cNvSpPr>
            <a:spLocks noGrp="1"/>
          </p:cNvSpPr>
          <p:nvPr>
            <p:ph idx="1"/>
          </p:nvPr>
        </p:nvSpPr>
        <p:spPr>
          <a:xfrm>
            <a:off x="4011" y="1295400"/>
            <a:ext cx="9144000" cy="5094660"/>
          </a:xfrm>
        </p:spPr>
        <p:txBody>
          <a:bodyPr/>
          <a:lstStyle/>
          <a:p>
            <a:r>
              <a:rPr lang="en-US" dirty="0" smtClean="0"/>
              <a:t>MA legacy of rigorous standards and assessments</a:t>
            </a:r>
          </a:p>
          <a:p>
            <a:pPr lvl="1"/>
            <a:r>
              <a:rPr lang="en-US" dirty="0" smtClean="0"/>
              <a:t>#1 nationally and top tier internationally</a:t>
            </a:r>
          </a:p>
          <a:p>
            <a:r>
              <a:rPr lang="en-US" dirty="0" smtClean="0"/>
              <a:t>Lessons learned: What we must improve</a:t>
            </a:r>
          </a:p>
          <a:p>
            <a:pPr lvl="1"/>
            <a:r>
              <a:rPr lang="en-US" dirty="0" smtClean="0"/>
              <a:t>1 in 3 HS graduates who enroll in public higher education require non-credit bearing remedial courses thereby greatly diminishing the likelihood of earning a college diploma</a:t>
            </a:r>
          </a:p>
          <a:p>
            <a:r>
              <a:rPr lang="en-US" dirty="0" smtClean="0"/>
              <a:t>Historic agreement between K-12 and Higher Education</a:t>
            </a:r>
          </a:p>
          <a:p>
            <a:pPr lvl="1"/>
            <a:r>
              <a:rPr lang="en-US" dirty="0" smtClean="0"/>
              <a:t>Enroll directly in credit bearing freshman courses</a:t>
            </a:r>
          </a:p>
          <a:p>
            <a:r>
              <a:rPr lang="en-US" dirty="0" smtClean="0"/>
              <a:t>Assessment that reflects the world our children live in</a:t>
            </a:r>
          </a:p>
          <a:p>
            <a:pPr lvl="1"/>
            <a:r>
              <a:rPr lang="en-US" dirty="0" smtClean="0"/>
              <a:t>More comprehensive and authentic assessments</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dirty="0"/>
          </a:p>
        </p:txBody>
      </p:sp>
    </p:spTree>
    <p:extLst>
      <p:ext uri="{BB962C8B-B14F-4D97-AF65-F5344CB8AC3E}">
        <p14:creationId xmlns="" xmlns:p14="http://schemas.microsoft.com/office/powerpoint/2010/main" val="3242847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l"/>
            <a:r>
              <a:rPr lang="en-US" sz="3200" dirty="0" smtClean="0"/>
              <a:t>PARCC: Ready to Assess College and </a:t>
            </a:r>
            <a:br>
              <a:rPr lang="en-US" sz="3200" dirty="0" smtClean="0"/>
            </a:br>
            <a:r>
              <a:rPr lang="en-US" sz="3200" dirty="0" smtClean="0"/>
              <a:t>Career Readiness in Massachusetts</a:t>
            </a:r>
            <a:endParaRPr lang="en-US" sz="3200" dirty="0"/>
          </a:p>
        </p:txBody>
      </p:sp>
      <p:sp>
        <p:nvSpPr>
          <p:cNvPr id="3" name="Content Placeholder 2" descr="Our schools have been transitioning to new college- and career-ready academic standards since 2011&#10;New standards require a new assessment system&#10;We’re “test driving” PARCC  because&#10;It’s fair&#10;It’s skills-based&#10;It emphasizes the skills students need to be successful in college and career (problem-solving and critical thinking)&#10;It’s computerized (with a paper/pencil option)&#10;Allows for innovative, interactive test items and word processing&#10;It offers a smoother transition to college with historic placement agreement with higher education&#10;It builds upon the strengths of MCAS&#10;"/>
          <p:cNvSpPr>
            <a:spLocks noGrp="1"/>
          </p:cNvSpPr>
          <p:nvPr>
            <p:ph idx="1"/>
          </p:nvPr>
        </p:nvSpPr>
        <p:spPr/>
        <p:txBody>
          <a:bodyPr/>
          <a:lstStyle/>
          <a:p>
            <a:pPr marL="514350" indent="-514350"/>
            <a:r>
              <a:rPr lang="en-US" dirty="0" smtClean="0"/>
              <a:t>Our schools have been transitioning to new college- and career-ready academic standards since 2010</a:t>
            </a:r>
          </a:p>
          <a:p>
            <a:pPr marL="514350" indent="-514350"/>
            <a:r>
              <a:rPr lang="en-US" dirty="0" smtClean="0"/>
              <a:t>New standards require a new assessment system</a:t>
            </a:r>
          </a:p>
          <a:p>
            <a:pPr marL="514350" indent="-514350"/>
            <a:r>
              <a:rPr lang="en-US" dirty="0" smtClean="0"/>
              <a:t>We’re “test driving” PARCC</a:t>
            </a:r>
          </a:p>
          <a:p>
            <a:pPr marL="914400" lvl="1" indent="-514350"/>
            <a:r>
              <a:rPr lang="en-US" dirty="0" smtClean="0"/>
              <a:t>Could replace MCAS for ELA and math in 2016 for grades 3-8 and for grade 10 after 2019</a:t>
            </a:r>
          </a:p>
          <a:p>
            <a:pPr marL="914400" lvl="1" indent="-514350"/>
            <a:r>
              <a:rPr lang="en-US" dirty="0" smtClean="0"/>
              <a:t>Emphasizes the problem-solving and thinking skills needed for success in college and the workplace </a:t>
            </a:r>
            <a:endParaRPr lang="en-US" dirty="0"/>
          </a:p>
          <a:p>
            <a:pPr marL="914400" lvl="1" indent="-514350"/>
            <a:r>
              <a:rPr lang="en-US" dirty="0" smtClean="0"/>
              <a:t>Computer-based (with a paper/pencil option)</a:t>
            </a:r>
          </a:p>
          <a:p>
            <a:pPr marL="914400" lvl="1" indent="-514350"/>
            <a:r>
              <a:rPr lang="en-US" dirty="0" smtClean="0"/>
              <a:t>A smoother transition to college with historic placement agreement between K-12 and higher education</a:t>
            </a:r>
          </a:p>
          <a:p>
            <a:pPr lvl="1"/>
            <a:endParaRPr lang="en-US" dirty="0" smtClean="0"/>
          </a:p>
        </p:txBody>
      </p:sp>
      <p:sp>
        <p:nvSpPr>
          <p:cNvPr id="4" name="Footer Placeholder 3"/>
          <p:cNvSpPr>
            <a:spLocks noGrp="1"/>
          </p:cNvSpPr>
          <p:nvPr>
            <p:ph type="ftr" sz="quarter" idx="11"/>
          </p:nvPr>
        </p:nvSpPr>
        <p:spPr>
          <a:xfrm>
            <a:off x="228600" y="6356350"/>
            <a:ext cx="83058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Does PARCC Look Like?</a:t>
            </a:r>
            <a:endParaRPr lang="en-US" dirty="0"/>
          </a:p>
        </p:txBody>
      </p:sp>
      <p:sp>
        <p:nvSpPr>
          <p:cNvPr id="3" name="Content Placeholder 2"/>
          <p:cNvSpPr>
            <a:spLocks noGrp="1"/>
          </p:cNvSpPr>
          <p:nvPr>
            <p:ph idx="1"/>
          </p:nvPr>
        </p:nvSpPr>
        <p:spPr/>
        <p:txBody>
          <a:bodyPr/>
          <a:lstStyle/>
          <a:p>
            <a:r>
              <a:rPr lang="en-US" dirty="0" smtClean="0"/>
              <a:t>It includes 2 parts in English language arts </a:t>
            </a:r>
          </a:p>
          <a:p>
            <a:pPr marL="0" indent="0">
              <a:buNone/>
            </a:pPr>
            <a:r>
              <a:rPr lang="en-US" dirty="0" smtClean="0"/>
              <a:t> and 2 parts in math. </a:t>
            </a:r>
          </a:p>
          <a:p>
            <a:endParaRPr lang="en-US" dirty="0"/>
          </a:p>
        </p:txBody>
      </p:sp>
      <p:sp>
        <p:nvSpPr>
          <p:cNvPr id="4" name="Footer Placeholder 3"/>
          <p:cNvSpPr>
            <a:spLocks noGrp="1"/>
          </p:cNvSpPr>
          <p:nvPr>
            <p:ph type="ftr" sz="quarter" idx="11"/>
          </p:nvPr>
        </p:nvSpPr>
        <p:spPr>
          <a:xfrm>
            <a:off x="228600" y="6356350"/>
            <a:ext cx="83058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dirty="0"/>
          </a:p>
        </p:txBody>
      </p:sp>
      <p:graphicFrame>
        <p:nvGraphicFramePr>
          <p:cNvPr id="6" name="Content Placeholder 8"/>
          <p:cNvGraphicFramePr>
            <a:graphicFrameLocks/>
          </p:cNvGraphicFramePr>
          <p:nvPr>
            <p:extLst>
              <p:ext uri="{D42A27DB-BD31-4B8C-83A1-F6EECF244321}">
                <p14:modId xmlns="" xmlns:p14="http://schemas.microsoft.com/office/powerpoint/2010/main" val="4143382468"/>
              </p:ext>
            </p:extLst>
          </p:nvPr>
        </p:nvGraphicFramePr>
        <p:xfrm>
          <a:off x="381000" y="2362200"/>
          <a:ext cx="8382000" cy="3770651"/>
        </p:xfrm>
        <a:graphic>
          <a:graphicData uri="http://schemas.openxmlformats.org/drawingml/2006/table">
            <a:tbl>
              <a:tblPr firstRow="1" bandRow="1">
                <a:tableStyleId>{5C22544A-7EE6-4342-B048-85BDC9FD1C3A}</a:tableStyleId>
              </a:tblPr>
              <a:tblGrid>
                <a:gridCol w="536450"/>
                <a:gridCol w="2743200"/>
                <a:gridCol w="2438400"/>
                <a:gridCol w="2663950"/>
              </a:tblGrid>
              <a:tr h="773870">
                <a:tc gridSpan="2">
                  <a:txBody>
                    <a:bodyPr/>
                    <a:lstStyle/>
                    <a:p>
                      <a:endParaRPr lang="en-US" sz="1800" dirty="0">
                        <a:solidFill>
                          <a:schemeClr val="accent1">
                            <a:lumMod val="50000"/>
                          </a:schemeClr>
                        </a:solidFill>
                        <a:latin typeface="Arial" pitchFamily="34" charset="0"/>
                        <a:cs typeface="Arial" pitchFamily="34" charset="0"/>
                      </a:endParaRPr>
                    </a:p>
                  </a:txBody>
                  <a:tcPr marL="53201" marR="53201" marT="26601" marB="26601"/>
                </a:tc>
                <a:tc hMerge="1">
                  <a:txBody>
                    <a:bodyPr/>
                    <a:lstStyle/>
                    <a:p>
                      <a:endParaRPr lang="en-US" sz="1000" dirty="0">
                        <a:solidFill>
                          <a:schemeClr val="accent1">
                            <a:lumMod val="50000"/>
                          </a:schemeClr>
                        </a:solidFill>
                        <a:latin typeface="Arial" pitchFamily="34" charset="0"/>
                        <a:cs typeface="Arial" pitchFamily="34" charset="0"/>
                      </a:endParaRPr>
                    </a:p>
                  </a:txBody>
                  <a:tcPr marL="53201" marR="53201" marT="26601" marB="26601"/>
                </a:tc>
                <a:tc>
                  <a:txBody>
                    <a:bodyPr/>
                    <a:lstStyle/>
                    <a:p>
                      <a:pPr algn="ctr"/>
                      <a:r>
                        <a:rPr lang="en-US" sz="1800" dirty="0" smtClean="0"/>
                        <a:t>English</a:t>
                      </a:r>
                    </a:p>
                    <a:p>
                      <a:pPr algn="ctr"/>
                      <a:r>
                        <a:rPr lang="en-US" sz="1800" dirty="0" smtClean="0"/>
                        <a:t>Language Arts</a:t>
                      </a:r>
                      <a:endParaRPr lang="en-US" sz="1800" b="1" dirty="0">
                        <a:solidFill>
                          <a:schemeClr val="accent1">
                            <a:lumMod val="50000"/>
                          </a:schemeClr>
                        </a:solidFill>
                        <a:latin typeface="Arial" pitchFamily="34" charset="0"/>
                        <a:cs typeface="Arial" pitchFamily="34" charset="0"/>
                      </a:endParaRPr>
                    </a:p>
                  </a:txBody>
                  <a:tcPr marL="53201" marR="53201" marT="26601" marB="26601" anchor="ctr"/>
                </a:tc>
                <a:tc>
                  <a:txBody>
                    <a:bodyPr/>
                    <a:lstStyle/>
                    <a:p>
                      <a:pPr algn="ctr"/>
                      <a:r>
                        <a:rPr lang="en-US" sz="1800" dirty="0" smtClean="0"/>
                        <a:t>Mathematics</a:t>
                      </a:r>
                      <a:endParaRPr lang="en-US" sz="1800" b="1" dirty="0">
                        <a:solidFill>
                          <a:schemeClr val="accent1">
                            <a:lumMod val="50000"/>
                          </a:schemeClr>
                        </a:solidFill>
                        <a:latin typeface="Arial" pitchFamily="34" charset="0"/>
                        <a:cs typeface="Arial" pitchFamily="34" charset="0"/>
                      </a:endParaRPr>
                    </a:p>
                  </a:txBody>
                  <a:tcPr marL="53201" marR="53201" marT="26601" marB="26601" anchor="ctr"/>
                </a:tc>
              </a:tr>
              <a:tr h="1577312">
                <a:tc>
                  <a:txBody>
                    <a:bodyPr/>
                    <a:lstStyle/>
                    <a:p>
                      <a:pPr algn="ctr">
                        <a:spcBef>
                          <a:spcPts val="600"/>
                        </a:spcBef>
                      </a:pPr>
                      <a:r>
                        <a:rPr lang="en-US" sz="1800" b="1" dirty="0" smtClean="0"/>
                        <a:t>Part 1</a:t>
                      </a:r>
                      <a:endParaRPr lang="en-US" sz="1800" b="1" i="0" dirty="0">
                        <a:solidFill>
                          <a:schemeClr val="accent1">
                            <a:lumMod val="50000"/>
                          </a:schemeClr>
                        </a:solidFill>
                        <a:latin typeface="Arial" pitchFamily="34" charset="0"/>
                        <a:cs typeface="Arial" pitchFamily="34" charset="0"/>
                      </a:endParaRPr>
                    </a:p>
                  </a:txBody>
                  <a:tcPr marL="53201" marR="53201" marT="26601" marB="26601" vert="vert270"/>
                </a:tc>
                <a:tc>
                  <a:txBody>
                    <a:bodyPr/>
                    <a:lstStyle/>
                    <a:p>
                      <a:r>
                        <a:rPr lang="en-US" sz="1800" dirty="0" smtClean="0"/>
                        <a:t>Performance-Based Assessment</a:t>
                      </a:r>
                    </a:p>
                    <a:p>
                      <a:r>
                        <a:rPr lang="en-US" sz="1800" baseline="0" dirty="0" smtClean="0"/>
                        <a:t>(hand-scored)</a:t>
                      </a:r>
                    </a:p>
                    <a:p>
                      <a:pPr>
                        <a:spcBef>
                          <a:spcPts val="600"/>
                        </a:spcBef>
                      </a:pPr>
                      <a:r>
                        <a:rPr lang="en-US" sz="1800" baseline="0" dirty="0" smtClean="0"/>
                        <a:t>Late March—early April</a:t>
                      </a:r>
                      <a:endParaRPr lang="en-US" sz="1800" b="0" i="1" dirty="0">
                        <a:solidFill>
                          <a:schemeClr val="accent1">
                            <a:lumMod val="50000"/>
                          </a:schemeClr>
                        </a:solidFill>
                        <a:latin typeface="Arial" pitchFamily="34" charset="0"/>
                        <a:cs typeface="Arial" pitchFamily="34" charset="0"/>
                      </a:endParaRPr>
                    </a:p>
                  </a:txBody>
                  <a:tcPr marL="53201" marR="53201" marT="26601" marB="26601"/>
                </a:tc>
                <a:tc>
                  <a:txBody>
                    <a:bodyPr/>
                    <a:lstStyle/>
                    <a:p>
                      <a:pPr>
                        <a:buFont typeface="Arial" pitchFamily="34" charset="0"/>
                        <a:buChar char="•"/>
                      </a:pPr>
                      <a:r>
                        <a:rPr lang="en-US" sz="1800" dirty="0" smtClean="0"/>
                        <a:t> Writing effectively</a:t>
                      </a:r>
                      <a:endParaRPr lang="en-US" sz="1800" baseline="0" dirty="0" smtClean="0"/>
                    </a:p>
                    <a:p>
                      <a:pPr>
                        <a:buFont typeface="Arial" pitchFamily="34" charset="0"/>
                        <a:buChar char="•"/>
                      </a:pPr>
                      <a:r>
                        <a:rPr lang="en-US" sz="1800" baseline="0" dirty="0" smtClean="0"/>
                        <a:t> Analyzing print and video texts</a:t>
                      </a:r>
                      <a:endParaRPr lang="en-US" sz="1800" baseline="0" dirty="0" smtClean="0">
                        <a:solidFill>
                          <a:schemeClr val="accent1">
                            <a:lumMod val="50000"/>
                          </a:schemeClr>
                        </a:solidFill>
                        <a:latin typeface="Arial" pitchFamily="34" charset="0"/>
                        <a:cs typeface="Arial" pitchFamily="34" charset="0"/>
                      </a:endParaRPr>
                    </a:p>
                  </a:txBody>
                  <a:tcPr marL="53201" marR="53201" marT="26601" marB="2660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 Solving multi-step</a:t>
                      </a:r>
                      <a:r>
                        <a:rPr lang="en-US" sz="1800" baseline="0" dirty="0" smtClean="0"/>
                        <a:t>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Using abstract reasoning</a:t>
                      </a:r>
                      <a:endParaRPr lang="en-US" sz="1800" dirty="0" smtClean="0">
                        <a:solidFill>
                          <a:schemeClr val="accent1">
                            <a:lumMod val="50000"/>
                          </a:schemeClr>
                        </a:solidFill>
                        <a:latin typeface="Arial" pitchFamily="34" charset="0"/>
                        <a:cs typeface="Arial" pitchFamily="34" charset="0"/>
                      </a:endParaRPr>
                    </a:p>
                  </a:txBody>
                  <a:tcPr marL="53201" marR="53201" marT="26601" marB="26601"/>
                </a:tc>
              </a:tr>
              <a:tr h="1419469">
                <a:tc>
                  <a:txBody>
                    <a:bodyPr/>
                    <a:lstStyle/>
                    <a:p>
                      <a:pPr algn="ctr">
                        <a:spcBef>
                          <a:spcPts val="600"/>
                        </a:spcBef>
                      </a:pPr>
                      <a:r>
                        <a:rPr lang="en-US" sz="1800" b="1" baseline="0" dirty="0" smtClean="0"/>
                        <a:t>Part 2</a:t>
                      </a:r>
                      <a:endParaRPr lang="en-US" sz="1800" b="1" i="0" baseline="0" dirty="0" smtClean="0">
                        <a:solidFill>
                          <a:schemeClr val="accent1">
                            <a:lumMod val="50000"/>
                          </a:schemeClr>
                        </a:solidFill>
                        <a:latin typeface="Arial" pitchFamily="34" charset="0"/>
                        <a:cs typeface="Arial" pitchFamily="34" charset="0"/>
                      </a:endParaRPr>
                    </a:p>
                  </a:txBody>
                  <a:tcPr marL="53201" marR="53201" marT="26601" marB="26601"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End-of-Year Assessment </a:t>
                      </a:r>
                      <a:r>
                        <a:rPr lang="en-US" sz="1800" baseline="0" dirty="0" smtClean="0"/>
                        <a:t>(computer-scored)</a:t>
                      </a:r>
                      <a:endParaRPr lang="en-US" sz="1800" dirty="0" smtClean="0"/>
                    </a:p>
                    <a:p>
                      <a:pPr>
                        <a:spcBef>
                          <a:spcPts val="600"/>
                        </a:spcBef>
                      </a:pPr>
                      <a:r>
                        <a:rPr lang="en-US" sz="1800" baseline="0" dirty="0" smtClean="0"/>
                        <a:t>May</a:t>
                      </a:r>
                      <a:endParaRPr lang="en-US" sz="1800" baseline="0" dirty="0" smtClean="0">
                        <a:solidFill>
                          <a:schemeClr val="accent1">
                            <a:lumMod val="50000"/>
                          </a:schemeClr>
                        </a:solidFill>
                        <a:latin typeface="Arial" pitchFamily="34" charset="0"/>
                        <a:cs typeface="Arial" pitchFamily="34" charset="0"/>
                      </a:endParaRPr>
                    </a:p>
                  </a:txBody>
                  <a:tcPr marL="53201" marR="53201" marT="26601" marB="26601"/>
                </a:tc>
                <a:tc>
                  <a:txBody>
                    <a:bodyPr/>
                    <a:lstStyle/>
                    <a:p>
                      <a:pPr>
                        <a:buFont typeface="Arial" pitchFamily="34" charset="0"/>
                        <a:buChar char="•"/>
                      </a:pPr>
                      <a:r>
                        <a:rPr lang="en-US" sz="1800" dirty="0" smtClean="0"/>
                        <a:t> Reading comprehension</a:t>
                      </a:r>
                      <a:endParaRPr lang="en-US" sz="1800" dirty="0">
                        <a:solidFill>
                          <a:schemeClr val="accent1">
                            <a:lumMod val="50000"/>
                          </a:schemeClr>
                        </a:solidFill>
                        <a:latin typeface="Arial" pitchFamily="34" charset="0"/>
                        <a:cs typeface="Arial" pitchFamily="34" charset="0"/>
                      </a:endParaRPr>
                    </a:p>
                  </a:txBody>
                  <a:tcPr marL="53201" marR="53201" marT="26601" marB="26601"/>
                </a:tc>
                <a:tc>
                  <a:txBody>
                    <a:bodyPr/>
                    <a:lstStyle/>
                    <a:p>
                      <a:pPr>
                        <a:buFont typeface="Arial" pitchFamily="34" charset="0"/>
                        <a:buChar char="•"/>
                      </a:pPr>
                      <a:r>
                        <a:rPr lang="en-US" sz="1800" dirty="0" smtClean="0"/>
                        <a:t> Understanding major grade-level</a:t>
                      </a:r>
                      <a:r>
                        <a:rPr lang="en-US" sz="1800" baseline="0" dirty="0" smtClean="0"/>
                        <a:t> appropriate </a:t>
                      </a:r>
                      <a:r>
                        <a:rPr lang="en-US" sz="1800" dirty="0" smtClean="0"/>
                        <a:t>math concepts</a:t>
                      </a:r>
                      <a:endParaRPr lang="en-US" sz="1800" dirty="0">
                        <a:solidFill>
                          <a:schemeClr val="accent1">
                            <a:lumMod val="50000"/>
                          </a:schemeClr>
                        </a:solidFill>
                        <a:latin typeface="Arial" pitchFamily="34" charset="0"/>
                        <a:cs typeface="Arial" pitchFamily="34" charset="0"/>
                      </a:endParaRPr>
                    </a:p>
                  </a:txBody>
                  <a:tcPr marL="53201" marR="53201" marT="26601" marB="26601"/>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on the PARCC “Test Drive”?</a:t>
            </a:r>
            <a:endParaRPr lang="en-US" dirty="0"/>
          </a:p>
        </p:txBody>
      </p:sp>
      <p:sp>
        <p:nvSpPr>
          <p:cNvPr id="4" name="Footer Placeholder 3"/>
          <p:cNvSpPr>
            <a:spLocks noGrp="1"/>
          </p:cNvSpPr>
          <p:nvPr>
            <p:ph type="ftr" sz="quarter" idx="11"/>
          </p:nvPr>
        </p:nvSpPr>
        <p:spPr>
          <a:xfrm>
            <a:off x="304800" y="6356350"/>
            <a:ext cx="8229600" cy="365125"/>
          </a:xfrm>
        </p:spPr>
        <p:txBody>
          <a:bodyPr/>
          <a:lstStyle/>
          <a:p>
            <a:r>
              <a:rPr lang="en-US" dirty="0"/>
              <a:t>Massachusetts Department of Elementary and Secondary Education ● Massachusetts Department of Higher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dirty="0"/>
          </a:p>
        </p:txBody>
      </p:sp>
      <p:graphicFrame>
        <p:nvGraphicFramePr>
          <p:cNvPr id="6" name="Diagram 5"/>
          <p:cNvGraphicFramePr/>
          <p:nvPr>
            <p:extLst>
              <p:ext uri="{D42A27DB-BD31-4B8C-83A1-F6EECF244321}">
                <p14:modId xmlns="" xmlns:p14="http://schemas.microsoft.com/office/powerpoint/2010/main" val="4194096879"/>
              </p:ext>
            </p:extLst>
          </p:nvPr>
        </p:nvGraphicFramePr>
        <p:xfrm>
          <a:off x="76200" y="1295400"/>
          <a:ext cx="894388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4486936" y="2514600"/>
            <a:ext cx="0" cy="28956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72268" y="5410200"/>
            <a:ext cx="838200" cy="292388"/>
          </a:xfrm>
          <a:prstGeom prst="rect">
            <a:avLst/>
          </a:prstGeom>
          <a:noFill/>
        </p:spPr>
        <p:txBody>
          <a:bodyPr wrap="square" rtlCol="0">
            <a:spAutoFit/>
          </a:bodyPr>
          <a:lstStyle/>
          <a:p>
            <a:pPr algn="ctr"/>
            <a:r>
              <a:rPr lang="en-US" sz="1300" dirty="0" smtClean="0">
                <a:latin typeface="Arial" pitchFamily="34" charset="0"/>
                <a:cs typeface="Arial" pitchFamily="34" charset="0"/>
              </a:rPr>
              <a:t>Today</a:t>
            </a:r>
            <a:endParaRPr lang="en-US" sz="1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5638800" cy="533400"/>
          </a:xfrm>
        </p:spPr>
        <p:txBody>
          <a:bodyPr/>
          <a:lstStyle/>
          <a:p>
            <a:pPr algn="l"/>
            <a:r>
              <a:rPr lang="en-US" sz="3600" dirty="0" smtClean="0"/>
              <a:t> Yr 2: 2015 Operational Test</a:t>
            </a:r>
            <a:endParaRPr lang="en-US" sz="3600"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dirty="0"/>
          </a:p>
        </p:txBody>
      </p:sp>
      <p:sp>
        <p:nvSpPr>
          <p:cNvPr id="6" name="Content Placeholder 5"/>
          <p:cNvSpPr>
            <a:spLocks noGrp="1"/>
          </p:cNvSpPr>
          <p:nvPr>
            <p:ph idx="1"/>
          </p:nvPr>
        </p:nvSpPr>
        <p:spPr/>
        <p:txBody>
          <a:bodyPr/>
          <a:lstStyle/>
          <a:p>
            <a:r>
              <a:rPr lang="en-US" dirty="0" smtClean="0"/>
              <a:t>2014 Field Test: About 15% of students in grades 3-11 “tested the test” – assessing test items and online/paper test delivery</a:t>
            </a:r>
          </a:p>
          <a:p>
            <a:r>
              <a:rPr lang="en-US" dirty="0" smtClean="0"/>
              <a:t>2015 PARCC Operational Test: All students within a district that selects PARCC in grades 3-8 and possibly some in grades 9 &amp; 11 will take the new assessments</a:t>
            </a:r>
          </a:p>
          <a:p>
            <a:pPr lvl="1"/>
            <a:r>
              <a:rPr lang="en-US" dirty="0" smtClean="0"/>
              <a:t>Each school will administer PARCC either online OR on paper in both English Language Arts and Mathematics</a:t>
            </a:r>
          </a:p>
          <a:p>
            <a:pPr lvl="1"/>
            <a:r>
              <a:rPr lang="en-US" dirty="0" smtClean="0"/>
              <a:t>Students in grades 5, 8, and high school will also continue to take the MCAS Science and Technology/Engineering tests.</a:t>
            </a:r>
          </a:p>
          <a:p>
            <a:endParaRPr lang="en-US" dirty="0"/>
          </a:p>
        </p:txBody>
      </p:sp>
      <p:sp>
        <p:nvSpPr>
          <p:cNvPr id="11" name="Title 1"/>
          <p:cNvSpPr txBox="1">
            <a:spLocks/>
          </p:cNvSpPr>
          <p:nvPr/>
        </p:nvSpPr>
        <p:spPr>
          <a:xfrm>
            <a:off x="-685800" y="76200"/>
            <a:ext cx="9144000" cy="457200"/>
          </a:xfrm>
          <a:prstGeom prst="rect">
            <a:avLst/>
          </a:prstGeom>
        </p:spPr>
        <p:txBody>
          <a:bodyPr vert="horz" lIns="91440" tIns="45720" rIns="91440" bIns="45720" rtlCol="0" anchor="b" anchorCtr="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Narrow" pitchFamily="34" charset="0"/>
                <a:ea typeface="+mj-ea"/>
                <a:cs typeface="Arial" pitchFamily="34" charset="0"/>
              </a:rPr>
              <a:t>Test Drive: Yr 1: 2014 Field Test</a:t>
            </a:r>
            <a:endParaRPr kumimoji="0" lang="en-US" sz="3600" b="1" i="0" u="none" strike="noStrike" kern="1200" cap="none" spc="0" normalizeH="0" baseline="0" noProof="0" dirty="0">
              <a:ln>
                <a:noFill/>
              </a:ln>
              <a:solidFill>
                <a:schemeClr val="tx1"/>
              </a:solidFill>
              <a:effectLst/>
              <a:uLnTx/>
              <a:uFillTx/>
              <a:latin typeface="Arial Narrow"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did 37,000 Students Say</a:t>
            </a:r>
            <a:br>
              <a:rPr lang="en-US" sz="3600" dirty="0" smtClean="0"/>
            </a:br>
            <a:r>
              <a:rPr lang="en-US" sz="3600" dirty="0" smtClean="0"/>
              <a:t>about Taking PARCC Online?</a:t>
            </a:r>
            <a:endParaRPr lang="en-US" sz="3600" dirty="0"/>
          </a:p>
        </p:txBody>
      </p:sp>
      <p:sp>
        <p:nvSpPr>
          <p:cNvPr id="3" name="Content Placeholder 2"/>
          <p:cNvSpPr>
            <a:spLocks noGrp="1"/>
          </p:cNvSpPr>
          <p:nvPr>
            <p:ph idx="1"/>
          </p:nvPr>
        </p:nvSpPr>
        <p:spPr/>
        <p:txBody>
          <a:bodyPr/>
          <a:lstStyle/>
          <a:p>
            <a:r>
              <a:rPr lang="en-US" sz="2400" dirty="0" smtClean="0"/>
              <a:t>The majority of students expressed a preference for the online tests over paper-and-pencil tests (74% ELA, 56% Math)</a:t>
            </a:r>
          </a:p>
          <a:p>
            <a:r>
              <a:rPr lang="en-US" sz="2400" dirty="0" smtClean="0"/>
              <a:t>All or most test questions asked students about things they had learned in school this year (87% in ELA, 70% in math)</a:t>
            </a:r>
          </a:p>
          <a:p>
            <a:r>
              <a:rPr lang="en-US" sz="2400" dirty="0" smtClean="0"/>
              <a:t>28% reported that the ELA test was more difficult than their school work; 61% of students reported that the math test was more difficult </a:t>
            </a:r>
          </a:p>
          <a:p>
            <a:r>
              <a:rPr lang="en-US" sz="2400" dirty="0" smtClean="0"/>
              <a:t>83% (Math) to 94% (ELA) of students responded that they had enough time!</a:t>
            </a:r>
          </a:p>
          <a:p>
            <a:r>
              <a:rPr lang="en-US" sz="2400" dirty="0" smtClean="0"/>
              <a:t>Two out of three </a:t>
            </a:r>
            <a:r>
              <a:rPr lang="en-US" sz="2400" dirty="0" smtClean="0"/>
              <a:t>students </a:t>
            </a:r>
            <a:r>
              <a:rPr lang="en-US" sz="2400" dirty="0" smtClean="0"/>
              <a:t>took one or more practice tests on a computer or tablet to get ready</a:t>
            </a:r>
          </a:p>
          <a:p>
            <a:endParaRPr lang="en-US" sz="2400" dirty="0" smtClean="0"/>
          </a:p>
          <a:p>
            <a:endParaRPr lang="en-US" sz="2400"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6" ma:contentTypeDescription="Create a new document." ma:contentTypeScope="" ma:versionID="525deee3f830b960abde3fb331955999">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80a37097b52b28be21717519038f1a9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DESE-231-9928</_dlc_DocId>
    <_dlc_DocIdUrl xmlns="733efe1c-5bbe-4968-87dc-d400e65c879f">
      <Url>https://sharepoint.doemass.org/ese/webteam/cps/_layouts/DocIdRedir.aspx?ID=DESE-231-9928</Url>
      <Description>DESE-231-9928</Description>
    </_dlc_DocIdUrl>
  </documentManagement>
</p:properties>
</file>

<file path=customXml/itemProps1.xml><?xml version="1.0" encoding="utf-8"?>
<ds:datastoreItem xmlns:ds="http://schemas.openxmlformats.org/officeDocument/2006/customXml" ds:itemID="{49D06433-A723-4C14-A097-D9567393D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638B29-53E4-4A65-A019-08A40A328B25}">
  <ds:schemaRefs>
    <ds:schemaRef ds:uri="http://schemas.microsoft.com/sharepoint/events"/>
  </ds:schemaRefs>
</ds:datastoreItem>
</file>

<file path=customXml/itemProps3.xml><?xml version="1.0" encoding="utf-8"?>
<ds:datastoreItem xmlns:ds="http://schemas.openxmlformats.org/officeDocument/2006/customXml" ds:itemID="{E66092E9-C410-4A67-92D4-9559F7709B23}">
  <ds:schemaRefs>
    <ds:schemaRef ds:uri="http://schemas.microsoft.com/sharepoint/v3/contenttype/forms"/>
  </ds:schemaRefs>
</ds:datastoreItem>
</file>

<file path=customXml/itemProps4.xml><?xml version="1.0" encoding="utf-8"?>
<ds:datastoreItem xmlns:ds="http://schemas.openxmlformats.org/officeDocument/2006/customXml" ds:itemID="{043141A1-2E9F-41E3-A8D1-5075B813F7EC}">
  <ds:schemaRefs>
    <ds:schemaRef ds:uri="http://purl.org/dc/terms/"/>
    <ds:schemaRef ds:uri="733efe1c-5bbe-4968-87dc-d400e65c879f"/>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0a4e05da-b9bc-4326-ad73-01ef31b955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2007_ESE_Template</Template>
  <TotalTime>26402</TotalTime>
  <Words>2354</Words>
  <Application>Microsoft Office PowerPoint</Application>
  <PresentationFormat>On-screen Show (4:3)</PresentationFormat>
  <Paragraphs>344</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2007_ESE_Template</vt:lpstr>
      <vt:lpstr>PARCC – A Two Year Test Drive </vt:lpstr>
      <vt:lpstr>Agenda</vt:lpstr>
      <vt:lpstr>The Massachusetts Story: K-12</vt:lpstr>
      <vt:lpstr>Improve Student Success</vt:lpstr>
      <vt:lpstr>PARCC: Ready to Assess College and  Career Readiness in Massachusetts</vt:lpstr>
      <vt:lpstr>What Does PARCC Look Like?</vt:lpstr>
      <vt:lpstr>Where Are We on the PARCC “Test Drive”?</vt:lpstr>
      <vt:lpstr> Yr 2: 2015 Operational Test</vt:lpstr>
      <vt:lpstr>What did 37,000 Students Say about Taking PARCC Online?</vt:lpstr>
      <vt:lpstr>    What did 37,000 Students Say about Taking PARCC Online?</vt:lpstr>
      <vt:lpstr>Slide 11</vt:lpstr>
      <vt:lpstr>MCAS/PARCC Choice for Spring 2015</vt:lpstr>
      <vt:lpstr>PARCC Mode of Administration</vt:lpstr>
      <vt:lpstr>Demographics of MCAS and PARCC Cohorts</vt:lpstr>
      <vt:lpstr>Breakdown of PARCC Mode by Income</vt:lpstr>
      <vt:lpstr>Public Reporting on PARCC</vt:lpstr>
      <vt:lpstr>Slide 17</vt:lpstr>
      <vt:lpstr>Linking Student Achievement Results</vt:lpstr>
      <vt:lpstr>Calculating Growth Percentiles with PARCC</vt:lpstr>
      <vt:lpstr>Slide 20</vt:lpstr>
      <vt:lpstr>Slide 21</vt:lpstr>
      <vt:lpstr>Resources and Questions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career-ready in Massachusetts, PARCC 2015</dc:title>
  <dc:creator>ESE</dc:creator>
  <cp:lastModifiedBy>crc</cp:lastModifiedBy>
  <cp:revision>726</cp:revision>
  <dcterms:created xsi:type="dcterms:W3CDTF">2013-11-18T19:03:06Z</dcterms:created>
  <dcterms:modified xsi:type="dcterms:W3CDTF">2014-11-06T15:47:02Z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b72770fb-f096-4e80-81aa-d711a0153b21</vt:lpwstr>
  </property>
  <property fmtid="{D5CDD505-2E9C-101B-9397-08002B2CF9AE}" pid="4" name="metadate">
    <vt:lpwstr>Sep 5 2014</vt:lpwstr>
  </property>
</Properties>
</file>