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</p:sldMasterIdLst>
  <p:notesMasterIdLst>
    <p:notesMasterId r:id="rId33"/>
  </p:notesMasterIdLst>
  <p:handoutMasterIdLst>
    <p:handoutMasterId r:id="rId34"/>
  </p:handoutMasterIdLst>
  <p:sldIdLst>
    <p:sldId id="548" r:id="rId2"/>
    <p:sldId id="651" r:id="rId3"/>
    <p:sldId id="649" r:id="rId4"/>
    <p:sldId id="550" r:id="rId5"/>
    <p:sldId id="551" r:id="rId6"/>
    <p:sldId id="555" r:id="rId7"/>
    <p:sldId id="556" r:id="rId8"/>
    <p:sldId id="557" r:id="rId9"/>
    <p:sldId id="559" r:id="rId10"/>
    <p:sldId id="560" r:id="rId11"/>
    <p:sldId id="650" r:id="rId12"/>
    <p:sldId id="590" r:id="rId13"/>
    <p:sldId id="591" r:id="rId14"/>
    <p:sldId id="623" r:id="rId15"/>
    <p:sldId id="263" r:id="rId16"/>
    <p:sldId id="593" r:id="rId17"/>
    <p:sldId id="564" r:id="rId18"/>
    <p:sldId id="595" r:id="rId19"/>
    <p:sldId id="596" r:id="rId20"/>
    <p:sldId id="597" r:id="rId21"/>
    <p:sldId id="569" r:id="rId22"/>
    <p:sldId id="639" r:id="rId23"/>
    <p:sldId id="572" r:id="rId24"/>
    <p:sldId id="573" r:id="rId25"/>
    <p:sldId id="652" r:id="rId26"/>
    <p:sldId id="644" r:id="rId27"/>
    <p:sldId id="645" r:id="rId28"/>
    <p:sldId id="576" r:id="rId29"/>
    <p:sldId id="578" r:id="rId30"/>
    <p:sldId id="579" r:id="rId31"/>
    <p:sldId id="60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5pPr>
    <a:lvl6pPr marL="22860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6pPr>
    <a:lvl7pPr marL="27432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7pPr>
    <a:lvl8pPr marL="32004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8pPr>
    <a:lvl9pPr marL="3657600" algn="l" defTabSz="914400" rtl="0" eaLnBrk="1" latinLnBrk="0" hangingPunct="1">
      <a:defRPr kern="1200">
        <a:solidFill>
          <a:srgbClr val="000000"/>
        </a:solidFill>
        <a:latin typeface="Arial" charset="0"/>
        <a:ea typeface="ＭＳ Ｐゴシック" charset="-128"/>
        <a:cs typeface="+mn-cs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frameSlides="1"/>
  <p:clrMru>
    <a:srgbClr val="994A30"/>
    <a:srgbClr val="994236"/>
    <a:srgbClr val="194D85"/>
    <a:srgbClr val="00334F"/>
    <a:srgbClr val="343434"/>
    <a:srgbClr val="990000"/>
    <a:srgbClr val="BF5407"/>
    <a:srgbClr val="27015D"/>
    <a:srgbClr val="33622B"/>
    <a:srgbClr val="413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918" autoAdjust="0"/>
    <p:restoredTop sz="98783" autoAdjust="0"/>
  </p:normalViewPr>
  <p:slideViewPr>
    <p:cSldViewPr snapToObjects="1">
      <p:cViewPr>
        <p:scale>
          <a:sx n="150" d="100"/>
          <a:sy n="150" d="100"/>
        </p:scale>
        <p:origin x="-864" y="-904"/>
      </p:cViewPr>
      <p:guideLst>
        <p:guide orient="horz" pos="2160"/>
        <p:guide orient="horz" pos="144"/>
        <p:guide pos="2880"/>
        <p:guide pos="28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60"/>
    </p:cViewPr>
  </p:sorterViewPr>
  <p:notesViewPr>
    <p:cSldViewPr snapToGrid="0" snapToObjects="1">
      <p:cViewPr varScale="1">
        <p:scale>
          <a:sx n="141" d="100"/>
          <a:sy n="141" d="100"/>
        </p:scale>
        <p:origin x="-4024" y="-128"/>
      </p:cViewPr>
      <p:guideLst>
        <p:guide orient="horz" pos="2880"/>
        <p:guide pos="2160"/>
      </p:guideLst>
    </p:cSldViewPr>
  </p:notes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notesMaster" Target="notesMasters/notesMaster1.xml"/><Relationship Id="rId34" Type="http://schemas.openxmlformats.org/officeDocument/2006/relationships/handoutMaster" Target="handoutMasters/handout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5623536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r>
              <a:rPr lang="en-US" sz="1100" dirty="0" smtClean="0"/>
              <a:t>Copyright © 2014, Triad Consulting Group, at </a:t>
            </a:r>
            <a:r>
              <a:rPr lang="en-US" sz="1100" dirty="0" err="1" smtClean="0"/>
              <a:t>www.triadconsultingroup.com</a:t>
            </a:r>
            <a:r>
              <a:rPr lang="en-US" sz="1100" dirty="0" smtClean="0"/>
              <a:t>. </a:t>
            </a:r>
            <a:endParaRPr lang="en-US" sz="1100" dirty="0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356DCD4-2503-4660-9600-57E26FD6D5D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890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7078B131-2E2A-44CC-B713-254D8E4F148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3595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110" charset="-128"/>
        <a:cs typeface="ＭＳ Ｐゴシック" pitchFamily="-110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763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1763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1763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1763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1763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1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1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1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17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65ACFAE5-319D-5A4C-B5DE-9E6636D2AB2C}" type="slidenum">
              <a:rPr lang="en-US" sz="1300">
                <a:solidFill>
                  <a:schemeClr val="tx1"/>
                </a:solidFill>
              </a:rPr>
              <a:pPr eaLnBrk="1" hangingPunct="1"/>
              <a:t>1</a:t>
            </a:fld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260144F9-F77D-BB41-9BC5-8B3C0A1371FF}" type="slidenum">
              <a:rPr lang="en-US" sz="1300">
                <a:solidFill>
                  <a:schemeClr val="tx1"/>
                </a:solidFill>
              </a:rPr>
              <a:pPr eaLnBrk="1" hangingPunct="1"/>
              <a:t>22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696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A53C5E38-0A00-1F48-8788-5E385A05B188}" type="slidenum">
              <a:rPr lang="en-US" sz="1300">
                <a:solidFill>
                  <a:schemeClr val="tx1"/>
                </a:solidFill>
              </a:rPr>
              <a:pPr eaLnBrk="1" hangingPunct="1"/>
              <a:t>23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F99343C5-E2A0-8145-BB08-2FE0238F94B5}" type="slidenum">
              <a:rPr lang="en-US" sz="1300">
                <a:solidFill>
                  <a:schemeClr val="tx1"/>
                </a:solidFill>
              </a:rPr>
              <a:pPr eaLnBrk="1" hangingPunct="1"/>
              <a:t>26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80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MS PGothic" charset="0"/>
              </a:rPr>
              <a:t>Quick recovery + long sustain = low risk, high reward </a:t>
            </a:r>
            <a:r>
              <a:rPr lang="en-US">
                <a:ea typeface="MS PGothic" charset="0"/>
                <a:sym typeface="Wingdings" charset="0"/>
              </a:rPr>
              <a:t> love feedback!</a:t>
            </a:r>
          </a:p>
          <a:p>
            <a:r>
              <a:rPr lang="en-US">
                <a:ea typeface="MS PGothic" charset="0"/>
                <a:sym typeface="Wingdings" charset="0"/>
              </a:rPr>
              <a:t>Quick recovery + short sustain = low risk, low reward  no big deal</a:t>
            </a:r>
          </a:p>
          <a:p>
            <a:r>
              <a:rPr lang="en-US">
                <a:ea typeface="MS PGothic" charset="0"/>
                <a:sym typeface="Wingdings" charset="0"/>
              </a:rPr>
              <a:t>Slow recovery + long sustain = high risk, high reward  hopeful, but fearful</a:t>
            </a:r>
          </a:p>
          <a:p>
            <a:r>
              <a:rPr lang="en-US">
                <a:ea typeface="MS PGothic" charset="0"/>
                <a:sym typeface="Wingdings" charset="0"/>
              </a:rPr>
              <a:t>Slow recovery + short sustain = high risk, low reward  hate feedback!</a:t>
            </a:r>
            <a:endParaRPr lang="en-US">
              <a:ea typeface="MS PGothic" charset="0"/>
            </a:endParaRPr>
          </a:p>
        </p:txBody>
      </p:sp>
      <p:sp>
        <p:nvSpPr>
          <p:cNvPr id="880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03F589B0-E1AE-9848-BB2A-2B7DB24C8CEB}" type="slidenum">
              <a:rPr lang="en-US" sz="1300">
                <a:solidFill>
                  <a:schemeClr val="tx1"/>
                </a:solidFill>
              </a:rPr>
              <a:pPr eaLnBrk="1" hangingPunct="1"/>
              <a:t>27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FBE6B75E-8133-A542-ACFE-51BB3163CF64}" type="slidenum">
              <a:rPr lang="en-US" sz="1300">
                <a:solidFill>
                  <a:schemeClr val="tx1"/>
                </a:solidFill>
              </a:rPr>
              <a:pPr eaLnBrk="1" hangingPunct="1"/>
              <a:t>30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D9C6DD7D-1795-6840-9152-6BFA35EFDAB2}" type="slidenum">
              <a:rPr lang="en-US" sz="1300">
                <a:solidFill>
                  <a:schemeClr val="tx1"/>
                </a:solidFill>
              </a:rPr>
              <a:pPr eaLnBrk="1" hangingPunct="1"/>
              <a:t>31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324147A4-2517-FF44-9C01-D22E57812102}" type="slidenum">
              <a:rPr lang="en-US" sz="1200">
                <a:solidFill>
                  <a:schemeClr val="tx1"/>
                </a:solidFill>
                <a:ea typeface="ＭＳ Ｐゴシック" charset="0"/>
                <a:cs typeface="ＭＳ Ｐゴシック" charset="0"/>
              </a:rPr>
              <a:pPr eaLnBrk="1" hangingPunct="1"/>
              <a:t>4</a:t>
            </a:fld>
            <a:endParaRPr lang="en-US" sz="1200" dirty="0">
              <a:solidFill>
                <a:schemeClr val="tx1"/>
              </a:solidFill>
              <a:ea typeface="ＭＳ Ｐゴシック" charset="0"/>
              <a:cs typeface="ＭＳ Ｐゴシック" charset="0"/>
            </a:endParaRPr>
          </a:p>
        </p:txBody>
      </p:sp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9BB5B39F-83CF-1145-8CF0-A989B442B55B}" type="slidenum">
              <a:rPr lang="en-US" sz="1300">
                <a:solidFill>
                  <a:schemeClr val="tx1"/>
                </a:solidFill>
              </a:rPr>
              <a:pPr eaLnBrk="1" hangingPunct="1"/>
              <a:t>5</a:t>
            </a:fld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1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MS PGothic" charset="0"/>
              </a:rPr>
              <a:t>- Why is it important to have all three?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ea typeface="MS PGothic" charset="0"/>
            </a:endParaRPr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21D466BE-8F92-CD4D-A02B-91733FDA1582}" type="slidenum">
              <a:rPr lang="en-US" sz="1300">
                <a:solidFill>
                  <a:schemeClr val="tx1"/>
                </a:solidFill>
              </a:rPr>
              <a:pPr eaLnBrk="1" hangingPunct="1"/>
              <a:t>8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6349CD-F72A-4B03-9080-854ACF11C3E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71450" indent="-171450" eaLnBrk="1" hangingPunct="1">
              <a:buFontTx/>
              <a:buChar char="-"/>
            </a:pPr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fld id="{6261B08C-CFDF-DB4A-9EC3-9D8D76811E40}" type="slidenum">
              <a:rPr lang="en-US" sz="1300">
                <a:solidFill>
                  <a:schemeClr val="tx1"/>
                </a:solidFill>
              </a:rPr>
              <a:pPr eaLnBrk="1" hangingPunct="1"/>
              <a:t>16</a:t>
            </a:fld>
            <a:endParaRPr lang="en-US" sz="1300">
              <a:solidFill>
                <a:schemeClr val="tx1"/>
              </a:solidFill>
            </a:endParaRPr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MS PGothic" charset="0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077290A4-AC8A-AA46-818B-874E1E949CF5}" type="slidenum">
              <a:rPr lang="en-US" sz="1300">
                <a:solidFill>
                  <a:schemeClr val="tx1"/>
                </a:solidFill>
              </a:rPr>
              <a:pPr eaLnBrk="1" hangingPunct="1"/>
              <a:t>17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 dirty="0">
              <a:solidFill>
                <a:srgbClr val="102819"/>
              </a:solidFill>
              <a:latin typeface="ArialMT" charset="0"/>
              <a:ea typeface="MS PGothic" charset="0"/>
            </a:endParaRPr>
          </a:p>
          <a:p>
            <a:r>
              <a:rPr lang="en-US" dirty="0">
                <a:solidFill>
                  <a:srgbClr val="006600"/>
                </a:solidFill>
                <a:ea typeface="MS PGothic" charset="0"/>
              </a:rPr>
              <a:t>We Triggers create a second topic, shifting the conversation from their feedback for us, to our feedback to them.</a:t>
            </a:r>
          </a:p>
          <a:p>
            <a:endParaRPr lang="en-US" dirty="0">
              <a:solidFill>
                <a:srgbClr val="006600"/>
              </a:solidFill>
              <a:ea typeface="MS PGothic" charset="0"/>
            </a:endParaRPr>
          </a:p>
          <a:p>
            <a:r>
              <a:rPr lang="en-US" dirty="0">
                <a:solidFill>
                  <a:srgbClr val="006600"/>
                </a:solidFill>
                <a:ea typeface="MS PGothic" charset="0"/>
              </a:rPr>
              <a:t>Often neither giver nor receiver realizes there are two different topics.  Each hears the conversation through their own topic filter</a:t>
            </a:r>
            <a:r>
              <a:rPr lang="en-US" dirty="0">
                <a:solidFill>
                  <a:srgbClr val="102819"/>
                </a:solidFill>
                <a:ea typeface="MS PGothic" charset="0"/>
              </a:rPr>
              <a:t>.</a:t>
            </a:r>
          </a:p>
          <a:p>
            <a:endParaRPr lang="en-US" dirty="0">
              <a:ea typeface="MS PGothic" charset="0"/>
            </a:endParaRPr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6013D951-61A8-BB43-BF51-2BD8CE93382B}" type="slidenum">
              <a:rPr lang="en-US" sz="1300">
                <a:solidFill>
                  <a:schemeClr val="tx1"/>
                </a:solidFill>
              </a:rPr>
              <a:pPr eaLnBrk="1" hangingPunct="1"/>
              <a:t>20</a:t>
            </a:fld>
            <a:endParaRPr lang="en-US" sz="13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939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b="1">
              <a:solidFill>
                <a:srgbClr val="102819"/>
              </a:solidFill>
              <a:latin typeface="ArialMT" charset="0"/>
              <a:ea typeface="MS PGothic" charset="0"/>
            </a:endParaRPr>
          </a:p>
          <a:p>
            <a:r>
              <a:rPr lang="en-US">
                <a:solidFill>
                  <a:srgbClr val="006600"/>
                </a:solidFill>
                <a:ea typeface="MS PGothic" charset="0"/>
              </a:rPr>
              <a:t>We Triggers create a second topic, shifting the conversation from their feedback for us, to our feedback to them.</a:t>
            </a:r>
          </a:p>
          <a:p>
            <a:endParaRPr lang="en-US">
              <a:solidFill>
                <a:srgbClr val="006600"/>
              </a:solidFill>
              <a:ea typeface="MS PGothic" charset="0"/>
            </a:endParaRPr>
          </a:p>
          <a:p>
            <a:r>
              <a:rPr lang="en-US">
                <a:solidFill>
                  <a:srgbClr val="006600"/>
                </a:solidFill>
                <a:ea typeface="MS PGothic" charset="0"/>
              </a:rPr>
              <a:t>Often neither giver nor receiver realizes there are two different topics.  Each hears the conversation through their own topic filter</a:t>
            </a:r>
            <a:r>
              <a:rPr lang="en-US">
                <a:solidFill>
                  <a:srgbClr val="102819"/>
                </a:solidFill>
                <a:ea typeface="MS PGothic" charset="0"/>
              </a:rPr>
              <a:t>.</a:t>
            </a:r>
          </a:p>
          <a:p>
            <a:endParaRPr lang="en-US">
              <a:ea typeface="MS PGothic" charset="0"/>
            </a:endParaRPr>
          </a:p>
        </p:txBody>
      </p:sp>
      <p:sp>
        <p:nvSpPr>
          <p:cNvPr id="593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28165" indent="-280064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20254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568356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16458" indent="-224051" defTabSz="913319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464559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12661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360763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08865" indent="-224051" defTabSz="913319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fld id="{1FF4849C-3DAF-4A47-A2F3-6D9C28870C2A}" type="slidenum">
              <a:rPr lang="en-US" sz="1300">
                <a:solidFill>
                  <a:schemeClr val="tx1"/>
                </a:solidFill>
              </a:rPr>
              <a:pPr eaLnBrk="1" hangingPunct="1"/>
              <a:t>21</a:t>
            </a:fld>
            <a:endParaRPr lang="en-US" sz="1300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0"/>
            <a:ext cx="6019800" cy="6858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_2_Two_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6411086" cy="5334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457200" y="152400"/>
            <a:ext cx="2743200" cy="514350"/>
          </a:xfrm>
        </p:spPr>
        <p:txBody>
          <a:bodyPr anchor="t" anchorCtr="0"/>
          <a:lstStyle>
            <a:lvl1pPr>
              <a:lnSpc>
                <a:spcPct val="96000"/>
              </a:lnSpc>
              <a:spcBef>
                <a:spcPts val="0"/>
              </a:spcBef>
              <a:defRPr sz="1400" b="0" i="0">
                <a:solidFill>
                  <a:schemeClr val="tx2"/>
                </a:solidFill>
                <a:latin typeface="BentonSans Light"/>
                <a:cs typeface="BentonSans Light"/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  <a:p>
            <a:pPr lvl="0"/>
            <a:r>
              <a:rPr lang="en-US" dirty="0" smtClean="0"/>
              <a:t>For two lines</a:t>
            </a:r>
            <a:endParaRPr lang="en-US" dirty="0"/>
          </a:p>
        </p:txBody>
      </p:sp>
      <p:sp>
        <p:nvSpPr>
          <p:cNvPr id="10" name="Text Placeholder 11"/>
          <p:cNvSpPr>
            <a:spLocks noGrp="1"/>
          </p:cNvSpPr>
          <p:nvPr>
            <p:ph type="body" sz="quarter" idx="15"/>
          </p:nvPr>
        </p:nvSpPr>
        <p:spPr>
          <a:xfrm>
            <a:off x="457200" y="1523998"/>
            <a:ext cx="6400800" cy="457201"/>
          </a:xfrm>
        </p:spPr>
        <p:txBody>
          <a:bodyPr anchor="t" anchorCtr="0"/>
          <a:lstStyle>
            <a:lvl1pPr>
              <a:lnSpc>
                <a:spcPct val="96000"/>
              </a:lnSpc>
              <a:spcBef>
                <a:spcPts val="0"/>
              </a:spcBef>
              <a:defRPr sz="1700" b="0" i="0">
                <a:solidFill>
                  <a:srgbClr val="009ABA"/>
                </a:solidFill>
                <a:latin typeface="BentonSans Light"/>
                <a:cs typeface="BentonSans Light"/>
              </a:defRPr>
            </a:lvl1pPr>
          </a:lstStyle>
          <a:p>
            <a:pPr lvl="0"/>
            <a:r>
              <a:rPr lang="en-US" dirty="0" smtClean="0"/>
              <a:t>Click to edit Master text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idx="19" hasCustomPrompt="1"/>
          </p:nvPr>
        </p:nvSpPr>
        <p:spPr>
          <a:xfrm>
            <a:off x="457200" y="2286000"/>
            <a:ext cx="4059936" cy="2819400"/>
          </a:xfrm>
        </p:spPr>
        <p:txBody>
          <a:bodyPr/>
          <a:lstStyle>
            <a:lvl1pPr>
              <a:defRPr b="0" i="0">
                <a:latin typeface="BentonSans Regular"/>
                <a:cs typeface="BentonSans Regular"/>
              </a:defRPr>
            </a:lvl1pPr>
            <a:lvl2pPr marL="0" indent="0">
              <a:spcBef>
                <a:spcPts val="0"/>
              </a:spcBef>
              <a:buFontTx/>
              <a:buNone/>
              <a:defRPr sz="950"/>
            </a:lvl2pPr>
            <a:lvl3pPr marL="0" indent="-118872">
              <a:spcBef>
                <a:spcPts val="0"/>
              </a:spcBef>
              <a:buFont typeface="Arial"/>
              <a:buChar char="•"/>
              <a:defRPr sz="950"/>
            </a:lvl3pPr>
            <a:lvl4pPr marL="228600" indent="-118872">
              <a:buFont typeface="Arial"/>
              <a:buChar char="•"/>
              <a:defRPr sz="950"/>
            </a:lvl4pPr>
            <a:lvl5pPr marL="457200" indent="-118872">
              <a:buFont typeface="Arial"/>
              <a:buChar char="•"/>
              <a:defRPr sz="9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7" name="Content Placeholder 2"/>
          <p:cNvSpPr>
            <a:spLocks noGrp="1"/>
          </p:cNvSpPr>
          <p:nvPr>
            <p:ph idx="20" hasCustomPrompt="1"/>
          </p:nvPr>
        </p:nvSpPr>
        <p:spPr>
          <a:xfrm>
            <a:off x="4800600" y="2286000"/>
            <a:ext cx="4059936" cy="2819400"/>
          </a:xfrm>
        </p:spPr>
        <p:txBody>
          <a:bodyPr/>
          <a:lstStyle>
            <a:lvl1pPr>
              <a:defRPr b="0" i="0">
                <a:latin typeface="BentonSans Regular"/>
                <a:cs typeface="BentonSans Regular"/>
              </a:defRPr>
            </a:lvl1pPr>
            <a:lvl2pPr marL="0" indent="0">
              <a:spcBef>
                <a:spcPts val="0"/>
              </a:spcBef>
              <a:buFontTx/>
              <a:buNone/>
              <a:defRPr sz="950"/>
            </a:lvl2pPr>
            <a:lvl3pPr marL="0" indent="-118872">
              <a:spcBef>
                <a:spcPts val="0"/>
              </a:spcBef>
              <a:buFont typeface="Arial"/>
              <a:buChar char="•"/>
              <a:defRPr sz="950"/>
            </a:lvl3pPr>
            <a:lvl4pPr marL="228600" indent="-118872">
              <a:buFont typeface="Arial"/>
              <a:buChar char="•"/>
              <a:defRPr sz="950"/>
            </a:lvl4pPr>
            <a:lvl5pPr marL="457200" indent="-118872">
              <a:buFont typeface="Arial"/>
              <a:buChar char="•"/>
              <a:defRPr sz="95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Rectangle 3"/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402336" y="6172200"/>
            <a:ext cx="4114800" cy="228600"/>
          </a:xfrm>
        </p:spPr>
        <p:txBody>
          <a:bodyPr anchor="t" anchorCtr="0"/>
          <a:lstStyle>
            <a:lvl1pPr>
              <a:spcBef>
                <a:spcPts val="0"/>
              </a:spcBef>
              <a:defRPr sz="900" b="0" i="0">
                <a:solidFill>
                  <a:srgbClr val="8A8C8D"/>
                </a:solidFill>
                <a:latin typeface="BentonSans Book Italic"/>
                <a:cs typeface="BentonSans Book Italic"/>
              </a:defRPr>
            </a:lvl1pPr>
          </a:lstStyle>
          <a:p>
            <a:r>
              <a:rPr lang="en-US" dirty="0" smtClean="0"/>
              <a:t>*Click </a:t>
            </a:r>
            <a:r>
              <a:rPr lang="en-US" dirty="0"/>
              <a:t>to edit Master subtitle style</a:t>
            </a:r>
          </a:p>
        </p:txBody>
      </p:sp>
      <p:sp>
        <p:nvSpPr>
          <p:cNvPr id="19" name="Picture Placeholder 24"/>
          <p:cNvSpPr>
            <a:spLocks noGrp="1"/>
          </p:cNvSpPr>
          <p:nvPr>
            <p:ph type="pic" sz="quarter" idx="17"/>
          </p:nvPr>
        </p:nvSpPr>
        <p:spPr>
          <a:xfrm>
            <a:off x="7543800" y="285750"/>
            <a:ext cx="1143000" cy="152147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22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>
              <a:sym typeface="Arial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229600" cy="14605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9144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Arial" charset="0"/>
              </a:rPr>
              <a:t>Click to edit Master text styles</a:t>
            </a:r>
          </a:p>
          <a:p>
            <a:pPr lvl="1"/>
            <a:r>
              <a:rPr lang="en-US" smtClean="0">
                <a:sym typeface="Arial" charset="0"/>
              </a:rPr>
              <a:t>Second level</a:t>
            </a:r>
          </a:p>
          <a:p>
            <a:pPr lvl="2"/>
            <a:r>
              <a:rPr lang="en-US" smtClean="0">
                <a:sym typeface="Arial" charset="0"/>
              </a:rPr>
              <a:t>Third level</a:t>
            </a:r>
          </a:p>
          <a:p>
            <a:pPr lvl="3"/>
            <a:r>
              <a:rPr lang="en-US" smtClean="0">
                <a:sym typeface="Arial" charset="0"/>
              </a:rPr>
              <a:t>Fourth level</a:t>
            </a:r>
          </a:p>
          <a:p>
            <a:pPr lvl="4"/>
            <a:r>
              <a:rPr lang="en-US" smtClean="0">
                <a:sym typeface="Arial" charset="0"/>
              </a:rPr>
              <a:t>Fifth level</a:t>
            </a:r>
          </a:p>
        </p:txBody>
      </p:sp>
      <p:pic>
        <p:nvPicPr>
          <p:cNvPr id="13316" name="Picture 4" descr="New Logo.TIF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66088" y="6408738"/>
            <a:ext cx="923925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 userDrawn="1"/>
        </p:nvSpPr>
        <p:spPr>
          <a:xfrm>
            <a:off x="304800" y="6581775"/>
            <a:ext cx="5972916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>
                <a:solidFill>
                  <a:srgbClr val="005400"/>
                </a:solidFill>
                <a:latin typeface="Trebuchet MS" charset="0"/>
              </a:rPr>
              <a:t>Copyright © </a:t>
            </a:r>
            <a:r>
              <a:rPr lang="en-US" sz="1100" dirty="0" smtClean="0">
                <a:solidFill>
                  <a:srgbClr val="005400"/>
                </a:solidFill>
                <a:latin typeface="Trebuchet MS" charset="0"/>
              </a:rPr>
              <a:t>2014 </a:t>
            </a:r>
            <a:r>
              <a:rPr lang="en-US" sz="1100" dirty="0">
                <a:solidFill>
                  <a:srgbClr val="005400"/>
                </a:solidFill>
                <a:latin typeface="Trebuchet MS" charset="0"/>
              </a:rPr>
              <a:t>by Triad Consulting.  All rights reserved</a:t>
            </a:r>
            <a:r>
              <a:rPr lang="en-US" sz="1100" i="1" dirty="0">
                <a:solidFill>
                  <a:srgbClr val="005400"/>
                </a:solidFill>
                <a:latin typeface="Trebuchet MS" charset="0"/>
              </a:rPr>
              <a:t>.  </a:t>
            </a:r>
            <a:r>
              <a:rPr lang="en-US" sz="1100" i="1" dirty="0" err="1" smtClean="0">
                <a:solidFill>
                  <a:srgbClr val="005400"/>
                </a:solidFill>
                <a:latin typeface="Trebuchet MS" charset="0"/>
              </a:rPr>
              <a:t>www.triadconsultinggroup.com</a:t>
            </a:r>
            <a:r>
              <a:rPr lang="en-US" sz="1100" dirty="0">
                <a:solidFill>
                  <a:srgbClr val="005400"/>
                </a:solidFill>
                <a:latin typeface="Trebuchet MS" charset="0"/>
              </a:rPr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  <a:sym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  <a:sym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  <a:sym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  <a:sym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ea typeface="ＭＳ Ｐゴシック" pitchFamily="-110" charset="-128"/>
          <a:cs typeface="ＭＳ Ｐゴシック" pitchFamily="-110" charset="-128"/>
          <a:sym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sym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sym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sym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Arial" charset="0"/>
          <a:sym typeface="Arial" charset="0"/>
        </a:defRPr>
      </a:lvl9pPr>
    </p:titleStyle>
    <p:bodyStyle>
      <a:lvl1pPr marL="496888" indent="-457200" algn="l" rtl="0" eaLnBrk="0" fontAlgn="base" hangingPunct="0">
        <a:spcBef>
          <a:spcPts val="600"/>
        </a:spcBef>
        <a:spcAft>
          <a:spcPct val="0"/>
        </a:spcAft>
        <a:buClr>
          <a:srgbClr val="005331"/>
        </a:buClr>
        <a:buSzPct val="100000"/>
        <a:buFont typeface="Arial" charset="0"/>
        <a:buChar char="&gt;"/>
        <a:defRPr sz="28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  <a:sym typeface="Arial" charset="0"/>
        </a:defRPr>
      </a:lvl1pPr>
      <a:lvl2pPr marL="560388" indent="-103188" algn="l" rtl="0" eaLnBrk="0" fontAlgn="base" hangingPunct="0">
        <a:spcBef>
          <a:spcPts val="600"/>
        </a:spcBef>
        <a:spcAft>
          <a:spcPct val="0"/>
        </a:spcAft>
        <a:buClr>
          <a:srgbClr val="005331"/>
        </a:buClr>
        <a:buSzPct val="100000"/>
        <a:buFont typeface="Arial" charset="0"/>
        <a:buChar char="–"/>
        <a:defRPr sz="2400" b="1">
          <a:solidFill>
            <a:srgbClr val="005331"/>
          </a:solidFill>
          <a:latin typeface="+mn-lt"/>
          <a:ea typeface="ＭＳ Ｐゴシック" pitchFamily="-65" charset="-128"/>
          <a:sym typeface="Arial" charset="0"/>
        </a:defRPr>
      </a:lvl2pPr>
      <a:lvl3pPr marL="1303338" indent="-225425" algn="l" rtl="0" eaLnBrk="0" fontAlgn="base" hangingPunct="0">
        <a:spcBef>
          <a:spcPts val="600"/>
        </a:spcBef>
        <a:spcAft>
          <a:spcPct val="0"/>
        </a:spcAft>
        <a:buClr>
          <a:srgbClr val="005331"/>
        </a:buClr>
        <a:buSzPct val="100000"/>
        <a:buFont typeface="Arial" charset="0"/>
        <a:buChar char="&gt;"/>
        <a:defRPr sz="2400" b="1">
          <a:solidFill>
            <a:schemeClr val="tx1"/>
          </a:solidFill>
          <a:latin typeface="+mn-lt"/>
          <a:ea typeface="ＭＳ Ｐゴシック" pitchFamily="-65" charset="-128"/>
          <a:sym typeface="Arial" charset="0"/>
        </a:defRPr>
      </a:lvl3pPr>
      <a:lvl4pPr marL="1819275" indent="-234950" algn="l" rtl="0" eaLnBrk="0" fontAlgn="base" hangingPunct="0">
        <a:spcBef>
          <a:spcPts val="500"/>
        </a:spcBef>
        <a:spcAft>
          <a:spcPct val="0"/>
        </a:spcAft>
        <a:buClr>
          <a:srgbClr val="005331"/>
        </a:buClr>
        <a:buSzPct val="100000"/>
        <a:buFont typeface="Wingdings" charset="2"/>
        <a:buChar char="§"/>
        <a:defRPr sz="2000" b="1">
          <a:solidFill>
            <a:schemeClr val="tx1"/>
          </a:solidFill>
          <a:latin typeface="+mn-lt"/>
          <a:ea typeface="ＭＳ Ｐゴシック" pitchFamily="-65" charset="-128"/>
          <a:sym typeface="Arial" charset="0"/>
        </a:defRPr>
      </a:lvl4pPr>
      <a:lvl5pPr marL="2336800" indent="-236538" algn="l" rtl="0" eaLnBrk="0" fontAlgn="base" hangingPunct="0">
        <a:spcBef>
          <a:spcPts val="500"/>
        </a:spcBef>
        <a:spcAft>
          <a:spcPct val="0"/>
        </a:spcAft>
        <a:buClr>
          <a:srgbClr val="005331"/>
        </a:buClr>
        <a:buSzPct val="100000"/>
        <a:buFont typeface="Times" charset="0"/>
        <a:buChar char="»"/>
        <a:defRPr sz="2000" i="1">
          <a:solidFill>
            <a:schemeClr val="tx1"/>
          </a:solidFill>
          <a:latin typeface="+mn-lt"/>
          <a:ea typeface="ＭＳ Ｐゴシック" pitchFamily="-65" charset="-128"/>
          <a:sym typeface="Arial" charset="0"/>
        </a:defRPr>
      </a:lvl5pPr>
      <a:lvl6pPr marL="2794000" indent="-236538" algn="l" rtl="0" fontAlgn="base">
        <a:spcBef>
          <a:spcPts val="500"/>
        </a:spcBef>
        <a:spcAft>
          <a:spcPct val="0"/>
        </a:spcAft>
        <a:buClr>
          <a:srgbClr val="005331"/>
        </a:buClr>
        <a:buSzPct val="100000"/>
        <a:buFont typeface="Times" charset="0"/>
        <a:buChar char="»"/>
        <a:defRPr sz="2000" i="1">
          <a:solidFill>
            <a:schemeClr val="tx1"/>
          </a:solidFill>
          <a:latin typeface="+mn-lt"/>
          <a:sym typeface="Arial" charset="0"/>
        </a:defRPr>
      </a:lvl6pPr>
      <a:lvl7pPr marL="3251200" indent="-236538" algn="l" rtl="0" fontAlgn="base">
        <a:spcBef>
          <a:spcPts val="500"/>
        </a:spcBef>
        <a:spcAft>
          <a:spcPct val="0"/>
        </a:spcAft>
        <a:buClr>
          <a:srgbClr val="005331"/>
        </a:buClr>
        <a:buSzPct val="100000"/>
        <a:buFont typeface="Times" charset="0"/>
        <a:buChar char="»"/>
        <a:defRPr sz="2000" i="1">
          <a:solidFill>
            <a:schemeClr val="tx1"/>
          </a:solidFill>
          <a:latin typeface="+mn-lt"/>
          <a:sym typeface="Arial" charset="0"/>
        </a:defRPr>
      </a:lvl7pPr>
      <a:lvl8pPr marL="3708400" indent="-236538" algn="l" rtl="0" fontAlgn="base">
        <a:spcBef>
          <a:spcPts val="500"/>
        </a:spcBef>
        <a:spcAft>
          <a:spcPct val="0"/>
        </a:spcAft>
        <a:buClr>
          <a:srgbClr val="005331"/>
        </a:buClr>
        <a:buSzPct val="100000"/>
        <a:buFont typeface="Times" charset="0"/>
        <a:buChar char="»"/>
        <a:defRPr sz="2000" i="1">
          <a:solidFill>
            <a:schemeClr val="tx1"/>
          </a:solidFill>
          <a:latin typeface="+mn-lt"/>
          <a:sym typeface="Arial" charset="0"/>
        </a:defRPr>
      </a:lvl8pPr>
      <a:lvl9pPr marL="4165600" indent="-236538" algn="l" rtl="0" fontAlgn="base">
        <a:spcBef>
          <a:spcPts val="500"/>
        </a:spcBef>
        <a:spcAft>
          <a:spcPct val="0"/>
        </a:spcAft>
        <a:buClr>
          <a:srgbClr val="005331"/>
        </a:buClr>
        <a:buSzPct val="100000"/>
        <a:buFont typeface="Times" charset="0"/>
        <a:buChar char="»"/>
        <a:defRPr sz="2000" i="1">
          <a:solidFill>
            <a:schemeClr val="tx1"/>
          </a:solidFill>
          <a:latin typeface="+mn-lt"/>
          <a:sym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://www.diffcon.com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2"/>
          <p:cNvSpPr>
            <a:spLocks noChangeArrowheads="1"/>
          </p:cNvSpPr>
          <p:nvPr/>
        </p:nvSpPr>
        <p:spPr bwMode="auto">
          <a:xfrm>
            <a:off x="0" y="0"/>
            <a:ext cx="9163050" cy="6858000"/>
          </a:xfrm>
          <a:prstGeom prst="rect">
            <a:avLst/>
          </a:prstGeom>
          <a:solidFill>
            <a:srgbClr val="F8F5F2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pPr algn="r"/>
            <a:r>
              <a:rPr lang="en-US" dirty="0">
                <a:solidFill>
                  <a:schemeClr val="bg1"/>
                </a:solidFill>
              </a:rPr>
              <a:t>MASC MASS Joint Conference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098" name="Rectangle 1"/>
          <p:cNvSpPr>
            <a:spLocks/>
          </p:cNvSpPr>
          <p:nvPr/>
        </p:nvSpPr>
        <p:spPr bwMode="auto">
          <a:xfrm>
            <a:off x="731838" y="1143000"/>
            <a:ext cx="65833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ct val="80000"/>
              </a:lnSpc>
              <a:tabLst>
                <a:tab pos="4452938" algn="l"/>
              </a:tabLst>
            </a:pPr>
            <a:r>
              <a:rPr lang="en-US" sz="6400" b="1" dirty="0" smtClean="0">
                <a:solidFill>
                  <a:srgbClr val="DA0000"/>
                </a:solidFill>
                <a:latin typeface="Abadi MT Condensed Light" charset="0"/>
                <a:ea typeface="MingLiU-ExtB" charset="0"/>
              </a:rPr>
              <a:t>How to Receive Feedback Well</a:t>
            </a:r>
            <a:endParaRPr lang="en-US" sz="800" dirty="0">
              <a:solidFill>
                <a:srgbClr val="595959"/>
              </a:solidFill>
              <a:latin typeface="American Typewriter Condensed" charset="0"/>
              <a:cs typeface="American Typewriter Condensed" charset="0"/>
            </a:endParaRPr>
          </a:p>
          <a:p>
            <a:pPr>
              <a:lnSpc>
                <a:spcPct val="70000"/>
              </a:lnSpc>
              <a:tabLst>
                <a:tab pos="4452938" algn="l"/>
              </a:tabLst>
            </a:pPr>
            <a:endParaRPr lang="en-US" sz="800" dirty="0">
              <a:solidFill>
                <a:srgbClr val="595959"/>
              </a:solidFill>
              <a:latin typeface="American Typewriter Condensed" charset="0"/>
              <a:cs typeface="American Typewriter Condensed" charset="0"/>
            </a:endParaRPr>
          </a:p>
          <a:p>
            <a:pPr>
              <a:tabLst>
                <a:tab pos="4452938" algn="l"/>
              </a:tabLst>
            </a:pPr>
            <a:endParaRPr lang="en-US" sz="3300" dirty="0">
              <a:solidFill>
                <a:srgbClr val="595959"/>
              </a:solidFill>
              <a:latin typeface="American Typewriter Condensed" charset="0"/>
              <a:cs typeface="American Typewriter Condensed" charset="0"/>
              <a:sym typeface="Helvetica Neue UltraLight" charset="0"/>
            </a:endParaRPr>
          </a:p>
          <a:p>
            <a:pPr>
              <a:tabLst>
                <a:tab pos="4452938" algn="l"/>
              </a:tabLst>
            </a:pPr>
            <a:endParaRPr lang="en-US" sz="3300" dirty="0" smtClean="0">
              <a:solidFill>
                <a:srgbClr val="595959"/>
              </a:solidFill>
              <a:latin typeface="American Typewriter Condensed" charset="0"/>
              <a:cs typeface="American Typewriter Condensed" charset="0"/>
              <a:sym typeface="Helvetica Neue UltraLight" charset="0"/>
            </a:endParaRPr>
          </a:p>
          <a:p>
            <a:pPr>
              <a:tabLst>
                <a:tab pos="4452938" algn="l"/>
              </a:tabLst>
            </a:pPr>
            <a:endParaRPr lang="en-US" sz="3300" dirty="0" smtClean="0">
              <a:solidFill>
                <a:srgbClr val="595959"/>
              </a:solidFill>
              <a:latin typeface="American Typewriter Condensed" charset="0"/>
              <a:cs typeface="American Typewriter Condensed" charset="0"/>
              <a:sym typeface="Helvetica Neue UltraLight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89796">
            <a:off x="4929964" y="1345312"/>
            <a:ext cx="2565400" cy="2271712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45953" y="4343390"/>
            <a:ext cx="7024128" cy="22544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ct val="110000"/>
              </a:lnSpc>
              <a:buClr>
                <a:srgbClr val="005331"/>
              </a:buClr>
              <a:buSzPct val="100000"/>
            </a:pPr>
            <a:r>
              <a:rPr lang="en-US" sz="3600" dirty="0">
                <a:solidFill>
                  <a:schemeClr val="tx1"/>
                </a:solidFill>
                <a:latin typeface="Trebuchet MS" charset="0"/>
                <a:sym typeface="Baskerville" charset="0"/>
              </a:rPr>
              <a:t>MASC MASS Joint Conference</a:t>
            </a:r>
          </a:p>
          <a:p>
            <a:pPr lvl="0" algn="r">
              <a:lnSpc>
                <a:spcPct val="110000"/>
              </a:lnSpc>
              <a:buClr>
                <a:srgbClr val="005331"/>
              </a:buClr>
              <a:buSzPct val="100000"/>
            </a:pPr>
            <a:r>
              <a:rPr lang="en-US" dirty="0">
                <a:solidFill>
                  <a:schemeClr val="tx1"/>
                </a:solidFill>
                <a:latin typeface="Trebuchet MS" charset="0"/>
                <a:sym typeface="Baskerville" charset="0"/>
              </a:rPr>
              <a:t>November 6, 2014</a:t>
            </a:r>
          </a:p>
          <a:p>
            <a:pPr lvl="0" algn="r">
              <a:lnSpc>
                <a:spcPct val="110000"/>
              </a:lnSpc>
              <a:buClr>
                <a:srgbClr val="005331"/>
              </a:buClr>
              <a:buSzPct val="100000"/>
            </a:pPr>
            <a:endParaRPr lang="en-US" sz="1000" dirty="0" smtClean="0">
              <a:solidFill>
                <a:schemeClr val="tx1"/>
              </a:solidFill>
              <a:latin typeface="Trebuchet MS" charset="0"/>
              <a:sym typeface="Baskerville" charset="0"/>
            </a:endParaRPr>
          </a:p>
          <a:p>
            <a:pPr lvl="0" algn="r">
              <a:lnSpc>
                <a:spcPct val="110000"/>
              </a:lnSpc>
              <a:buClr>
                <a:srgbClr val="005331"/>
              </a:buClr>
              <a:buSzPct val="100000"/>
            </a:pPr>
            <a:r>
              <a:rPr lang="en-US" sz="2800" dirty="0" smtClean="0">
                <a:solidFill>
                  <a:schemeClr val="tx1"/>
                </a:solidFill>
                <a:latin typeface="Trebuchet MS" charset="0"/>
                <a:sym typeface="Baskerville" charset="0"/>
              </a:rPr>
              <a:t>Douglas </a:t>
            </a:r>
            <a:r>
              <a:rPr lang="en-US" sz="2800" dirty="0" smtClean="0">
                <a:solidFill>
                  <a:schemeClr val="tx1"/>
                </a:solidFill>
                <a:latin typeface="Trebuchet MS" charset="0"/>
                <a:sym typeface="Baskerville" charset="0"/>
              </a:rPr>
              <a:t>Stone</a:t>
            </a:r>
          </a:p>
          <a:p>
            <a:pPr lvl="0" algn="r">
              <a:lnSpc>
                <a:spcPct val="110000"/>
              </a:lnSpc>
              <a:buClr>
                <a:srgbClr val="005331"/>
              </a:buClr>
              <a:buSzPct val="100000"/>
            </a:pPr>
            <a:r>
              <a:rPr lang="en-US" dirty="0" smtClean="0">
                <a:solidFill>
                  <a:schemeClr val="tx1"/>
                </a:solidFill>
                <a:latin typeface="Trebuchet MS" charset="0"/>
                <a:sym typeface="Baskerville" charset="0"/>
              </a:rPr>
              <a:t>of </a:t>
            </a:r>
            <a:r>
              <a:rPr lang="en-US" dirty="0" smtClean="0">
                <a:solidFill>
                  <a:schemeClr val="tx1"/>
                </a:solidFill>
                <a:latin typeface="Trebuchet MS" charset="0"/>
                <a:sym typeface="Baskerville" charset="0"/>
              </a:rPr>
              <a:t>Triad Consulting</a:t>
            </a:r>
          </a:p>
          <a:p>
            <a:pPr lvl="0" algn="r">
              <a:lnSpc>
                <a:spcPct val="110000"/>
              </a:lnSpc>
              <a:buClr>
                <a:srgbClr val="005331"/>
              </a:buClr>
              <a:buSzPct val="100000"/>
            </a:pPr>
            <a:endParaRPr lang="en-US" dirty="0">
              <a:solidFill>
                <a:schemeClr val="tx1"/>
              </a:solidFill>
              <a:latin typeface="Trebuchet MS" charset="0"/>
              <a:sym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805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8590" y="594391"/>
            <a:ext cx="8078787" cy="5257800"/>
          </a:xfrm>
        </p:spPr>
        <p:txBody>
          <a:bodyPr/>
          <a:lstStyle/>
          <a:p>
            <a:pPr marL="39688" indent="0">
              <a:buFont typeface="Arial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“Those pants don’t do you justice—you are so much better than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	those pants”</a:t>
            </a:r>
          </a:p>
          <a:p>
            <a:pPr marL="39688" indent="0">
              <a:buFont typeface="Arial" charset="0"/>
              <a:buNone/>
            </a:pPr>
            <a:endParaRPr lang="en-US" sz="800" dirty="0" smtClean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“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I don’t like those particular pants, at this moment. 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Oh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wait, now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	they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look pretty good…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”</a:t>
            </a:r>
          </a:p>
          <a:p>
            <a:pPr marL="39688" indent="0">
              <a:buFont typeface="Arial" charset="0"/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MS PGothic" charset="0"/>
            </a:endParaRPr>
          </a:p>
          <a:p>
            <a:pPr marL="39688" indent="0">
              <a:lnSpc>
                <a:spcPct val="130000"/>
              </a:lnSpc>
              <a:buFont typeface="Arial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“I don’t like the way those </a:t>
            </a:r>
            <a:r>
              <a:rPr lang="en-US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kinds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 of pants look on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you”</a:t>
            </a:r>
          </a:p>
          <a:p>
            <a:pPr marL="39688" indent="0">
              <a:lnSpc>
                <a:spcPct val="130000"/>
              </a:lnSpc>
              <a:buFont typeface="Arial" charset="0"/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“You’re not as fit anymore and those pants are no longer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flattering”</a:t>
            </a:r>
          </a:p>
          <a:p>
            <a:pPr marL="39688" indent="0">
              <a:buFont typeface="Arial" charset="0"/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“You’ve never had any taste.  This is the kind of thing people mock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	you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for, behind your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back”</a:t>
            </a:r>
          </a:p>
          <a:p>
            <a:pPr marL="39688" indent="0">
              <a:buFont typeface="Arial" charset="0"/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“I’ve asked you not to wear those in the past.  You don</a:t>
            </a:r>
            <a:r>
              <a:rPr lang="fr-F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’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t care what I 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	want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.  You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’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re humiliating </a:t>
            </a:r>
            <a:r>
              <a:rPr lang="en-US" altLang="ja-JP" sz="20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and</a:t>
            </a:r>
            <a:r>
              <a:rPr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 </a:t>
            </a:r>
            <a:r>
              <a:rPr lang="en-US" altLang="ja-JP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selfish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”</a:t>
            </a:r>
          </a:p>
          <a:p>
            <a:pPr marL="39688" indent="0">
              <a:buFont typeface="Arial" charset="0"/>
              <a:buNone/>
            </a:pP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MS PGothic" charset="0"/>
            </a:endParaRPr>
          </a:p>
          <a:p>
            <a:pPr marL="39688" indent="0">
              <a:lnSpc>
                <a:spcPct val="130000"/>
              </a:lnSpc>
              <a:buFont typeface="Arial" charset="0"/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“I want a 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 charset="0"/>
                <a:ea typeface="MS PGothic" charset="0"/>
              </a:rPr>
              <a:t>divorce”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endParaRPr lang="en-US" sz="2200" dirty="0">
              <a:solidFill>
                <a:srgbClr val="262626"/>
              </a:solidFill>
              <a:latin typeface="Helvetica Neue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50107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86" y="411513"/>
            <a:ext cx="4091914" cy="5895387"/>
          </a:xfrm>
          <a:prstGeom prst="rect">
            <a:avLst/>
          </a:prstGeom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9688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4236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Can </a:t>
            </a:r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You Pass 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the </a:t>
            </a:r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“Label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” </a:t>
            </a:r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Test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?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532437"/>
          </a:xfrm>
        </p:spPr>
        <p:txBody>
          <a:bodyPr/>
          <a:lstStyle/>
          <a:p>
            <a:pPr marL="39688" indent="0">
              <a:buFont typeface="Lucida Grande" charset="0"/>
              <a:buNone/>
            </a:pPr>
            <a:r>
              <a:rPr lang="en-US" sz="2400" dirty="0" smtClean="0">
                <a:solidFill>
                  <a:srgbClr val="545454"/>
                </a:solidFill>
                <a:latin typeface="Helvetica Neue" charset="0"/>
                <a:ea typeface="MS PGothic" charset="0"/>
              </a:rPr>
              <a:t>When </a:t>
            </a:r>
            <a:r>
              <a:rPr lang="en-US" sz="2400" dirty="0" smtClean="0">
                <a:solidFill>
                  <a:srgbClr val="545454"/>
                </a:solidFill>
                <a:latin typeface="Helvetica Neue" charset="0"/>
                <a:ea typeface="MS PGothic" charset="0"/>
              </a:rPr>
              <a:t>they</a:t>
            </a:r>
            <a:r>
              <a:rPr lang="en-US" sz="2400" dirty="0" smtClean="0">
                <a:solidFill>
                  <a:srgbClr val="545454"/>
                </a:solidFill>
                <a:latin typeface="Helvetica Neue" charset="0"/>
                <a:ea typeface="MS PGothic" charset="0"/>
              </a:rPr>
              <a:t> </a:t>
            </a:r>
            <a:r>
              <a:rPr lang="en-US" sz="2400" dirty="0" smtClean="0">
                <a:solidFill>
                  <a:srgbClr val="545454"/>
                </a:solidFill>
                <a:latin typeface="Helvetica Neue" charset="0"/>
                <a:ea typeface="MS PGothic" charset="0"/>
              </a:rPr>
              <a:t>say, “be more </a:t>
            </a:r>
            <a:r>
              <a:rPr lang="en-US" sz="2400" dirty="0" smtClean="0">
                <a:solidFill>
                  <a:srgbClr val="545454"/>
                </a:solidFill>
                <a:latin typeface="Helvetica Neue" charset="0"/>
                <a:ea typeface="MS PGothic" charset="0"/>
              </a:rPr>
              <a:t>_______”</a:t>
            </a:r>
            <a:endParaRPr lang="en-US" sz="2400" dirty="0" smtClean="0">
              <a:solidFill>
                <a:srgbClr val="545454"/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Lucida Grande" charset="0"/>
              <a:buNone/>
            </a:pPr>
            <a:endParaRPr lang="en-US" sz="1000" b="1" dirty="0">
              <a:solidFill>
                <a:srgbClr val="545454"/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Lucida Grande" charset="0"/>
              <a:buNone/>
            </a:pPr>
            <a:r>
              <a:rPr lang="en-US" sz="2400" dirty="0">
                <a:solidFill>
                  <a:srgbClr val="545454"/>
                </a:solidFill>
                <a:latin typeface="Helvetica Neue" charset="0"/>
                <a:ea typeface="MS PGothic" charset="0"/>
              </a:rPr>
              <a:t>	</a:t>
            </a:r>
            <a:r>
              <a:rPr lang="en-US" sz="2400" dirty="0" smtClean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professional</a:t>
            </a:r>
            <a:endParaRPr lang="en-US" sz="2400" dirty="0">
              <a:solidFill>
                <a:srgbClr val="545454"/>
              </a:solidFill>
              <a:latin typeface="Helvetica Neue Light" charset="0"/>
              <a:ea typeface="MS PGothic" charset="0"/>
              <a:cs typeface="Helvetica Neue Light" charset="0"/>
            </a:endParaRPr>
          </a:p>
          <a:p>
            <a:pPr marL="39688" indent="0">
              <a:buFont typeface="Lucida Grande" charset="0"/>
              <a:buNone/>
            </a:pPr>
            <a:r>
              <a:rPr lang="en-US" sz="2400" dirty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	</a:t>
            </a:r>
            <a:r>
              <a:rPr lang="en-US" sz="2400" dirty="0" smtClean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appropriate</a:t>
            </a:r>
            <a:endParaRPr lang="en-US" sz="2400" dirty="0">
              <a:solidFill>
                <a:srgbClr val="545454"/>
              </a:solidFill>
              <a:latin typeface="Helvetica Neue Light" charset="0"/>
              <a:ea typeface="MS PGothic" charset="0"/>
              <a:cs typeface="Helvetica Neue Light" charset="0"/>
            </a:endParaRPr>
          </a:p>
          <a:p>
            <a:pPr marL="39688" indent="0">
              <a:buFont typeface="Lucida Grande" charset="0"/>
              <a:buNone/>
            </a:pPr>
            <a:r>
              <a:rPr lang="en-US" sz="2400" dirty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	</a:t>
            </a:r>
            <a:r>
              <a:rPr lang="en-US" sz="2400" dirty="0" smtClean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engaged</a:t>
            </a:r>
            <a:endParaRPr lang="en-US" sz="2400" dirty="0">
              <a:solidFill>
                <a:srgbClr val="545454"/>
              </a:solidFill>
              <a:latin typeface="Helvetica Neue Light" charset="0"/>
              <a:ea typeface="MS PGothic" charset="0"/>
              <a:cs typeface="Helvetica Neue Light" charset="0"/>
            </a:endParaRPr>
          </a:p>
          <a:p>
            <a:pPr marL="39688" indent="0">
              <a:buFont typeface="Lucida Grande" charset="0"/>
              <a:buNone/>
            </a:pPr>
            <a:r>
              <a:rPr lang="en-US" sz="2400" dirty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	</a:t>
            </a:r>
            <a:r>
              <a:rPr lang="en-US" sz="2400" dirty="0" smtClean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politically savvy</a:t>
            </a:r>
            <a:endParaRPr lang="en-US" sz="2400" dirty="0">
              <a:solidFill>
                <a:srgbClr val="545454"/>
              </a:solidFill>
              <a:latin typeface="Helvetica Neue Light" charset="0"/>
              <a:ea typeface="MS PGothic" charset="0"/>
              <a:cs typeface="Helvetica Neue Light" charset="0"/>
            </a:endParaRPr>
          </a:p>
          <a:p>
            <a:pPr marL="39688" indent="0">
              <a:buFont typeface="Lucida Grande" charset="0"/>
              <a:buNone/>
            </a:pPr>
            <a:r>
              <a:rPr lang="en-US" sz="2400" dirty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	</a:t>
            </a:r>
            <a:r>
              <a:rPr lang="en-US" sz="2400" dirty="0" smtClean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proactive</a:t>
            </a:r>
            <a:endParaRPr lang="en-US" sz="2400" dirty="0">
              <a:solidFill>
                <a:srgbClr val="545454"/>
              </a:solidFill>
              <a:latin typeface="Helvetica Neue Light" charset="0"/>
              <a:ea typeface="MS PGothic" charset="0"/>
              <a:cs typeface="Helvetica Neue Light" charset="0"/>
            </a:endParaRPr>
          </a:p>
          <a:p>
            <a:pPr marL="39688" indent="0">
              <a:buFont typeface="Lucida Grande" charset="0"/>
              <a:buNone/>
            </a:pPr>
            <a:r>
              <a:rPr lang="en-US" sz="2400" dirty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	</a:t>
            </a:r>
            <a:r>
              <a:rPr lang="en-US" sz="2400" dirty="0" smtClean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of a </a:t>
            </a:r>
            <a:r>
              <a:rPr lang="en-US" sz="2400" dirty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team player</a:t>
            </a:r>
          </a:p>
          <a:p>
            <a:pPr marL="39688" indent="0">
              <a:buFont typeface="Lucida Grande" charset="0"/>
              <a:buNone/>
            </a:pPr>
            <a:r>
              <a:rPr lang="en-US" sz="2400" dirty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	</a:t>
            </a:r>
            <a:r>
              <a:rPr lang="en-US" sz="2400" dirty="0" smtClean="0">
                <a:solidFill>
                  <a:srgbClr val="545454"/>
                </a:solidFill>
                <a:latin typeface="Helvetica Neue Light" charset="0"/>
                <a:ea typeface="MS PGothic" charset="0"/>
                <a:cs typeface="Helvetica Neue Light" charset="0"/>
              </a:rPr>
              <a:t>athletic</a:t>
            </a:r>
            <a:endParaRPr lang="en-US" sz="2400" dirty="0" smtClean="0">
              <a:solidFill>
                <a:srgbClr val="545454"/>
              </a:solidFill>
              <a:latin typeface="Helvetica Neue Light" charset="0"/>
              <a:ea typeface="MS PGothic" charset="0"/>
              <a:cs typeface="Helvetica Neue Light" charset="0"/>
            </a:endParaRPr>
          </a:p>
          <a:p>
            <a:pPr marL="39688" indent="0">
              <a:buFont typeface="Lucida Grande" charset="0"/>
              <a:buNone/>
            </a:pPr>
            <a:endParaRPr lang="en-US" sz="2400" dirty="0">
              <a:solidFill>
                <a:srgbClr val="545454"/>
              </a:solidFill>
              <a:latin typeface="Helvetica Neue Light" charset="0"/>
              <a:ea typeface="MS PGothic" charset="0"/>
              <a:cs typeface="Helvetica Neue Light" charset="0"/>
            </a:endParaRPr>
          </a:p>
        </p:txBody>
      </p:sp>
      <p:pic>
        <p:nvPicPr>
          <p:cNvPr id="2867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512" y="1783098"/>
            <a:ext cx="3291509" cy="3291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 bwMode="auto">
          <a:xfrm>
            <a:off x="640123" y="5166341"/>
            <a:ext cx="411480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What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do 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they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 </a:t>
            </a:r>
            <a:r>
              <a:rPr lang="en-US" i="1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mean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/>
                <a:cs typeface="Helvetica Neue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975591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eft Arrow 5"/>
          <p:cNvSpPr/>
          <p:nvPr/>
        </p:nvSpPr>
        <p:spPr bwMode="auto">
          <a:xfrm>
            <a:off x="2742259" y="2971805"/>
            <a:ext cx="732473" cy="457200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Rounded Rectangle 3"/>
          <p:cNvSpPr>
            <a:spLocks noChangeArrowheads="1"/>
          </p:cNvSpPr>
          <p:nvPr/>
        </p:nvSpPr>
        <p:spPr bwMode="auto">
          <a:xfrm>
            <a:off x="274653" y="1965976"/>
            <a:ext cx="2925762" cy="3931877"/>
          </a:xfrm>
          <a:prstGeom prst="roundRect">
            <a:avLst>
              <a:gd name="adj" fmla="val 12296"/>
            </a:avLst>
          </a:prstGeom>
          <a:noFill/>
          <a:ln w="12700">
            <a:solidFill>
              <a:srgbClr val="E9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288940" y="2105025"/>
            <a:ext cx="2911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Data and observations?</a:t>
            </a:r>
          </a:p>
          <a:p>
            <a:pPr eaLnBrk="1" hangingPunct="1"/>
            <a:r>
              <a:rPr lang="en-US" sz="2000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Expectations?</a:t>
            </a:r>
          </a:p>
          <a:p>
            <a:pPr eaLnBrk="1" hangingPunct="1"/>
            <a:r>
              <a:rPr lang="en-US" sz="2000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Interpretations?</a:t>
            </a:r>
          </a:p>
          <a:p>
            <a:pPr eaLnBrk="1" hangingPunct="1"/>
            <a:r>
              <a:rPr lang="en-US" sz="2000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Implicit rules?</a:t>
            </a:r>
          </a:p>
        </p:txBody>
      </p:sp>
      <p:sp>
        <p:nvSpPr>
          <p:cNvPr id="9" name="TextBox 6"/>
          <p:cNvSpPr txBox="1">
            <a:spLocks noChangeArrowheads="1"/>
          </p:cNvSpPr>
          <p:nvPr/>
        </p:nvSpPr>
        <p:spPr bwMode="auto">
          <a:xfrm>
            <a:off x="548684" y="1414162"/>
            <a:ext cx="247883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BF2700"/>
                </a:solidFill>
                <a:latin typeface="Trebuchet MS" charset="0"/>
                <a:cs typeface="Trebuchet MS" charset="0"/>
              </a:rPr>
              <a:t>Coming from?</a:t>
            </a:r>
          </a:p>
        </p:txBody>
      </p:sp>
      <p:sp>
        <p:nvSpPr>
          <p:cNvPr id="10" name="Rounded Rectangle 8"/>
          <p:cNvSpPr>
            <a:spLocks noChangeArrowheads="1"/>
          </p:cNvSpPr>
          <p:nvPr/>
        </p:nvSpPr>
        <p:spPr bwMode="auto">
          <a:xfrm>
            <a:off x="5985146" y="1965956"/>
            <a:ext cx="2884487" cy="3931897"/>
          </a:xfrm>
          <a:prstGeom prst="roundRect">
            <a:avLst>
              <a:gd name="adj" fmla="val 12296"/>
            </a:avLst>
          </a:prstGeom>
          <a:noFill/>
          <a:ln w="12700">
            <a:solidFill>
              <a:srgbClr val="194D8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5959114" y="2172341"/>
            <a:ext cx="2544763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Advice or coaching?</a:t>
            </a:r>
          </a:p>
          <a:p>
            <a:pPr eaLnBrk="1" hangingPunct="1"/>
            <a:r>
              <a:rPr lang="en-US" sz="2000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Consequences?</a:t>
            </a:r>
          </a:p>
        </p:txBody>
      </p:sp>
      <p:sp>
        <p:nvSpPr>
          <p:cNvPr id="12" name="TextBox 6"/>
          <p:cNvSpPr txBox="1">
            <a:spLocks noChangeArrowheads="1"/>
          </p:cNvSpPr>
          <p:nvPr/>
        </p:nvSpPr>
        <p:spPr bwMode="auto">
          <a:xfrm>
            <a:off x="6492219" y="1412872"/>
            <a:ext cx="173930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sz="2800" b="1" dirty="0" smtClean="0">
                <a:solidFill>
                  <a:srgbClr val="1E6E9C"/>
                </a:solidFill>
                <a:latin typeface="Trebuchet MS" charset="0"/>
                <a:cs typeface="Trebuchet MS" charset="0"/>
              </a:rPr>
              <a:t>Going to?</a:t>
            </a:r>
            <a:endParaRPr lang="en-US" sz="2800" b="1" dirty="0">
              <a:solidFill>
                <a:srgbClr val="1E6E9C"/>
              </a:solidFill>
              <a:latin typeface="Trebuchet MS" charset="0"/>
              <a:cs typeface="Trebuchet MS" charset="0"/>
            </a:endParaRPr>
          </a:p>
        </p:txBody>
      </p:sp>
      <p:sp>
        <p:nvSpPr>
          <p:cNvPr id="13" name="Left Arrow 12"/>
          <p:cNvSpPr/>
          <p:nvPr/>
        </p:nvSpPr>
        <p:spPr bwMode="auto">
          <a:xfrm flipH="1">
            <a:off x="5698417" y="2971805"/>
            <a:ext cx="702362" cy="457200"/>
          </a:xfrm>
          <a:prstGeom prst="leftArrow">
            <a:avLst/>
          </a:prstGeom>
          <a:solidFill>
            <a:schemeClr val="tx1">
              <a:lumMod val="50000"/>
              <a:lumOff val="50000"/>
            </a:schemeClr>
          </a:solidFill>
          <a:ln w="12700" cap="flat" cmpd="sng" algn="ctr">
            <a:solidFill>
              <a:schemeClr val="tx1">
                <a:lumMod val="65000"/>
                <a:lumOff val="35000"/>
              </a:schemeClr>
            </a:solidFill>
            <a:prstDash val="dot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4" name="Content Placeholder 1"/>
          <p:cNvSpPr>
            <a:spLocks noGrp="1"/>
          </p:cNvSpPr>
          <p:nvPr>
            <p:ph type="title"/>
          </p:nvPr>
        </p:nvSpPr>
        <p:spPr>
          <a:xfrm>
            <a:off x="230629" y="-317475"/>
            <a:ext cx="8595311" cy="1460500"/>
          </a:xfrm>
        </p:spPr>
        <p:txBody>
          <a:bodyPr/>
          <a:lstStyle/>
          <a:p>
            <a:pPr marL="39688" indent="0">
              <a:buFont typeface="Lucida Grande" charset="0"/>
              <a:buNone/>
            </a:pPr>
            <a:r>
              <a:rPr lang="en-US" sz="2800" dirty="0" smtClean="0">
                <a:solidFill>
                  <a:srgbClr val="194D85"/>
                </a:solidFill>
                <a:latin typeface="Trebuchet MS" charset="0"/>
                <a:ea typeface="MS PGothic" charset="0"/>
                <a:cs typeface="Trebuchet MS" charset="0"/>
              </a:rPr>
              <a:t>Getting Under the Label</a:t>
            </a:r>
            <a:endParaRPr lang="en-US" sz="2800" b="1" dirty="0">
              <a:solidFill>
                <a:srgbClr val="194D85"/>
              </a:solidFill>
              <a:latin typeface="Trebuchet MS" charset="0"/>
              <a:ea typeface="MS PGothic" charset="0"/>
              <a:cs typeface="Trebuchet MS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291854" y="2423171"/>
            <a:ext cx="2560292" cy="1645902"/>
          </a:xfrm>
          <a:prstGeom prst="rect">
            <a:avLst/>
          </a:prstGeom>
          <a:solidFill>
            <a:srgbClr val="994A30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charset="0"/>
              <a:sym typeface="Arial" charset="0"/>
            </a:endParaRPr>
          </a:p>
        </p:txBody>
      </p:sp>
      <p:sp>
        <p:nvSpPr>
          <p:cNvPr id="5" name="TextBox 10"/>
          <p:cNvSpPr txBox="1">
            <a:spLocks noChangeArrowheads="1"/>
          </p:cNvSpPr>
          <p:nvPr/>
        </p:nvSpPr>
        <p:spPr bwMode="auto">
          <a:xfrm rot="20865915">
            <a:off x="3305732" y="2730564"/>
            <a:ext cx="244753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sz="6000" dirty="0">
                <a:solidFill>
                  <a:schemeClr val="bg1"/>
                </a:solidFill>
                <a:latin typeface="Stencil" charset="0"/>
                <a:cs typeface="Stencil" charset="0"/>
              </a:rPr>
              <a:t>Label</a:t>
            </a:r>
          </a:p>
        </p:txBody>
      </p:sp>
    </p:spTree>
    <p:extLst>
      <p:ext uri="{BB962C8B-B14F-4D97-AF65-F5344CB8AC3E}">
        <p14:creationId xmlns:p14="http://schemas.microsoft.com/office/powerpoint/2010/main" val="52924566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609600" y="609600"/>
            <a:ext cx="6411086" cy="533400"/>
          </a:xfrm>
        </p:spPr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/>
                <a:cs typeface="Trebuchet MS"/>
              </a:rPr>
              <a:t>Our Blind </a:t>
            </a:r>
            <a:r>
              <a:rPr lang="en-US" dirty="0" smtClean="0">
                <a:solidFill>
                  <a:srgbClr val="194D85"/>
                </a:solidFill>
                <a:latin typeface="Trebuchet MS"/>
                <a:cs typeface="Trebuchet MS"/>
              </a:rPr>
              <a:t>Spots</a:t>
            </a:r>
            <a:endParaRPr lang="en-US" dirty="0">
              <a:solidFill>
                <a:srgbClr val="194D85"/>
              </a:solidFill>
              <a:latin typeface="Trebuchet MS"/>
              <a:cs typeface="Trebuchet M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4495800" cy="4423414"/>
          </a:xfrm>
        </p:spPr>
        <p:txBody>
          <a:bodyPr/>
          <a:lstStyle/>
          <a:p>
            <a:pPr marL="39688" indent="0" eaLnBrk="1" hangingPunct="1">
              <a:buFont typeface="Lucida Grande" charset="0"/>
              <a:buNone/>
              <a:defRPr/>
            </a:pP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/>
                <a:cs typeface="Trebuchet MS"/>
              </a:rPr>
              <a:t>Everyone has blind spots</a:t>
            </a:r>
          </a:p>
          <a:p>
            <a:pPr eaLnBrk="1" hangingPunct="1">
              <a:defRPr/>
            </a:pPr>
            <a:endParaRPr lang="en-US" sz="2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03188" lvl="1" indent="0" eaLnBrk="1" hangingPunct="1">
              <a:buFont typeface="Arial" charset="0"/>
              <a:buNone/>
              <a:defRPr/>
            </a:pPr>
            <a:r>
              <a:rPr lang="en-US" sz="26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Facial expressions</a:t>
            </a:r>
          </a:p>
          <a:p>
            <a:pPr marL="103188" lvl="1" indent="0" eaLnBrk="1" hangingPunct="1">
              <a:buFont typeface="Arial" charset="0"/>
              <a:buNone/>
              <a:defRPr/>
            </a:pP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	B</a:t>
            </a: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ody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language</a:t>
            </a:r>
          </a:p>
          <a:p>
            <a:pPr marL="103188" lvl="1" indent="0" eaLnBrk="1" hangingPunct="1">
              <a:buFont typeface="Arial" charset="0"/>
              <a:buNone/>
              <a:defRPr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Tone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voice</a:t>
            </a:r>
          </a:p>
          <a:p>
            <a:pPr marL="103188" lvl="1" indent="0" eaLnBrk="1" hangingPunct="1">
              <a:buFont typeface="Arial" charset="0"/>
              <a:buNone/>
              <a:defRPr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Patterns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of behavior</a:t>
            </a:r>
          </a:p>
          <a:p>
            <a:pPr marL="103188" lvl="1" indent="0" eaLnBrk="1" hangingPunct="1">
              <a:buFont typeface="Arial" charset="0"/>
              <a:buNone/>
              <a:defRPr/>
            </a:pPr>
            <a:r>
              <a:rPr lang="en-US" sz="20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Impact </a:t>
            </a:r>
            <a:r>
              <a:rPr lang="en-US" sz="20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on others</a:t>
            </a:r>
          </a:p>
          <a:p>
            <a:pPr marL="39688" indent="0" eaLnBrk="1" hangingPunct="1">
              <a:buFont typeface="Lucida Grande" charset="0"/>
              <a:buNone/>
              <a:defRPr/>
            </a:pPr>
            <a:endParaRPr lang="en-US" sz="2600" dirty="0">
              <a:solidFill>
                <a:srgbClr val="232841"/>
              </a:solidFill>
            </a:endParaRPr>
          </a:p>
        </p:txBody>
      </p:sp>
      <p:pic>
        <p:nvPicPr>
          <p:cNvPr id="1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775" y="3217863"/>
            <a:ext cx="3608388" cy="297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760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"/>
          <p:cNvSpPr>
            <a:spLocks noGrp="1" noChangeArrowheads="1"/>
          </p:cNvSpPr>
          <p:nvPr>
            <p:ph type="title"/>
          </p:nvPr>
        </p:nvSpPr>
        <p:spPr>
          <a:xfrm>
            <a:off x="431800" y="395287"/>
            <a:ext cx="8229600" cy="639763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tabLst>
                <a:tab pos="228600" algn="l"/>
                <a:tab pos="2066925" algn="r"/>
              </a:tabLst>
            </a:pPr>
            <a:r>
              <a:rPr lang="en-US" sz="3200" dirty="0" smtClean="0">
                <a:solidFill>
                  <a:srgbClr val="194D85"/>
                </a:solidFill>
                <a:latin typeface="Trebuchet MS" charset="0"/>
                <a:ea typeface="MS PGothic" charset="0"/>
                <a:cs typeface="Trebuchet MS" charset="0"/>
              </a:rPr>
              <a:t>A Loud Internal Voice Blocks Feedback</a:t>
            </a:r>
            <a:r>
              <a:rPr lang="en-US" sz="3200" dirty="0">
                <a:latin typeface="Helvetica Neue" charset="0"/>
                <a:ea typeface="ＭＳ Ｐゴシック" charset="-128"/>
                <a:sym typeface="Helvetica Neue" charset="0"/>
              </a:rPr>
              <a:t/>
            </a:r>
            <a:br>
              <a:rPr lang="en-US" sz="3200" dirty="0">
                <a:latin typeface="Helvetica Neue" charset="0"/>
                <a:ea typeface="ＭＳ Ｐゴシック" charset="-128"/>
                <a:sym typeface="Helvetica Neue" charset="0"/>
              </a:rPr>
            </a:br>
            <a:endParaRPr lang="en-US" sz="3200" dirty="0" smtClean="0">
              <a:solidFill>
                <a:srgbClr val="000000"/>
              </a:solidFill>
              <a:latin typeface="Trebuchet MS" charset="0"/>
              <a:ea typeface="ＭＳ Ｐゴシック" charset="-128"/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81075" y="1035050"/>
            <a:ext cx="7156450" cy="5257800"/>
          </a:xfrm>
        </p:spPr>
        <p:txBody>
          <a:bodyPr lIns="0" tIns="0" rIns="40639" bIns="0"/>
          <a:lstStyle/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39687" indent="0" eaLnBrk="1" hangingPunct="1">
              <a:spcBef>
                <a:spcPct val="0"/>
              </a:spcBef>
              <a:buNone/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eaLnBrk="1" hangingPunct="1">
              <a:spcBef>
                <a:spcPct val="0"/>
              </a:spcBef>
            </a:pPr>
            <a:endParaRPr lang="en-US" sz="14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  <a:p>
            <a:pPr marL="53975" indent="-14288" algn="r" eaLnBrk="1" hangingPunct="1">
              <a:spcBef>
                <a:spcPct val="0"/>
              </a:spcBef>
              <a:buFont typeface="Arial" charset="0"/>
              <a:buNone/>
            </a:pPr>
            <a:endParaRPr lang="en-US" sz="2000" dirty="0" smtClean="0">
              <a:latin typeface="Helvetica Neue Light" charset="0"/>
              <a:ea typeface="ＭＳ Ｐゴシック" charset="-128"/>
              <a:sym typeface="Helvetica Neue Light" charset="0"/>
            </a:endParaRPr>
          </a:p>
        </p:txBody>
      </p:sp>
      <p:sp>
        <p:nvSpPr>
          <p:cNvPr id="2" name="Oval 3"/>
          <p:cNvSpPr>
            <a:spLocks/>
          </p:cNvSpPr>
          <p:nvPr/>
        </p:nvSpPr>
        <p:spPr bwMode="auto">
          <a:xfrm>
            <a:off x="4546600" y="3187700"/>
            <a:ext cx="1270000" cy="1270000"/>
          </a:xfrm>
          <a:prstGeom prst="ellipse">
            <a:avLst/>
          </a:prstGeom>
          <a:gradFill rotWithShape="0">
            <a:gsLst>
              <a:gs pos="0">
                <a:srgbClr val="6E6E6E"/>
              </a:gs>
              <a:gs pos="100000">
                <a:srgbClr val="F3F3F3"/>
              </a:gs>
            </a:gsLst>
            <a:lin ang="19620000" scaled="1"/>
          </a:gradFill>
          <a:ln w="9525">
            <a:noFill/>
            <a:round/>
            <a:headEnd/>
            <a:tailEnd/>
          </a:ln>
          <a:effectLst>
            <a:outerShdw blurRad="63500" sy="23000" kx="1199993" algn="b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en-US" dirty="0">
              <a:ea typeface="+mn-ea"/>
            </a:endParaRPr>
          </a:p>
        </p:txBody>
      </p:sp>
      <p:sp>
        <p:nvSpPr>
          <p:cNvPr id="33797" name="Oval 4"/>
          <p:cNvSpPr>
            <a:spLocks/>
          </p:cNvSpPr>
          <p:nvPr/>
        </p:nvSpPr>
        <p:spPr bwMode="auto">
          <a:xfrm>
            <a:off x="5397500" y="3898900"/>
            <a:ext cx="139700" cy="139700"/>
          </a:xfrm>
          <a:prstGeom prst="ellipse">
            <a:avLst/>
          </a:prstGeom>
          <a:gradFill rotWithShape="0">
            <a:gsLst>
              <a:gs pos="0">
                <a:srgbClr val="0F005D"/>
              </a:gs>
              <a:gs pos="100000">
                <a:srgbClr val="477DA7"/>
              </a:gs>
            </a:gsLst>
            <a:lin ang="196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798" name="Oval 5"/>
          <p:cNvSpPr>
            <a:spLocks/>
          </p:cNvSpPr>
          <p:nvPr/>
        </p:nvSpPr>
        <p:spPr bwMode="auto">
          <a:xfrm>
            <a:off x="5524500" y="3619500"/>
            <a:ext cx="139700" cy="139700"/>
          </a:xfrm>
          <a:prstGeom prst="ellipse">
            <a:avLst/>
          </a:prstGeom>
          <a:gradFill rotWithShape="0">
            <a:gsLst>
              <a:gs pos="0">
                <a:srgbClr val="0F005D"/>
              </a:gs>
              <a:gs pos="100000">
                <a:srgbClr val="477DA7"/>
              </a:gs>
            </a:gsLst>
            <a:lin ang="1962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Oval 6"/>
          <p:cNvSpPr>
            <a:spLocks/>
          </p:cNvSpPr>
          <p:nvPr/>
        </p:nvSpPr>
        <p:spPr bwMode="auto">
          <a:xfrm>
            <a:off x="3429000" y="3390900"/>
            <a:ext cx="203200" cy="203200"/>
          </a:xfrm>
          <a:prstGeom prst="ellipse">
            <a:avLst/>
          </a:prstGeom>
          <a:noFill/>
          <a:ln w="9525">
            <a:solidFill>
              <a:srgbClr val="0F005D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19" name="Oval 7"/>
          <p:cNvSpPr>
            <a:spLocks/>
          </p:cNvSpPr>
          <p:nvPr/>
        </p:nvSpPr>
        <p:spPr bwMode="auto">
          <a:xfrm>
            <a:off x="3721100" y="3606800"/>
            <a:ext cx="165100" cy="165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0" name="Oval 8"/>
          <p:cNvSpPr>
            <a:spLocks/>
          </p:cNvSpPr>
          <p:nvPr/>
        </p:nvSpPr>
        <p:spPr bwMode="auto">
          <a:xfrm>
            <a:off x="4038600" y="3746500"/>
            <a:ext cx="127000" cy="127000"/>
          </a:xfrm>
          <a:prstGeom prst="ellipse">
            <a:avLst/>
          </a:prstGeom>
          <a:noFill/>
          <a:ln w="9525">
            <a:solidFill>
              <a:srgbClr val="0F005D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1809750" y="1689100"/>
            <a:ext cx="2381250" cy="1485900"/>
          </a:xfrm>
          <a:prstGeom prst="roundRect">
            <a:avLst>
              <a:gd name="adj" fmla="val 12819"/>
            </a:avLst>
          </a:prstGeom>
          <a:noFill/>
          <a:ln w="9525">
            <a:solidFill>
              <a:srgbClr val="0F005D"/>
            </a:solidFill>
            <a:round/>
            <a:headEnd/>
            <a:tailEnd/>
          </a:ln>
        </p:spPr>
        <p:txBody>
          <a:bodyPr lIns="127000" tIns="127000" rIns="127000" bIns="127000" anchor="ctr"/>
          <a:lstStyle/>
          <a:p>
            <a:pPr algn="ctr">
              <a:lnSpc>
                <a:spcPct val="80000"/>
              </a:lnSpc>
              <a:tabLst>
                <a:tab pos="228600" algn="l"/>
                <a:tab pos="2066925" algn="r"/>
              </a:tabLst>
            </a:pPr>
            <a:r>
              <a:rPr lang="en-US" sz="2400" dirty="0" smtClean="0">
                <a:solidFill>
                  <a:srgbClr val="477DA7"/>
                </a:solidFill>
                <a:latin typeface="American Typewriter Condensed" charset="0"/>
                <a:sym typeface="American Typewriter Condensed" charset="0"/>
              </a:rPr>
              <a:t>That’s totally wrong and stupid!!  </a:t>
            </a:r>
            <a:r>
              <a:rPr lang="en-US" sz="2400" dirty="0" smtClean="0">
                <a:solidFill>
                  <a:srgbClr val="477DA7"/>
                </a:solidFill>
                <a:latin typeface="American Typewriter Condensed" charset="0"/>
                <a:sym typeface="Wingdings"/>
              </a:rPr>
              <a:t></a:t>
            </a:r>
            <a:endParaRPr lang="en-US" sz="2400" dirty="0">
              <a:solidFill>
                <a:srgbClr val="477DA7"/>
              </a:solidFill>
              <a:latin typeface="American Typewriter Condensed" charset="0"/>
              <a:sym typeface="American Typewriter Condensed" charset="0"/>
            </a:endParaRPr>
          </a:p>
        </p:txBody>
      </p:sp>
      <p:sp>
        <p:nvSpPr>
          <p:cNvPr id="12299" name="AutoShape 10"/>
          <p:cNvSpPr>
            <a:spLocks/>
          </p:cNvSpPr>
          <p:nvPr/>
        </p:nvSpPr>
        <p:spPr bwMode="auto">
          <a:xfrm>
            <a:off x="5092700" y="2239963"/>
            <a:ext cx="2039592" cy="1006159"/>
          </a:xfrm>
          <a:custGeom>
            <a:avLst/>
            <a:gdLst>
              <a:gd name="T0" fmla="*/ 0 w 21600"/>
              <a:gd name="T1" fmla="*/ 0 h 21600"/>
              <a:gd name="T2" fmla="*/ 21600 w 21600"/>
              <a:gd name="T3" fmla="*/ 21600 h 21600"/>
            </a:gdLst>
            <a:ahLst/>
            <a:cxnLst/>
            <a:rect l="T0" t="T1" r="T2" b="T3"/>
            <a:pathLst>
              <a:path w="21600" h="21600">
                <a:moveTo>
                  <a:pt x="5606" y="21600"/>
                </a:moveTo>
                <a:lnTo>
                  <a:pt x="7090" y="14779"/>
                </a:lnTo>
                <a:lnTo>
                  <a:pt x="330" y="13926"/>
                </a:lnTo>
                <a:lnTo>
                  <a:pt x="0" y="0"/>
                </a:lnTo>
                <a:lnTo>
                  <a:pt x="21600" y="0"/>
                </a:lnTo>
                <a:lnTo>
                  <a:pt x="21600" y="14495"/>
                </a:lnTo>
                <a:lnTo>
                  <a:pt x="10718" y="14779"/>
                </a:lnTo>
                <a:lnTo>
                  <a:pt x="5606" y="21600"/>
                </a:lnTo>
                <a:close/>
                <a:moveTo>
                  <a:pt x="5606" y="21600"/>
                </a:moveTo>
              </a:path>
            </a:pathLst>
          </a:custGeom>
          <a:noFill/>
          <a:ln w="9525">
            <a:solidFill>
              <a:srgbClr val="212744"/>
            </a:solidFill>
            <a:miter lim="800000"/>
            <a:headEnd/>
            <a:tailEnd/>
          </a:ln>
        </p:spPr>
        <p:txBody>
          <a:bodyPr lIns="127000" tIns="127000" rIns="127000" bIns="365760" anchor="ctr"/>
          <a:lstStyle/>
          <a:p>
            <a:pPr algn="ctr"/>
            <a:r>
              <a:rPr lang="en-US" sz="2000" dirty="0" smtClean="0">
                <a:solidFill>
                  <a:srgbClr val="212744"/>
                </a:solidFill>
                <a:latin typeface="+mj-lt"/>
                <a:sym typeface="Helvetica Neue" charset="0"/>
              </a:rPr>
              <a:t>Thanks for the feedback  </a:t>
            </a:r>
            <a:r>
              <a:rPr lang="en-US" sz="2000" dirty="0" smtClean="0">
                <a:solidFill>
                  <a:srgbClr val="212744"/>
                </a:solidFill>
                <a:latin typeface="+mj-lt"/>
                <a:sym typeface="Wingdings"/>
              </a:rPr>
              <a:t></a:t>
            </a:r>
            <a:endParaRPr lang="en-US" sz="2000" dirty="0">
              <a:solidFill>
                <a:srgbClr val="212744"/>
              </a:solidFill>
              <a:latin typeface="+mj-lt"/>
              <a:sym typeface="Helvetica Neue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319" grpId="0" animBg="1"/>
      <p:bldP spid="13320" grpId="0" animBg="1"/>
      <p:bldP spid="13321" grpId="0" animBg="1"/>
      <p:bldP spid="122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"/>
          <p:cNvSpPr>
            <a:spLocks noGrp="1" noChangeArrowheads="1"/>
          </p:cNvSpPr>
          <p:nvPr>
            <p:ph type="title"/>
          </p:nvPr>
        </p:nvSpPr>
        <p:spPr>
          <a:xfrm>
            <a:off x="288228" y="320675"/>
            <a:ext cx="8820150" cy="639763"/>
          </a:xfrm>
        </p:spPr>
        <p:txBody>
          <a:bodyPr anchor="t"/>
          <a:lstStyle/>
          <a:p>
            <a:r>
              <a:rPr lang="en-US" altLang="ja-JP" sz="2800" dirty="0" smtClean="0">
                <a:solidFill>
                  <a:srgbClr val="194D85"/>
                </a:solidFill>
                <a:latin typeface="Trebuchet MS"/>
                <a:ea typeface="ＭＳ Ｐゴシック" charset="0"/>
                <a:cs typeface="Trebuchet MS"/>
              </a:rPr>
              <a:t>Re-Direct Your Internal Voice Toward Curiosity</a:t>
            </a:r>
            <a:endParaRPr lang="en-US" sz="1700" dirty="0">
              <a:solidFill>
                <a:srgbClr val="194D85"/>
              </a:solidFill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38914" name="TextBox 1"/>
          <p:cNvSpPr txBox="1">
            <a:spLocks noChangeArrowheads="1"/>
          </p:cNvSpPr>
          <p:nvPr/>
        </p:nvSpPr>
        <p:spPr bwMode="auto">
          <a:xfrm>
            <a:off x="731562" y="2057415"/>
            <a:ext cx="7132242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/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First understand 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the feedback, by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digging under labels</a:t>
            </a:r>
          </a:p>
          <a:p>
            <a:pPr eaLnBrk="1" hangingPunct="1"/>
            <a:endParaRPr lang="en-US" sz="2000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</a:endParaRPr>
          </a:p>
          <a:p>
            <a:pPr eaLnBrk="1" hangingPunct="1"/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</a:endParaRPr>
          </a:p>
          <a:p>
            <a:pPr eaLnBrk="1" hangingPunct="1"/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You can ask yourself what’s wrong with the feedback, but also ask </a:t>
            </a:r>
            <a:r>
              <a:rPr lang="en-US" sz="20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Helvetica Neue" charset="0"/>
              </a:rPr>
              <a:t>what might be right?</a:t>
            </a:r>
          </a:p>
          <a:p>
            <a:pPr eaLnBrk="1" hangingPunct="1"/>
            <a:endParaRPr lang="en-US" sz="2000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</a:endParaRPr>
          </a:p>
          <a:p>
            <a:pPr eaLnBrk="1" hangingPunct="1"/>
            <a:endParaRPr lang="en-US" sz="2000" b="1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</a:endParaRPr>
          </a:p>
          <a:p>
            <a:pPr eaLnBrk="1" hangingPunct="1"/>
            <a:r>
              <a:rPr lang="en-US" sz="2000" dirty="0">
                <a:solidFill>
                  <a:srgbClr val="595959"/>
                </a:solidFill>
                <a:latin typeface="Helvetica Neue" charset="0"/>
              </a:rPr>
              <a:t>And experiment: create a behavioral change to test whether the feedback is helpful, even if you doubt that it’</a:t>
            </a:r>
            <a:r>
              <a:rPr lang="en-US" altLang="ja-JP" sz="2000" dirty="0">
                <a:solidFill>
                  <a:srgbClr val="595959"/>
                </a:solidFill>
                <a:latin typeface="Helvetica Neue" charset="0"/>
              </a:rPr>
              <a:t>s </a:t>
            </a:r>
            <a:r>
              <a:rPr lang="ja-JP" altLang="en-US" sz="2000" dirty="0">
                <a:solidFill>
                  <a:srgbClr val="595959"/>
                </a:solidFill>
                <a:latin typeface="Helvetica Neue" charset="0"/>
              </a:rPr>
              <a:t>“</a:t>
            </a:r>
            <a:r>
              <a:rPr lang="en-US" altLang="ja-JP" sz="2000" dirty="0">
                <a:solidFill>
                  <a:srgbClr val="595959"/>
                </a:solidFill>
                <a:latin typeface="Helvetica Neue" charset="0"/>
              </a:rPr>
              <a:t>true</a:t>
            </a:r>
            <a:r>
              <a:rPr lang="ja-JP" altLang="en-US" sz="2000" dirty="0">
                <a:solidFill>
                  <a:srgbClr val="595959"/>
                </a:solidFill>
                <a:latin typeface="Helvetica Neue" charset="0"/>
              </a:rPr>
              <a:t>”</a:t>
            </a:r>
            <a:r>
              <a:rPr lang="en-US" altLang="ja-JP" sz="2000" dirty="0">
                <a:solidFill>
                  <a:srgbClr val="595959"/>
                </a:solidFill>
                <a:latin typeface="Helvetica Neue" charset="0"/>
              </a:rPr>
              <a:t> </a:t>
            </a:r>
          </a:p>
          <a:p>
            <a:pPr eaLnBrk="1" hangingPunct="1"/>
            <a:endParaRPr lang="en-US" b="1" dirty="0" smtClean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</a:endParaRPr>
          </a:p>
          <a:p>
            <a:pPr eaLnBrk="1" hangingPunct="1"/>
            <a:endParaRPr lang="en-US" dirty="0">
              <a:solidFill>
                <a:schemeClr val="tx1">
                  <a:lumMod val="65000"/>
                  <a:lumOff val="35000"/>
                </a:schemeClr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6050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F6E9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451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/>
          <a:p>
            <a:pPr algn="r">
              <a:lnSpc>
                <a:spcPts val="5000"/>
              </a:lnSpc>
              <a:buFontTx/>
              <a:buNone/>
            </a:pPr>
            <a:r>
              <a:rPr lang="en-US" sz="4400">
                <a:solidFill>
                  <a:srgbClr val="F9F7F4"/>
                </a:solidFill>
                <a:latin typeface="Helvetica Neue UltraLight" charset="0"/>
                <a:ea typeface="MS PGothic" charset="0"/>
                <a:cs typeface="Helvetica Neue UltraLight" charset="0"/>
              </a:rPr>
              <a:t>Managing Relationship Triggers</a:t>
            </a:r>
          </a:p>
          <a:p>
            <a:pPr algn="r">
              <a:lnSpc>
                <a:spcPts val="5000"/>
              </a:lnSpc>
              <a:buFontTx/>
              <a:buNone/>
            </a:pPr>
            <a:endParaRPr lang="en-US" sz="4400">
              <a:solidFill>
                <a:srgbClr val="F9F7F4"/>
              </a:solidFill>
              <a:latin typeface="Helvetica Neue UltraLight" charset="0"/>
              <a:ea typeface="MS PGothic" charset="0"/>
              <a:cs typeface="Helvetica Neue Ul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51185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>
          <a:xfrm>
            <a:off x="274638" y="-136525"/>
            <a:ext cx="8229600" cy="1460500"/>
          </a:xfrm>
        </p:spPr>
        <p:txBody>
          <a:bodyPr/>
          <a:lstStyle/>
          <a:p>
            <a:r>
              <a:rPr lang="en-US" dirty="0">
                <a:solidFill>
                  <a:srgbClr val="194D85"/>
                </a:solidFill>
                <a:latin typeface="Trebuchet MS"/>
                <a:ea typeface="ＭＳ Ｐゴシック" charset="0"/>
                <a:cs typeface="Trebuchet MS"/>
              </a:rPr>
              <a:t>Louie </a:t>
            </a:r>
            <a:r>
              <a:rPr lang="en-US" dirty="0" smtClean="0">
                <a:solidFill>
                  <a:srgbClr val="194D85"/>
                </a:solidFill>
                <a:latin typeface="Trebuchet MS"/>
                <a:ea typeface="ＭＳ Ｐゴシック" charset="0"/>
                <a:cs typeface="Trebuchet MS"/>
              </a:rPr>
              <a:t>Brings </a:t>
            </a:r>
            <a:r>
              <a:rPr lang="en-US" dirty="0">
                <a:solidFill>
                  <a:srgbClr val="194D85"/>
                </a:solidFill>
                <a:latin typeface="Trebuchet MS"/>
                <a:ea typeface="ＭＳ Ｐゴシック" charset="0"/>
                <a:cs typeface="Trebuchet MS"/>
              </a:rPr>
              <a:t>Kim </a:t>
            </a:r>
            <a:r>
              <a:rPr lang="en-US" dirty="0" smtClean="0">
                <a:solidFill>
                  <a:srgbClr val="194D85"/>
                </a:solidFill>
                <a:latin typeface="Trebuchet MS"/>
                <a:ea typeface="ＭＳ Ｐゴシック" charset="0"/>
                <a:cs typeface="Trebuchet MS"/>
              </a:rPr>
              <a:t>Roses</a:t>
            </a:r>
            <a:endParaRPr lang="en-US" dirty="0">
              <a:solidFill>
                <a:srgbClr val="194D85"/>
              </a:solidFill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89038"/>
            <a:ext cx="8607425" cy="5257800"/>
          </a:xfrm>
        </p:spPr>
        <p:txBody>
          <a:bodyPr/>
          <a:lstStyle/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Kim:  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Listen.  Try not to take this the wrong way, okay, but if 	we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re going to be married for the next 30 years, I need 	you to know that red roses are not my thing.   I really don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t 	like red roses.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Louie:  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Okay, well, can I critique how you told me that?   It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s not 	that big a deal.  I just think that you should have thanked 	me for the flowers first, </a:t>
            </a:r>
            <a:r>
              <a:rPr lang="en-US" altLang="ja-JP" sz="2200" i="1">
                <a:latin typeface="Arial" charset="0"/>
                <a:ea typeface="ＭＳ Ｐゴシック" charset="0"/>
                <a:cs typeface="ＭＳ Ｐゴシック" charset="0"/>
              </a:rPr>
              <a:t>then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 said the thing about the 	roses.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Kim: 	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I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ve told you before that I don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t like red roses.  Remember?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Louie: 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But still, I was thinking of you, so I bought you flowers. 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Kim:  	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If you were thinking of me, you wouldn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t have gotten me red 	roses.  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Louie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: Oh, come on, Kim, I brought you flowers.   That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s a nice 	thing!  You say thank you.  It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s called being polite. </a:t>
            </a:r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5059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41275"/>
            <a:ext cx="1296988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81126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508125"/>
            <a:ext cx="8229600" cy="5257800"/>
          </a:xfrm>
        </p:spPr>
        <p:txBody>
          <a:bodyPr/>
          <a:lstStyle/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Kim:  	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You know what would be polite?   If when I told you 	things, you actually listened! 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Louie: 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Hang on, all I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m asking for here is a tiny bit of gratitude.  	So maybe they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re not your favorite kind of flowers!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Kim: 	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No, I didn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t say 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not my favorite,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 I said don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t bring me 	red roses!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Louie: 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What is wrong with you?!   Are you allergic to saying 	thank you to people?!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Kim: 	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How do you expect someone to thank you for giving them 	something they specifically told you they don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t want!?</a:t>
            </a:r>
          </a:p>
          <a:p>
            <a:pPr marL="39688" indent="0">
              <a:buFont typeface="Arial" charset="0"/>
              <a:buNone/>
            </a:pPr>
            <a:r>
              <a:rPr lang="en-US" sz="2200" b="1">
                <a:latin typeface="Arial" charset="0"/>
                <a:ea typeface="ＭＳ Ｐゴシック" charset="0"/>
                <a:cs typeface="ＭＳ Ｐゴシック" charset="0"/>
              </a:rPr>
              <a:t>Louie: </a:t>
            </a:r>
            <a:r>
              <a:rPr lang="en-US" sz="2200">
                <a:latin typeface="Arial" charset="0"/>
                <a:ea typeface="ＭＳ Ｐゴシック" charset="0"/>
                <a:cs typeface="ＭＳ Ｐゴシック" charset="0"/>
              </a:rPr>
              <a:t>You know what</a:t>
            </a:r>
            <a:r>
              <a:rPr lang="ja-JP" altLang="en-US" sz="2200">
                <a:latin typeface="Arial" charset="0"/>
                <a:ea typeface="ＭＳ Ｐゴシック" charset="0"/>
                <a:cs typeface="ＭＳ Ｐゴシック" charset="0"/>
              </a:rPr>
              <a:t>’</a:t>
            </a:r>
            <a:r>
              <a:rPr lang="en-US" altLang="ja-JP" sz="2200">
                <a:latin typeface="Arial" charset="0"/>
                <a:ea typeface="ＭＳ Ｐゴシック" charset="0"/>
                <a:cs typeface="ＭＳ Ｐゴシック" charset="0"/>
              </a:rPr>
              <a:t>s a better question?   How you get given 	red roses and turn around and act like this?!</a:t>
            </a:r>
            <a:endParaRPr lang="en-US" sz="22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46082" name="Title 1"/>
          <p:cNvSpPr txBox="1">
            <a:spLocks/>
          </p:cNvSpPr>
          <p:nvPr/>
        </p:nvSpPr>
        <p:spPr bwMode="auto">
          <a:xfrm>
            <a:off x="365125" y="-42863"/>
            <a:ext cx="8229600" cy="1460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r>
              <a:rPr lang="en-US" sz="3000" b="1" dirty="0">
                <a:solidFill>
                  <a:srgbClr val="194D85"/>
                </a:solidFill>
                <a:latin typeface="Trebuchet MS"/>
                <a:cs typeface="Trebuchet MS"/>
              </a:rPr>
              <a:t>Louis </a:t>
            </a:r>
            <a:r>
              <a:rPr lang="en-US" sz="3000" b="1" dirty="0" smtClean="0">
                <a:solidFill>
                  <a:srgbClr val="194D85"/>
                </a:solidFill>
                <a:latin typeface="Trebuchet MS"/>
                <a:cs typeface="Trebuchet MS"/>
              </a:rPr>
              <a:t>Brings </a:t>
            </a:r>
            <a:r>
              <a:rPr lang="en-US" sz="3000" b="1" dirty="0">
                <a:solidFill>
                  <a:srgbClr val="194D85"/>
                </a:solidFill>
                <a:latin typeface="Trebuchet MS"/>
                <a:cs typeface="Trebuchet MS"/>
              </a:rPr>
              <a:t>Kim </a:t>
            </a:r>
            <a:r>
              <a:rPr lang="en-US" sz="3000" b="1" dirty="0" smtClean="0">
                <a:solidFill>
                  <a:srgbClr val="194D85"/>
                </a:solidFill>
                <a:latin typeface="Trebuchet MS"/>
                <a:cs typeface="Trebuchet MS"/>
              </a:rPr>
              <a:t>Roses</a:t>
            </a:r>
            <a:endParaRPr lang="en-US" sz="3000" b="1" dirty="0">
              <a:solidFill>
                <a:srgbClr val="194D85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538081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 charset="0"/>
                <a:ea typeface="ＭＳ Ｐゴシック" charset="0"/>
                <a:cs typeface="ＭＳ Ｐゴシック" charset="0"/>
                <a:sym typeface="Helvetica Neue" charset="0"/>
              </a:rPr>
              <a:t>There are No Perfect Feedback Systems</a:t>
            </a:r>
            <a:endParaRPr lang="en-US" dirty="0">
              <a:solidFill>
                <a:srgbClr val="194D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537"/>
            <a:ext cx="7223726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 smtClean="0">
                <a:solidFill>
                  <a:srgbClr val="595959"/>
                </a:solidFill>
              </a:rPr>
              <a:t>Some systems are better than others, but every system has tradeoffs</a:t>
            </a:r>
          </a:p>
          <a:p>
            <a:pPr marL="39688" indent="0">
              <a:buNone/>
            </a:pPr>
            <a:endParaRPr lang="en-US" sz="2400" dirty="0">
              <a:solidFill>
                <a:srgbClr val="595959"/>
              </a:solidFill>
            </a:endParaRPr>
          </a:p>
          <a:p>
            <a:pPr marL="39688" indent="0">
              <a:buNone/>
            </a:pPr>
            <a:r>
              <a:rPr lang="en-US" sz="2400" dirty="0" smtClean="0">
                <a:solidFill>
                  <a:srgbClr val="595959"/>
                </a:solidFill>
              </a:rPr>
              <a:t>Whatever the system, it will succeed or fail based on the quality of the feedback conversations that givers and receivers engage in</a:t>
            </a:r>
            <a:endParaRPr lang="en-US" sz="2400" dirty="0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409865"/>
      </p:ext>
    </p:extLst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Switchtracking</a:t>
            </a:r>
            <a:endParaRPr lang="en-US" dirty="0">
              <a:solidFill>
                <a:srgbClr val="194D85"/>
              </a:solidFill>
              <a:latin typeface="Trebuchet MS" charset="0"/>
              <a:ea typeface="MS PGothic" charset="0"/>
            </a:endParaRPr>
          </a:p>
        </p:txBody>
      </p:sp>
      <p:grpSp>
        <p:nvGrpSpPr>
          <p:cNvPr id="60419" name="Group 7"/>
          <p:cNvGrpSpPr>
            <a:grpSpLocks/>
          </p:cNvGrpSpPr>
          <p:nvPr/>
        </p:nvGrpSpPr>
        <p:grpSpPr bwMode="auto">
          <a:xfrm>
            <a:off x="2011707" y="1417638"/>
            <a:ext cx="5029145" cy="4894262"/>
            <a:chOff x="4754878" y="1417342"/>
            <a:chExt cx="4165833" cy="4895209"/>
          </a:xfrm>
        </p:grpSpPr>
        <p:pic>
          <p:nvPicPr>
            <p:cNvPr id="6042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195" y="1965976"/>
              <a:ext cx="3052762" cy="434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0422" name="TextBox 5"/>
            <p:cNvSpPr txBox="1">
              <a:spLocks noChangeArrowheads="1"/>
            </p:cNvSpPr>
            <p:nvPr/>
          </p:nvSpPr>
          <p:spPr bwMode="auto">
            <a:xfrm>
              <a:off x="4754878" y="1417342"/>
              <a:ext cx="2377414" cy="7080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solidFill>
                    <a:srgbClr val="E90000"/>
                  </a:solidFill>
                  <a:latin typeface="Helvetica Neue" charset="0"/>
                  <a:cs typeface="Helvetica Neue" charset="0"/>
                </a:rPr>
                <a:t>Kim’s:  you don’t listen</a:t>
              </a:r>
              <a:endParaRPr lang="en-US" sz="2000" dirty="0">
                <a:solidFill>
                  <a:srgbClr val="E90000"/>
                </a:solidFill>
                <a:latin typeface="Helvetica Neue" charset="0"/>
                <a:cs typeface="Helvetica Neue" charset="0"/>
              </a:endParaRPr>
            </a:p>
          </p:txBody>
        </p:sp>
        <p:sp>
          <p:nvSpPr>
            <p:cNvPr id="60423" name="TextBox 6"/>
            <p:cNvSpPr txBox="1">
              <a:spLocks noChangeArrowheads="1"/>
            </p:cNvSpPr>
            <p:nvPr/>
          </p:nvSpPr>
          <p:spPr bwMode="auto">
            <a:xfrm>
              <a:off x="7132292" y="2057243"/>
              <a:ext cx="1788419" cy="13236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1pPr>
              <a:lvl2pPr marL="742950" indent="-285750"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2pPr>
              <a:lvl3pPr marL="11430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3pPr>
              <a:lvl4pPr marL="16002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4pPr>
              <a:lvl5pPr marL="2057400" indent="-228600" eaLnBrk="0" hangingPunct="0"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Arial" charset="0"/>
                  <a:ea typeface="MS PGothic" charset="0"/>
                  <a:cs typeface="MS PGothic" charset="0"/>
                  <a:sym typeface="Arial" charset="0"/>
                </a:defRPr>
              </a:lvl9pPr>
            </a:lstStyle>
            <a:p>
              <a:pPr algn="ctr" eaLnBrk="1" hangingPunct="1"/>
              <a:r>
                <a:rPr lang="en-US" sz="2000" dirty="0" smtClean="0">
                  <a:solidFill>
                    <a:srgbClr val="E90000"/>
                  </a:solidFill>
                  <a:latin typeface="Helvetica Neue" charset="0"/>
                  <a:cs typeface="Helvetica Neue" charset="0"/>
                </a:rPr>
                <a:t>Louis’: you are unappreciative</a:t>
              </a:r>
              <a:endParaRPr lang="en-US" sz="2000" dirty="0">
                <a:solidFill>
                  <a:srgbClr val="E90000"/>
                </a:solidFill>
                <a:latin typeface="Helvetica Neue" charset="0"/>
                <a:cs typeface="Helvetica Neue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176416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Relationship Triggers 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Create </a:t>
            </a:r>
            <a:b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</a:br>
            <a:r>
              <a:rPr lang="en-US" dirty="0" err="1">
                <a:solidFill>
                  <a:srgbClr val="194D85"/>
                </a:solidFill>
                <a:latin typeface="Trebuchet MS" charset="0"/>
                <a:ea typeface="MS PGothic" charset="0"/>
              </a:rPr>
              <a:t>Switchtrack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 Conversations</a:t>
            </a:r>
          </a:p>
        </p:txBody>
      </p:sp>
      <p:pic>
        <p:nvPicPr>
          <p:cNvPr id="5837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238" y="1643063"/>
            <a:ext cx="3052762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TextBox 1"/>
          <p:cNvSpPr txBox="1">
            <a:spLocks noChangeArrowheads="1"/>
          </p:cNvSpPr>
          <p:nvPr/>
        </p:nvSpPr>
        <p:spPr bwMode="auto">
          <a:xfrm>
            <a:off x="457200" y="1325903"/>
            <a:ext cx="5761038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endParaRPr lang="en-US" dirty="0">
              <a:solidFill>
                <a:schemeClr val="tx1"/>
              </a:solidFill>
              <a:latin typeface="Helvetica Neue" charset="0"/>
              <a:cs typeface="Helvetica Neue" charset="0"/>
            </a:endParaRPr>
          </a:p>
          <a:p>
            <a:pPr eaLnBrk="1" hangingPunct="1"/>
            <a:endParaRPr lang="en-US" dirty="0">
              <a:solidFill>
                <a:schemeClr val="tx1"/>
              </a:solidFill>
              <a:latin typeface="Helvetica Neue" charset="0"/>
              <a:cs typeface="Helvetica Neue" charset="0"/>
            </a:endParaRPr>
          </a:p>
          <a:p>
            <a:pPr eaLnBrk="1" hangingPunct="1"/>
            <a:r>
              <a:rPr lang="en-US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You have two </a:t>
            </a:r>
            <a:r>
              <a:rPr lang="en-US" i="1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separate but important </a:t>
            </a:r>
            <a:r>
              <a:rPr lang="en-US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issues to discuss: </a:t>
            </a:r>
          </a:p>
          <a:p>
            <a:pPr eaLnBrk="1" hangingPunct="1"/>
            <a:endParaRPr lang="en-US" dirty="0">
              <a:solidFill>
                <a:srgbClr val="545454"/>
              </a:solidFill>
              <a:latin typeface="Helvetica Neue" charset="0"/>
              <a:cs typeface="Helvetica Neue" charset="0"/>
            </a:endParaRPr>
          </a:p>
          <a:p>
            <a:pPr eaLnBrk="1" hangingPunct="1"/>
            <a:r>
              <a:rPr lang="en-US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     1. How and when the feedback </a:t>
            </a:r>
          </a:p>
          <a:p>
            <a:pPr eaLnBrk="1" hangingPunct="1"/>
            <a:r>
              <a:rPr lang="en-US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	was offered</a:t>
            </a:r>
          </a:p>
          <a:p>
            <a:pPr eaLnBrk="1" hangingPunct="1"/>
            <a:endParaRPr lang="en-US" dirty="0">
              <a:solidFill>
                <a:srgbClr val="545454"/>
              </a:solidFill>
              <a:latin typeface="Helvetica Neue" charset="0"/>
              <a:cs typeface="Helvetica Neue" charset="0"/>
            </a:endParaRPr>
          </a:p>
          <a:p>
            <a:pPr eaLnBrk="1" hangingPunct="1"/>
            <a:r>
              <a:rPr lang="en-US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     2. The actual content of the </a:t>
            </a:r>
          </a:p>
          <a:p>
            <a:pPr eaLnBrk="1" hangingPunct="1"/>
            <a:r>
              <a:rPr lang="en-US" dirty="0">
                <a:solidFill>
                  <a:srgbClr val="545454"/>
                </a:solidFill>
                <a:latin typeface="Helvetica Neue" charset="0"/>
                <a:cs typeface="Helvetica Neue" charset="0"/>
              </a:rPr>
              <a:t>	feedback</a:t>
            </a:r>
          </a:p>
          <a:p>
            <a:pPr eaLnBrk="1" hangingPunct="1"/>
            <a:endParaRPr lang="en-US" dirty="0">
              <a:solidFill>
                <a:schemeClr val="tx1"/>
              </a:solidFill>
              <a:latin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7200" y="5349875"/>
            <a:ext cx="59436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cs typeface="Trebuchet MS" charset="0"/>
              </a:rPr>
              <a:t>Give each topic it</a:t>
            </a:r>
            <a:r>
              <a:rPr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Trebuchet MS" charset="0"/>
                <a:cs typeface="Trebuchet MS" charset="0"/>
              </a:rPr>
              <a:t>s OWN TRACK</a:t>
            </a:r>
          </a:p>
          <a:p>
            <a:pPr eaLnBrk="1" hangingPunct="1"/>
            <a:endParaRPr lang="en-US" sz="2600" b="1" dirty="0">
              <a:solidFill>
                <a:srgbClr val="1F6E9C"/>
              </a:solidFill>
              <a:latin typeface="Trebuchet MS" charset="0"/>
              <a:cs typeface="Trebuchet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1380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1"/>
          <p:cNvSpPr>
            <a:spLocks noGrp="1" noChangeArrowheads="1"/>
          </p:cNvSpPr>
          <p:nvPr>
            <p:ph type="title"/>
          </p:nvPr>
        </p:nvSpPr>
        <p:spPr>
          <a:xfrm>
            <a:off x="274638" y="320675"/>
            <a:ext cx="8229600" cy="639763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tabLst>
                <a:tab pos="228600" algn="l"/>
                <a:tab pos="2066925" algn="r"/>
              </a:tabLst>
            </a:pPr>
            <a:r>
              <a:rPr lang="en-US" sz="3200" dirty="0" smtClean="0">
                <a:solidFill>
                  <a:srgbClr val="194D85"/>
                </a:solidFill>
                <a:latin typeface="Trebuchet MS"/>
                <a:ea typeface="ＭＳ Ｐゴシック" charset="0"/>
                <a:cs typeface="Trebuchet MS"/>
              </a:rPr>
              <a:t>Relationship Preparation is KEY </a:t>
            </a:r>
            <a:r>
              <a:rPr lang="en-US" sz="2800" dirty="0">
                <a:latin typeface="Trebuchet MS"/>
                <a:ea typeface="ＭＳ Ｐゴシック" charset="0"/>
                <a:cs typeface="Trebuchet MS"/>
              </a:rPr>
              <a:t/>
            </a:r>
            <a:br>
              <a:rPr lang="en-US" sz="2800" dirty="0">
                <a:latin typeface="Trebuchet MS"/>
                <a:ea typeface="ＭＳ Ｐゴシック" charset="0"/>
                <a:cs typeface="Trebuchet MS"/>
              </a:rPr>
            </a:br>
            <a:endParaRPr lang="en-US" sz="2800" dirty="0">
              <a:latin typeface="Trebuchet MS"/>
              <a:ea typeface="ＭＳ Ｐゴシック" charset="0"/>
              <a:cs typeface="Trebuchet MS"/>
            </a:endParaRPr>
          </a:p>
        </p:txBody>
      </p:sp>
      <p:sp>
        <p:nvSpPr>
          <p:cNvPr id="70658" name="TextBox 5"/>
          <p:cNvSpPr txBox="1">
            <a:spLocks noChangeArrowheads="1"/>
          </p:cNvSpPr>
          <p:nvPr/>
        </p:nvSpPr>
        <p:spPr bwMode="auto">
          <a:xfrm>
            <a:off x="274638" y="777269"/>
            <a:ext cx="8777287" cy="5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  <a:sym typeface="Arial" charset="0"/>
              </a:defRPr>
            </a:lvl1pPr>
            <a:lvl2pPr marL="800100" indent="-3429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sym typeface="Arial" charset="0"/>
              </a:defRPr>
            </a:lvl9pPr>
          </a:lstStyle>
          <a:p>
            <a:pPr eaLnBrk="1" hangingPunct="1">
              <a:lnSpc>
                <a:spcPct val="70000"/>
              </a:lnSpc>
              <a:spcBef>
                <a:spcPts val="1200"/>
              </a:spcBef>
            </a:pPr>
            <a:r>
              <a:rPr lang="en-US" b="1" dirty="0">
                <a:solidFill>
                  <a:srgbClr val="800000"/>
                </a:solidFill>
                <a:latin typeface="Helvetica Neue" charset="0"/>
                <a:cs typeface="Helvetica Neue" charset="0"/>
              </a:rPr>
              <a:t>Questions </a:t>
            </a:r>
            <a:r>
              <a:rPr lang="en-US" b="1" dirty="0" smtClean="0">
                <a:solidFill>
                  <a:srgbClr val="800000"/>
                </a:solidFill>
                <a:latin typeface="Helvetica Neue" charset="0"/>
                <a:cs typeface="Helvetica Neue" charset="0"/>
              </a:rPr>
              <a:t>for Giver and Receiver to Discuss</a:t>
            </a:r>
            <a:endParaRPr lang="en-US" b="1" dirty="0" smtClean="0">
              <a:solidFill>
                <a:srgbClr val="800000"/>
              </a:solidFill>
              <a:latin typeface="Helvetica Neue" charset="0"/>
              <a:cs typeface="Helvetica Neue" charset="0"/>
            </a:endParaRPr>
          </a:p>
          <a:p>
            <a:pPr eaLnBrk="1" hangingPunct="1">
              <a:lnSpc>
                <a:spcPct val="150000"/>
              </a:lnSpc>
              <a:spcBef>
                <a:spcPts val="600"/>
              </a:spcBef>
            </a:pPr>
            <a:endParaRPr lang="en-US" sz="2000" dirty="0">
              <a:solidFill>
                <a:srgbClr val="9BB119"/>
              </a:solidFill>
              <a:latin typeface="American Typewriter Condensed" charset="0"/>
              <a:cs typeface="American Typewriter Condensed" charset="0"/>
            </a:endParaRPr>
          </a:p>
          <a:p>
            <a:pPr eaLnBrk="1" hangingPunct="1">
              <a:lnSpc>
                <a:spcPct val="150000"/>
              </a:lnSpc>
              <a:buFont typeface="Lucida Grande" charset="0"/>
              <a:buChar char="‣"/>
            </a:pPr>
            <a:r>
              <a:rPr lang="en-US" sz="2000" dirty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What feedback have you gotten in the past that was helpful to you</a:t>
            </a: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?  Why? </a:t>
            </a:r>
          </a:p>
          <a:p>
            <a:pPr eaLnBrk="1" hangingPunct="1">
              <a:lnSpc>
                <a:spcPct val="150000"/>
              </a:lnSpc>
              <a:buFont typeface="Lucida Grande" charset="0"/>
              <a:buChar char="‣"/>
            </a:pP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What </a:t>
            </a:r>
            <a:r>
              <a:rPr lang="en-US" sz="2000" dirty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feedback have you received that was not helpful.  Why not?</a:t>
            </a:r>
          </a:p>
          <a:p>
            <a:pPr eaLnBrk="1" hangingPunct="1">
              <a:lnSpc>
                <a:spcPct val="150000"/>
              </a:lnSpc>
              <a:buFont typeface="Lucida Grande" charset="0"/>
              <a:buChar char="‣"/>
            </a:pP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How </a:t>
            </a:r>
            <a:r>
              <a:rPr lang="en-US" sz="2000" dirty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do you often react to feedback in the moment?</a:t>
            </a:r>
          </a:p>
          <a:p>
            <a:pPr eaLnBrk="1" hangingPunct="1">
              <a:lnSpc>
                <a:spcPct val="150000"/>
              </a:lnSpc>
              <a:buFont typeface="Lucida Grande" charset="0"/>
              <a:buChar char="‣"/>
            </a:pP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What </a:t>
            </a:r>
            <a:r>
              <a:rPr lang="en-US" sz="2000" dirty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would you like to learn (specific skills, tools, goals, perspectives?</a:t>
            </a: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)</a:t>
            </a:r>
          </a:p>
          <a:p>
            <a:pPr eaLnBrk="1" hangingPunct="1">
              <a:lnSpc>
                <a:spcPct val="150000"/>
              </a:lnSpc>
              <a:buFont typeface="Lucida Grande" charset="0"/>
              <a:buChar char="‣"/>
            </a:pP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What </a:t>
            </a:r>
            <a:r>
              <a:rPr lang="en-US" sz="2000" dirty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are you NOT working on at the moment?</a:t>
            </a:r>
          </a:p>
          <a:p>
            <a:pPr eaLnBrk="1" hangingPunct="1">
              <a:lnSpc>
                <a:spcPct val="150000"/>
              </a:lnSpc>
              <a:buFont typeface="Lucida Grande" charset="0"/>
              <a:buChar char="‣"/>
            </a:pP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What </a:t>
            </a:r>
            <a:r>
              <a:rPr lang="en-US" sz="2000" dirty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advice do you have for me for how to help you?</a:t>
            </a:r>
          </a:p>
          <a:p>
            <a:pPr eaLnBrk="1" hangingPunct="1">
              <a:lnSpc>
                <a:spcPct val="150000"/>
              </a:lnSpc>
              <a:buFont typeface="Lucida Grande" charset="0"/>
              <a:buChar char="‣"/>
            </a:pP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Do </a:t>
            </a:r>
            <a:r>
              <a:rPr lang="en-US" sz="2000" dirty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you want more Evaluation?  Coaching?  Appreciation? </a:t>
            </a:r>
            <a:endParaRPr lang="en-US" sz="2000" dirty="0" smtClean="0">
              <a:solidFill>
                <a:srgbClr val="002060"/>
              </a:solidFill>
              <a:latin typeface="Helvetica Neue Light" charset="0"/>
              <a:cs typeface="Helvetica Neue Light" charset="0"/>
            </a:endParaRPr>
          </a:p>
          <a:p>
            <a:pPr eaLnBrk="1" hangingPunct="1">
              <a:lnSpc>
                <a:spcPct val="150000"/>
              </a:lnSpc>
              <a:buFont typeface="Lucida Grande" charset="0"/>
              <a:buChar char="‣"/>
            </a:pPr>
            <a:r>
              <a:rPr lang="en-US" sz="2000" dirty="0" smtClean="0">
                <a:solidFill>
                  <a:srgbClr val="002060"/>
                </a:solidFill>
                <a:latin typeface="Helvetica Neue Light" charset="0"/>
                <a:cs typeface="Helvetica Neue Light" charset="0"/>
              </a:rPr>
              <a:t>What’s your baseline?  Positive sustain?  Negative recovery? </a:t>
            </a:r>
          </a:p>
          <a:p>
            <a:pPr eaLnBrk="1" hangingPunct="1"/>
            <a:endParaRPr lang="en-US" sz="2000" dirty="0" smtClean="0">
              <a:solidFill>
                <a:srgbClr val="002060"/>
              </a:solidFill>
              <a:latin typeface="Helvetica Neue Light" charset="0"/>
              <a:cs typeface="Helvetica Neue Light" charset="0"/>
            </a:endParaRPr>
          </a:p>
          <a:p>
            <a:pPr eaLnBrk="1" hangingPunct="1"/>
            <a:endParaRPr lang="en-US" sz="2000" dirty="0">
              <a:solidFill>
                <a:srgbClr val="002060"/>
              </a:solidFill>
              <a:latin typeface="Helvetica Neue Light" charset="0"/>
              <a:cs typeface="Helvetica Neue Light" charset="0"/>
            </a:endParaRPr>
          </a:p>
          <a:p>
            <a:pPr eaLnBrk="1" hangingPunct="1"/>
            <a:r>
              <a:rPr lang="en-US" sz="2000" b="1" dirty="0" smtClean="0">
                <a:solidFill>
                  <a:srgbClr val="800000"/>
                </a:solidFill>
                <a:latin typeface="Helvetica Neue Light" charset="0"/>
                <a:cs typeface="Helvetica Neue Light" charset="0"/>
              </a:rPr>
              <a:t>And remember: feedback is a relationship, not a meeting</a:t>
            </a:r>
            <a:endParaRPr lang="en-US" sz="2000" b="1" dirty="0">
              <a:solidFill>
                <a:srgbClr val="800000"/>
              </a:solidFill>
              <a:latin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4247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F6E9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pPr algn="r"/>
            <a:endParaRPr lang="en-US">
              <a:solidFill>
                <a:schemeClr val="bg1"/>
              </a:solidFill>
            </a:endParaRPr>
          </a:p>
        </p:txBody>
      </p:sp>
      <p:sp>
        <p:nvSpPr>
          <p:cNvPr id="68610" name="Content Placeholder 2"/>
          <p:cNvSpPr>
            <a:spLocks noGrp="1"/>
          </p:cNvSpPr>
          <p:nvPr>
            <p:ph idx="1"/>
          </p:nvPr>
        </p:nvSpPr>
        <p:spPr>
          <a:xfrm>
            <a:off x="450850" y="1782763"/>
            <a:ext cx="8229600" cy="3451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/>
          <a:p>
            <a:pPr algn="r">
              <a:lnSpc>
                <a:spcPts val="5000"/>
              </a:lnSpc>
              <a:buFontTx/>
              <a:buNone/>
            </a:pPr>
            <a:r>
              <a:rPr lang="en-US" sz="4400">
                <a:solidFill>
                  <a:srgbClr val="F9F7F4"/>
                </a:solidFill>
                <a:latin typeface="Helvetica Neue UltraLight" charset="0"/>
                <a:ea typeface="MS PGothic" charset="0"/>
                <a:cs typeface="Helvetica Neue UltraLight" charset="0"/>
              </a:rPr>
              <a:t>Managing Identity Triggers</a:t>
            </a:r>
          </a:p>
        </p:txBody>
      </p:sp>
    </p:spTree>
    <p:extLst>
      <p:ext uri="{BB962C8B-B14F-4D97-AF65-F5344CB8AC3E}">
        <p14:creationId xmlns:p14="http://schemas.microsoft.com/office/powerpoint/2010/main" val="195656149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The “50-40-10” Formula</a:t>
            </a:r>
            <a:endParaRPr lang="en-US" dirty="0">
              <a:solidFill>
                <a:srgbClr val="194D85"/>
              </a:solidFill>
              <a:latin typeface="Trebuchet MS" charset="0"/>
              <a:ea typeface="MS PGothic" charset="0"/>
            </a:endParaRP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182928" y="1600200"/>
            <a:ext cx="8503872" cy="5257800"/>
          </a:xfrm>
        </p:spPr>
        <p:txBody>
          <a:bodyPr/>
          <a:lstStyle/>
          <a:p>
            <a:pPr marL="846138" lvl="2" indent="0">
              <a:buFont typeface="Arial" charset="0"/>
              <a:buNone/>
            </a:pPr>
            <a:r>
              <a:rPr lang="en-US" b="0" dirty="0" smtClean="0">
                <a:solidFill>
                  <a:srgbClr val="545454"/>
                </a:solidFill>
                <a:latin typeface="Helvetica Neue" charset="0"/>
                <a:ea typeface="MS PGothic" charset="0"/>
                <a:cs typeface="Helvetica Neue" charset="0"/>
              </a:rPr>
              <a:t>Neuroscientists and psychologists estimate that, regarding our response to stress and to feedback, about:  </a:t>
            </a:r>
          </a:p>
          <a:p>
            <a:pPr marL="846138" lvl="2" indent="0">
              <a:lnSpc>
                <a:spcPct val="120000"/>
              </a:lnSpc>
              <a:buFont typeface="Arial" charset="0"/>
              <a:buNone/>
            </a:pPr>
            <a:endParaRPr lang="en-US" b="0" dirty="0" smtClean="0">
              <a:solidFill>
                <a:srgbClr val="545454"/>
              </a:solidFill>
              <a:latin typeface="Helvetica Neue" charset="0"/>
              <a:ea typeface="MS PGothic" charset="0"/>
              <a:cs typeface="Helvetica Neue" charset="0"/>
            </a:endParaRPr>
          </a:p>
          <a:p>
            <a:pPr marL="846138" lvl="2" indent="0">
              <a:lnSpc>
                <a:spcPct val="120000"/>
              </a:lnSpc>
              <a:buFont typeface="Arial" charset="0"/>
              <a:buNone/>
            </a:pPr>
            <a:r>
              <a:rPr lang="en-US" b="0" dirty="0" smtClean="0">
                <a:solidFill>
                  <a:srgbClr val="545454"/>
                </a:solidFill>
                <a:latin typeface="Helvetica Neue" charset="0"/>
                <a:ea typeface="MS PGothic" charset="0"/>
                <a:cs typeface="Helvetica Neue" charset="0"/>
              </a:rPr>
              <a:t>50% is “wired in;” </a:t>
            </a:r>
          </a:p>
          <a:p>
            <a:pPr marL="846138" lvl="2" indent="0">
              <a:lnSpc>
                <a:spcPct val="120000"/>
              </a:lnSpc>
              <a:buFont typeface="Arial" charset="0"/>
              <a:buNone/>
            </a:pPr>
            <a:endParaRPr lang="en-US" sz="1200" b="0" dirty="0" smtClean="0">
              <a:solidFill>
                <a:srgbClr val="545454"/>
              </a:solidFill>
              <a:latin typeface="Helvetica Neue" charset="0"/>
              <a:ea typeface="MS PGothic" charset="0"/>
              <a:cs typeface="Helvetica Neue" charset="0"/>
            </a:endParaRPr>
          </a:p>
          <a:p>
            <a:pPr marL="846138" lvl="2" indent="0">
              <a:lnSpc>
                <a:spcPct val="120000"/>
              </a:lnSpc>
              <a:buFont typeface="Arial" charset="0"/>
              <a:buNone/>
            </a:pPr>
            <a:r>
              <a:rPr lang="en-US" b="0" dirty="0" smtClean="0">
                <a:solidFill>
                  <a:srgbClr val="545454"/>
                </a:solidFill>
                <a:latin typeface="Helvetica Neue" charset="0"/>
                <a:ea typeface="MS PGothic" charset="0"/>
                <a:cs typeface="Helvetica Neue" charset="0"/>
              </a:rPr>
              <a:t>10% is based on the “situation;” and </a:t>
            </a:r>
          </a:p>
          <a:p>
            <a:pPr marL="846138" lvl="2" indent="0">
              <a:lnSpc>
                <a:spcPct val="120000"/>
              </a:lnSpc>
              <a:buFont typeface="Arial" charset="0"/>
              <a:buNone/>
            </a:pPr>
            <a:endParaRPr lang="en-US" sz="1200" b="0" dirty="0" smtClean="0">
              <a:solidFill>
                <a:srgbClr val="545454"/>
              </a:solidFill>
              <a:latin typeface="Helvetica Neue" charset="0"/>
              <a:ea typeface="MS PGothic" charset="0"/>
              <a:cs typeface="Helvetica Neue" charset="0"/>
            </a:endParaRPr>
          </a:p>
          <a:p>
            <a:pPr marL="846138" lvl="2" indent="0">
              <a:lnSpc>
                <a:spcPct val="120000"/>
              </a:lnSpc>
              <a:buFont typeface="Arial" charset="0"/>
              <a:buNone/>
            </a:pPr>
            <a:r>
              <a:rPr lang="en-US" b="0" dirty="0" smtClean="0">
                <a:solidFill>
                  <a:srgbClr val="545454"/>
                </a:solidFill>
                <a:latin typeface="Helvetica Neue" charset="0"/>
                <a:ea typeface="MS PGothic" charset="0"/>
                <a:cs typeface="Helvetica Neue" charset="0"/>
              </a:rPr>
              <a:t>40% is based on “how we tell the story” about what the situation or feedback mean to us</a:t>
            </a:r>
          </a:p>
          <a:p>
            <a:pPr marL="846138" lvl="2" indent="0">
              <a:lnSpc>
                <a:spcPct val="120000"/>
              </a:lnSpc>
              <a:buFont typeface="Arial" charset="0"/>
              <a:buNone/>
            </a:pPr>
            <a:endParaRPr lang="en-US" b="0" dirty="0">
              <a:solidFill>
                <a:srgbClr val="545454"/>
              </a:solidFill>
              <a:latin typeface="Helvetica Neue" charset="0"/>
              <a:ea typeface="MS PGothic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28206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We Are 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All Wired Differently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46138" lvl="2" indent="0">
              <a:buNone/>
            </a:pPr>
            <a:r>
              <a:rPr lang="en-US" b="0" dirty="0">
                <a:solidFill>
                  <a:srgbClr val="545454"/>
                </a:solidFill>
                <a:latin typeface="Helvetica Neue" charset="0"/>
                <a:ea typeface="MS PGothic" charset="0"/>
                <a:cs typeface="Helvetica Neue" charset="0"/>
              </a:rPr>
              <a:t>Baseline</a:t>
            </a:r>
          </a:p>
          <a:p>
            <a:pPr marL="846138" lvl="2" indent="0">
              <a:buNone/>
            </a:pPr>
            <a:endParaRPr lang="en-US" b="0" dirty="0">
              <a:solidFill>
                <a:srgbClr val="545454"/>
              </a:solidFill>
              <a:latin typeface="Helvetica Neue" charset="0"/>
              <a:ea typeface="MS PGothic" charset="0"/>
              <a:cs typeface="Helvetica Neue" charset="0"/>
            </a:endParaRPr>
          </a:p>
          <a:p>
            <a:pPr marL="846138" lvl="2" indent="0">
              <a:buNone/>
            </a:pPr>
            <a:r>
              <a:rPr lang="en-US" b="0" dirty="0">
                <a:solidFill>
                  <a:srgbClr val="545454"/>
                </a:solidFill>
                <a:latin typeface="Helvetica Neue" charset="0"/>
                <a:ea typeface="MS PGothic" charset="0"/>
                <a:cs typeface="Helvetica Neue" charset="0"/>
              </a:rPr>
              <a:t>Swing</a:t>
            </a:r>
          </a:p>
          <a:p>
            <a:pPr marL="846138" lvl="2" indent="0">
              <a:buNone/>
            </a:pPr>
            <a:endParaRPr lang="en-US" b="0" dirty="0">
              <a:solidFill>
                <a:srgbClr val="545454"/>
              </a:solidFill>
              <a:latin typeface="Helvetica Neue" charset="0"/>
              <a:ea typeface="MS PGothic" charset="0"/>
              <a:cs typeface="Helvetica Neue" charset="0"/>
            </a:endParaRPr>
          </a:p>
          <a:p>
            <a:pPr marL="846138" lvl="2" indent="0">
              <a:buNone/>
            </a:pPr>
            <a:r>
              <a:rPr lang="en-US" b="0" dirty="0">
                <a:solidFill>
                  <a:srgbClr val="545454"/>
                </a:solidFill>
                <a:latin typeface="Helvetica Neue" charset="0"/>
                <a:ea typeface="MS PGothic" charset="0"/>
                <a:cs typeface="Helvetica Neue" charset="0"/>
              </a:rPr>
              <a:t>Sustain/Recovery</a:t>
            </a:r>
          </a:p>
          <a:p>
            <a:pPr marL="39688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819343"/>
      </p:ext>
    </p:extLst>
  </p:cSld>
  <p:clrMapOvr>
    <a:masterClrMapping/>
  </p:clrMapOvr>
  <p:transition xmlns:p14="http://schemas.microsoft.com/office/powerpoint/2010/main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TextBox 1"/>
          <p:cNvSpPr txBox="1">
            <a:spLocks noChangeArrowheads="1"/>
          </p:cNvSpPr>
          <p:nvPr/>
        </p:nvSpPr>
        <p:spPr bwMode="auto">
          <a:xfrm>
            <a:off x="955675" y="1600200"/>
            <a:ext cx="78232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729452"/>
                </a:solidFill>
                <a:latin typeface="Trebuchet MS" charset="0"/>
                <a:cs typeface="Trebuchet MS" charset="0"/>
              </a:rPr>
              <a:t>Positive sustain:</a:t>
            </a:r>
            <a:endParaRPr lang="en-US" sz="2000" b="1">
              <a:solidFill>
                <a:srgbClr val="729452"/>
              </a:solidFill>
              <a:latin typeface="Trebuchet MS" charset="0"/>
              <a:cs typeface="Trebuchet MS" charset="0"/>
            </a:endParaRPr>
          </a:p>
          <a:p>
            <a:pPr eaLnBrk="1" hangingPunct="1"/>
            <a:endParaRPr lang="en-US" sz="2000" b="1">
              <a:solidFill>
                <a:srgbClr val="545454"/>
              </a:solidFill>
              <a:latin typeface="HelveticaNeue" charset="0"/>
            </a:endParaRPr>
          </a:p>
          <a:p>
            <a:pPr eaLnBrk="1" hangingPunct="1">
              <a:buSzPct val="120000"/>
              <a:buFontTx/>
              <a:buChar char="‣"/>
            </a:pPr>
            <a:r>
              <a:rPr lang="en-US" sz="2000">
                <a:solidFill>
                  <a:srgbClr val="545454"/>
                </a:solidFill>
                <a:latin typeface="HelveticaNeue" charset="0"/>
              </a:rPr>
              <a:t> How long does positive feedback buoy your spirits?</a:t>
            </a:r>
          </a:p>
          <a:p>
            <a:pPr eaLnBrk="1" hangingPunct="1">
              <a:buSzPct val="120000"/>
              <a:buFontTx/>
              <a:buChar char="‣"/>
            </a:pPr>
            <a:r>
              <a:rPr lang="en-US" sz="2000">
                <a:solidFill>
                  <a:srgbClr val="545454"/>
                </a:solidFill>
                <a:latin typeface="HelveticaNeue" charset="0"/>
              </a:rPr>
              <a:t> Dopamine &amp; seratonin circuit</a:t>
            </a:r>
          </a:p>
          <a:p>
            <a:pPr eaLnBrk="1" hangingPunct="1"/>
            <a:endParaRPr lang="en-US" sz="2000">
              <a:solidFill>
                <a:srgbClr val="676767"/>
              </a:solidFill>
              <a:latin typeface="HelveticaNeue" charset="0"/>
            </a:endParaRPr>
          </a:p>
          <a:p>
            <a:pPr eaLnBrk="1" hangingPunct="1"/>
            <a:endParaRPr lang="en-US" sz="2000">
              <a:solidFill>
                <a:srgbClr val="676767"/>
              </a:solidFill>
              <a:latin typeface="HelveticaNeue" charset="0"/>
            </a:endParaRPr>
          </a:p>
          <a:p>
            <a:pPr eaLnBrk="1" hangingPunct="1"/>
            <a:r>
              <a:rPr lang="en-US" b="1">
                <a:solidFill>
                  <a:srgbClr val="BF2700"/>
                </a:solidFill>
                <a:latin typeface="Trebuchet MS" charset="0"/>
                <a:cs typeface="Trebuchet MS" charset="0"/>
              </a:rPr>
              <a:t>Negative recovery:</a:t>
            </a:r>
          </a:p>
          <a:p>
            <a:pPr eaLnBrk="1" hangingPunct="1"/>
            <a:r>
              <a:rPr lang="en-US" sz="1000">
                <a:solidFill>
                  <a:srgbClr val="676767"/>
                </a:solidFill>
                <a:latin typeface="HelveticaNeue" charset="0"/>
              </a:rPr>
              <a:t> </a:t>
            </a:r>
          </a:p>
          <a:p>
            <a:pPr eaLnBrk="1" hangingPunct="1">
              <a:buSzPct val="120000"/>
              <a:buFontTx/>
              <a:buChar char="‣"/>
            </a:pPr>
            <a:r>
              <a:rPr lang="en-US" sz="2000">
                <a:solidFill>
                  <a:srgbClr val="545454"/>
                </a:solidFill>
                <a:latin typeface="HelveticaNeue" charset="0"/>
              </a:rPr>
              <a:t> How far do you swing?</a:t>
            </a:r>
          </a:p>
          <a:p>
            <a:pPr eaLnBrk="1" hangingPunct="1">
              <a:buSzPct val="120000"/>
              <a:buFontTx/>
              <a:buChar char="‣"/>
            </a:pPr>
            <a:r>
              <a:rPr lang="en-US" sz="2000">
                <a:solidFill>
                  <a:srgbClr val="545454"/>
                </a:solidFill>
                <a:latin typeface="HelveticaNeue" charset="0"/>
              </a:rPr>
              <a:t> How long does it take for you to recover from negative feedback?</a:t>
            </a:r>
          </a:p>
          <a:p>
            <a:pPr eaLnBrk="1" hangingPunct="1">
              <a:buSzPct val="120000"/>
              <a:buFontTx/>
              <a:buChar char="‣"/>
            </a:pPr>
            <a:r>
              <a:rPr lang="en-US" sz="2000">
                <a:solidFill>
                  <a:srgbClr val="545454"/>
                </a:solidFill>
                <a:latin typeface="HelveticaNeue" charset="0"/>
              </a:rPr>
              <a:t> Referred to as “resilience”; individuals can differ by up to 3000%</a:t>
            </a:r>
          </a:p>
          <a:p>
            <a:pPr eaLnBrk="1" hangingPunct="1"/>
            <a:endParaRPr lang="en-US" sz="1800">
              <a:solidFill>
                <a:srgbClr val="676767"/>
              </a:solidFill>
              <a:latin typeface="Helvetica Neue" charset="0"/>
            </a:endParaRPr>
          </a:p>
        </p:txBody>
      </p:sp>
      <p:sp>
        <p:nvSpPr>
          <p:cNvPr id="8397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Physiological </a:t>
            </a:r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Sustain/Recovery</a:t>
            </a:r>
            <a:endParaRPr lang="en-US" dirty="0">
              <a:solidFill>
                <a:srgbClr val="194D85"/>
              </a:solidFill>
              <a:latin typeface="Trebuchet M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2451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Sustain/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Recovery Combinations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0830903"/>
              </p:ext>
            </p:extLst>
          </p:nvPr>
        </p:nvGraphicFramePr>
        <p:xfrm>
          <a:off x="-182563" y="1698625"/>
          <a:ext cx="7862888" cy="37417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6762"/>
                <a:gridCol w="2860680"/>
                <a:gridCol w="3035446"/>
              </a:tblGrid>
              <a:tr h="1733582">
                <a:tc>
                  <a:txBody>
                    <a:bodyPr/>
                    <a:lstStyle/>
                    <a:p>
                      <a:pPr algn="r"/>
                      <a:endParaRPr lang="en-US" sz="2000" b="1" dirty="0" smtClean="0">
                        <a:solidFill>
                          <a:srgbClr val="E9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33" marR="91433" marT="41270" marB="41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endParaRPr lang="en-US" sz="1800" b="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r>
                        <a:rPr lang="en-US" sz="2700" b="0" dirty="0" smtClean="0">
                          <a:solidFill>
                            <a:schemeClr val="bg1"/>
                          </a:solidFill>
                          <a:latin typeface="Hapole Pencil"/>
                          <a:cs typeface="Hapole Pencil"/>
                        </a:rPr>
                        <a:t>No big deal</a:t>
                      </a:r>
                      <a:endParaRPr lang="en-US" sz="2700" b="0" dirty="0">
                        <a:solidFill>
                          <a:schemeClr val="bg1"/>
                        </a:solidFill>
                        <a:latin typeface="Hapole Pencil"/>
                        <a:cs typeface="Hapole Pencil"/>
                      </a:endParaRPr>
                    </a:p>
                  </a:txBody>
                  <a:tcPr marL="91433" marR="91433" marT="41270" marB="41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4545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endParaRPr lang="en-US" sz="1800" b="0" baseline="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r>
                        <a:rPr lang="en-US" sz="2700" b="0" baseline="0" dirty="0" smtClean="0">
                          <a:solidFill>
                            <a:srgbClr val="FFFFFF"/>
                          </a:solidFill>
                          <a:latin typeface="Hapole Pencil"/>
                          <a:cs typeface="Hapole Pencil"/>
                        </a:rPr>
                        <a:t>Love feedback</a:t>
                      </a:r>
                    </a:p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33" marR="91433" marT="41270" marB="41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E6E9C"/>
                    </a:solidFill>
                  </a:tcPr>
                </a:tc>
              </a:tr>
              <a:tr h="2008156">
                <a:tc>
                  <a:txBody>
                    <a:bodyPr/>
                    <a:lstStyle/>
                    <a:p>
                      <a:pPr algn="r"/>
                      <a:endParaRPr lang="en-US" sz="2000" b="1" dirty="0" smtClean="0">
                        <a:solidFill>
                          <a:srgbClr val="E9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33" marR="91433" marT="41270" marB="41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endParaRPr lang="en-US" sz="1800" b="0" baseline="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r>
                        <a:rPr lang="en-US" sz="2700" b="0" baseline="0" dirty="0" smtClean="0">
                          <a:solidFill>
                            <a:srgbClr val="FFFFFF"/>
                          </a:solidFill>
                          <a:latin typeface="Hapole Pencil"/>
                          <a:cs typeface="Hapole Pencil"/>
                        </a:rPr>
                        <a:t>Hate feedback</a:t>
                      </a:r>
                    </a:p>
                    <a:p>
                      <a:pPr algn="ctr"/>
                      <a:endParaRPr lang="en-US" sz="1800" b="0" dirty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</a:txBody>
                  <a:tcPr marL="91433" marR="91433" marT="41270" marB="41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endParaRPr lang="en-US" sz="1800" b="0" dirty="0" smtClean="0">
                        <a:solidFill>
                          <a:srgbClr val="000000"/>
                        </a:solidFill>
                        <a:latin typeface="Trebuchet MS"/>
                        <a:cs typeface="Trebuchet MS"/>
                      </a:endParaRPr>
                    </a:p>
                    <a:p>
                      <a:pPr algn="ctr"/>
                      <a:r>
                        <a:rPr lang="en-US" sz="2700" b="0" dirty="0" smtClean="0">
                          <a:solidFill>
                            <a:srgbClr val="FFFFFF"/>
                          </a:solidFill>
                          <a:latin typeface="Hapole Pencil"/>
                          <a:cs typeface="Hapole Pencil"/>
                        </a:rPr>
                        <a:t>Hopeful, but fearful</a:t>
                      </a:r>
                      <a:endParaRPr lang="en-US" sz="2700" b="0" dirty="0">
                        <a:solidFill>
                          <a:srgbClr val="FFFFFF"/>
                        </a:solidFill>
                        <a:latin typeface="Hapole Pencil"/>
                        <a:cs typeface="Hapole Pencil"/>
                      </a:endParaRPr>
                    </a:p>
                  </a:txBody>
                  <a:tcPr marL="91433" marR="91433" marT="41270" marB="4127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29452"/>
                    </a:solidFill>
                  </a:tcPr>
                </a:tc>
              </a:tr>
            </a:tbl>
          </a:graphicData>
        </a:graphic>
      </p:graphicFrame>
      <p:sp>
        <p:nvSpPr>
          <p:cNvPr id="87050" name="TextBox 1"/>
          <p:cNvSpPr txBox="1">
            <a:spLocks noChangeArrowheads="1"/>
          </p:cNvSpPr>
          <p:nvPr/>
        </p:nvSpPr>
        <p:spPr bwMode="auto">
          <a:xfrm rot="-5400000">
            <a:off x="-714375" y="3436938"/>
            <a:ext cx="2927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FF0000"/>
                </a:solidFill>
                <a:latin typeface="Trebuchet MS" charset="0"/>
                <a:cs typeface="Trebuchet MS" charset="0"/>
              </a:rPr>
              <a:t>Negative</a:t>
            </a:r>
            <a:r>
              <a:rPr lang="en-US" sz="2000" b="1">
                <a:latin typeface="Trebuchet MS" charset="0"/>
                <a:cs typeface="Trebuchet MS" charset="0"/>
              </a:rPr>
              <a:t> RECOVERY</a:t>
            </a:r>
          </a:p>
        </p:txBody>
      </p:sp>
      <p:sp>
        <p:nvSpPr>
          <p:cNvPr id="87051" name="TextBox 6"/>
          <p:cNvSpPr txBox="1">
            <a:spLocks noChangeArrowheads="1"/>
          </p:cNvSpPr>
          <p:nvPr/>
        </p:nvSpPr>
        <p:spPr bwMode="auto">
          <a:xfrm>
            <a:off x="822325" y="5122863"/>
            <a:ext cx="92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Trebuchet MS" charset="0"/>
                <a:cs typeface="Trebuchet MS" charset="0"/>
              </a:rPr>
              <a:t>Slow</a:t>
            </a:r>
          </a:p>
        </p:txBody>
      </p:sp>
      <p:sp>
        <p:nvSpPr>
          <p:cNvPr id="87052" name="TextBox 8"/>
          <p:cNvSpPr txBox="1">
            <a:spLocks noChangeArrowheads="1"/>
          </p:cNvSpPr>
          <p:nvPr/>
        </p:nvSpPr>
        <p:spPr bwMode="auto">
          <a:xfrm>
            <a:off x="822325" y="1739900"/>
            <a:ext cx="9271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Trebuchet MS" charset="0"/>
                <a:cs typeface="Trebuchet MS" charset="0"/>
              </a:rPr>
              <a:t>Quick</a:t>
            </a:r>
          </a:p>
        </p:txBody>
      </p:sp>
      <p:sp>
        <p:nvSpPr>
          <p:cNvPr id="87053" name="Right Arrow 2"/>
          <p:cNvSpPr>
            <a:spLocks noChangeArrowheads="1"/>
          </p:cNvSpPr>
          <p:nvPr/>
        </p:nvSpPr>
        <p:spPr bwMode="auto">
          <a:xfrm rot="-5400000">
            <a:off x="-183356" y="3477419"/>
            <a:ext cx="2835275" cy="274637"/>
          </a:xfrm>
          <a:prstGeom prst="rightArrow">
            <a:avLst>
              <a:gd name="adj1" fmla="val 50000"/>
              <a:gd name="adj2" fmla="val 49946"/>
            </a:avLst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4" name="TextBox 9"/>
          <p:cNvSpPr txBox="1">
            <a:spLocks noChangeArrowheads="1"/>
          </p:cNvSpPr>
          <p:nvPr/>
        </p:nvSpPr>
        <p:spPr bwMode="auto">
          <a:xfrm>
            <a:off x="3475038" y="5989638"/>
            <a:ext cx="24685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algn="ctr" eaLnBrk="1" hangingPunct="1"/>
            <a:r>
              <a:rPr lang="en-US" sz="2000" b="1">
                <a:solidFill>
                  <a:srgbClr val="729452"/>
                </a:solidFill>
                <a:latin typeface="Trebuchet MS" charset="0"/>
                <a:cs typeface="Trebuchet MS" charset="0"/>
              </a:rPr>
              <a:t>Positive</a:t>
            </a:r>
            <a:r>
              <a:rPr lang="en-US" sz="2000" b="1">
                <a:latin typeface="Trebuchet MS" charset="0"/>
                <a:cs typeface="Trebuchet MS" charset="0"/>
              </a:rPr>
              <a:t> SUSTAIN</a:t>
            </a:r>
          </a:p>
        </p:txBody>
      </p:sp>
      <p:sp>
        <p:nvSpPr>
          <p:cNvPr id="87055" name="Right Arrow 10"/>
          <p:cNvSpPr>
            <a:spLocks noChangeArrowheads="1"/>
          </p:cNvSpPr>
          <p:nvPr/>
        </p:nvSpPr>
        <p:spPr bwMode="auto">
          <a:xfrm>
            <a:off x="2378075" y="5638800"/>
            <a:ext cx="4479925" cy="274638"/>
          </a:xfrm>
          <a:prstGeom prst="rightArrow">
            <a:avLst>
              <a:gd name="adj1" fmla="val 50000"/>
              <a:gd name="adj2" fmla="val 49918"/>
            </a:avLst>
          </a:prstGeom>
          <a:solidFill>
            <a:schemeClr val="tx1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056" name="TextBox 11"/>
          <p:cNvSpPr txBox="1">
            <a:spLocks noChangeArrowheads="1"/>
          </p:cNvSpPr>
          <p:nvPr/>
        </p:nvSpPr>
        <p:spPr bwMode="auto">
          <a:xfrm>
            <a:off x="1463675" y="5603875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Trebuchet MS" charset="0"/>
                <a:cs typeface="Trebuchet MS" charset="0"/>
              </a:rPr>
              <a:t>Short</a:t>
            </a:r>
          </a:p>
        </p:txBody>
      </p:sp>
      <p:sp>
        <p:nvSpPr>
          <p:cNvPr id="87057" name="TextBox 12"/>
          <p:cNvSpPr txBox="1">
            <a:spLocks noChangeArrowheads="1"/>
          </p:cNvSpPr>
          <p:nvPr/>
        </p:nvSpPr>
        <p:spPr bwMode="auto">
          <a:xfrm>
            <a:off x="6845300" y="5603875"/>
            <a:ext cx="9255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algn="ctr" eaLnBrk="1" hangingPunct="1"/>
            <a:r>
              <a:rPr lang="en-US" sz="2000" b="1">
                <a:latin typeface="Trebuchet MS" charset="0"/>
                <a:cs typeface="Trebuchet MS" charset="0"/>
              </a:rPr>
              <a:t>Long</a:t>
            </a:r>
          </a:p>
        </p:txBody>
      </p:sp>
    </p:spTree>
    <p:extLst>
      <p:ext uri="{BB962C8B-B14F-4D97-AF65-F5344CB8AC3E}">
        <p14:creationId xmlns:p14="http://schemas.microsoft.com/office/powerpoint/2010/main" val="221224648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How We Tell the Story Matters Too:</a:t>
            </a:r>
            <a:b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</a:br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Identity 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Triggers Cause Distortions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1928813"/>
          <a:ext cx="8321675" cy="39322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314"/>
                <a:gridCol w="6218361"/>
              </a:tblGrid>
              <a:tr h="118881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PAST</a:t>
                      </a:r>
                      <a:endParaRPr lang="en-US" sz="2400" b="0" dirty="0">
                        <a:solidFill>
                          <a:srgbClr val="F9F7F4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1447" marR="91447" marT="45699" marB="45699">
                    <a:solidFill>
                      <a:srgbClr val="729452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400" b="0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Google Bias</a:t>
                      </a:r>
                    </a:p>
                    <a:p>
                      <a:pPr lvl="1" eaLnBrk="1" hangingPunct="1"/>
                      <a:r>
                        <a:rPr lang="en-US" sz="2400" b="0" i="1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129,045 reasons why I’m a</a:t>
                      </a:r>
                      <a:r>
                        <a:rPr lang="en-US" sz="2400" b="0" i="1" baseline="0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 terrible person.</a:t>
                      </a:r>
                    </a:p>
                  </a:txBody>
                  <a:tcPr marL="91447" marR="91447" marT="45699" marB="45699">
                    <a:solidFill>
                      <a:srgbClr val="729452"/>
                    </a:solidFill>
                  </a:tcPr>
                </a:tc>
              </a:tr>
              <a:tr h="1188811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PRESENT</a:t>
                      </a:r>
                      <a:endParaRPr lang="en-US" sz="2400" b="0" dirty="0">
                        <a:solidFill>
                          <a:srgbClr val="F9F7F4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1447" marR="91447" marT="45699" marB="45699">
                    <a:solidFill>
                      <a:srgbClr val="1F6E9C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400" b="0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One Thing is Everything</a:t>
                      </a:r>
                    </a:p>
                    <a:p>
                      <a:pPr lvl="1" eaLnBrk="1" hangingPunct="1"/>
                      <a:r>
                        <a:rPr lang="en-US" sz="2400" b="0" i="1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2400" b="0" i="1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I’m completely incompetent. </a:t>
                      </a: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1447" marR="91447" marT="45699" marB="45699">
                    <a:solidFill>
                      <a:srgbClr val="1F6E9C"/>
                    </a:solidFill>
                  </a:tcPr>
                </a:tc>
              </a:tr>
              <a:tr h="1554615"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FUTURE</a:t>
                      </a:r>
                      <a:endParaRPr lang="en-US" sz="2400" b="0" dirty="0">
                        <a:solidFill>
                          <a:srgbClr val="F9F7F4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1447" marR="91447" marT="45699" marB="45699">
                    <a:solidFill>
                      <a:srgbClr val="8F66AB"/>
                    </a:solidFill>
                  </a:tcPr>
                </a:tc>
                <a:tc>
                  <a:txBody>
                    <a:bodyPr/>
                    <a:lstStyle/>
                    <a:p>
                      <a:pPr eaLnBrk="1" hangingPunct="1"/>
                      <a:r>
                        <a:rPr lang="en-US" sz="2400" b="0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 </a:t>
                      </a:r>
                      <a:r>
                        <a:rPr lang="en-US" sz="2400" b="1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Doom Zoom </a:t>
                      </a:r>
                    </a:p>
                    <a:p>
                      <a:pPr eaLnBrk="1" hangingPunct="1"/>
                      <a:r>
                        <a:rPr lang="en-US" sz="2400" b="0" i="1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It’s hopeless, I’ll never get better, </a:t>
                      </a:r>
                    </a:p>
                    <a:p>
                      <a:pPr lvl="1" eaLnBrk="1" hangingPunct="1"/>
                      <a:r>
                        <a:rPr lang="en-US" sz="2400" b="0" i="1" dirty="0" smtClean="0">
                          <a:solidFill>
                            <a:srgbClr val="F9F7F4"/>
                          </a:solidFill>
                          <a:latin typeface="Helvetica Neue"/>
                          <a:cs typeface="Helvetica Neue"/>
                        </a:rPr>
                        <a:t>I’m going to die alone. </a:t>
                      </a:r>
                      <a:endParaRPr lang="en-US" sz="2400" b="0" dirty="0" smtClean="0">
                        <a:solidFill>
                          <a:srgbClr val="F9F7F4"/>
                        </a:solidFill>
                        <a:latin typeface="Helvetica Neue"/>
                        <a:cs typeface="Helvetica Neue"/>
                      </a:endParaRPr>
                    </a:p>
                    <a:p>
                      <a:endParaRPr lang="en-US" sz="2400" b="0" dirty="0">
                        <a:solidFill>
                          <a:schemeClr val="tx1"/>
                        </a:solidFill>
                        <a:latin typeface="Helvetica Neue"/>
                        <a:cs typeface="Helvetica Neue"/>
                      </a:endParaRPr>
                    </a:p>
                  </a:txBody>
                  <a:tcPr marL="91447" marR="91447" marT="45699" marB="45699">
                    <a:solidFill>
                      <a:srgbClr val="8F66AB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286378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title"/>
          </p:nvPr>
        </p:nvSpPr>
        <p:spPr>
          <a:xfrm>
            <a:off x="365125" y="-182563"/>
            <a:ext cx="8229600" cy="1460501"/>
          </a:xfrm>
        </p:spPr>
        <p:txBody>
          <a:bodyPr/>
          <a:lstStyle/>
          <a:p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Feedback Containment Chart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731838" y="2057400"/>
            <a:ext cx="7772400" cy="0"/>
          </a:xfrm>
          <a:prstGeom prst="line">
            <a:avLst/>
          </a:prstGeom>
          <a:solidFill>
            <a:srgbClr val="F0E8B5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flipV="1">
            <a:off x="4572000" y="1460500"/>
            <a:ext cx="0" cy="4803775"/>
          </a:xfrm>
          <a:prstGeom prst="line">
            <a:avLst/>
          </a:prstGeom>
          <a:solidFill>
            <a:srgbClr val="F0E8B5"/>
          </a:solidFill>
          <a:ln w="2857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744538" y="1143000"/>
            <a:ext cx="3262312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apole Pencil"/>
                <a:cs typeface="Hapole Pencil"/>
              </a:rPr>
              <a:t>What </a:t>
            </a:r>
            <a:r>
              <a:rPr lang="en-US" sz="2600" u="sng" dirty="0">
                <a:solidFill>
                  <a:srgbClr val="E90000"/>
                </a:solidFill>
                <a:latin typeface="Hapole Pencil"/>
                <a:cs typeface="Hapole Pencil"/>
              </a:rPr>
              <a:t>is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apole Pencil"/>
                <a:cs typeface="Hapole Pencil"/>
              </a:rPr>
              <a:t> </a:t>
            </a:r>
          </a:p>
          <a:p>
            <a:pPr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apole Pencil"/>
                <a:cs typeface="Hapole Pencil"/>
              </a:rPr>
              <a:t>this feedback about?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5363" y="1143000"/>
            <a:ext cx="1882775" cy="8921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apole Pencil"/>
                <a:cs typeface="Hapole Pencil"/>
              </a:rPr>
              <a:t>What’s </a:t>
            </a:r>
            <a:r>
              <a:rPr lang="en-US" sz="2600" u="sng" dirty="0">
                <a:solidFill>
                  <a:srgbClr val="1F6E9C"/>
                </a:solidFill>
                <a:latin typeface="Hapole Pencil"/>
                <a:cs typeface="Hapole Pencil"/>
              </a:rPr>
              <a:t>isn’t</a:t>
            </a: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apole Pencil"/>
                <a:cs typeface="Hapole Pencil"/>
              </a:rPr>
              <a:t> </a:t>
            </a:r>
          </a:p>
          <a:p>
            <a:pPr>
              <a:defRPr/>
            </a:pPr>
            <a:r>
              <a:rPr lang="en-US" sz="2600" dirty="0">
                <a:solidFill>
                  <a:schemeClr val="tx1">
                    <a:lumMod val="50000"/>
                    <a:lumOff val="50000"/>
                  </a:schemeClr>
                </a:solidFill>
                <a:latin typeface="Hapole Pencil"/>
                <a:cs typeface="Hapole Pencil"/>
              </a:rPr>
              <a:t>it about?</a:t>
            </a:r>
          </a:p>
        </p:txBody>
      </p:sp>
    </p:spTree>
    <p:extLst>
      <p:ext uri="{BB962C8B-B14F-4D97-AF65-F5344CB8AC3E}">
        <p14:creationId xmlns:p14="http://schemas.microsoft.com/office/powerpoint/2010/main" val="26947526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 charset="0"/>
                <a:ea typeface="ＭＳ Ｐゴシック" charset="0"/>
                <a:cs typeface="ＭＳ Ｐゴシック" charset="0"/>
                <a:sym typeface="Helvetica Neue" charset="0"/>
              </a:rPr>
              <a:t>We Had it Backwards</a:t>
            </a:r>
            <a:endParaRPr lang="en-US" dirty="0">
              <a:solidFill>
                <a:srgbClr val="194D85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123" y="1600200"/>
            <a:ext cx="7315165" cy="5257800"/>
          </a:xfrm>
        </p:spPr>
        <p:txBody>
          <a:bodyPr/>
          <a:lstStyle/>
          <a:p>
            <a:pPr marL="39688" indent="0">
              <a:buNone/>
            </a:pP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Learning to give feedback more skillfully, clearly, and often is useful</a:t>
            </a:r>
          </a:p>
          <a:p>
            <a:pPr marL="39688" indent="0">
              <a:buNone/>
            </a:pPr>
            <a:endParaRPr lang="en-US" sz="2400" dirty="0">
              <a:solidFill>
                <a:srgbClr val="545454"/>
              </a:solidFill>
              <a:latin typeface="Helvetica Neue" charset="0"/>
            </a:endParaRPr>
          </a:p>
          <a:p>
            <a:pPr marL="39688" indent="0">
              <a:buNone/>
            </a:pP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But it’s the receiver who is in charge</a:t>
            </a:r>
          </a:p>
          <a:p>
            <a:pPr marL="39688" indent="0">
              <a:buNone/>
            </a:pPr>
            <a:endParaRPr lang="en-US" sz="2400" dirty="0">
              <a:solidFill>
                <a:srgbClr val="545454"/>
              </a:solidFill>
              <a:latin typeface="Helvetica Neue" charset="0"/>
            </a:endParaRPr>
          </a:p>
          <a:p>
            <a:pPr marL="39688" indent="0">
              <a:buNone/>
            </a:pP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The receiver decides whether and how to use the information and whether and how to change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00137122"/>
      </p:ext>
    </p:extLst>
  </p:cSld>
  <p:clrMapOvr>
    <a:masterClrMapping/>
  </p:clrMapOvr>
  <p:transition xmlns:p14="http://schemas.microsoft.com/office/powerpoint/2010/main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</a:rPr>
              <a:t>And Mindset Impacts Story</a:t>
            </a:r>
            <a:endParaRPr lang="en-US" dirty="0">
              <a:solidFill>
                <a:srgbClr val="194D85"/>
              </a:solidFill>
              <a:latin typeface="Trebuchet MS" charset="0"/>
              <a:ea typeface="MS PGothic" charset="0"/>
            </a:endParaRPr>
          </a:p>
        </p:txBody>
      </p:sp>
      <p:sp>
        <p:nvSpPr>
          <p:cNvPr id="92163" name="Rounded Rectangle 4"/>
          <p:cNvSpPr>
            <a:spLocks noChangeArrowheads="1"/>
          </p:cNvSpPr>
          <p:nvPr/>
        </p:nvSpPr>
        <p:spPr bwMode="auto">
          <a:xfrm>
            <a:off x="822325" y="1874838"/>
            <a:ext cx="3017838" cy="3382962"/>
          </a:xfrm>
          <a:prstGeom prst="roundRect">
            <a:avLst>
              <a:gd name="adj" fmla="val 16667"/>
            </a:avLst>
          </a:prstGeom>
          <a:solidFill>
            <a:srgbClr val="80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800" b="1">
              <a:latin typeface="Trebuchet MS" charset="0"/>
              <a:cs typeface="Trebuchet MS" charset="0"/>
            </a:endParaRPr>
          </a:p>
          <a:p>
            <a:pPr algn="ctr"/>
            <a:r>
              <a:rPr lang="en-US" sz="2800" b="1">
                <a:solidFill>
                  <a:schemeClr val="bg1"/>
                </a:solidFill>
                <a:latin typeface="Trebuchet MS" charset="0"/>
                <a:cs typeface="Trebuchet MS" charset="0"/>
              </a:rPr>
              <a:t>FIXED </a:t>
            </a:r>
          </a:p>
          <a:p>
            <a:pPr algn="ctr"/>
            <a:r>
              <a:rPr lang="en-US" sz="2800" b="1">
                <a:solidFill>
                  <a:schemeClr val="bg1"/>
                </a:solidFill>
                <a:latin typeface="Trebuchet MS" charset="0"/>
                <a:cs typeface="Trebuchet MS" charset="0"/>
              </a:rPr>
              <a:t>MINDSET</a:t>
            </a:r>
          </a:p>
          <a:p>
            <a:pPr algn="ctr"/>
            <a:endParaRPr lang="en-US" sz="2800" b="1">
              <a:solidFill>
                <a:schemeClr val="bg1"/>
              </a:solidFill>
              <a:latin typeface="Trebuchet MS" charset="0"/>
              <a:cs typeface="Trebuchet MS" charset="0"/>
            </a:endParaRPr>
          </a:p>
          <a:p>
            <a:pPr algn="ctr"/>
            <a:r>
              <a:rPr lang="en-US" sz="2400">
                <a:solidFill>
                  <a:schemeClr val="bg1"/>
                </a:solidFill>
                <a:latin typeface="Trebuchet MS" charset="0"/>
                <a:cs typeface="Trebuchet MS" charset="0"/>
              </a:rPr>
              <a:t>This is how I am</a:t>
            </a:r>
          </a:p>
          <a:p>
            <a:pPr algn="ctr"/>
            <a:r>
              <a:rPr lang="en-US" sz="2400">
                <a:solidFill>
                  <a:schemeClr val="bg1"/>
                </a:solidFill>
                <a:latin typeface="Trebuchet MS" charset="0"/>
                <a:cs typeface="Trebuchet MS" charset="0"/>
              </a:rPr>
              <a:t>and always will be</a:t>
            </a:r>
          </a:p>
        </p:txBody>
      </p:sp>
      <p:sp>
        <p:nvSpPr>
          <p:cNvPr id="92164" name="Rounded Rectangle 6"/>
          <p:cNvSpPr>
            <a:spLocks noChangeArrowheads="1"/>
          </p:cNvSpPr>
          <p:nvPr/>
        </p:nvSpPr>
        <p:spPr bwMode="auto">
          <a:xfrm>
            <a:off x="5121275" y="1874838"/>
            <a:ext cx="3016250" cy="3398837"/>
          </a:xfrm>
          <a:prstGeom prst="roundRect">
            <a:avLst>
              <a:gd name="adj" fmla="val 16667"/>
            </a:avLst>
          </a:prstGeom>
          <a:solidFill>
            <a:srgbClr val="1F6E9C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endParaRPr lang="en-US" sz="2800" b="1">
              <a:latin typeface="Trebuchet MS" charset="0"/>
              <a:cs typeface="Trebuchet MS" charset="0"/>
            </a:endParaRPr>
          </a:p>
          <a:p>
            <a:pPr algn="ctr"/>
            <a:r>
              <a:rPr lang="en-US" sz="28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GROWTH </a:t>
            </a:r>
          </a:p>
          <a:p>
            <a:pPr algn="ctr"/>
            <a:r>
              <a:rPr lang="en-US" sz="2800" b="1">
                <a:solidFill>
                  <a:srgbClr val="FFFFFF"/>
                </a:solidFill>
                <a:latin typeface="Trebuchet MS" charset="0"/>
                <a:cs typeface="Trebuchet MS" charset="0"/>
              </a:rPr>
              <a:t>MINDSET</a:t>
            </a:r>
          </a:p>
          <a:p>
            <a:pPr algn="ctr"/>
            <a:endParaRPr lang="en-US" sz="2800" b="1">
              <a:solidFill>
                <a:srgbClr val="FFFFFF"/>
              </a:solidFill>
              <a:latin typeface="Trebuchet MS" charset="0"/>
              <a:cs typeface="Trebuchet MS" charset="0"/>
            </a:endParaRPr>
          </a:p>
          <a:p>
            <a:pPr algn="ctr"/>
            <a:r>
              <a:rPr lang="en-US" sz="2400">
                <a:solidFill>
                  <a:srgbClr val="FFFFFF"/>
                </a:solidFill>
                <a:latin typeface="Trebuchet MS" charset="0"/>
                <a:cs typeface="Trebuchet MS" charset="0"/>
              </a:rPr>
              <a:t>I can learn and improve</a:t>
            </a:r>
          </a:p>
          <a:p>
            <a:pPr algn="ctr"/>
            <a:endParaRPr lang="en-US" sz="2800" b="1">
              <a:latin typeface="Trebuchet MS" charset="0"/>
              <a:cs typeface="Trebuchet MS" charset="0"/>
            </a:endParaRPr>
          </a:p>
          <a:p>
            <a:pPr algn="ctr"/>
            <a:endParaRPr lang="en-US" sz="2800" b="1">
              <a:latin typeface="Trebuchet MS" charset="0"/>
              <a:cs typeface="Trebuchet MS" charset="0"/>
            </a:endParaRPr>
          </a:p>
        </p:txBody>
      </p:sp>
      <p:sp>
        <p:nvSpPr>
          <p:cNvPr id="92165" name="Right Arrow 5"/>
          <p:cNvSpPr>
            <a:spLocks noChangeArrowheads="1"/>
          </p:cNvSpPr>
          <p:nvPr/>
        </p:nvSpPr>
        <p:spPr bwMode="auto">
          <a:xfrm>
            <a:off x="4022725" y="3336925"/>
            <a:ext cx="1006475" cy="549275"/>
          </a:xfrm>
          <a:prstGeom prst="rightArrow">
            <a:avLst>
              <a:gd name="adj1" fmla="val 50000"/>
              <a:gd name="adj2" fmla="val 49974"/>
            </a:avLst>
          </a:prstGeom>
          <a:gradFill rotWithShape="1">
            <a:gsLst>
              <a:gs pos="0">
                <a:srgbClr val="FFFFFF"/>
              </a:gs>
              <a:gs pos="100000">
                <a:srgbClr val="1F6E9C"/>
              </a:gs>
            </a:gsLst>
            <a:lin ang="180000"/>
          </a:gra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560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1"/>
          <p:cNvSpPr>
            <a:spLocks/>
          </p:cNvSpPr>
          <p:nvPr/>
        </p:nvSpPr>
        <p:spPr bwMode="auto">
          <a:xfrm>
            <a:off x="357188" y="2232025"/>
            <a:ext cx="84201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>
              <a:lnSpc>
                <a:spcPct val="150000"/>
              </a:lnSpc>
            </a:pPr>
            <a:r>
              <a:rPr lang="en-US" sz="4000">
                <a:solidFill>
                  <a:srgbClr val="FFFFFF"/>
                </a:solidFill>
                <a:latin typeface="Trebuchet MS" charset="0"/>
                <a:sym typeface="Helvetica Neue Light" charset="0"/>
              </a:rPr>
              <a:t>Handling</a:t>
            </a:r>
          </a:p>
          <a:p>
            <a:pPr algn="r">
              <a:lnSpc>
                <a:spcPct val="50000"/>
              </a:lnSpc>
            </a:pPr>
            <a:r>
              <a:rPr lang="en-US" sz="6400">
                <a:solidFill>
                  <a:srgbClr val="FFFFFF"/>
                </a:solidFill>
                <a:latin typeface="Trebuchet MS" charset="0"/>
                <a:sym typeface="Helvetica Neue Light" charset="0"/>
              </a:rPr>
              <a:t>Difficult </a:t>
            </a:r>
            <a:r>
              <a:rPr lang="en-US" sz="6400">
                <a:solidFill>
                  <a:srgbClr val="FFFFFF"/>
                </a:solidFill>
                <a:latin typeface="Trebuchet MS" charset="0"/>
                <a:sym typeface="Helvetica Neue UltraLight" charset="0"/>
              </a:rPr>
              <a:t>Conversations</a:t>
            </a:r>
          </a:p>
        </p:txBody>
      </p:sp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9BB119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4000" dirty="0">
                <a:solidFill>
                  <a:schemeClr val="bg1"/>
                </a:solidFill>
              </a:rPr>
              <a:t>Triad </a:t>
            </a:r>
            <a:r>
              <a:rPr lang="en-US" sz="4000" dirty="0" smtClean="0">
                <a:solidFill>
                  <a:schemeClr val="bg1"/>
                </a:solidFill>
              </a:rPr>
              <a:t>Consulting Group</a:t>
            </a:r>
            <a:endParaRPr lang="en-US" sz="40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Harvard Square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50 Church Street, 3</a:t>
            </a:r>
            <a:r>
              <a:rPr lang="en-US" sz="2400" baseline="30000" dirty="0">
                <a:solidFill>
                  <a:schemeClr val="bg1"/>
                </a:solidFill>
              </a:rPr>
              <a:t>rd</a:t>
            </a:r>
            <a:r>
              <a:rPr lang="en-US" sz="2400" dirty="0">
                <a:solidFill>
                  <a:schemeClr val="bg1"/>
                </a:solidFill>
              </a:rPr>
              <a:t> Floor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Cambridge, MA  02138</a:t>
            </a: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USA</a:t>
            </a:r>
          </a:p>
          <a:p>
            <a:pPr algn="r"/>
            <a:endParaRPr lang="en-US" sz="2400" dirty="0">
              <a:solidFill>
                <a:schemeClr val="bg1"/>
              </a:solidFill>
            </a:endParaRPr>
          </a:p>
          <a:p>
            <a:pPr algn="r"/>
            <a:r>
              <a:rPr lang="en-US" sz="2400" dirty="0">
                <a:solidFill>
                  <a:schemeClr val="bg1"/>
                </a:solidFill>
              </a:rPr>
              <a:t>617-547-1728</a:t>
            </a:r>
          </a:p>
          <a:p>
            <a:pPr algn="r"/>
            <a:r>
              <a:rPr lang="en-US" sz="2400" i="1" dirty="0" smtClean="0">
                <a:solidFill>
                  <a:schemeClr val="bg1"/>
                </a:solidFill>
                <a:hlinkClick r:id="rId3"/>
              </a:rPr>
              <a:t>www.triadconsultinggroup.com</a:t>
            </a:r>
            <a:endParaRPr lang="en-US" sz="2400" i="1" dirty="0">
              <a:solidFill>
                <a:schemeClr val="bg1"/>
              </a:solidFill>
            </a:endParaRPr>
          </a:p>
          <a:p>
            <a:pPr algn="r"/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1894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411163"/>
            <a:ext cx="8229600" cy="1006475"/>
          </a:xfrm>
        </p:spPr>
        <p:txBody>
          <a:bodyPr anchor="t"/>
          <a:lstStyle/>
          <a:p>
            <a:pPr eaLnBrk="1" hangingPunct="1">
              <a:lnSpc>
                <a:spcPct val="80000"/>
              </a:lnSpc>
              <a:tabLst>
                <a:tab pos="228600" algn="l"/>
                <a:tab pos="2066925" algn="r"/>
              </a:tabLst>
            </a:pPr>
            <a:r>
              <a:rPr lang="en-US" dirty="0" smtClean="0">
                <a:solidFill>
                  <a:srgbClr val="194D85"/>
                </a:solidFill>
                <a:latin typeface="Trebuchet MS" charset="0"/>
                <a:ea typeface="ＭＳ Ｐゴシック" charset="0"/>
                <a:cs typeface="ＭＳ Ｐゴシック" charset="0"/>
                <a:sym typeface="Helvetica Neue" charset="0"/>
              </a:rPr>
              <a:t>What’s </a:t>
            </a:r>
            <a:r>
              <a:rPr lang="en-US" dirty="0" smtClean="0">
                <a:solidFill>
                  <a:srgbClr val="194D85"/>
                </a:solidFill>
                <a:latin typeface="Trebuchet MS" charset="0"/>
                <a:ea typeface="ＭＳ Ｐゴシック" charset="0"/>
                <a:cs typeface="ＭＳ Ｐゴシック" charset="0"/>
                <a:sym typeface="Helvetica Neue" charset="0"/>
              </a:rPr>
              <a:t>So Hard?</a:t>
            </a:r>
            <a:endParaRPr lang="en-US" dirty="0">
              <a:solidFill>
                <a:srgbClr val="194D85"/>
              </a:solidFill>
              <a:latin typeface="Trebuchet M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639762" y="1504950"/>
            <a:ext cx="7589797" cy="2693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2 Core Human Needs: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545454"/>
              </a:solidFill>
              <a:latin typeface="Helvetica Neue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	The </a:t>
            </a: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need to learn and grow, and</a:t>
            </a:r>
          </a:p>
          <a:p>
            <a:pPr>
              <a:spcBef>
                <a:spcPts val="600"/>
              </a:spcBef>
            </a:pPr>
            <a:endParaRPr lang="en-US" sz="2400" dirty="0">
              <a:solidFill>
                <a:srgbClr val="545454"/>
              </a:solidFill>
              <a:latin typeface="Helvetica Neue" charset="0"/>
            </a:endParaRPr>
          </a:p>
          <a:p>
            <a:pPr>
              <a:spcBef>
                <a:spcPts val="600"/>
              </a:spcBef>
            </a:pP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	The </a:t>
            </a: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need to be accepted, respected and loved, </a:t>
            </a:r>
          </a:p>
          <a:p>
            <a:pPr>
              <a:spcBef>
                <a:spcPts val="600"/>
              </a:spcBef>
            </a:pPr>
            <a:r>
              <a:rPr lang="en-US" sz="2400" dirty="0">
                <a:solidFill>
                  <a:srgbClr val="545454"/>
                </a:solidFill>
                <a:latin typeface="Helvetica Neue" charset="0"/>
              </a:rPr>
              <a:t>	</a:t>
            </a: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	just </a:t>
            </a:r>
            <a:r>
              <a:rPr lang="en-US" sz="2400" dirty="0" smtClean="0">
                <a:solidFill>
                  <a:srgbClr val="545454"/>
                </a:solidFill>
                <a:latin typeface="Helvetica Neue" charset="0"/>
              </a:rPr>
              <a:t>the way you are </a:t>
            </a:r>
            <a:r>
              <a:rPr lang="en-US" sz="2400" i="1" dirty="0" smtClean="0">
                <a:solidFill>
                  <a:srgbClr val="545454"/>
                </a:solidFill>
                <a:latin typeface="Helvetica Neue" charset="0"/>
              </a:rPr>
              <a:t>now</a:t>
            </a:r>
            <a:endParaRPr lang="en-US" sz="2400" dirty="0">
              <a:solidFill>
                <a:schemeClr val="tx1"/>
              </a:solidFill>
              <a:latin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1696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Box 2"/>
          <p:cNvSpPr txBox="1">
            <a:spLocks noChangeArrowheads="1"/>
          </p:cNvSpPr>
          <p:nvPr/>
        </p:nvSpPr>
        <p:spPr bwMode="auto">
          <a:xfrm>
            <a:off x="457200" y="2720975"/>
            <a:ext cx="8369300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b="1" dirty="0">
                <a:solidFill>
                  <a:srgbClr val="1E6E9C"/>
                </a:solidFill>
                <a:latin typeface="Trebuchet MS" charset="0"/>
              </a:rPr>
              <a:t>Appreciation</a:t>
            </a:r>
          </a:p>
          <a:p>
            <a:pPr eaLnBrk="1" hangingPunct="1"/>
            <a:r>
              <a:rPr lang="en-US" i="1" dirty="0">
                <a:solidFill>
                  <a:srgbClr val="676767"/>
                </a:solidFill>
                <a:latin typeface="Helvetica Neue Light" charset="0"/>
              </a:rPr>
              <a:t>    </a:t>
            </a:r>
            <a:r>
              <a:rPr lang="en-US" i="1" dirty="0">
                <a:solidFill>
                  <a:srgbClr val="545454"/>
                </a:solidFill>
                <a:latin typeface="Helvetica Neue Light" charset="0"/>
              </a:rPr>
              <a:t>  I see you.  I value you.  I thank you</a:t>
            </a:r>
            <a:r>
              <a:rPr lang="en-US" i="1" dirty="0">
                <a:solidFill>
                  <a:srgbClr val="676767"/>
                </a:solidFill>
                <a:latin typeface="Helvetica Neue Light" charset="0"/>
              </a:rPr>
              <a:t>.</a:t>
            </a:r>
          </a:p>
          <a:p>
            <a:pPr eaLnBrk="1" hangingPunct="1"/>
            <a:endParaRPr lang="en-US" i="1" dirty="0">
              <a:solidFill>
                <a:srgbClr val="676767"/>
              </a:solidFill>
              <a:latin typeface="Helvetica Neue Light" charset="0"/>
            </a:endParaRPr>
          </a:p>
          <a:p>
            <a:pPr eaLnBrk="1" hangingPunct="1"/>
            <a:r>
              <a:rPr lang="en-US" b="1" dirty="0">
                <a:solidFill>
                  <a:srgbClr val="729452"/>
                </a:solidFill>
                <a:latin typeface="Trebuchet MS" charset="0"/>
              </a:rPr>
              <a:t>Coaching</a:t>
            </a:r>
          </a:p>
          <a:p>
            <a:pPr eaLnBrk="1" hangingPunct="1"/>
            <a:r>
              <a:rPr lang="en-US" dirty="0">
                <a:solidFill>
                  <a:srgbClr val="729452"/>
                </a:solidFill>
                <a:latin typeface="Helvetica Neue Light" charset="0"/>
              </a:rPr>
              <a:t>   </a:t>
            </a:r>
            <a:r>
              <a:rPr lang="en-US" i="1" dirty="0">
                <a:solidFill>
                  <a:srgbClr val="729452"/>
                </a:solidFill>
                <a:latin typeface="Helvetica Neue Light" charset="0"/>
                <a:cs typeface="Helvetica Neue Light" charset="0"/>
              </a:rPr>
              <a:t> Skills Coaching: </a:t>
            </a:r>
            <a:r>
              <a:rPr lang="en-US" i="1" dirty="0">
                <a:solidFill>
                  <a:srgbClr val="545454"/>
                </a:solidFill>
                <a:latin typeface="Helvetica Neue Light" charset="0"/>
                <a:cs typeface="Helvetica Neue Light" charset="0"/>
              </a:rPr>
              <a:t>Here’s how you can </a:t>
            </a:r>
            <a:r>
              <a:rPr lang="en-US" i="1" dirty="0" smtClean="0">
                <a:solidFill>
                  <a:srgbClr val="545454"/>
                </a:solidFill>
                <a:latin typeface="Helvetica Neue Light" charset="0"/>
                <a:cs typeface="Helvetica Neue Light" charset="0"/>
              </a:rPr>
              <a:t>improve</a:t>
            </a:r>
            <a:endParaRPr lang="en-US" i="1" dirty="0">
              <a:solidFill>
                <a:srgbClr val="545454"/>
              </a:solidFill>
              <a:latin typeface="Helvetica Neue Light" charset="0"/>
              <a:cs typeface="Helvetica Neue Light" charset="0"/>
            </a:endParaRPr>
          </a:p>
          <a:p>
            <a:pPr eaLnBrk="1" hangingPunct="1"/>
            <a:r>
              <a:rPr lang="en-US" i="1" dirty="0">
                <a:solidFill>
                  <a:srgbClr val="545454"/>
                </a:solidFill>
                <a:latin typeface="Helvetica Neue Light" charset="0"/>
                <a:cs typeface="Helvetica Neue Light" charset="0"/>
              </a:rPr>
              <a:t> </a:t>
            </a:r>
          </a:p>
          <a:p>
            <a:pPr eaLnBrk="1" hangingPunct="1"/>
            <a:r>
              <a:rPr lang="en-US" b="1" dirty="0">
                <a:solidFill>
                  <a:srgbClr val="BF2700"/>
                </a:solidFill>
                <a:latin typeface="Trebuchet MS" charset="0"/>
              </a:rPr>
              <a:t>Evaluation</a:t>
            </a:r>
          </a:p>
          <a:p>
            <a:pPr eaLnBrk="1" hangingPunct="1"/>
            <a:r>
              <a:rPr lang="en-US" i="1" dirty="0">
                <a:solidFill>
                  <a:srgbClr val="676767"/>
                </a:solidFill>
                <a:latin typeface="Helvetica Neue Light" charset="0"/>
              </a:rPr>
              <a:t>    </a:t>
            </a:r>
            <a:r>
              <a:rPr lang="en-US" i="1" dirty="0">
                <a:solidFill>
                  <a:srgbClr val="545454"/>
                </a:solidFill>
                <a:latin typeface="Helvetica Neue Light" charset="0"/>
              </a:rPr>
              <a:t> Here’</a:t>
            </a:r>
            <a:r>
              <a:rPr lang="en-US" altLang="ja-JP" i="1" dirty="0">
                <a:solidFill>
                  <a:srgbClr val="545454"/>
                </a:solidFill>
                <a:latin typeface="Helvetica Neue Light" charset="0"/>
              </a:rPr>
              <a:t>s how you’re doing and where you stand compared</a:t>
            </a:r>
          </a:p>
          <a:p>
            <a:pPr eaLnBrk="1" hangingPunct="1"/>
            <a:r>
              <a:rPr lang="en-US" altLang="ja-JP" i="1" dirty="0">
                <a:solidFill>
                  <a:srgbClr val="545454"/>
                </a:solidFill>
                <a:latin typeface="Helvetica Neue Light" charset="0"/>
              </a:rPr>
              <a:t>    to others, or against </a:t>
            </a:r>
            <a:r>
              <a:rPr lang="en-US" altLang="ja-JP" i="1" dirty="0" smtClean="0">
                <a:solidFill>
                  <a:srgbClr val="545454"/>
                </a:solidFill>
                <a:latin typeface="Helvetica Neue Light" charset="0"/>
              </a:rPr>
              <a:t>expectations</a:t>
            </a:r>
            <a:endParaRPr lang="en-US" i="1" dirty="0">
              <a:solidFill>
                <a:srgbClr val="545454"/>
              </a:solidFill>
              <a:latin typeface="Helvetica Neue Light" charset="0"/>
            </a:endParaRPr>
          </a:p>
        </p:txBody>
      </p:sp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6137275" y="2149475"/>
            <a:ext cx="1270000" cy="1270000"/>
            <a:chOff x="5670550" y="2362200"/>
            <a:chExt cx="1270000" cy="1270000"/>
          </a:xfrm>
        </p:grpSpPr>
        <p:sp>
          <p:nvSpPr>
            <p:cNvPr id="5" name="Oval 3"/>
            <p:cNvSpPr>
              <a:spLocks/>
            </p:cNvSpPr>
            <p:nvPr/>
          </p:nvSpPr>
          <p:spPr bwMode="auto">
            <a:xfrm>
              <a:off x="5670550" y="2362200"/>
              <a:ext cx="1270000" cy="1270000"/>
            </a:xfrm>
            <a:prstGeom prst="ellipse">
              <a:avLst/>
            </a:prstGeom>
            <a:gradFill rotWithShape="0">
              <a:gsLst>
                <a:gs pos="0">
                  <a:srgbClr val="6E6E6E"/>
                </a:gs>
                <a:gs pos="100000">
                  <a:srgbClr val="F3F3F3"/>
                </a:gs>
              </a:gsLst>
              <a:lin ang="19620000" scaled="1"/>
            </a:gradFill>
            <a:ln>
              <a:noFill/>
            </a:ln>
            <a:effectLst>
              <a:outerShdw blurRad="63500" sy="23000" kx="1199993" algn="br" rotWithShape="0">
                <a:srgbClr val="000000">
                  <a:alpha val="2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2" charset="0"/>
                <a:ea typeface="+mn-ea"/>
                <a:cs typeface="+mn-cs"/>
                <a:sym typeface="Arial" pitchFamily="32" charset="0"/>
              </a:endParaRPr>
            </a:p>
          </p:txBody>
        </p:sp>
        <p:sp>
          <p:nvSpPr>
            <p:cNvPr id="10256" name="Oval 4"/>
            <p:cNvSpPr>
              <a:spLocks/>
            </p:cNvSpPr>
            <p:nvPr/>
          </p:nvSpPr>
          <p:spPr bwMode="auto">
            <a:xfrm>
              <a:off x="5981700" y="30734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0F005D"/>
                </a:gs>
                <a:gs pos="100000">
                  <a:srgbClr val="477DA7"/>
                </a:gs>
              </a:gsLst>
              <a:lin ang="196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257" name="Oval 5"/>
            <p:cNvSpPr>
              <a:spLocks/>
            </p:cNvSpPr>
            <p:nvPr/>
          </p:nvSpPr>
          <p:spPr bwMode="auto">
            <a:xfrm>
              <a:off x="5842000" y="2794000"/>
              <a:ext cx="139700" cy="139700"/>
            </a:xfrm>
            <a:prstGeom prst="ellipse">
              <a:avLst/>
            </a:prstGeom>
            <a:gradFill rotWithShape="0">
              <a:gsLst>
                <a:gs pos="0">
                  <a:srgbClr val="0F005D"/>
                </a:gs>
                <a:gs pos="100000">
                  <a:srgbClr val="477DA7"/>
                </a:gs>
              </a:gsLst>
              <a:lin ang="1962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8" name="Oval 6"/>
          <p:cNvSpPr>
            <a:spLocks/>
          </p:cNvSpPr>
          <p:nvPr/>
        </p:nvSpPr>
        <p:spPr bwMode="auto">
          <a:xfrm>
            <a:off x="7569200" y="1782763"/>
            <a:ext cx="203200" cy="203200"/>
          </a:xfrm>
          <a:prstGeom prst="ellipse">
            <a:avLst/>
          </a:prstGeom>
          <a:noFill/>
          <a:ln w="9525">
            <a:solidFill>
              <a:srgbClr val="0F00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             </a:t>
            </a:r>
          </a:p>
        </p:txBody>
      </p:sp>
      <p:sp>
        <p:nvSpPr>
          <p:cNvPr id="9" name="Oval 7"/>
          <p:cNvSpPr>
            <a:spLocks/>
          </p:cNvSpPr>
          <p:nvPr/>
        </p:nvSpPr>
        <p:spPr bwMode="auto">
          <a:xfrm>
            <a:off x="7424738" y="2057400"/>
            <a:ext cx="165100" cy="1651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0" name="Oval 8"/>
          <p:cNvSpPr>
            <a:spLocks/>
          </p:cNvSpPr>
          <p:nvPr/>
        </p:nvSpPr>
        <p:spPr bwMode="auto">
          <a:xfrm>
            <a:off x="7280275" y="2239963"/>
            <a:ext cx="127000" cy="127000"/>
          </a:xfrm>
          <a:prstGeom prst="ellipse">
            <a:avLst/>
          </a:prstGeom>
          <a:noFill/>
          <a:ln w="9525">
            <a:solidFill>
              <a:srgbClr val="0F00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1" name="AutoShape 9"/>
          <p:cNvSpPr>
            <a:spLocks/>
          </p:cNvSpPr>
          <p:nvPr/>
        </p:nvSpPr>
        <p:spPr bwMode="auto">
          <a:xfrm>
            <a:off x="6400800" y="503238"/>
            <a:ext cx="2560638" cy="1143000"/>
          </a:xfrm>
          <a:prstGeom prst="roundRect">
            <a:avLst>
              <a:gd name="adj" fmla="val 12819"/>
            </a:avLst>
          </a:prstGeom>
          <a:noFill/>
          <a:ln w="9525">
            <a:solidFill>
              <a:srgbClr val="0F005D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27000" tIns="127000" rIns="127000" bIns="127000" anchor="ctr"/>
          <a:lstStyle/>
          <a:p>
            <a:pPr algn="ctr">
              <a:lnSpc>
                <a:spcPct val="80000"/>
              </a:lnSpc>
              <a:tabLst>
                <a:tab pos="228600" algn="l"/>
                <a:tab pos="2066925" algn="r"/>
              </a:tabLst>
            </a:pPr>
            <a:r>
              <a:rPr lang="en-US" sz="2400" dirty="0">
                <a:solidFill>
                  <a:srgbClr val="477DA7"/>
                </a:solidFill>
                <a:latin typeface="American Typewriter Condensed" charset="0"/>
                <a:sym typeface="American Typewriter Condensed" charset="0"/>
              </a:rPr>
              <a:t>What exactly do you want?</a:t>
            </a:r>
          </a:p>
        </p:txBody>
      </p:sp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6054725" y="11493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endParaRPr lang="en-US" sz="1800" dirty="0"/>
          </a:p>
        </p:txBody>
      </p:sp>
      <p:sp>
        <p:nvSpPr>
          <p:cNvPr id="10248" name="Rectangular Callout 9"/>
          <p:cNvSpPr>
            <a:spLocks noChangeArrowheads="1"/>
          </p:cNvSpPr>
          <p:nvPr/>
        </p:nvSpPr>
        <p:spPr bwMode="auto">
          <a:xfrm>
            <a:off x="3214047" y="414868"/>
            <a:ext cx="2989262" cy="981075"/>
          </a:xfrm>
          <a:prstGeom prst="wedgeRectCallout">
            <a:avLst>
              <a:gd name="adj1" fmla="val 7625"/>
              <a:gd name="adj2" fmla="val 103014"/>
            </a:avLst>
          </a:prstGeom>
          <a:noFill/>
          <a:ln w="127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dirty="0"/>
              <a:t>        </a:t>
            </a: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2924175" y="439738"/>
            <a:ext cx="3201988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algn="ctr" eaLnBrk="1" hangingPunct="1"/>
            <a:r>
              <a:rPr lang="en-US" sz="2200" dirty="0">
                <a:solidFill>
                  <a:srgbClr val="676767"/>
                </a:solidFill>
                <a:latin typeface="Helvetica Neue" charset="0"/>
                <a:sym typeface="Helvetica Neue" charset="0"/>
              </a:rPr>
              <a:t>I wish you’d give me more feedback       </a:t>
            </a:r>
          </a:p>
        </p:txBody>
      </p:sp>
      <p:grpSp>
        <p:nvGrpSpPr>
          <p:cNvPr id="10250" name="Group 1"/>
          <p:cNvGrpSpPr>
            <a:grpSpLocks/>
          </p:cNvGrpSpPr>
          <p:nvPr/>
        </p:nvGrpSpPr>
        <p:grpSpPr bwMode="auto">
          <a:xfrm>
            <a:off x="3566171" y="1500630"/>
            <a:ext cx="1270000" cy="1270000"/>
            <a:chOff x="3176588" y="1697038"/>
            <a:chExt cx="1270000" cy="1270000"/>
          </a:xfrm>
        </p:grpSpPr>
        <p:sp>
          <p:nvSpPr>
            <p:cNvPr id="15" name="Oval 3"/>
            <p:cNvSpPr>
              <a:spLocks/>
            </p:cNvSpPr>
            <p:nvPr/>
          </p:nvSpPr>
          <p:spPr bwMode="auto">
            <a:xfrm>
              <a:off x="3176588" y="1697038"/>
              <a:ext cx="1270000" cy="1270000"/>
            </a:xfrm>
            <a:prstGeom prst="ellipse">
              <a:avLst/>
            </a:prstGeom>
            <a:gradFill rotWithShape="0">
              <a:gsLst>
                <a:gs pos="0">
                  <a:srgbClr val="6E6E6E"/>
                </a:gs>
                <a:gs pos="100000">
                  <a:srgbClr val="F3F3F3"/>
                </a:gs>
              </a:gsLst>
              <a:lin ang="19620000" scaled="1"/>
            </a:gradFill>
            <a:ln>
              <a:noFill/>
            </a:ln>
            <a:effectLst>
              <a:outerShdw blurRad="63500" sy="23000" kx="1199993" algn="br" rotWithShape="0">
                <a:srgbClr val="000000">
                  <a:alpha val="2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dirty="0">
                <a:latin typeface="Arial" pitchFamily="32" charset="0"/>
                <a:ea typeface="+mn-ea"/>
                <a:cs typeface="+mn-cs"/>
                <a:sym typeface="Arial" pitchFamily="32" charset="0"/>
              </a:endParaRPr>
            </a:p>
          </p:txBody>
        </p:sp>
        <p:pic>
          <p:nvPicPr>
            <p:cNvPr id="1025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7788" y="2378075"/>
              <a:ext cx="274637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54" name="Picture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0038" y="2212975"/>
              <a:ext cx="273050" cy="274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51" name="Title 1"/>
          <p:cNvSpPr>
            <a:spLocks noGrp="1"/>
          </p:cNvSpPr>
          <p:nvPr>
            <p:ph type="title"/>
          </p:nvPr>
        </p:nvSpPr>
        <p:spPr>
          <a:xfrm>
            <a:off x="331788" y="207963"/>
            <a:ext cx="4051300" cy="957262"/>
          </a:xfrm>
        </p:spPr>
        <p:txBody>
          <a:bodyPr/>
          <a:lstStyle/>
          <a:p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  <a:sym typeface="Helvetica Neue" charset="0"/>
              </a:rPr>
              <a:t>What </a:t>
            </a:r>
            <a:r>
              <a:rPr lang="en-US" dirty="0" smtClean="0">
                <a:solidFill>
                  <a:srgbClr val="194D85"/>
                </a:solidFill>
                <a:latin typeface="Trebuchet MS" charset="0"/>
                <a:ea typeface="MS PGothic" charset="0"/>
                <a:sym typeface="Helvetica Neue" charset="0"/>
              </a:rPr>
              <a:t>Is</a:t>
            </a: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  <a:sym typeface="Helvetica Neue" charset="0"/>
              </a:rPr>
              <a:t/>
            </a:r>
            <a:b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  <a:sym typeface="Helvetica Neue" charset="0"/>
              </a:rPr>
            </a:br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  <a:sym typeface="Helvetica Neue" charset="0"/>
              </a:rPr>
              <a:t> "Feedback”?</a:t>
            </a:r>
            <a:endParaRPr lang="en-US" dirty="0">
              <a:solidFill>
                <a:srgbClr val="194D85"/>
              </a:solidFill>
              <a:latin typeface="Trebuchet MS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07695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In Pairs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>
          <a:xfrm>
            <a:off x="639763" y="1234464"/>
            <a:ext cx="8229600" cy="5623536"/>
          </a:xfrm>
        </p:spPr>
        <p:txBody>
          <a:bodyPr/>
          <a:lstStyle/>
          <a:p>
            <a:pPr marL="39688" indent="0">
              <a:buFont typeface="Arial" charset="0"/>
              <a:buNone/>
            </a:pPr>
            <a:endParaRPr lang="en-US" dirty="0" smtClean="0">
              <a:solidFill>
                <a:srgbClr val="545454"/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r>
              <a:rPr lang="en-US" dirty="0" smtClean="0">
                <a:solidFill>
                  <a:srgbClr val="545454"/>
                </a:solidFill>
                <a:latin typeface="Helvetica Neue" charset="0"/>
                <a:ea typeface="MS PGothic" charset="0"/>
              </a:rPr>
              <a:t>Think </a:t>
            </a:r>
            <a:r>
              <a:rPr lang="en-US" dirty="0">
                <a:solidFill>
                  <a:srgbClr val="545454"/>
                </a:solidFill>
                <a:latin typeface="Helvetica Neue" charset="0"/>
                <a:ea typeface="MS PGothic" charset="0"/>
              </a:rPr>
              <a:t>of a time in your life when you received coaching or advice, and did not take it </a:t>
            </a:r>
          </a:p>
          <a:p>
            <a:pPr marL="39688" indent="0">
              <a:buFont typeface="Arial" charset="0"/>
              <a:buNone/>
            </a:pPr>
            <a:endParaRPr lang="en-US" i="1" dirty="0">
              <a:solidFill>
                <a:srgbClr val="545454"/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r>
              <a:rPr lang="en-US" i="1" dirty="0">
                <a:solidFill>
                  <a:srgbClr val="545454"/>
                </a:solidFill>
                <a:latin typeface="Helvetica Neue" charset="0"/>
                <a:ea typeface="MS PGothic" charset="0"/>
              </a:rPr>
              <a:t>		</a:t>
            </a:r>
            <a:r>
              <a:rPr lang="en-US" sz="3600" dirty="0">
                <a:solidFill>
                  <a:srgbClr val="545454"/>
                </a:solidFill>
                <a:latin typeface="Hapole Pencil" charset="0"/>
                <a:ea typeface="MS PGothic" charset="0"/>
                <a:cs typeface="Hapole Pencil" charset="0"/>
              </a:rPr>
              <a:t>Why didn‘t</a:t>
            </a:r>
            <a:r>
              <a:rPr lang="en-US" altLang="ja-JP" sz="3600" dirty="0">
                <a:solidFill>
                  <a:srgbClr val="545454"/>
                </a:solidFill>
                <a:latin typeface="Hapole Pencil" charset="0"/>
                <a:ea typeface="MS PGothic" charset="0"/>
                <a:cs typeface="Hapole Pencil" charset="0"/>
              </a:rPr>
              <a:t> you take it? </a:t>
            </a:r>
          </a:p>
          <a:p>
            <a:pPr marL="39688" indent="0">
              <a:buFont typeface="Arial" charset="0"/>
              <a:buNone/>
            </a:pPr>
            <a:endParaRPr lang="en-US" dirty="0" smtClean="0">
              <a:solidFill>
                <a:srgbClr val="545454"/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endParaRPr lang="en-US" dirty="0">
              <a:solidFill>
                <a:srgbClr val="545454"/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endParaRPr lang="en-US" dirty="0" smtClean="0">
              <a:solidFill>
                <a:srgbClr val="545454"/>
              </a:solidFill>
              <a:latin typeface="Helvetica Neue" charset="0"/>
              <a:ea typeface="MS PGothic" charset="0"/>
            </a:endParaRPr>
          </a:p>
          <a:p>
            <a:pPr marL="39688" indent="0">
              <a:buFont typeface="Arial" charset="0"/>
              <a:buNone/>
            </a:pPr>
            <a:endParaRPr lang="en-US" dirty="0">
              <a:solidFill>
                <a:srgbClr val="545454"/>
              </a:solidFill>
              <a:latin typeface="Helvetica Neue" charset="0"/>
              <a:ea typeface="MS PGothic" charset="0"/>
            </a:endParaRPr>
          </a:p>
        </p:txBody>
      </p:sp>
      <p:pic>
        <p:nvPicPr>
          <p:cNvPr id="16387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21130">
            <a:off x="5288421" y="3774540"/>
            <a:ext cx="2927525" cy="109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95337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srgbClr val="194D85"/>
                </a:solidFill>
                <a:latin typeface="Trebuchet MS" charset="0"/>
                <a:ea typeface="MS PGothic" charset="0"/>
              </a:rPr>
              <a:t>3 Triggers We Use to Disqualify Feedback</a:t>
            </a:r>
          </a:p>
        </p:txBody>
      </p:sp>
      <p:sp>
        <p:nvSpPr>
          <p:cNvPr id="21506" name="TextBox 2"/>
          <p:cNvSpPr txBox="1">
            <a:spLocks noChangeArrowheads="1"/>
          </p:cNvSpPr>
          <p:nvPr/>
        </p:nvSpPr>
        <p:spPr bwMode="auto">
          <a:xfrm>
            <a:off x="457200" y="1652588"/>
            <a:ext cx="8369300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1pPr>
            <a:lvl2pPr marL="742950" indent="-28575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2pPr>
            <a:lvl3pPr marL="11430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3pPr>
            <a:lvl4pPr marL="16002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4pPr>
            <a:lvl5pPr marL="2057400" indent="-228600" eaLnBrk="0" hangingPunct="0"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  <a:sym typeface="Arial" charset="0"/>
              </a:defRPr>
            </a:lvl9pPr>
          </a:lstStyle>
          <a:p>
            <a:pPr eaLnBrk="1" hangingPunct="1"/>
            <a:r>
              <a:rPr lang="en-US" sz="2800" b="1" dirty="0">
                <a:solidFill>
                  <a:srgbClr val="1E6E9C"/>
                </a:solidFill>
                <a:latin typeface="Trebuchet MS" charset="0"/>
              </a:rPr>
              <a:t>	</a:t>
            </a:r>
            <a:r>
              <a:rPr lang="en-US" b="1" dirty="0" smtClean="0">
                <a:solidFill>
                  <a:srgbClr val="E90000"/>
                </a:solidFill>
                <a:latin typeface="Trebuchet MS" charset="0"/>
              </a:rPr>
              <a:t>TRUTH Triggers</a:t>
            </a:r>
            <a:endParaRPr lang="en-US" b="1" dirty="0">
              <a:solidFill>
                <a:srgbClr val="1E6E9C"/>
              </a:solidFill>
              <a:latin typeface="Trebuchet MS" charset="0"/>
            </a:endParaRPr>
          </a:p>
          <a:p>
            <a:pPr eaLnBrk="1" hangingPunct="1"/>
            <a:r>
              <a:rPr lang="en-US" i="1" dirty="0">
                <a:solidFill>
                  <a:srgbClr val="676767"/>
                </a:solidFill>
                <a:latin typeface="Helvetica Neue Light" charset="0"/>
              </a:rPr>
              <a:t>	      </a:t>
            </a:r>
            <a:r>
              <a:rPr lang="en-US" i="1" dirty="0">
                <a:solidFill>
                  <a:srgbClr val="545454"/>
                </a:solidFill>
                <a:latin typeface="Hapole Pencil" charset="0"/>
                <a:cs typeface="Hapole Pencil" charset="0"/>
              </a:rPr>
              <a:t>You’re wrong! That’s not true! </a:t>
            </a:r>
            <a:endParaRPr lang="en-US" i="1" dirty="0" smtClean="0">
              <a:solidFill>
                <a:srgbClr val="545454"/>
              </a:solidFill>
              <a:latin typeface="Hapole Pencil" charset="0"/>
              <a:cs typeface="Hapole Pencil" charset="0"/>
            </a:endParaRPr>
          </a:p>
          <a:p>
            <a:pPr eaLnBrk="1" hangingPunct="1"/>
            <a:endParaRPr lang="en-US" i="1" dirty="0">
              <a:solidFill>
                <a:srgbClr val="676767"/>
              </a:solidFill>
              <a:latin typeface="Helvetica Neue Light" charset="0"/>
            </a:endParaRPr>
          </a:p>
          <a:p>
            <a:pPr eaLnBrk="1" hangingPunct="1"/>
            <a:endParaRPr lang="en-US" i="1" dirty="0">
              <a:solidFill>
                <a:srgbClr val="676767"/>
              </a:solidFill>
              <a:latin typeface="Helvetica Neue Light" charset="0"/>
            </a:endParaRPr>
          </a:p>
          <a:p>
            <a:pPr eaLnBrk="1" hangingPunct="1"/>
            <a:r>
              <a:rPr lang="en-US" b="1" dirty="0">
                <a:solidFill>
                  <a:srgbClr val="729452"/>
                </a:solidFill>
                <a:latin typeface="Trebuchet MS" charset="0"/>
              </a:rPr>
              <a:t>	</a:t>
            </a:r>
            <a:r>
              <a:rPr lang="en-US" b="1" dirty="0" smtClean="0">
                <a:solidFill>
                  <a:srgbClr val="E90000"/>
                </a:solidFill>
                <a:latin typeface="Trebuchet MS" charset="0"/>
              </a:rPr>
              <a:t>RELATIONSHIP Triggers</a:t>
            </a:r>
            <a:endParaRPr lang="en-US" b="1" dirty="0">
              <a:solidFill>
                <a:srgbClr val="1E6E9C"/>
              </a:solidFill>
              <a:latin typeface="Trebuchet MS" charset="0"/>
            </a:endParaRPr>
          </a:p>
          <a:p>
            <a:pPr lvl="3" eaLnBrk="1" hangingPunct="1"/>
            <a:r>
              <a:rPr lang="en-US" i="1" dirty="0">
                <a:solidFill>
                  <a:srgbClr val="545454"/>
                </a:solidFill>
                <a:latin typeface="Hapole Pencil" charset="0"/>
                <a:cs typeface="Hapole Pencil" charset="0"/>
              </a:rPr>
              <a:t>Who are </a:t>
            </a:r>
            <a:r>
              <a:rPr lang="en-US" dirty="0">
                <a:solidFill>
                  <a:srgbClr val="545454"/>
                </a:solidFill>
                <a:latin typeface="Hapole Pencil" charset="0"/>
                <a:cs typeface="Hapole Pencil" charset="0"/>
              </a:rPr>
              <a:t>you </a:t>
            </a:r>
            <a:r>
              <a:rPr lang="en-US" i="1" dirty="0">
                <a:solidFill>
                  <a:srgbClr val="545454"/>
                </a:solidFill>
                <a:latin typeface="Hapole Pencil" charset="0"/>
                <a:cs typeface="Hapole Pencil" charset="0"/>
              </a:rPr>
              <a:t>to tell me?!</a:t>
            </a:r>
          </a:p>
          <a:p>
            <a:pPr eaLnBrk="1" hangingPunct="1"/>
            <a:endParaRPr lang="en-US" i="1" dirty="0">
              <a:solidFill>
                <a:srgbClr val="7F7F7F"/>
              </a:solidFill>
              <a:latin typeface="Helvetica Neue Light" charset="0"/>
              <a:cs typeface="Helvetica Neue Light" charset="0"/>
            </a:endParaRPr>
          </a:p>
          <a:p>
            <a:pPr eaLnBrk="1" hangingPunct="1"/>
            <a:endParaRPr lang="en-US" i="1" dirty="0">
              <a:solidFill>
                <a:srgbClr val="7F7F7F"/>
              </a:solidFill>
              <a:latin typeface="Helvetica Neue Light" charset="0"/>
              <a:cs typeface="Helvetica Neue Light" charset="0"/>
            </a:endParaRPr>
          </a:p>
          <a:p>
            <a:pPr eaLnBrk="1" hangingPunct="1"/>
            <a:r>
              <a:rPr lang="en-US" b="1" dirty="0">
                <a:solidFill>
                  <a:srgbClr val="7E1600"/>
                </a:solidFill>
                <a:latin typeface="Trebuchet MS" charset="0"/>
              </a:rPr>
              <a:t>	</a:t>
            </a:r>
            <a:r>
              <a:rPr lang="en-US" b="1" dirty="0" smtClean="0">
                <a:solidFill>
                  <a:srgbClr val="E90000"/>
                </a:solidFill>
                <a:latin typeface="Trebuchet MS" charset="0"/>
              </a:rPr>
              <a:t>IDENTITY Triggers</a:t>
            </a:r>
            <a:endParaRPr lang="en-US" b="1" dirty="0">
              <a:solidFill>
                <a:srgbClr val="1E6E9C"/>
              </a:solidFill>
              <a:latin typeface="Trebuchet MS" charset="0"/>
            </a:endParaRPr>
          </a:p>
          <a:p>
            <a:pPr lvl="3" eaLnBrk="1" hangingPunct="1"/>
            <a:r>
              <a:rPr lang="en-US" i="1" dirty="0" smtClean="0">
                <a:solidFill>
                  <a:srgbClr val="545454"/>
                </a:solidFill>
                <a:latin typeface="Hapole Pencil" charset="0"/>
                <a:cs typeface="Hapole Pencil" charset="0"/>
              </a:rPr>
              <a:t>AAARRGGHH</a:t>
            </a:r>
            <a:r>
              <a:rPr lang="en-US" i="1" dirty="0">
                <a:solidFill>
                  <a:srgbClr val="545454"/>
                </a:solidFill>
                <a:latin typeface="Hapole Pencil" charset="0"/>
                <a:cs typeface="Hapole Pencil" charset="0"/>
              </a:rPr>
              <a:t>!</a:t>
            </a:r>
            <a:r>
              <a:rPr lang="en-US" i="1" dirty="0" smtClean="0">
                <a:solidFill>
                  <a:srgbClr val="545454"/>
                </a:solidFill>
                <a:latin typeface="Hapole Pencil" charset="0"/>
                <a:cs typeface="Hapole Pencil" charset="0"/>
              </a:rPr>
              <a:t>!  Too upsetting to hear</a:t>
            </a:r>
            <a:endParaRPr lang="en-US" i="1" dirty="0">
              <a:solidFill>
                <a:srgbClr val="545454"/>
              </a:solidFill>
              <a:latin typeface="Hapole Pencil" charset="0"/>
              <a:cs typeface="Hapole Pencil" charset="0"/>
            </a:endParaRPr>
          </a:p>
          <a:p>
            <a:pPr lvl="3" eaLnBrk="1" hangingPunct="1"/>
            <a:endParaRPr lang="en-US" sz="2000" dirty="0">
              <a:solidFill>
                <a:srgbClr val="545454"/>
              </a:solidFill>
              <a:latin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4040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1F6E9C"/>
          </a:solidFill>
          <a:ln w="12700">
            <a:solidFill>
              <a:srgbClr val="000000"/>
            </a:solidFill>
            <a:round/>
            <a:headEnd/>
            <a:tailEnd/>
          </a:ln>
        </p:spPr>
        <p:txBody>
          <a:bodyPr anchor="b"/>
          <a:lstStyle/>
          <a:p>
            <a:pPr algn="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989138"/>
            <a:ext cx="8229600" cy="3451225"/>
          </a:xfr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40" tIns="45720" bIns="45720"/>
          <a:lstStyle/>
          <a:p>
            <a:pPr algn="r">
              <a:lnSpc>
                <a:spcPts val="5000"/>
              </a:lnSpc>
              <a:buFontTx/>
              <a:buNone/>
            </a:pPr>
            <a:r>
              <a:rPr lang="en-US" sz="4400" dirty="0">
                <a:solidFill>
                  <a:srgbClr val="F9F7F4"/>
                </a:solidFill>
                <a:latin typeface="Helvetica Neue UltraLight" charset="0"/>
                <a:ea typeface="MS PGothic" charset="0"/>
                <a:cs typeface="Helvetica Neue UltraLight" charset="0"/>
              </a:rPr>
              <a:t>Managing Truth Triggers</a:t>
            </a:r>
          </a:p>
          <a:p>
            <a:pPr algn="r">
              <a:lnSpc>
                <a:spcPts val="5000"/>
              </a:lnSpc>
              <a:buFontTx/>
              <a:buNone/>
            </a:pPr>
            <a:endParaRPr lang="en-US" sz="4400" dirty="0">
              <a:solidFill>
                <a:srgbClr val="F9F7F4"/>
              </a:solidFill>
              <a:latin typeface="Helvetica Neue UltraLight" charset="0"/>
              <a:ea typeface="MS PGothic" charset="0"/>
              <a:cs typeface="Helvetica Neue Ultra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4503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Content Placeholder 2"/>
          <p:cNvSpPr>
            <a:spLocks noGrp="1"/>
          </p:cNvSpPr>
          <p:nvPr>
            <p:ph idx="1"/>
          </p:nvPr>
        </p:nvSpPr>
        <p:spPr>
          <a:xfrm>
            <a:off x="457200" y="2332038"/>
            <a:ext cx="8229600" cy="1873250"/>
          </a:xfrm>
        </p:spPr>
        <p:txBody>
          <a:bodyPr/>
          <a:lstStyle/>
          <a:p>
            <a:pPr marL="39688" indent="0" algn="ctr">
              <a:buFont typeface="Arial" charset="0"/>
              <a:buNone/>
            </a:pPr>
            <a:r>
              <a:rPr lang="en-US" sz="3600" dirty="0">
                <a:latin typeface="Helvetica Neue" charset="0"/>
                <a:ea typeface="MS PGothic" charset="0"/>
              </a:rPr>
              <a:t>“I don’t like the way </a:t>
            </a:r>
          </a:p>
          <a:p>
            <a:pPr marL="39688" indent="0" algn="ctr">
              <a:buFont typeface="Arial" charset="0"/>
              <a:buNone/>
            </a:pPr>
            <a:r>
              <a:rPr lang="en-US" sz="3600" dirty="0">
                <a:latin typeface="Helvetica Neue" charset="0"/>
                <a:ea typeface="MS PGothic" charset="0"/>
              </a:rPr>
              <a:t>those pants look on </a:t>
            </a:r>
            <a:r>
              <a:rPr lang="en-US" sz="3600" dirty="0" smtClean="0">
                <a:latin typeface="Helvetica Neue" charset="0"/>
                <a:ea typeface="MS PGothic" charset="0"/>
              </a:rPr>
              <a:t>you”</a:t>
            </a:r>
            <a:endParaRPr lang="en-US" sz="3600" dirty="0">
              <a:latin typeface="Helvetica Neue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96436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0E8B5"/>
      </a:accent1>
      <a:accent2>
        <a:srgbClr val="333399"/>
      </a:accent2>
      <a:accent3>
        <a:srgbClr val="FFFFFF"/>
      </a:accent3>
      <a:accent4>
        <a:srgbClr val="000000"/>
      </a:accent4>
      <a:accent5>
        <a:srgbClr val="F6F2D7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E8B5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0E8B5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Arial" charset="0"/>
            <a:sym typeface="Arial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59154</TotalTime>
  <Pages>0</Pages>
  <Words>996</Words>
  <Characters>0</Characters>
  <Application>Microsoft Macintosh PowerPoint</Application>
  <PresentationFormat>On-screen Show (4:3)</PresentationFormat>
  <Lines>0</Lines>
  <Paragraphs>292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Title &amp; Bullets</vt:lpstr>
      <vt:lpstr>PowerPoint Presentation</vt:lpstr>
      <vt:lpstr>There are No Perfect Feedback Systems</vt:lpstr>
      <vt:lpstr>We Had it Backwards</vt:lpstr>
      <vt:lpstr>What’s So Hard?</vt:lpstr>
      <vt:lpstr>What Is  "Feedback”?</vt:lpstr>
      <vt:lpstr>In Pairs</vt:lpstr>
      <vt:lpstr>3 Triggers We Use to Disqualify Feedback</vt:lpstr>
      <vt:lpstr>PowerPoint Presentation</vt:lpstr>
      <vt:lpstr>PowerPoint Presentation</vt:lpstr>
      <vt:lpstr>PowerPoint Presentation</vt:lpstr>
      <vt:lpstr> </vt:lpstr>
      <vt:lpstr>Can You Pass the “Label” Test?</vt:lpstr>
      <vt:lpstr>Getting Under the Label</vt:lpstr>
      <vt:lpstr>Our Blind Spots</vt:lpstr>
      <vt:lpstr>A Loud Internal Voice Blocks Feedback </vt:lpstr>
      <vt:lpstr>Re-Direct Your Internal Voice Toward Curiosity</vt:lpstr>
      <vt:lpstr>PowerPoint Presentation</vt:lpstr>
      <vt:lpstr>Louie Brings Kim Roses</vt:lpstr>
      <vt:lpstr>PowerPoint Presentation</vt:lpstr>
      <vt:lpstr>Switchtracking</vt:lpstr>
      <vt:lpstr>Relationship Triggers Create  Switchtrack Conversations</vt:lpstr>
      <vt:lpstr>Relationship Preparation is KEY  </vt:lpstr>
      <vt:lpstr>PowerPoint Presentation</vt:lpstr>
      <vt:lpstr>The “50-40-10” Formula</vt:lpstr>
      <vt:lpstr>We Are All Wired Differently </vt:lpstr>
      <vt:lpstr>Physiological Sustain/Recovery</vt:lpstr>
      <vt:lpstr>Sustain/Recovery Combinations</vt:lpstr>
      <vt:lpstr>How We Tell the Story Matters Too: Identity Triggers Cause Distortions</vt:lpstr>
      <vt:lpstr>Feedback Containment Chart</vt:lpstr>
      <vt:lpstr>And Mindset Impacts Story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Difficult Conversations</dc:title>
  <dc:creator>Sheila Heen</dc:creator>
  <cp:lastModifiedBy>Douglas Stone</cp:lastModifiedBy>
  <cp:revision>298</cp:revision>
  <cp:lastPrinted>2014-07-26T20:14:35Z</cp:lastPrinted>
  <dcterms:created xsi:type="dcterms:W3CDTF">2011-05-20T20:04:32Z</dcterms:created>
  <dcterms:modified xsi:type="dcterms:W3CDTF">2014-11-04T18:35:49Z</dcterms:modified>
</cp:coreProperties>
</file>