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9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6.xml" Type="http://schemas.openxmlformats.org/officeDocument/2006/relationships/slide" Id="rId12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theme/theme1.xml" Type="http://schemas.openxmlformats.org/officeDocument/2006/relationships/theme" Id="rId1"/><Relationship Target="slides/slide16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" name="Shape 1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" name="Shape 1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" name="Shape 1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sz="3000" lang="en">
                <a:solidFill>
                  <a:schemeClr val="lt1"/>
                </a:solidFill>
              </a:rPr>
              <a:t>eachers embed links to extend learning</a:t>
            </a:r>
          </a:p>
          <a:p>
            <a:pPr rtl="0" lv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</a:endParaRPr>
          </a:p>
          <a:p>
            <a:pPr rtl="0" lvl="0" indent="-419100" marL="45720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3000" lang="en">
                <a:solidFill>
                  <a:schemeClr val="lt1"/>
                </a:solidFill>
              </a:rPr>
              <a:t>In-text discussion questions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0" name="Shape 2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9" name="Shape 2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9" name="Shape 2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6" name="Shape 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7" name="Shape 22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5" name="Shape 2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43" name="Shape 2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50" name="Shape 2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" name="Shape 9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sz="1800">
                <a:solidFill>
                  <a:schemeClr val="lt1"/>
                </a:solidFill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sz="1800">
                <a:solidFill>
                  <a:schemeClr val="lt1"/>
                </a:solidFill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sz="1800">
                <a:solidFill>
                  <a:schemeClr val="lt1"/>
                </a:solidFill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sz="1800">
                <a:solidFill>
                  <a:schemeClr val="lt1"/>
                </a:solidFill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sz="1800">
                <a:solidFill>
                  <a:schemeClr val="lt1"/>
                </a:solidFill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●"/>
              <a:defRPr sz="1800">
                <a:solidFill>
                  <a:schemeClr val="lt1"/>
                </a:solidFill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idx="1" type="subTitle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trike="noStrike" u="none" b="0" cap="none" baseline="0" sz="300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4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2" type="body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3.xml" Type="http://schemas.openxmlformats.org/officeDocument/2006/relationships/theme" Id="rId7"/></Relationships>
</file>

<file path=ppt/slideMasters/_rels/slideMaster2.xml.rels><?xml version="1.0" encoding="UTF-8" standalone="yes"?><Relationships xmlns="http://schemas.openxmlformats.org/package/2006/relationships"><Relationship Target="../slideLayouts/slideLayout8.xml" Type="http://schemas.openxmlformats.org/officeDocument/2006/relationships/slideLayout" Id="rId2"/><Relationship Target="../slideLayouts/slideLayout7.xml" Type="http://schemas.openxmlformats.org/officeDocument/2006/relationships/slideLayout" Id="rId1"/><Relationship Target="../slideLayouts/slideLayout10.xml" Type="http://schemas.openxmlformats.org/officeDocument/2006/relationships/slideLayout" Id="rId4"/><Relationship Target="../slideLayouts/slideLayout9.xml" Type="http://schemas.openxmlformats.org/officeDocument/2006/relationships/slideLayout" Id="rId3"/><Relationship Target="../slideLayouts/slideLayout12.xml" Type="http://schemas.openxmlformats.org/officeDocument/2006/relationships/slideLayout" Id="rId6"/><Relationship Target="../slideLayouts/slideLayout11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●"/>
              <a:defRPr strike="noStrike" u="none" b="0" cap="none" baseline="0" sz="3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t="50%" b="50%" r="50%" l="50%"/>
          </a:path>
          <a:tileRect/>
        </a:gradFill>
      </p:bgPr>
    </p:bg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trike="noStrike" u="none" b="1" cap="none" baseline="0" sz="36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600"/>
              </a:spcBef>
              <a:buClr>
                <a:schemeClr val="lt1"/>
              </a:buClr>
              <a:buSzPct val="100000"/>
              <a:buFont typeface="Arial"/>
              <a:buChar char="●"/>
              <a:defRPr strike="noStrike" u="none" b="0" cap="none" baseline="0" sz="30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24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360"/>
              </a:spcBef>
              <a:buClr>
                <a:schemeClr val="lt1"/>
              </a:buClr>
              <a:buSzPct val="100000"/>
              <a:buFont typeface="Arial"/>
              <a:buChar char="●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trike="noStrike" u="none" b="0" cap="none" baseline="0" sz="180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jpg" Type="http://schemas.openxmlformats.org/officeDocument/2006/relationships/image" Id="rId4"/><Relationship Target="../media/image02.png" Type="http://schemas.openxmlformats.org/officeDocument/2006/relationships/image" Id="rId3"/><Relationship Target="../media/image05.png" Type="http://schemas.openxmlformats.org/officeDocument/2006/relationships/image" Id="rId6"/><Relationship Target="../media/image08.png" Type="http://schemas.openxmlformats.org/officeDocument/2006/relationships/image" Id="rId5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1.png" Type="http://schemas.openxmlformats.org/officeDocument/2006/relationships/image" Id="rId4"/><Relationship Target="../media/image19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5.png" Type="http://schemas.openxmlformats.org/officeDocument/2006/relationships/image" Id="rId4"/><Relationship Target="../media/image38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3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1.png" Type="http://schemas.openxmlformats.org/officeDocument/2006/relationships/image" Id="rId4"/><Relationship Target="../media/image34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8.xml" Type="http://schemas.openxmlformats.org/officeDocument/2006/relationships/slideLayout" Id="rId1"/><Relationship Target="http://goo.gl/QVpK8r" Type="http://schemas.openxmlformats.org/officeDocument/2006/relationships/hyperlink" TargetMode="External" Id="rId4"/><Relationship Target="http://goo.gl/R74b58" Type="http://schemas.openxmlformats.org/officeDocument/2006/relationships/hyperlink" TargetMode="External" Id="rId3"/><Relationship Target="../media/image21.png" Type="http://schemas.openxmlformats.org/officeDocument/2006/relationships/image" Id="rId6"/><Relationship Target="../media/image27.png" Type="http://schemas.openxmlformats.org/officeDocument/2006/relationships/image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20.png" Type="http://schemas.openxmlformats.org/officeDocument/2006/relationships/image" Id="rId4"/><Relationship Target="../media/image22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1.png" Type="http://schemas.openxmlformats.org/officeDocument/2006/relationships/image" Id="rId4"/><Relationship Target="http://goo.gl/EtkPai" Type="http://schemas.openxmlformats.org/officeDocument/2006/relationships/hyperlink" TargetMode="External" Id="rId3"/><Relationship Target="../media/image29.png" Type="http://schemas.openxmlformats.org/officeDocument/2006/relationships/image" Id="rId5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24.jpg" Type="http://schemas.openxmlformats.org/officeDocument/2006/relationships/image" Id="rId4"/><Relationship Target="../media/image28.jpg" Type="http://schemas.openxmlformats.org/officeDocument/2006/relationships/image" Id="rId3"/><Relationship Target="../media/image11.png" Type="http://schemas.openxmlformats.org/officeDocument/2006/relationships/image" Id="rId5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o4C7wu-lcV4" Type="http://schemas.openxmlformats.org/officeDocument/2006/relationships/hyperlink" TargetMode="External" Id="rId4"/><Relationship Target="../media/image11.png" Type="http://schemas.openxmlformats.org/officeDocument/2006/relationships/image" Id="rId6"/><Relationship Target="../media/image26.jpg" Type="http://schemas.openxmlformats.org/officeDocument/2006/relationships/image" Id="rId5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vrcZelJ6NOQ" Type="http://schemas.openxmlformats.org/officeDocument/2006/relationships/hyperlink" TargetMode="External" Id="rId4"/><Relationship Target="../media/image11.png" Type="http://schemas.openxmlformats.org/officeDocument/2006/relationships/image" Id="rId6"/><Relationship Target="../media/image30.jp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media/image01.png" Type="http://schemas.openxmlformats.org/officeDocument/2006/relationships/image" Id="rId12"/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10"/><Relationship Target="http://teachingforward.net/" Type="http://schemas.openxmlformats.org/officeDocument/2006/relationships/hyperlink" TargetMode="External" Id="rId4"/><Relationship Target="../media/image00.png" Type="http://schemas.openxmlformats.org/officeDocument/2006/relationships/image" Id="rId11"/><Relationship Target="mailto:judkinsj@lynnfield.k12.ma.us" Type="http://schemas.openxmlformats.org/officeDocument/2006/relationships/hyperlink" TargetMode="External" Id="rId3"/><Relationship Target="../media/image07.jpg" Type="http://schemas.openxmlformats.org/officeDocument/2006/relationships/image" Id="rId9"/><Relationship Target="https://plus.google.com/+JenniferJudkins" Type="http://schemas.openxmlformats.org/officeDocument/2006/relationships/hyperlink" TargetMode="External" Id="rId6"/><Relationship Target="https://twitter.com/jennjudkins" Type="http://schemas.openxmlformats.org/officeDocument/2006/relationships/hyperlink" TargetMode="External" Id="rId5"/><Relationship Target="../media/image12.jpg" Type="http://schemas.openxmlformats.org/officeDocument/2006/relationships/image" Id="rId8"/><Relationship Target="../media/image04.png" Type="http://schemas.openxmlformats.org/officeDocument/2006/relationships/image" Id="rId7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youtube.com/v/BGmVRXGMMAc" Type="http://schemas.openxmlformats.org/officeDocument/2006/relationships/hyperlink" TargetMode="External" Id="rId4"/><Relationship Target="../media/image33.jpg" Type="http://schemas.openxmlformats.org/officeDocument/2006/relationships/image" Id="rId5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://bhshelpdesk.com/" Type="http://schemas.openxmlformats.org/officeDocument/2006/relationships/hyperlink" TargetMode="External" Id="rId4"/><Relationship Target="../media/image36.png" Type="http://schemas.openxmlformats.org/officeDocument/2006/relationships/image" Id="rId3"/><Relationship Target="../media/image37.png" Type="http://schemas.openxmlformats.org/officeDocument/2006/relationships/image" Id="rId6"/><Relationship Target="http://lhshelpdesk.com/" Type="http://schemas.openxmlformats.org/officeDocument/2006/relationships/hyperlink" TargetMode="External" Id="rId5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2.png" Type="http://schemas.openxmlformats.org/officeDocument/2006/relationships/image" Id="rId4"/><Relationship Target="https://docs.google.com/a/wpsk12.com/spreadsheet/ccc?key=0AgTt0HAr26KzdGZhdENfcTdHOWVjcUVMeEVzVGFNMFE#gid=0" Type="http://schemas.openxmlformats.org/officeDocument/2006/relationships/hyperlink" TargetMode="External" Id="rId3"/><Relationship Target="../media/image31.jpg" Type="http://schemas.openxmlformats.org/officeDocument/2006/relationships/image" Id="rId5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35.png" Type="http://schemas.openxmlformats.org/officeDocument/2006/relationships/image" Id="rId4"/><Relationship Target="http://bhshelpdesk.com/2013/10/11/the-great-device-debate-ipad-vs-chromebook/" Type="http://schemas.openxmlformats.org/officeDocument/2006/relationships/hyperlink" TargetMode="External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https://twitter.com/tbjansen" Type="http://schemas.openxmlformats.org/officeDocument/2006/relationships/hyperlink" TargetMode="External" Id="rId4"/><Relationship Target="mailto:traci.jansen@wpsk12.com" Type="http://schemas.openxmlformats.org/officeDocument/2006/relationships/hyperlink" TargetMode="External" Id="rId3"/><Relationship Target="../media/image06.jpg" Type="http://schemas.openxmlformats.org/officeDocument/2006/relationships/image" Id="rId9"/><Relationship Target="../media/image00.png" Type="http://schemas.openxmlformats.org/officeDocument/2006/relationships/image" Id="rId6"/><Relationship Target="../media/image07.jpg" Type="http://schemas.openxmlformats.org/officeDocument/2006/relationships/image" Id="rId5"/><Relationship Target="../media/image08.png" Type="http://schemas.openxmlformats.org/officeDocument/2006/relationships/image" Id="rId8"/><Relationship Target="../media/image01.png" Type="http://schemas.openxmlformats.org/officeDocument/2006/relationships/image" Id="rId7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6.png" Type="http://schemas.openxmlformats.org/officeDocument/2006/relationships/image" Id="rId10"/><Relationship Target="../media/image00.png" Type="http://schemas.openxmlformats.org/officeDocument/2006/relationships/image" Id="rId4"/><Relationship Target="http://bhshelpdesk.com/" Type="http://schemas.openxmlformats.org/officeDocument/2006/relationships/hyperlink" TargetMode="External" Id="rId11"/><Relationship Target="../media/image07.jpg" Type="http://schemas.openxmlformats.org/officeDocument/2006/relationships/image" Id="rId3"/><Relationship Target="../media/image05.png" Type="http://schemas.openxmlformats.org/officeDocument/2006/relationships/image" Id="rId9"/><Relationship Target="https://twitter.com/jlscheffer" Type="http://schemas.openxmlformats.org/officeDocument/2006/relationships/hyperlink" TargetMode="External" Id="rId6"/><Relationship Target="../media/image01.png" Type="http://schemas.openxmlformats.org/officeDocument/2006/relationships/image" Id="rId5"/><Relationship Target="https://plus.google.com/u/1/+JenniferScheffer/about/p/pub" Type="http://schemas.openxmlformats.org/officeDocument/2006/relationships/hyperlink" TargetMode="External" Id="rId8"/><Relationship Target="mailto:jscheffer@bpsk12.org" Type="http://schemas.openxmlformats.org/officeDocument/2006/relationships/hyperlink" TargetMode="External" Id="rId7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7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0.jpg" Type="http://schemas.openxmlformats.org/officeDocument/2006/relationships/image" Id="rId4"/><Relationship Target="../media/image14.jpg" Type="http://schemas.openxmlformats.org/officeDocument/2006/relationships/image" Id="rId3"/><Relationship Target="../media/image11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8.jpg" Type="http://schemas.openxmlformats.org/officeDocument/2006/relationships/image" Id="rId4"/><Relationship Target="../media/image13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1" name="Shape 41"/>
          <p:cNvSpPr txBox="1"/>
          <p:nvPr>
            <p:ph type="ctrTitle"/>
          </p:nvPr>
        </p:nvSpPr>
        <p:spPr>
          <a:xfrm>
            <a:off y="126200" x="444874"/>
            <a:ext cy="1419300" cx="87248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5800" lang="en">
                <a:latin typeface="Shadows Into Light"/>
                <a:ea typeface="Shadows Into Light"/>
                <a:cs typeface="Shadows Into Light"/>
                <a:sym typeface="Shadows Into Light"/>
              </a:rPr>
              <a:t>Teaching Forward</a:t>
            </a:r>
          </a:p>
          <a:p>
            <a:pPr>
              <a:spcBef>
                <a:spcPts val="0"/>
              </a:spcBef>
              <a:buNone/>
            </a:pPr>
            <a:r>
              <a:rPr sz="4000" lang="en">
                <a:latin typeface="Shadows Into Light"/>
                <a:ea typeface="Shadows Into Light"/>
                <a:cs typeface="Shadows Into Light"/>
                <a:sym typeface="Shadows Into Light"/>
              </a:rPr>
              <a:t>Effective Technology Integration in Schools </a:t>
            </a:r>
          </a:p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y="6168450" x="0"/>
            <a:ext cy="938700" cx="4480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rtl="0" lvl="0">
              <a:spcBef>
                <a:spcPts val="0"/>
              </a:spcBef>
              <a:buNone/>
            </a:pPr>
            <a:r>
              <a:rPr sz="1800" lang="en"/>
              <a:t>Jennifer Judkins</a:t>
            </a:r>
          </a:p>
          <a:p>
            <a:pPr algn="l">
              <a:spcBef>
                <a:spcPts val="0"/>
              </a:spcBef>
              <a:buNone/>
            </a:pPr>
            <a:r>
              <a:rPr sz="1800" lang="en"/>
              <a:t>Lynnfield Public Schools</a:t>
            </a:r>
          </a:p>
        </p:txBody>
      </p:sp>
      <p:sp>
        <p:nvSpPr>
          <p:cNvPr id="43" name="Shape 43"/>
          <p:cNvSpPr txBox="1"/>
          <p:nvPr>
            <p:ph idx="2" type="subTitle"/>
          </p:nvPr>
        </p:nvSpPr>
        <p:spPr>
          <a:xfrm>
            <a:off y="6168599" x="1371600"/>
            <a:ext cy="9387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r" rtl="0" lvl="0">
              <a:spcBef>
                <a:spcPts val="0"/>
              </a:spcBef>
              <a:buNone/>
            </a:pPr>
            <a:r>
              <a:rPr sz="1800" lang="en"/>
              <a:t>Jennifer Scheffer</a:t>
            </a:r>
          </a:p>
          <a:p>
            <a:pPr algn="r" rtl="0" lvl="0">
              <a:spcBef>
                <a:spcPts val="0"/>
              </a:spcBef>
              <a:buNone/>
            </a:pPr>
            <a:r>
              <a:rPr sz="1800" lang="en"/>
              <a:t>Burlington Public Schools</a:t>
            </a:r>
          </a:p>
        </p:txBody>
      </p:sp>
      <p:sp>
        <p:nvSpPr>
          <p:cNvPr id="44" name="Shape 44"/>
          <p:cNvSpPr txBox="1"/>
          <p:nvPr>
            <p:ph idx="3" type="subTitle"/>
          </p:nvPr>
        </p:nvSpPr>
        <p:spPr>
          <a:xfrm>
            <a:off y="6145950" x="595100"/>
            <a:ext cy="831299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sz="1800" lang="en"/>
              <a:t>Traci Jansen</a:t>
            </a:r>
          </a:p>
          <a:p>
            <a:pPr rtl="0" lvl="0">
              <a:spcBef>
                <a:spcPts val="0"/>
              </a:spcBef>
              <a:buNone/>
            </a:pPr>
            <a:r>
              <a:rPr sz="1800" lang="en"/>
              <a:t>Wilmington Public Schools</a:t>
            </a:r>
          </a:p>
        </p:txBody>
      </p:sp>
      <p:pic>
        <p:nvPicPr>
          <p:cNvPr id="45" name="Shape 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41938" x="2414672"/>
            <a:ext cy="2610661" cx="448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988466" x="250350"/>
            <a:ext cy="1157481" cx="154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4557410" x="3837350"/>
            <a:ext cy="1611189" cx="12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4916300" x="7565550"/>
            <a:ext cy="1301824" cx="146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274649" x="457200"/>
            <a:ext cy="7236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Augmentation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770225" x="457200"/>
            <a:ext cy="51900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Google Classroom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428587" x="367674"/>
            <a:ext cy="3801899" cx="840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283125" x="145600"/>
            <a:ext cy="2462150" cx="37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y="5660800" x="518400"/>
            <a:ext cy="299399" cx="5702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274650" x="183625"/>
            <a:ext cy="614099" cx="87888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Paperless Assessment &amp; Auto-Grading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888750" x="249275"/>
            <a:ext cy="5842675" cx="438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888750" x="4749775"/>
            <a:ext cy="5901900" cx="422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26800" x="179562"/>
            <a:ext cy="6241099" cx="878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y="274650" x="457200"/>
            <a:ext cy="763799" cx="8504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Modification 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1038450" x="2609850"/>
            <a:ext cy="3822599" cx="7086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Built-in chat for immediate teacher feedback</a:t>
            </a:r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25000"/>
              <a:buFont typeface="Arial"/>
              <a:buChar char="●"/>
            </a:pPr>
            <a:r>
              <a:rPr sz="2400" lang="en"/>
              <a:t>Multiple simultaneous editor - group</a:t>
            </a:r>
            <a:r>
              <a:rPr lang="en"/>
              <a:t> </a:t>
            </a:r>
            <a:r>
              <a:rPr sz="2400" lang="en"/>
              <a:t>writing</a:t>
            </a:r>
          </a:p>
        </p:txBody>
      </p:sp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629826" x="1803637"/>
            <a:ext cy="3822599" cx="605982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/>
          <p:nvPr/>
        </p:nvSpPr>
        <p:spPr>
          <a:xfrm>
            <a:off y="4428475" x="5274000"/>
            <a:ext cy="225299" cx="5777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y="4017900" x="4999400"/>
            <a:ext cy="284100" cx="49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b="1" sz="1100"/>
          </a:p>
        </p:txBody>
      </p:sp>
      <p:sp>
        <p:nvSpPr>
          <p:cNvPr id="157" name="Shape 157"/>
          <p:cNvSpPr/>
          <p:nvPr/>
        </p:nvSpPr>
        <p:spPr>
          <a:xfrm>
            <a:off y="4302000" x="4830400"/>
            <a:ext cy="225299" cx="5777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/>
        </p:nvSpPr>
        <p:spPr>
          <a:xfrm>
            <a:off y="3792600" x="5037750"/>
            <a:ext cy="225299" cx="577799"/>
          </a:xfrm>
          <a:prstGeom prst="rect">
            <a:avLst/>
          </a:prstGeom>
          <a:solidFill>
            <a:srgbClr val="FFFFFF"/>
          </a:solidFill>
          <a:ln w="19050" cap="flat">
            <a:solidFill>
              <a:srgbClr val="FFFF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y="3218125" x="5955200"/>
            <a:ext cy="3234299" cx="2076299"/>
          </a:xfrm>
          <a:prstGeom prst="rect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60" name="Shape 160"/>
          <p:cNvGrpSpPr/>
          <p:nvPr/>
        </p:nvGrpSpPr>
        <p:grpSpPr>
          <a:xfrm>
            <a:off y="274583" x="114291"/>
            <a:ext cy="2060819" cx="2571615"/>
            <a:chOff y="4295675" x="283750"/>
            <a:chExt cy="2462150" cx="3782900"/>
          </a:xfrm>
        </p:grpSpPr>
        <p:pic>
          <p:nvPicPr>
            <p:cNvPr id="161" name="Shape 16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y="4295675" x="283750"/>
              <a:ext cy="2462150" cx="378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2" name="Shape 162"/>
            <p:cNvSpPr/>
            <p:nvPr/>
          </p:nvSpPr>
          <p:spPr>
            <a:xfrm>
              <a:off y="5047750" x="627375"/>
              <a:ext cy="299399" cx="57029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y="274645" x="457200"/>
            <a:ext cy="7035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Modification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y="1106125" x="457200"/>
            <a:ext cy="54618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Student Presentation Projects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Click to view:</a:t>
            </a:r>
          </a:p>
          <a:p>
            <a:pPr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http://goo.gl/R74b58</a:t>
            </a:r>
            <a:r>
              <a:rPr lang="en"/>
              <a:t>      </a:t>
            </a:r>
            <a:r>
              <a:rPr u="sng" lang="en">
                <a:solidFill>
                  <a:schemeClr val="hlink"/>
                </a:solidFill>
                <a:hlinkClick r:id="rId4"/>
              </a:rPr>
              <a:t>http://goo.gl/QVpK8r</a:t>
            </a:r>
            <a:r>
              <a:rPr lang="en"/>
              <a:t> 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203312" x="379425"/>
            <a:ext cy="3114675" cx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2152087" x="4042950"/>
            <a:ext cy="2867849" cx="47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y="196496" x="571375"/>
            <a:ext cy="798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Redefinition</a:t>
            </a:r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y="994500" x="0"/>
            <a:ext cy="3227100" cx="34359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Newscast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Communication &amp; presentation skills   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72650" x="3435900"/>
            <a:ext cy="3032748" cx="549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405700" x="317325"/>
            <a:ext cy="2123599" cx="32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y="4510000" x="571375"/>
            <a:ext cy="299399" cx="5702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y="274645" x="457200"/>
            <a:ext cy="7199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Redefinition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y="994650" x="155450"/>
            <a:ext cy="4671000" cx="3947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Animal research project grade 4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Click link to view examples:</a:t>
            </a:r>
          </a:p>
          <a:p>
            <a:pPr rtl="0" lv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http://goo.gl/EtkPai</a:t>
            </a:r>
            <a:r>
              <a:rPr lang="en"/>
              <a:t> 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172150" x="155450"/>
            <a:ext cy="2462150" cx="37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/>
          <p:nvPr/>
        </p:nvSpPr>
        <p:spPr>
          <a:xfrm>
            <a:off y="4366600" x="457200"/>
            <a:ext cy="299399" cx="5702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1355675" x="3764500"/>
            <a:ext cy="4724400" cx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y="196497" x="457200"/>
            <a:ext cy="8957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Redefinition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y="1002450" x="283750"/>
            <a:ext cy="4142099" cx="41546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Narrated Slideshows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Real-time collaboration on script writing w/ Google Docs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92300" x="4611925"/>
            <a:ext cy="3056149" cx="40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3801850" x="4611925"/>
            <a:ext cy="3056149" cx="407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4295675" x="283750"/>
            <a:ext cy="2462150" cx="37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/>
          <p:nvPr/>
        </p:nvSpPr>
        <p:spPr>
          <a:xfrm>
            <a:off y="5066425" x="698650"/>
            <a:ext cy="299399" cx="5702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/>
        </p:nvSpPr>
        <p:spPr>
          <a:xfrm>
            <a:off y="4463175" x="698650"/>
            <a:ext cy="299399" cx="5702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y="232875" x="593825"/>
            <a:ext cy="681600" cx="76730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Student Help Desk Video Call</a:t>
            </a:r>
          </a:p>
        </p:txBody>
      </p:sp>
      <p:sp>
        <p:nvSpPr>
          <p:cNvPr id="205" name="Shape 205">
            <a:hlinkClick r:id="rId4"/>
          </p:cNvPr>
          <p:cNvSpPr/>
          <p:nvPr/>
        </p:nvSpPr>
        <p:spPr>
          <a:xfrm>
            <a:off y="1042500" x="853850"/>
            <a:ext cy="5486599" cx="7315466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206" name="Shape 206"/>
          <p:cNvGrpSpPr/>
          <p:nvPr/>
        </p:nvGrpSpPr>
        <p:grpSpPr>
          <a:xfrm>
            <a:off y="5053540" x="153708"/>
            <a:ext cy="1550415" cx="2894296"/>
            <a:chOff y="274650" x="5188250"/>
            <a:chExt cy="2462150" cx="3782900"/>
          </a:xfrm>
        </p:grpSpPr>
        <p:pic>
          <p:nvPicPr>
            <p:cNvPr id="207" name="Shape 20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y="274650" x="5188250"/>
              <a:ext cy="2462150" cx="378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Shape 208"/>
            <p:cNvSpPr/>
            <p:nvPr/>
          </p:nvSpPr>
          <p:spPr>
            <a:xfrm>
              <a:off y="465200" x="5544750"/>
              <a:ext cy="299399" cx="57029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y="-144462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Redefinition</a:t>
            </a:r>
          </a:p>
        </p:txBody>
      </p:sp>
      <p:sp>
        <p:nvSpPr>
          <p:cNvPr id="214" name="Shape 214">
            <a:hlinkClick r:id="rId4"/>
          </p:cNvPr>
          <p:cNvSpPr/>
          <p:nvPr/>
        </p:nvSpPr>
        <p:spPr>
          <a:xfrm>
            <a:off y="1802662" x="1247850"/>
            <a:ext cy="4864837" cx="6486449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15" name="Shape 215"/>
          <p:cNvSpPr txBox="1"/>
          <p:nvPr/>
        </p:nvSpPr>
        <p:spPr>
          <a:xfrm>
            <a:off y="1085700" x="1247850"/>
            <a:ext cy="1009800" cx="68768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>
                <a:solidFill>
                  <a:srgbClr val="FFFFFF"/>
                </a:solidFill>
              </a:rPr>
              <a:t>Augmented Reality in the Classroom </a:t>
            </a:r>
          </a:p>
        </p:txBody>
      </p:sp>
      <p:grpSp>
        <p:nvGrpSpPr>
          <p:cNvPr id="216" name="Shape 216"/>
          <p:cNvGrpSpPr/>
          <p:nvPr/>
        </p:nvGrpSpPr>
        <p:grpSpPr>
          <a:xfrm>
            <a:off y="5053540" x="153708"/>
            <a:ext cy="1550415" cx="2894296"/>
            <a:chOff y="274650" x="5188250"/>
            <a:chExt cy="2462150" cx="3782900"/>
          </a:xfrm>
        </p:grpSpPr>
        <p:pic>
          <p:nvPicPr>
            <p:cNvPr id="217" name="Shape 2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y="274650" x="5188250"/>
              <a:ext cy="2462150" cx="378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Shape 218"/>
            <p:cNvSpPr/>
            <p:nvPr/>
          </p:nvSpPr>
          <p:spPr>
            <a:xfrm>
              <a:off y="465200" x="5544750"/>
              <a:ext cy="299399" cx="570299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0000"/>
            </a:solidFill>
            <a:ln w="19050" cap="flat">
              <a:solidFill>
                <a:schemeClr val="dk2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91425" rIns="91425" lIns="91425" t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y="1159546" x="410625"/>
            <a:ext cy="808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Jennifer Judkins</a:t>
            </a:r>
          </a:p>
          <a:p>
            <a:pPr algn="ctr" rtl="0" lv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0" sz="2400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Google Education Trainer &amp; </a:t>
            </a:r>
          </a:p>
          <a:p>
            <a:pPr algn="ctr" rtl="0" lv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0" sz="2400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District Tech Integration Specialist</a:t>
            </a:r>
          </a:p>
          <a:p>
            <a:pPr algn="ctr" lv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b="0" sz="2400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Lynnfield Public Schools</a:t>
            </a:r>
          </a:p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1897875" x="457200"/>
            <a:ext cy="4670099" cx="8310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u="sng" sz="1800" lang="en">
                <a:solidFill>
                  <a:srgbClr val="FFFFFF"/>
                </a:solidFill>
                <a:hlinkClick r:id="rId3"/>
              </a:rPr>
              <a:t>judkinsj@lynnfield.k12.ma.us</a:t>
            </a:r>
            <a:r>
              <a:rPr sz="1800" lang="en">
                <a:solidFill>
                  <a:srgbClr val="FFFFFF"/>
                </a:solidFill>
              </a:rPr>
              <a:t>     				 </a:t>
            </a:r>
            <a:r>
              <a:rPr u="sng" sz="1800" lang="en">
                <a:solidFill>
                  <a:srgbClr val="FFFFFF"/>
                </a:solidFill>
                <a:hlinkClick r:id="rId4"/>
              </a:rPr>
              <a:t>teachingforward.net</a:t>
            </a:r>
            <a:r>
              <a:rPr sz="1800" lang="en">
                <a:solidFill>
                  <a:srgbClr val="FFFFFF"/>
                </a:solidFill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</a:rPr>
              <a:t>         </a:t>
            </a:r>
            <a:r>
              <a:rPr u="sng" sz="1800" lang="en">
                <a:solidFill>
                  <a:srgbClr val="FFFFFF"/>
                </a:solidFill>
                <a:hlinkClick r:id="rId5"/>
              </a:rPr>
              <a:t>@jennjudkins </a:t>
            </a:r>
            <a:r>
              <a:rPr sz="1800" lang="en">
                <a:solidFill>
                  <a:srgbClr val="FFFFFF"/>
                </a:solidFill>
              </a:rPr>
              <a:t>				</a:t>
            </a:r>
            <a:r>
              <a:rPr u="sng" sz="1800" lang="en">
                <a:solidFill>
                  <a:srgbClr val="FFFFFF"/>
                </a:solidFill>
                <a:hlinkClick r:id="rId6"/>
              </a:rPr>
              <a:t>https://plus.google.com/+JenniferJudkins</a:t>
            </a:r>
            <a:r>
              <a:rPr sz="1800" lang="en">
                <a:solidFill>
                  <a:srgbClr val="FFFFFF"/>
                </a:solidFill>
              </a:rPr>
              <a:t>	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196324" x="278374"/>
            <a:ext cy="1434700" cx="142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y="281941" x="7356000"/>
            <a:ext cy="1157481" cx="154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y="2384933" x="1454325"/>
            <a:ext cy="970499" cx="97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y="2338347" x="6181750"/>
            <a:ext cy="970500" cx="84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y="4423103" x="1454313"/>
            <a:ext cy="943606" cx="78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y="4396621" x="6186650"/>
            <a:ext cy="996549" cx="832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y="274645" x="457200"/>
            <a:ext cy="7616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Redefinition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y="1036350" x="457200"/>
            <a:ext cy="55313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Maker Spaces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>
            <a:hlinkClick r:id="rId4"/>
          </p:cNvPr>
          <p:cNvSpPr/>
          <p:nvPr/>
        </p:nvSpPr>
        <p:spPr>
          <a:xfrm>
            <a:off y="1798050" x="1789050"/>
            <a:ext cy="4572000" cx="6096000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9" name="Shape 2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y="-304812" x="5334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Students as Technology Leaders</a:t>
            </a: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57301" x="756650"/>
            <a:ext cy="3072750" cx="41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y="5638762" x="5442600"/>
            <a:ext cy="746699" cx="3244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</a:rPr>
              <a:t>#techteamMA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y="4948475" x="266700"/>
            <a:ext cy="1654200" cx="4933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B</a:t>
            </a:r>
            <a:r>
              <a:rPr u="sng" sz="3600" lang="en">
                <a:solidFill>
                  <a:schemeClr val="hlink"/>
                </a:solidFill>
                <a:hlinkClick r:id="rId4"/>
              </a:rPr>
              <a:t>bhshelpdesk.com</a:t>
            </a:r>
          </a:p>
          <a:p>
            <a:pPr>
              <a:spcBef>
                <a:spcPts val="0"/>
              </a:spcBef>
              <a:buNone/>
            </a:pPr>
            <a:r>
              <a:rPr sz="3600" lang="en">
                <a:solidFill>
                  <a:srgbClr val="FFFFFF"/>
                </a:solidFill>
              </a:rPr>
              <a:t> </a:t>
            </a:r>
            <a:r>
              <a:rPr u="sng" sz="3600" lang="en">
                <a:solidFill>
                  <a:schemeClr val="hlink"/>
                </a:solidFill>
                <a:hlinkClick r:id="rId5"/>
              </a:rPr>
              <a:t>lhshelpdesk.com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1989423" x="5200498"/>
            <a:ext cy="3468503" cx="34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Teacher Leaders &amp; </a:t>
            </a:r>
          </a:p>
          <a:p>
            <a:pPr algn="ctr">
              <a:spcBef>
                <a:spcPts val="0"/>
              </a:spcBef>
              <a:buNone/>
            </a:pPr>
            <a:r>
              <a:rPr lang="en"/>
              <a:t>Professional Development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y="1600200" x="132525"/>
            <a:ext cy="4967700" cx="8862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l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l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l" rtl="0"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Technology Vertical Team</a:t>
            </a:r>
            <a:r>
              <a:rPr lang="en"/>
              <a:t>       Technology Trainers</a:t>
            </a:r>
          </a:p>
          <a:p>
            <a:pPr algn="l" rtl="0">
              <a:spcBef>
                <a:spcPts val="0"/>
              </a:spcBef>
              <a:buNone/>
            </a:pPr>
            <a:r>
              <a:rPr lang="en"/>
              <a:t>													#wpsk12</a:t>
            </a:r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1" name="Shape 2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709525" x="5784575"/>
            <a:ext cy="3099624" cx="236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075525" x="1325225"/>
            <a:ext cy="2233499" cx="224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y="-12" x="285750"/>
            <a:ext cy="11430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Great Device Debate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y="1143000" x="457200"/>
            <a:ext cy="49677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lang="en">
                <a:solidFill>
                  <a:schemeClr val="hlink"/>
                </a:solidFill>
                <a:hlinkClick r:id="rId3"/>
              </a:rPr>
              <a:t>iPad vs. Chromebook </a:t>
            </a:r>
            <a:r>
              <a:rPr lang="en"/>
              <a:t>(student perspective)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924050" x="2381250"/>
            <a:ext cy="4698999" cx="352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y="1159546" x="410625"/>
            <a:ext cy="808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Traci Jansen</a:t>
            </a:r>
          </a:p>
          <a:p>
            <a:pPr algn="ctr" rtl="0" lvl="0">
              <a:spcBef>
                <a:spcPts val="600"/>
              </a:spcBef>
              <a:buNone/>
            </a:pPr>
            <a:r>
              <a:rPr b="0" sz="2400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Google Educator &amp; </a:t>
            </a:r>
          </a:p>
          <a:p>
            <a:pPr algn="ctr" rtl="0" lvl="0">
              <a:spcBef>
                <a:spcPts val="600"/>
              </a:spcBef>
              <a:buNone/>
            </a:pPr>
            <a:r>
              <a:rPr b="0" sz="2400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Elementary Tech Integration Specialist</a:t>
            </a:r>
          </a:p>
          <a:p>
            <a:pPr algn="ctr" rtl="0" lvl="0">
              <a:spcBef>
                <a:spcPts val="600"/>
              </a:spcBef>
              <a:buNone/>
            </a:pPr>
            <a:r>
              <a:rPr b="0" sz="2400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Wilmington Public Schools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1897875" x="416850"/>
            <a:ext cy="4670099" cx="8310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u="sng" sz="1800" lang="en">
                <a:solidFill>
                  <a:schemeClr val="hlink"/>
                </a:solidFill>
                <a:hlinkClick r:id="rId3"/>
              </a:rPr>
              <a:t>traci.jansen@wpsk12.com</a:t>
            </a:r>
            <a:r>
              <a:rPr sz="1800" lang="en">
                <a:solidFill>
                  <a:srgbClr val="FFFFFF"/>
                </a:solidFill>
              </a:rPr>
              <a:t>      			  	              TechFocus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</a:rPr>
              <a:t>         </a:t>
            </a:r>
            <a:r>
              <a:rPr u="sng" sz="1800" lang="en">
                <a:solidFill>
                  <a:srgbClr val="FFFFFF"/>
                </a:solidFill>
                <a:hlinkClick r:id="rId4"/>
              </a:rPr>
              <a:t>@tbjansen </a:t>
            </a:r>
            <a:r>
              <a:rPr sz="1800" lang="en">
                <a:solidFill>
                  <a:srgbClr val="FFFFFF"/>
                </a:solidFill>
              </a:rPr>
              <a:t>									+TraciJansen	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2384933" x="1454325"/>
            <a:ext cy="970499" cx="97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y="4423103" x="1454313"/>
            <a:ext cy="943606" cx="78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y="4396621" x="6186650"/>
            <a:ext cy="996549" cx="83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y="83648" x="166425"/>
            <a:ext cy="1814224" cx="145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y="2384923" x="6048375"/>
            <a:ext cy="970499" cx="97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y="1159546" x="410625"/>
            <a:ext cy="8082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Jenn Scheffer</a:t>
            </a:r>
          </a:p>
          <a:p>
            <a:pPr algn="ctr" rtl="0" lvl="0">
              <a:spcBef>
                <a:spcPts val="600"/>
              </a:spcBef>
              <a:buNone/>
            </a:pPr>
            <a:r>
              <a:rPr b="0" sz="2400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Google Educator &amp; </a:t>
            </a:r>
          </a:p>
          <a:p>
            <a:pPr algn="ctr" rtl="0" lvl="0">
              <a:spcBef>
                <a:spcPts val="600"/>
              </a:spcBef>
              <a:buNone/>
            </a:pPr>
            <a:r>
              <a:rPr b="0" sz="2400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Digital Learning Coach</a:t>
            </a:r>
          </a:p>
          <a:p>
            <a:pPr algn="ctr" rtl="0" lvl="0">
              <a:spcBef>
                <a:spcPts val="600"/>
              </a:spcBef>
              <a:buNone/>
            </a:pPr>
            <a:r>
              <a:rPr b="0" sz="2400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Burlington Public Schools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1897875" x="457200"/>
            <a:ext cy="4670099" cx="8310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</a:rPr>
              <a:t>     			  	     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rPr sz="1800" lang="en">
                <a:solidFill>
                  <a:srgbClr val="FFFFFF"/>
                </a:solidFill>
              </a:rPr>
              <a:t>        									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384933" x="1454325"/>
            <a:ext cy="970499" cx="97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4423103" x="1454313"/>
            <a:ext cy="943606" cx="78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4396621" x="6186650"/>
            <a:ext cy="996549" cx="83223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y="4207100" x="1271100"/>
            <a:ext cy="30000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u="sng" sz="1800" lang="en">
                <a:solidFill>
                  <a:schemeClr val="hlink"/>
                </a:solidFill>
                <a:hlinkClick r:id="rId6"/>
              </a:rPr>
              <a:t> @jlscheffer</a:t>
            </a:r>
            <a:r>
              <a:rPr sz="1800" lang="en">
                <a:solidFill>
                  <a:schemeClr val="lt1"/>
                </a:solidFill>
              </a:rPr>
              <a:t>	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y="2157600" x="979250"/>
            <a:ext cy="30000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u="sng" sz="1800" lang="en">
                <a:solidFill>
                  <a:schemeClr val="hlink"/>
                </a:solidFill>
                <a:hlinkClick r:id="rId7"/>
              </a:rPr>
              <a:t>jscheffer@bpsk12.org  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y="4130900" x="6021225"/>
            <a:ext cy="30000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600"/>
              </a:spcBef>
              <a:buNone/>
            </a:pPr>
            <a:r>
              <a:rPr u="sng" sz="1800" lang="en">
                <a:solidFill>
                  <a:schemeClr val="hlink"/>
                </a:solidFill>
                <a:hlinkClick r:id="rId8"/>
              </a:rPr>
              <a:t>+Jennifer Scheffer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y="148075" x="146725"/>
            <a:ext cy="1749799" cx="174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y="2320587" x="5919700"/>
            <a:ext cy="1099175" cx="10991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y="0" x="0"/>
            <a:ext cy="30000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y="2157600" x="5919700"/>
            <a:ext cy="30000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u="sng" sz="1800" lang="en">
                <a:solidFill>
                  <a:schemeClr val="hlink"/>
                </a:solidFill>
                <a:hlinkClick r:id="rId11"/>
              </a:rPr>
              <a:t>BHS Help Desk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74646" x="457200"/>
            <a:ext cy="8021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Considerations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1022325" x="256150"/>
            <a:ext cy="5545500" cx="45735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Infrastructure readiness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On-going Teacher Training &amp; Classroom Support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Device Selection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Format - 1:1, carts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100"/>
          </a:p>
          <a:p>
            <a:pPr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-"/>
            </a:pPr>
            <a:r>
              <a:rPr lang="en"/>
              <a:t>Access - What content do you allow/restrict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22325" x="4829600"/>
            <a:ext cy="5545524" cx="415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61250" x="4999400"/>
            <a:ext cy="6542049" cx="37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>
            <p:ph idx="1" type="body"/>
          </p:nvPr>
        </p:nvSpPr>
        <p:spPr>
          <a:xfrm>
            <a:off y="1322500" x="457100"/>
            <a:ext cy="5167499" cx="45422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Communication &amp; collaboration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700"/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Creativity &amp; innovation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700"/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Critical thinking, problem solving &amp; decision making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700"/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Digital citizenship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700"/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Research &amp; information fluency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700"/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sz="2400" lang="en"/>
              <a:t>Technology operations &amp; concepts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>
            <p:ph type="title"/>
          </p:nvPr>
        </p:nvSpPr>
        <p:spPr>
          <a:xfrm>
            <a:off y="165203" x="542325"/>
            <a:ext cy="1252499" cx="42836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Embedding 21st Century Skills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y="156171" x="457200"/>
            <a:ext cy="8073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SAMR Model of Tech Integration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63477" x="774152"/>
            <a:ext cy="5669149" cx="759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64375" x="228125"/>
            <a:ext cy="908699" cx="87399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lang="en"/>
              <a:t>Substitution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y="1283925" x="472850"/>
            <a:ext cy="4313999" cx="2793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Research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Note-taking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000"/>
          </a:p>
          <a:p>
            <a:pPr rtl="0" lvl="0" indent="-4191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Digital work submission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478900" x="4643625"/>
            <a:ext cy="3293550" cx="439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58625" x="3336624"/>
            <a:ext cy="3047574" cx="406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y="4310300" x="309075"/>
            <a:ext cy="2462150" cx="37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y="5708025" x="641600"/>
            <a:ext cy="299399" cx="5702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y="6311750" x="632250"/>
            <a:ext cy="299399" cx="5702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74644" x="457200"/>
            <a:ext cy="662699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Digital Note Taking &amp; Annotation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070050" x="4798275"/>
            <a:ext cy="5554749" cx="415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013150" x="226174"/>
            <a:ext cy="5611650" cx="420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