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9" r:id="rId4"/>
    <p:sldId id="260" r:id="rId5"/>
    <p:sldId id="262" r:id="rId6"/>
    <p:sldId id="266" r:id="rId7"/>
    <p:sldId id="268" r:id="rId8"/>
    <p:sldId id="261" r:id="rId9"/>
    <p:sldId id="269" r:id="rId10"/>
    <p:sldId id="264" r:id="rId11"/>
    <p:sldId id="267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5" autoAdjust="0"/>
    <p:restoredTop sz="66881" autoAdjust="0"/>
  </p:normalViewPr>
  <p:slideViewPr>
    <p:cSldViewPr snapToGrid="0" snapToObjects="1" showGuides="1">
      <p:cViewPr varScale="1">
        <p:scale>
          <a:sx n="107" d="100"/>
          <a:sy n="107" d="100"/>
        </p:scale>
        <p:origin x="-2320" y="-104"/>
      </p:cViewPr>
      <p:guideLst>
        <p:guide orient="horz" pos="2336"/>
        <p:guide pos="28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4DC7F-F71B-D345-8A3A-C05D95AB37C3}" type="datetimeFigureOut">
              <a:rPr lang="en-US" smtClean="0"/>
              <a:t>11/10/14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961A2-739E-9640-914B-CA0EDA186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926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BEE98-C3CC-B94F-9598-E1AB63E57BAC}" type="datetimeFigureOut">
              <a:rPr lang="en-US" smtClean="0"/>
              <a:t>11/10/14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3E3AA-BEE3-204A-B639-DEE0CE8DA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312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3E3AA-BEE3-204A-B639-DEE0CE8DAD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76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sz="1400" dirty="0" smtClean="0"/>
              <a:t>Sessions need to be task focused but these should be balanced with positive</a:t>
            </a:r>
            <a:r>
              <a:rPr lang="en-US" sz="1400" baseline="0" dirty="0" smtClean="0"/>
              <a:t> interpersonal</a:t>
            </a:r>
            <a:r>
              <a:rPr lang="en-US" sz="1400" dirty="0" smtClean="0"/>
              <a:t> interactions.</a:t>
            </a:r>
          </a:p>
          <a:p>
            <a:pPr marL="171450" indent="-171450">
              <a:buFont typeface="Arial"/>
              <a:buChar char="•"/>
            </a:pPr>
            <a:r>
              <a:rPr lang="en-US" sz="1400" dirty="0" smtClean="0"/>
              <a:t>Superb Teacher</a:t>
            </a:r>
            <a:r>
              <a:rPr lang="en-US" sz="1400" baseline="0" dirty="0" smtClean="0"/>
              <a:t> not necessarily a good coach.</a:t>
            </a:r>
          </a:p>
          <a:p>
            <a:pPr marL="171450" indent="-171450">
              <a:buFont typeface="Arial"/>
              <a:buChar char="•"/>
            </a:pPr>
            <a:r>
              <a:rPr lang="en-US" sz="1400" dirty="0" smtClean="0"/>
              <a:t>Confidentiality and Trust are keys to building relationship. </a:t>
            </a:r>
          </a:p>
          <a:p>
            <a:pPr marL="171450" indent="-171450">
              <a:buFont typeface="Arial"/>
              <a:buChar char="•"/>
            </a:pPr>
            <a:r>
              <a:rPr lang="en-US" sz="1400" dirty="0" smtClean="0"/>
              <a:t>How to give teachers opportunity to observe</a:t>
            </a:r>
            <a:r>
              <a:rPr lang="en-US" sz="1400" baseline="0" dirty="0" smtClean="0"/>
              <a:t> others – much value here.</a:t>
            </a:r>
          </a:p>
          <a:p>
            <a:pPr marL="171450" indent="-171450">
              <a:buFont typeface="Arial"/>
              <a:buChar char="•"/>
            </a:pPr>
            <a:r>
              <a:rPr lang="en-US" sz="1400" dirty="0" smtClean="0"/>
              <a:t>Difficult Conversations: H2</a:t>
            </a:r>
            <a:r>
              <a:rPr lang="en-US" sz="1400" baseline="0" dirty="0" smtClean="0"/>
              <a:t> Discuss What Matters Most</a:t>
            </a:r>
            <a:r>
              <a:rPr lang="en-US" sz="1400" b="1" baseline="0" dirty="0" smtClean="0"/>
              <a:t>” Douglas Stone</a:t>
            </a:r>
            <a:r>
              <a:rPr lang="en-US" sz="1400" baseline="0" dirty="0" smtClean="0"/>
              <a:t>, Bruce Patton, Sheila </a:t>
            </a:r>
            <a:r>
              <a:rPr lang="en-US" sz="1400" baseline="0" dirty="0" err="1" smtClean="0"/>
              <a:t>Heen</a:t>
            </a:r>
            <a:r>
              <a:rPr lang="en-US" sz="1400" baseline="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3E3AA-BEE3-204A-B639-DEE0CE8DAD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03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sz="1400" dirty="0" smtClean="0"/>
              <a:t>Overlaps with PFC</a:t>
            </a:r>
            <a:r>
              <a:rPr lang="en-US" sz="1400" baseline="0" dirty="0" smtClean="0"/>
              <a:t> “The Effective Coach”.</a:t>
            </a:r>
          </a:p>
          <a:p>
            <a:pPr marL="171450" indent="-171450">
              <a:buFont typeface="Arial"/>
              <a:buChar char="•"/>
            </a:pPr>
            <a:endParaRPr lang="en-US" sz="1400" baseline="0" dirty="0" smtClean="0"/>
          </a:p>
          <a:p>
            <a:pPr marL="171450" indent="-171450">
              <a:buFont typeface="Arial"/>
              <a:buChar char="•"/>
            </a:pPr>
            <a:r>
              <a:rPr lang="en-US" sz="1400" baseline="0" dirty="0" smtClean="0"/>
              <a:t>“Prioritizes one key learning task” depends upon kind of coaching and capacity of </a:t>
            </a:r>
            <a:r>
              <a:rPr lang="en-US" sz="1400" baseline="0" dirty="0" err="1" smtClean="0"/>
              <a:t>coachee</a:t>
            </a:r>
            <a:r>
              <a:rPr lang="en-US" sz="1400" baseline="0" dirty="0" smtClean="0"/>
              <a:t> and their role (teacher vs. Principal or Supt). A new classroom teacher is dealing with many instant decisions in the classroom and can only focus on one key learning goal at a time.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3E3AA-BEE3-204A-B639-DEE0CE8DAD2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13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sz="1400" dirty="0" smtClean="0"/>
              <a:t>Confidentiality and Trust are keys to building relationship. </a:t>
            </a:r>
          </a:p>
          <a:p>
            <a:pPr marL="171450" indent="-171450">
              <a:buFont typeface="Arial"/>
              <a:buChar char="•"/>
            </a:pPr>
            <a:endParaRPr lang="en-US" sz="1400" dirty="0" smtClean="0"/>
          </a:p>
          <a:p>
            <a:pPr marL="171450" indent="-171450">
              <a:buFont typeface="Arial"/>
              <a:buChar char="•"/>
            </a:pPr>
            <a:r>
              <a:rPr lang="en-US" sz="1400" dirty="0" smtClean="0"/>
              <a:t>Difficult Conversations: H2</a:t>
            </a:r>
            <a:r>
              <a:rPr lang="en-US" sz="1400" baseline="0" dirty="0" smtClean="0"/>
              <a:t> Discuss What Matters Most</a:t>
            </a:r>
            <a:r>
              <a:rPr lang="en-US" sz="1400" b="1" baseline="0" dirty="0" smtClean="0"/>
              <a:t>” Douglas Stone</a:t>
            </a:r>
            <a:r>
              <a:rPr lang="en-US" sz="1400" baseline="0" dirty="0" smtClean="0"/>
              <a:t>, Bruce Patton, Sheila </a:t>
            </a:r>
            <a:r>
              <a:rPr lang="en-US" sz="1400" baseline="0" dirty="0" err="1" smtClean="0"/>
              <a:t>Heen</a:t>
            </a:r>
            <a:endParaRPr lang="en-US" sz="1400" baseline="0" dirty="0" smtClean="0"/>
          </a:p>
          <a:p>
            <a:pPr marL="171450" indent="-171450">
              <a:buFont typeface="Arial"/>
              <a:buChar char="•"/>
            </a:pPr>
            <a:endParaRPr lang="en-US" sz="1400" baseline="0" dirty="0" smtClean="0"/>
          </a:p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Strategy in Action</a:t>
            </a:r>
            <a:endParaRPr lang="en-US" sz="11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School Systems Can Support Powerful Learning and Teaching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Rachel E. Curtis and Elizabeth A. City.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3E3AA-BEE3-204A-B639-DEE0CE8DAD2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032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sz="1600" dirty="0" smtClean="0"/>
              <a:t>Confidentiality and Trust are keys to building relationship. </a:t>
            </a:r>
          </a:p>
          <a:p>
            <a:pPr marL="171450" indent="-171450">
              <a:buFont typeface="Arial"/>
              <a:buChar char="•"/>
            </a:pPr>
            <a:endParaRPr lang="en-US" sz="1600" dirty="0" smtClean="0"/>
          </a:p>
          <a:p>
            <a:pPr marL="171450" indent="-171450">
              <a:buFont typeface="Arial"/>
              <a:buChar char="•"/>
            </a:pPr>
            <a:r>
              <a:rPr lang="en-US" sz="1600" dirty="0" smtClean="0"/>
              <a:t>Difficult Conversations: H2</a:t>
            </a:r>
            <a:r>
              <a:rPr lang="en-US" sz="1600" baseline="0" dirty="0" smtClean="0"/>
              <a:t> Discuss What Matters Most</a:t>
            </a:r>
            <a:r>
              <a:rPr lang="en-US" sz="1600" b="1" baseline="0" dirty="0" smtClean="0"/>
              <a:t>” Douglas Stone</a:t>
            </a:r>
            <a:r>
              <a:rPr lang="en-US" sz="1600" baseline="0" dirty="0" smtClean="0"/>
              <a:t>, Bruce Patton, Sheila </a:t>
            </a:r>
            <a:r>
              <a:rPr lang="en-US" sz="1600" baseline="0" dirty="0" err="1" smtClean="0"/>
              <a:t>Heen</a:t>
            </a:r>
            <a:endParaRPr lang="en-US" sz="1600" baseline="0" dirty="0" smtClean="0"/>
          </a:p>
          <a:p>
            <a:pPr marL="171450" indent="-171450">
              <a:buFont typeface="Arial"/>
              <a:buChar char="•"/>
            </a:pPr>
            <a:endParaRPr lang="en-US" sz="1600" baseline="0" dirty="0" smtClean="0"/>
          </a:p>
          <a:p>
            <a:r>
              <a:rPr lang="en-US" sz="14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Strategy in Action</a:t>
            </a:r>
            <a:endParaRPr lang="en-US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School Systems Can Support Powerful Learning and Teaching</a:t>
            </a:r>
          </a:p>
          <a:p>
            <a:r>
              <a:rPr lang="en-US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Rachel E. </a:t>
            </a:r>
            <a:r>
              <a:rPr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Curtis and Elizabeth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3E3AA-BEE3-204A-B639-DEE0CE8DAD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03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3E3AA-BEE3-204A-B639-DEE0CE8DAD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09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3E3AA-BEE3-204A-B639-DEE0CE8DAD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42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sz="1400" dirty="0" smtClean="0"/>
              <a:t>For each of these consider where your strengths and areas of learning lie.</a:t>
            </a:r>
          </a:p>
          <a:p>
            <a:pPr marL="171450" indent="-171450">
              <a:buFont typeface="Arial"/>
              <a:buChar char="•"/>
            </a:pPr>
            <a:endParaRPr lang="en-US" sz="1400" dirty="0" smtClean="0"/>
          </a:p>
          <a:p>
            <a:pPr marL="171450" indent="-171450">
              <a:buFont typeface="Arial"/>
              <a:buChar char="•"/>
            </a:pPr>
            <a:r>
              <a:rPr lang="en-US" sz="1400" dirty="0" smtClean="0"/>
              <a:t>Listen</a:t>
            </a:r>
            <a:r>
              <a:rPr lang="en-US" sz="1400" baseline="0" dirty="0" smtClean="0"/>
              <a:t> non-Judgmentally: Difficult Conversations excellent.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3E3AA-BEE3-204A-B639-DEE0CE8DAD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544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sz="1400" dirty="0" smtClean="0"/>
              <a:t>Thinking more broadly about what Coaching is creates</a:t>
            </a:r>
            <a:r>
              <a:rPr lang="en-US" sz="1400" baseline="0" dirty="0" smtClean="0"/>
              <a:t> far more opportunities for viable, cost effective programs.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3E3AA-BEE3-204A-B639-DEE0CE8DAD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67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b="1" dirty="0" smtClean="0"/>
              <a:t>Evidence</a:t>
            </a:r>
            <a:r>
              <a:rPr lang="en-US" b="1" baseline="0" dirty="0" smtClean="0"/>
              <a:t> – definition: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something which shows that something else exists or is true;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A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nything that can be used to prove something.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The issue with data based info</a:t>
            </a:r>
            <a:r>
              <a:rPr lang="en-US" baseline="0" dirty="0" smtClean="0"/>
              <a:t> is that each coaching program is different.</a:t>
            </a:r>
          </a:p>
          <a:p>
            <a:pPr marL="628650" lvl="1" indent="-171450">
              <a:buFont typeface="Arial"/>
              <a:buChar char="•"/>
            </a:pPr>
            <a:r>
              <a:rPr lang="en-US" baseline="0" dirty="0" smtClean="0"/>
              <a:t>My own research showed little of data but he </a:t>
            </a:r>
          </a:p>
          <a:p>
            <a:pPr marL="171450" indent="-171450">
              <a:buFont typeface="Arial"/>
              <a:buChar char="•"/>
            </a:pPr>
            <a:endParaRPr lang="en-US" baseline="0" dirty="0" smtClean="0"/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DOE (now DESE) requires</a:t>
            </a:r>
            <a:r>
              <a:rPr lang="en-US" baseline="0" dirty="0" smtClean="0"/>
              <a:t> Coaching of new teachers:</a:t>
            </a:r>
            <a:r>
              <a:rPr lang="en-US" baseline="0" dirty="0"/>
              <a:t/>
            </a:r>
            <a:br>
              <a:rPr lang="en-US" baseline="0" dirty="0"/>
            </a:br>
            <a:endParaRPr lang="en-US" baseline="0" dirty="0" smtClean="0"/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Race to the Top: Not all </a:t>
            </a:r>
            <a:r>
              <a:rPr lang="en-US" baseline="0" smtClean="0"/>
              <a:t>districts signed on.</a:t>
            </a:r>
          </a:p>
          <a:p>
            <a:pPr marL="171450" indent="-171450">
              <a:buFont typeface="Arial"/>
              <a:buChar char="•"/>
            </a:pPr>
            <a:endParaRPr lang="en-US" baseline="0" dirty="0" smtClean="0"/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SC’s and Superintendents must identify those strategies that are working in their districts and fund those.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3E3AA-BEE3-204A-B639-DEE0CE8DAD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3633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sz="1400" b="0" dirty="0" smtClean="0"/>
              <a:t>Problem:</a:t>
            </a:r>
            <a:r>
              <a:rPr lang="en-US" sz="1400" b="0" baseline="0" dirty="0" smtClean="0"/>
              <a:t> Districts and Schools create positions but no training of coach.</a:t>
            </a:r>
          </a:p>
          <a:p>
            <a:pPr marL="171450" indent="-171450">
              <a:buFont typeface="Arial"/>
              <a:buChar char="•"/>
            </a:pPr>
            <a:r>
              <a:rPr lang="en-US" sz="1400" b="0" dirty="0" smtClean="0"/>
              <a:t>MASC/</a:t>
            </a:r>
            <a:r>
              <a:rPr lang="en-US" sz="1400" b="0" baseline="0" dirty="0" smtClean="0"/>
              <a:t>MASS started </a:t>
            </a:r>
            <a:r>
              <a:rPr lang="en-US" sz="1400" b="0" dirty="0" smtClean="0"/>
              <a:t>New</a:t>
            </a:r>
            <a:r>
              <a:rPr lang="en-US" sz="1400" b="0" baseline="0" dirty="0" smtClean="0"/>
              <a:t> Superintendent’s Induction Program. Superintendent trains in:</a:t>
            </a:r>
          </a:p>
          <a:p>
            <a:pPr marL="628650" lvl="1" indent="-171450">
              <a:buFont typeface="Arial"/>
              <a:buChar char="•"/>
            </a:pPr>
            <a:r>
              <a:rPr lang="en-US" sz="1400" b="0" baseline="0" dirty="0" smtClean="0"/>
              <a:t>Develop a Strategic Plan</a:t>
            </a:r>
          </a:p>
          <a:p>
            <a:pPr marL="628650" lvl="1" indent="-171450">
              <a:buFont typeface="Arial"/>
              <a:buChar char="•"/>
            </a:pPr>
            <a:r>
              <a:rPr lang="en-US" sz="1400" b="0" baseline="0" dirty="0" smtClean="0"/>
              <a:t> Entry Plan</a:t>
            </a:r>
          </a:p>
          <a:p>
            <a:pPr marL="628650" lvl="1" indent="-171450">
              <a:buFont typeface="Arial"/>
              <a:buChar char="•"/>
            </a:pPr>
            <a:r>
              <a:rPr lang="en-US" sz="1400" b="0" baseline="0" dirty="0" smtClean="0"/>
              <a:t>Communicating with the Community.</a:t>
            </a:r>
          </a:p>
          <a:p>
            <a:pPr marL="171450" lvl="0" indent="-171450">
              <a:buFont typeface="Arial"/>
              <a:buChar char="•"/>
            </a:pPr>
            <a:r>
              <a:rPr lang="en-US" sz="1400" b="0" baseline="0" dirty="0" smtClean="0"/>
              <a:t>Role of Mentoring (King Philip Regional HS).</a:t>
            </a:r>
          </a:p>
          <a:p>
            <a:pPr marL="171450" lvl="0" indent="-171450">
              <a:buFont typeface="Arial"/>
              <a:buChar char="•"/>
            </a:pPr>
            <a:r>
              <a:rPr lang="en-US" sz="1400" b="0" baseline="0" dirty="0" smtClean="0"/>
              <a:t>Create a Culture Shift.</a:t>
            </a:r>
            <a:endParaRPr lang="en-US" sz="1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3E3AA-BEE3-204A-B639-DEE0CE8DAD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3633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400" dirty="0" smtClean="0"/>
              <a:t>National and State Policy  – NCLB, Race To The Top, etc. </a:t>
            </a:r>
          </a:p>
          <a:p>
            <a:pPr marL="742950" lvl="1" indent="-285750">
              <a:buFont typeface="Arial"/>
              <a:buChar char="•"/>
            </a:pPr>
            <a:r>
              <a:rPr lang="en-US" sz="1400" dirty="0" smtClean="0"/>
              <a:t>New Programs initiated through</a:t>
            </a:r>
            <a:r>
              <a:rPr lang="en-US" sz="1400" baseline="0" dirty="0" smtClean="0"/>
              <a:t> Political process, may not be aligned with student learning.</a:t>
            </a:r>
          </a:p>
          <a:p>
            <a:pPr marL="742950" lvl="1" indent="-285750">
              <a:buFont typeface="Arial"/>
              <a:buChar char="•"/>
            </a:pPr>
            <a:r>
              <a:rPr lang="en-US" sz="1400" baseline="0" dirty="0" smtClean="0"/>
              <a:t>Programs begin &amp; sunset. Race to the Top = 3 years but as of June or August funds dry up. Funding then becomes State or Regional responsibility.</a:t>
            </a:r>
          </a:p>
          <a:p>
            <a:pPr marL="742950" lvl="1" indent="-285750">
              <a:buFont typeface="Arial"/>
              <a:buChar char="•"/>
            </a:pPr>
            <a:r>
              <a:rPr lang="en-US" sz="1400" baseline="0" dirty="0" smtClean="0"/>
              <a:t>No or limited control by local/regional SC’s.</a:t>
            </a:r>
          </a:p>
          <a:p>
            <a:pPr marL="742950" lvl="1" indent="-285750">
              <a:buFont typeface="Arial"/>
              <a:buChar char="•"/>
            </a:pPr>
            <a:endParaRPr lang="en-US" sz="1400" dirty="0" smtClean="0"/>
          </a:p>
          <a:p>
            <a:pPr marL="0" indent="0">
              <a:buFont typeface="Arial"/>
              <a:buNone/>
            </a:pPr>
            <a:r>
              <a:rPr lang="en-US" sz="1400" dirty="0" smtClean="0"/>
              <a:t>We’re going to talk more about regional issues because there</a:t>
            </a:r>
            <a:r>
              <a:rPr lang="en-US" sz="1400" baseline="0" dirty="0" smtClean="0"/>
              <a:t> is </a:t>
            </a:r>
            <a:r>
              <a:rPr lang="en-US" sz="1400" dirty="0" smtClean="0"/>
              <a:t>more control at</a:t>
            </a:r>
            <a:r>
              <a:rPr lang="en-US" sz="1400" baseline="0" dirty="0" smtClean="0"/>
              <a:t> that level</a:t>
            </a:r>
            <a:r>
              <a:rPr lang="en-US" sz="1400" dirty="0" smtClean="0"/>
              <a:t>.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Regional Policy</a:t>
            </a:r>
          </a:p>
          <a:p>
            <a:pPr marL="742950" lvl="1" indent="-285750">
              <a:buFont typeface="Arial"/>
              <a:buChar char="•"/>
            </a:pPr>
            <a:r>
              <a:rPr lang="en-US" sz="1400" dirty="0" smtClean="0"/>
              <a:t>Need alignment of SC’s and Superintendents</a:t>
            </a:r>
          </a:p>
          <a:p>
            <a:pPr marL="742950" lvl="1" indent="-285750">
              <a:buFont typeface="Arial"/>
              <a:buChar char="•"/>
            </a:pPr>
            <a:r>
              <a:rPr lang="en-US" sz="1400" dirty="0" smtClean="0"/>
              <a:t>Need support of local Principals</a:t>
            </a:r>
          </a:p>
          <a:p>
            <a:pPr marL="742950" lvl="1" indent="-285750">
              <a:buFont typeface="Arial"/>
              <a:buChar char="•"/>
            </a:pPr>
            <a:r>
              <a:rPr lang="en-US" sz="1400" dirty="0" smtClean="0"/>
              <a:t>Turn</a:t>
            </a:r>
            <a:r>
              <a:rPr lang="en-US" sz="1400" baseline="0" dirty="0" smtClean="0"/>
              <a:t>-Over Rate: </a:t>
            </a:r>
            <a:r>
              <a:rPr lang="en-US" sz="1400" dirty="0" smtClean="0"/>
              <a:t>Changes in SC’s &amp; Superintendents may bring new programs</a:t>
            </a:r>
          </a:p>
          <a:p>
            <a:pPr marL="742950" lvl="1" indent="-285750">
              <a:buFont typeface="Arial"/>
              <a:buChar char="•"/>
            </a:pPr>
            <a:r>
              <a:rPr lang="en-US" sz="1400" dirty="0" smtClean="0"/>
              <a:t>Turn</a:t>
            </a:r>
            <a:r>
              <a:rPr lang="en-US" sz="1400" baseline="0" dirty="0" smtClean="0"/>
              <a:t>-Over Rate: Stress high and Admin Staff TO accelerating. Retirement can be 30 years in any area of pedagogy and out for retirement.</a:t>
            </a:r>
          </a:p>
          <a:p>
            <a:pPr marL="742950" lvl="1" indent="-285750">
              <a:buFont typeface="Arial"/>
              <a:buChar char="•"/>
            </a:pPr>
            <a:r>
              <a:rPr lang="en-US" sz="1400" baseline="0" dirty="0" smtClean="0"/>
              <a:t>Turn-Over Rate: New Superintendents and Principals may step into new responsibilities with limited mentoring and experience.</a:t>
            </a:r>
          </a:p>
          <a:p>
            <a:pPr marL="742950" lvl="1" indent="-285750">
              <a:buFont typeface="Arial"/>
              <a:buChar char="•"/>
            </a:pPr>
            <a:r>
              <a:rPr lang="en-US" sz="1400" dirty="0" smtClean="0"/>
              <a:t>Community budget pressures. </a:t>
            </a:r>
          </a:p>
          <a:p>
            <a:pPr marL="742950" lvl="1" indent="-285750">
              <a:buFont typeface="Arial"/>
              <a:buChar char="•"/>
            </a:pPr>
            <a:r>
              <a:rPr lang="en-US" sz="1400" dirty="0" smtClean="0"/>
              <a:t>Coaching may be funded by SC’s but no funding</a:t>
            </a:r>
            <a:r>
              <a:rPr lang="en-US" sz="1400" baseline="0" dirty="0" smtClean="0"/>
              <a:t> for Coach Training &amp; Mentoring. </a:t>
            </a:r>
          </a:p>
          <a:p>
            <a:pPr marL="742950" lvl="1" indent="-285750">
              <a:buFont typeface="Arial"/>
              <a:buChar char="•"/>
            </a:pPr>
            <a:r>
              <a:rPr lang="en-US" sz="1400" baseline="0" dirty="0" smtClean="0"/>
              <a:t>Budget: Limited discretionary spending. </a:t>
            </a:r>
          </a:p>
          <a:p>
            <a:pPr marL="742950" lvl="1" indent="-285750">
              <a:buFont typeface="Arial"/>
              <a:buChar char="•"/>
            </a:pPr>
            <a:r>
              <a:rPr lang="en-US" sz="1400" baseline="0" dirty="0" smtClean="0"/>
              <a:t>Long Range vision focused on Culture Change!!</a:t>
            </a:r>
          </a:p>
          <a:p>
            <a:pPr marL="742950" lvl="1" indent="-285750">
              <a:buFont typeface="Arial"/>
              <a:buChar char="•"/>
            </a:pPr>
            <a:endParaRPr lang="en-US" sz="1400" baseline="0" dirty="0" smtClean="0"/>
          </a:p>
          <a:p>
            <a:pPr marL="285750" lvl="0" indent="-285750">
              <a:buFont typeface="Arial"/>
              <a:buChar char="•"/>
            </a:pPr>
            <a:r>
              <a:rPr lang="en-US" sz="1400" baseline="0" dirty="0" smtClean="0"/>
              <a:t>One example of a cost-effective solution to more expensive one to one Coaching is Principal co-Mentor groups.</a:t>
            </a:r>
          </a:p>
          <a:p>
            <a:pPr marL="285750" lvl="0" indent="-285750">
              <a:buFont typeface="Arial"/>
              <a:buChar char="•"/>
            </a:pPr>
            <a:r>
              <a:rPr lang="en-US" sz="1400" baseline="0" dirty="0" smtClean="0"/>
              <a:t>Another is teacher mentoring groups.</a:t>
            </a:r>
            <a:endParaRPr lang="en-US" sz="1400" dirty="0" smtClean="0"/>
          </a:p>
          <a:p>
            <a:endParaRPr lang="en-US" sz="1400" b="1" u="sng" dirty="0" smtClean="0"/>
          </a:p>
          <a:p>
            <a:r>
              <a:rPr lang="en-US" sz="1400" b="1" u="sng" dirty="0" smtClean="0"/>
              <a:t>Ask group: </a:t>
            </a:r>
          </a:p>
          <a:p>
            <a:r>
              <a:rPr lang="en-US" sz="1400" dirty="0" smtClean="0"/>
              <a:t>What policies and practices have worked in your districts?</a:t>
            </a:r>
          </a:p>
          <a:p>
            <a:r>
              <a:rPr lang="en-US" sz="1400" dirty="0" smtClean="0"/>
              <a:t>Which</a:t>
            </a:r>
            <a:r>
              <a:rPr lang="en-US" sz="1400" baseline="0" dirty="0" smtClean="0"/>
              <a:t> not so?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3E3AA-BEE3-204A-B639-DEE0CE8DAD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884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/>
              <a:buNone/>
            </a:pPr>
            <a:endParaRPr lang="en-US" sz="1400" baseline="0" dirty="0" smtClean="0"/>
          </a:p>
          <a:p>
            <a:pPr marL="285750" lvl="0" indent="-285750">
              <a:buFont typeface="Arial"/>
              <a:buChar char="•"/>
            </a:pPr>
            <a:r>
              <a:rPr lang="en-US" sz="1400" baseline="0" dirty="0" smtClean="0"/>
              <a:t>Non-Evaluative Observation different than in-classroom Principal observation which is tied to performance review and to career decisions.</a:t>
            </a:r>
            <a:br>
              <a:rPr lang="en-US" sz="1400" baseline="0" dirty="0" smtClean="0"/>
            </a:br>
            <a:endParaRPr lang="en-US" sz="1400" baseline="0" dirty="0" smtClean="0"/>
          </a:p>
          <a:p>
            <a:pPr marL="285750" indent="-285750">
              <a:buFont typeface="Arial"/>
              <a:buChar char="•"/>
            </a:pPr>
            <a:r>
              <a:rPr lang="en-US" sz="1400" b="1" u="none" dirty="0" smtClean="0"/>
              <a:t>Ideally a Coaching</a:t>
            </a:r>
            <a:r>
              <a:rPr lang="en-US" sz="1400" b="1" u="none" baseline="0" dirty="0" smtClean="0"/>
              <a:t> program will affect the overall system creating an overall culture of openness, learning driven leading to deep systemic Cultural Change.</a:t>
            </a:r>
            <a:endParaRPr lang="en-US" sz="1400" b="1" u="none" dirty="0" smtClean="0"/>
          </a:p>
          <a:p>
            <a:endParaRPr lang="en-US" sz="1400" b="1" u="none" dirty="0" smtClean="0"/>
          </a:p>
          <a:p>
            <a:r>
              <a:rPr lang="en-US" sz="1400" b="1" u="none" dirty="0" smtClean="0"/>
              <a:t>Ask group: </a:t>
            </a:r>
          </a:p>
          <a:p>
            <a:r>
              <a:rPr lang="en-US" sz="1400" dirty="0" smtClean="0"/>
              <a:t>What policies and practices have worked?</a:t>
            </a:r>
          </a:p>
          <a:p>
            <a:r>
              <a:rPr lang="en-US" sz="1400" dirty="0" smtClean="0"/>
              <a:t>Which</a:t>
            </a:r>
            <a:r>
              <a:rPr lang="en-US" sz="1400" baseline="0" dirty="0" smtClean="0"/>
              <a:t> not so?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3E3AA-BEE3-204A-B639-DEE0CE8DAD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88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8D8D3-8C97-174F-8E60-31EF757F33C8}" type="datetime1">
              <a:rPr lang="en-US" smtClean="0"/>
              <a:t>11/10/14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C54-2992-3B45-892C-39D7D8809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539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94B50-ADAD-B747-8B3C-825E4362FE13}" type="datetime1">
              <a:rPr lang="en-US" smtClean="0"/>
              <a:t>11/10/14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C54-2992-3B45-892C-39D7D8809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79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56CA-27BF-1F45-B521-ABDABDA5E8E6}" type="datetime1">
              <a:rPr lang="en-US" smtClean="0"/>
              <a:t>11/10/14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C54-2992-3B45-892C-39D7D8809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243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75F4-D702-3E4F-9344-8AC544C153A3}" type="datetime1">
              <a:rPr lang="en-US" smtClean="0"/>
              <a:t>11/10/14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C54-2992-3B45-892C-39D7D8809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532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B2DA3-684B-4141-B028-FF2501592955}" type="datetime1">
              <a:rPr lang="en-US" smtClean="0"/>
              <a:t>11/10/14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C54-2992-3B45-892C-39D7D8809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74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33AA-AD12-6F49-BC74-B6123565047E}" type="datetime1">
              <a:rPr lang="en-US" smtClean="0"/>
              <a:t>11/10/14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C54-2992-3B45-892C-39D7D8809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63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DC65-DE8C-2341-952E-6BC3447FF199}" type="datetime1">
              <a:rPr lang="en-US" smtClean="0"/>
              <a:t>11/10/14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C54-2992-3B45-892C-39D7D8809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98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09E07-6AD6-3347-9E61-7920D5F5CBD2}" type="datetime1">
              <a:rPr lang="en-US" smtClean="0"/>
              <a:t>11/10/14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C54-2992-3B45-892C-39D7D8809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68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6E9A-3966-4644-A53C-4C16A9E0DE3B}" type="datetime1">
              <a:rPr lang="en-US" smtClean="0"/>
              <a:t>11/10/14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C54-2992-3B45-892C-39D7D8809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00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5BCF6-0043-9444-972E-A242AB523C2B}" type="datetime1">
              <a:rPr lang="en-US" smtClean="0"/>
              <a:t>11/10/14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C54-2992-3B45-892C-39D7D8809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3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5AEC9-5661-6F48-9D8D-1410CF292399}" type="datetime1">
              <a:rPr lang="en-US" smtClean="0"/>
              <a:t>11/10/14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C54-2992-3B45-892C-39D7D8809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16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873E2-BD05-4145-A09D-AFA157C14F38}" type="datetime1">
              <a:rPr lang="en-US" smtClean="0"/>
              <a:t>11/10/14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DFC54-2992-3B45-892C-39D7D8809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5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hyperlink" Target="http://www.nsrfharmony.org/free-resources/protocols/a-z" TargetMode="External"/><Relationship Id="rId8" Type="http://schemas.openxmlformats.org/officeDocument/2006/relationships/hyperlink" Target="http://www.gatesfoundation.org/What-We-Do/US-Program/College-Ready-Education" TargetMode="External"/><Relationship Id="rId9" Type="http://schemas.openxmlformats.org/officeDocument/2006/relationships/hyperlink" Target="http://www.doe.mass.edu/apa/sss/dsac/" TargetMode="External"/><Relationship Id="rId10" Type="http://schemas.openxmlformats.org/officeDocument/2006/relationships/hyperlink" Target="http://hepg.org/hep-home/books/strategy-in-action" TargetMode="External"/><Relationship Id="rId11" Type="http://schemas.openxmlformats.org/officeDocument/2006/relationships/hyperlink" Target="http://www.teachers21.org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hyperlink" Target="http://Coursera.org/" TargetMode="External"/><Relationship Id="rId8" Type="http://schemas.openxmlformats.org/officeDocument/2006/relationships/hyperlink" Target="http://www.youtube.com/watch?v=82gVD0Vk7Rw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hyperlink" Target="http://www.merriam-webster.com/dictionary/teach" TargetMode="External"/><Relationship Id="rId8" Type="http://schemas.openxmlformats.org/officeDocument/2006/relationships/hyperlink" Target="http://www.coachingnetwork.org.uk/ResourceCentre/Bookshop/BookDetails.asp?bookID=20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3531" y="1111753"/>
            <a:ext cx="7551420" cy="4684151"/>
          </a:xfrm>
        </p:spPr>
        <p:txBody>
          <a:bodyPr>
            <a:normAutofit/>
          </a:bodyPr>
          <a:lstStyle/>
          <a:p>
            <a:r>
              <a:rPr lang="en-US" dirty="0" smtClean="0"/>
              <a:t>MASC 2014 Conference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Coaching: Enhancing Skills </a:t>
            </a:r>
            <a:br>
              <a:rPr lang="en-US" dirty="0" smtClean="0"/>
            </a:br>
            <a:r>
              <a:rPr lang="en-US" dirty="0" smtClean="0"/>
              <a:t>Across a Lifetime</a:t>
            </a:r>
            <a:br>
              <a:rPr lang="en-US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i="1" dirty="0"/>
              <a:t>“We are all teachers,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i="1" dirty="0"/>
              <a:t>and we are all learners.</a:t>
            </a:r>
            <a:r>
              <a:rPr lang="en-US" sz="3200" b="1" i="1" dirty="0" smtClean="0"/>
              <a:t>”</a:t>
            </a:r>
            <a:endParaRPr lang="en-US" sz="3200" dirty="0"/>
          </a:p>
        </p:txBody>
      </p:sp>
      <p:grpSp>
        <p:nvGrpSpPr>
          <p:cNvPr id="8" name="Group 7"/>
          <p:cNvGrpSpPr/>
          <p:nvPr/>
        </p:nvGrpSpPr>
        <p:grpSpPr>
          <a:xfrm>
            <a:off x="198651" y="230266"/>
            <a:ext cx="1936509" cy="1548406"/>
            <a:chOff x="86917" y="192790"/>
            <a:chExt cx="2856231" cy="2191231"/>
          </a:xfrm>
        </p:grpSpPr>
        <p:pic>
          <p:nvPicPr>
            <p:cNvPr id="4" name="Picture 3" descr="Noel WD 500G 7200:Users:noelabbott:Desktop:Coaching Puzzle Piece.pn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397" y="192790"/>
              <a:ext cx="1489710" cy="13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" name="Picture 4" descr="Noel WD 500G 7200:Users:noelabbott:Desktop:Teacher with Students.png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1006" y="192790"/>
              <a:ext cx="1412142" cy="12588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5" descr="Noel WD 500G 7200:Users:noelabbott:Desktop:Two Puzzle Pieces.png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17" y="1354052"/>
              <a:ext cx="1475075" cy="102996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6" descr="Noel WD 500G 7200:Users:noelabbott:Desktop:Coaching Words.png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9470" y="1301980"/>
              <a:ext cx="1293678" cy="936584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801842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98652" y="230266"/>
            <a:ext cx="1436614" cy="1239849"/>
            <a:chOff x="86917" y="192790"/>
            <a:chExt cx="2856231" cy="2191231"/>
          </a:xfrm>
        </p:grpSpPr>
        <p:pic>
          <p:nvPicPr>
            <p:cNvPr id="5" name="Picture 4" descr="Noel WD 500G 7200:Users:noelabbott:Desktop:Coaching Puzzle Piece.pn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397" y="192790"/>
              <a:ext cx="1489710" cy="13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5" descr="Noel WD 500G 7200:Users:noelabbott:Desktop:Teacher with Students.png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1006" y="192790"/>
              <a:ext cx="1412142" cy="12588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6" descr="Noel WD 500G 7200:Users:noelabbott:Desktop:Two Puzzle Pieces.png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17" y="1354052"/>
              <a:ext cx="1475075" cy="102996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 descr="Noel WD 500G 7200:Users:noelabbott:Desktop:Coaching Words.png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9470" y="1301980"/>
              <a:ext cx="1293678" cy="93658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1974495" y="547408"/>
            <a:ext cx="57120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Barriers to Effective Coaching</a:t>
            </a:r>
          </a:p>
          <a:p>
            <a:r>
              <a:rPr lang="en-US" sz="3200" dirty="0" smtClean="0"/>
              <a:t>Practice Level: Coach &amp; </a:t>
            </a:r>
            <a:r>
              <a:rPr lang="en-US" sz="3200" dirty="0" err="1" smtClean="0"/>
              <a:t>Coachee</a:t>
            </a:r>
            <a:endParaRPr lang="en-US" sz="3200" dirty="0"/>
          </a:p>
          <a:p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C54-2992-3B45-892C-39D7D8809A00}" type="slidenum">
              <a:rPr lang="en-US" smtClean="0"/>
              <a:t>10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02907" y="1957007"/>
            <a:ext cx="788389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err="1" smtClean="0"/>
              <a:t>Coachees</a:t>
            </a:r>
            <a:r>
              <a:rPr lang="en-US" sz="2800" dirty="0" smtClean="0"/>
              <a:t> must make self vulnerable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Teachers don’t get to watch other teachers teach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Coaches skill level in process &amp; content knowledge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Formulaic on teaching style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Self</a:t>
            </a:r>
            <a:r>
              <a:rPr lang="en-US" sz="2800" dirty="0"/>
              <a:t>-fulfilling Prophecy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/>
              <a:t>Fixed Mindset (coach or </a:t>
            </a:r>
            <a:r>
              <a:rPr lang="en-US" sz="2800" dirty="0" err="1"/>
              <a:t>coachee</a:t>
            </a:r>
            <a:r>
              <a:rPr lang="en-US" sz="2800" dirty="0" smtClean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err="1" smtClean="0"/>
              <a:t>Coachee</a:t>
            </a:r>
            <a:r>
              <a:rPr lang="en-US" sz="2800" dirty="0" smtClean="0"/>
              <a:t> resistance in many forms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Process-Task Imbalance 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Mismatch between Coach &amp; </a:t>
            </a:r>
            <a:r>
              <a:rPr lang="en-US" sz="2800" dirty="0" err="1" smtClean="0"/>
              <a:t>Coachee</a:t>
            </a:r>
            <a:r>
              <a:rPr lang="en-US" sz="2800" dirty="0" smtClean="0"/>
              <a:t> (infrequent)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30233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Elements of an Effective </a:t>
            </a:r>
            <a:br>
              <a:rPr lang="en-US" dirty="0" smtClean="0"/>
            </a:br>
            <a:r>
              <a:rPr lang="en-US" dirty="0" smtClean="0"/>
              <a:t>Coaching Session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180321"/>
              </p:ext>
            </p:extLst>
          </p:nvPr>
        </p:nvGraphicFramePr>
        <p:xfrm>
          <a:off x="551685" y="1815443"/>
          <a:ext cx="8060430" cy="3579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0215"/>
                <a:gridCol w="4030215"/>
              </a:tblGrid>
              <a:tr h="3579539">
                <a:tc>
                  <a:txBody>
                    <a:bodyPr/>
                    <a:lstStyle/>
                    <a:p>
                      <a:pPr marL="285750" lvl="0" indent="-285750">
                        <a:buFont typeface="Arial"/>
                        <a:buChar char="•"/>
                      </a:pPr>
                      <a:endParaRPr lang="en-US" b="1" dirty="0" smtClean="0">
                        <a:solidFill>
                          <a:srgbClr val="FFFFFF"/>
                        </a:solidFill>
                      </a:endParaRP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Feedback is specific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Given in a timely way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Prioritizes key learning task(s)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Action oriented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Holds </a:t>
                      </a:r>
                      <a:r>
                        <a:rPr lang="en-US" b="1" dirty="0" err="1" smtClean="0">
                          <a:solidFill>
                            <a:srgbClr val="FFFFFF"/>
                          </a:solidFill>
                        </a:rPr>
                        <a:t>Coachee</a:t>
                      </a:r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 accountable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Feedback:</a:t>
                      </a:r>
                      <a:r>
                        <a:rPr lang="en-US" b="1" baseline="0" dirty="0" smtClean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States positives first 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Provides practice opportunities during coaching session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Clear milestones related to overall skill</a:t>
                      </a:r>
                      <a:r>
                        <a:rPr lang="en-US" b="1" baseline="0" dirty="0" smtClean="0">
                          <a:solidFill>
                            <a:srgbClr val="FFFFFF"/>
                          </a:solidFill>
                        </a:rPr>
                        <a:t> development plan</a:t>
                      </a:r>
                    </a:p>
                    <a:p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FFFFFF"/>
                        </a:solidFill>
                      </a:endParaRP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Balances Directive and Reflective</a:t>
                      </a:r>
                      <a:r>
                        <a:rPr lang="en-US" b="1" baseline="0" dirty="0" smtClean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behaviors appropriate to skill &amp; style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Provides information in a way that matches </a:t>
                      </a:r>
                      <a:r>
                        <a:rPr lang="en-US" b="1" dirty="0" err="1" smtClean="0">
                          <a:solidFill>
                            <a:srgbClr val="FFFFFF"/>
                          </a:solidFill>
                        </a:rPr>
                        <a:t>Coachee’s</a:t>
                      </a:r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 learning need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Builds timely</a:t>
                      </a:r>
                      <a:r>
                        <a:rPr lang="en-US" b="1" baseline="0" dirty="0" smtClean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follow-up check-ins 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Obtains</a:t>
                      </a:r>
                      <a:r>
                        <a:rPr lang="en-US" b="1" baseline="0" dirty="0" smtClean="0">
                          <a:solidFill>
                            <a:srgbClr val="FFFFFF"/>
                          </a:solidFill>
                        </a:rPr>
                        <a:t> aligned agreement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Builds Knowledge, Skill, and Confidence of </a:t>
                      </a:r>
                      <a:r>
                        <a:rPr lang="en-US" b="1" dirty="0" err="1" smtClean="0">
                          <a:solidFill>
                            <a:srgbClr val="FFFFFF"/>
                          </a:solidFill>
                        </a:rPr>
                        <a:t>Coachee</a:t>
                      </a:r>
                      <a:endParaRPr lang="en-US" b="1" dirty="0" smtClean="0">
                        <a:solidFill>
                          <a:srgbClr val="FFFFFF"/>
                        </a:solidFill>
                      </a:endParaRP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Deepens </a:t>
                      </a:r>
                      <a:r>
                        <a:rPr lang="en-US" b="1" dirty="0" err="1" smtClean="0">
                          <a:solidFill>
                            <a:srgbClr val="FFFFFF"/>
                          </a:solidFill>
                        </a:rPr>
                        <a:t>Coachee’s</a:t>
                      </a:r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 trust in Coach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rgbClr val="FFFFFF"/>
                        </a:solidFill>
                      </a:endParaRPr>
                    </a:p>
                    <a:p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C54-2992-3B45-892C-39D7D8809A0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231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98652" y="230266"/>
            <a:ext cx="1436614" cy="1239849"/>
            <a:chOff x="86917" y="192790"/>
            <a:chExt cx="2856231" cy="2191231"/>
          </a:xfrm>
        </p:grpSpPr>
        <p:pic>
          <p:nvPicPr>
            <p:cNvPr id="5" name="Picture 4" descr="Noel WD 500G 7200:Users:noelabbott:Desktop:Coaching Puzzle Piece.pn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397" y="192790"/>
              <a:ext cx="1489710" cy="13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5" descr="Noel WD 500G 7200:Users:noelabbott:Desktop:Teacher with Students.png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1006" y="192790"/>
              <a:ext cx="1412142" cy="12588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6" descr="Noel WD 500G 7200:Users:noelabbott:Desktop:Two Puzzle Pieces.png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17" y="1354052"/>
              <a:ext cx="1475075" cy="102996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 descr="Noel WD 500G 7200:Users:noelabbott:Desktop:Coaching Words.png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9470" y="1301980"/>
              <a:ext cx="1293678" cy="93658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3098563" y="492950"/>
            <a:ext cx="393128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For More Information: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C54-2992-3B45-892C-39D7D8809A00}" type="slidenum">
              <a:rPr lang="en-US" smtClean="0"/>
              <a:t>12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224035" y="1478333"/>
            <a:ext cx="752323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Session presented by Noel </a:t>
            </a:r>
            <a:r>
              <a:rPr lang="en-US" sz="2000" dirty="0" smtClean="0"/>
              <a:t>Abbott, Coach &amp; Consultant</a:t>
            </a:r>
            <a:endParaRPr lang="en-US" sz="2000" dirty="0"/>
          </a:p>
          <a:p>
            <a:r>
              <a:rPr lang="en-US" sz="2000" dirty="0"/>
              <a:t>(413) 461-6388  </a:t>
            </a:r>
            <a:r>
              <a:rPr lang="en-US" sz="2000" dirty="0" smtClean="0"/>
              <a:t> </a:t>
            </a:r>
            <a:r>
              <a:rPr lang="en-US" sz="2000" dirty="0" err="1" smtClean="0"/>
              <a:t>Noel</a:t>
            </a:r>
            <a:r>
              <a:rPr lang="en-US" sz="2000" dirty="0" err="1"/>
              <a:t>@BrainTwig.com</a:t>
            </a:r>
            <a:endParaRPr lang="en-US" sz="2000" dirty="0"/>
          </a:p>
          <a:p>
            <a:endParaRPr lang="en-US" sz="1400" dirty="0" smtClean="0"/>
          </a:p>
          <a:p>
            <a:r>
              <a:rPr lang="en-US" sz="2000" dirty="0" smtClean="0"/>
              <a:t>National School Reform Faculty Observation Protocols:</a:t>
            </a:r>
          </a:p>
          <a:p>
            <a:r>
              <a:rPr lang="en-US" sz="2000" dirty="0">
                <a:hlinkClick r:id="rId7"/>
              </a:rPr>
              <a:t>http://www.nsrfharmony.org/free-resources/protocols/a-z</a:t>
            </a:r>
            <a:endParaRPr lang="en-US" sz="2000" dirty="0"/>
          </a:p>
          <a:p>
            <a:endParaRPr lang="en-US" sz="1100" dirty="0"/>
          </a:p>
          <a:p>
            <a:r>
              <a:rPr lang="en-US" sz="2000" dirty="0" smtClean="0"/>
              <a:t>The Gates Foundation Report: </a:t>
            </a:r>
          </a:p>
          <a:p>
            <a:r>
              <a:rPr lang="en-US" sz="2000" dirty="0">
                <a:hlinkClick r:id="rId8"/>
              </a:rPr>
              <a:t>http://www.gatesfoundation.org/What-We-Do/US-Program/College-Ready-</a:t>
            </a:r>
            <a:r>
              <a:rPr lang="en-US" sz="2000" dirty="0" smtClean="0">
                <a:hlinkClick r:id="rId8"/>
              </a:rPr>
              <a:t>Education</a:t>
            </a:r>
            <a:endParaRPr lang="en-US" sz="2000" dirty="0" smtClean="0"/>
          </a:p>
          <a:p>
            <a:endParaRPr lang="en-US" sz="1400" dirty="0" smtClean="0"/>
          </a:p>
          <a:p>
            <a:r>
              <a:rPr lang="en-US" sz="2000" dirty="0" smtClean="0"/>
              <a:t>District School Assistance Centers</a:t>
            </a:r>
          </a:p>
          <a:p>
            <a:r>
              <a:rPr lang="en-US" sz="2000" dirty="0">
                <a:hlinkClick r:id="rId9"/>
              </a:rPr>
              <a:t>http://www.doe.mass.edu/apa/sss/dsac</a:t>
            </a:r>
            <a:r>
              <a:rPr lang="en-US" sz="2000" dirty="0" smtClean="0">
                <a:hlinkClick r:id="rId9"/>
              </a:rPr>
              <a:t>/</a:t>
            </a:r>
            <a:endParaRPr lang="en-US" sz="2000" dirty="0" smtClean="0"/>
          </a:p>
          <a:p>
            <a:r>
              <a:rPr lang="en-US" sz="2000" dirty="0"/>
              <a:t>New Superintendent’s Induction </a:t>
            </a:r>
            <a:r>
              <a:rPr lang="en-US" sz="2000" dirty="0" smtClean="0"/>
              <a:t>Program. Using “Strategy </a:t>
            </a:r>
            <a:r>
              <a:rPr lang="en-US" sz="2000" dirty="0"/>
              <a:t>in </a:t>
            </a:r>
            <a:r>
              <a:rPr lang="en-US" sz="2000" dirty="0" smtClean="0"/>
              <a:t>Action” </a:t>
            </a:r>
            <a:br>
              <a:rPr lang="en-US" sz="2000" dirty="0" smtClean="0"/>
            </a:br>
            <a:r>
              <a:rPr lang="en-US" sz="2000" dirty="0" smtClean="0"/>
              <a:t>as key resource.</a:t>
            </a:r>
          </a:p>
          <a:p>
            <a:r>
              <a:rPr lang="en-US" sz="2000" dirty="0">
                <a:hlinkClick r:id="rId10"/>
              </a:rPr>
              <a:t>http://hepg.org/hep-home/books/strategy-in-</a:t>
            </a:r>
            <a:r>
              <a:rPr lang="en-US" sz="2000" dirty="0" smtClean="0">
                <a:hlinkClick r:id="rId10"/>
              </a:rPr>
              <a:t>action</a:t>
            </a:r>
            <a:endParaRPr lang="en-US" sz="2000" dirty="0" smtClean="0"/>
          </a:p>
          <a:p>
            <a:endParaRPr lang="en-US" sz="1100" dirty="0"/>
          </a:p>
          <a:p>
            <a:r>
              <a:rPr lang="en-US" sz="2000" dirty="0"/>
              <a:t>Teachers 21: </a:t>
            </a:r>
            <a:r>
              <a:rPr lang="en-US" sz="2000" dirty="0">
                <a:hlinkClick r:id="rId11"/>
              </a:rPr>
              <a:t>http://www.teachers21.org</a:t>
            </a:r>
            <a:r>
              <a:rPr lang="en-US" sz="2000" dirty="0" smtClean="0">
                <a:hlinkClick r:id="rId11"/>
              </a:rPr>
              <a:t>/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876690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98652" y="230266"/>
            <a:ext cx="1436614" cy="1239849"/>
            <a:chOff x="86917" y="192790"/>
            <a:chExt cx="2856231" cy="2191231"/>
          </a:xfrm>
        </p:grpSpPr>
        <p:pic>
          <p:nvPicPr>
            <p:cNvPr id="5" name="Picture 4" descr="Noel WD 500G 7200:Users:noelabbott:Desktop:Coaching Puzzle Piece.pn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397" y="192790"/>
              <a:ext cx="1489710" cy="13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5" descr="Noel WD 500G 7200:Users:noelabbott:Desktop:Teacher with Students.png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1006" y="192790"/>
              <a:ext cx="1412142" cy="12588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6" descr="Noel WD 500G 7200:Users:noelabbott:Desktop:Two Puzzle Pieces.png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17" y="1354052"/>
              <a:ext cx="1475075" cy="102996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 descr="Noel WD 500G 7200:Users:noelabbott:Desktop:Coaching Words.png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9470" y="1301980"/>
              <a:ext cx="1293678" cy="93658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2460891" y="317647"/>
            <a:ext cx="5887624" cy="646331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Post 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Presentation Comments: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C54-2992-3B45-892C-39D7D8809A00}" type="slidenum">
              <a:rPr lang="en-US" smtClean="0"/>
              <a:t>13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35266" y="1027610"/>
            <a:ext cx="7312500" cy="5570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400" dirty="0" smtClean="0"/>
              <a:t>Check “Notes” sections starting with slide #4 for additional comments.</a:t>
            </a:r>
          </a:p>
          <a:p>
            <a:pPr marL="285750" indent="-285750">
              <a:buFont typeface="Arial"/>
              <a:buChar char="•"/>
            </a:pPr>
            <a:endParaRPr lang="en-US" sz="800" dirty="0"/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Coaching </a:t>
            </a:r>
            <a:r>
              <a:rPr lang="en-US" sz="1400" dirty="0"/>
              <a:t>has the capacity to play a powerful positive role in both Teacher and Administrative effectiveness with the goal of good education for </a:t>
            </a:r>
            <a:r>
              <a:rPr lang="en-US" sz="1400" b="1" dirty="0"/>
              <a:t>every</a:t>
            </a:r>
            <a:r>
              <a:rPr lang="en-US" sz="1400" dirty="0"/>
              <a:t> student. </a:t>
            </a:r>
          </a:p>
          <a:p>
            <a:endParaRPr lang="en-US" sz="800" dirty="0"/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With </a:t>
            </a:r>
            <a:r>
              <a:rPr lang="en-US" sz="1400" dirty="0"/>
              <a:t>funding expiring next Summer for Race to the Top, School Districts will have less money for coaching programs. To offset that there are: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MA </a:t>
            </a:r>
            <a:r>
              <a:rPr lang="en-US" sz="1400" dirty="0"/>
              <a:t>State resources through DSAC for Coaching Superintendents, The New Superintendent's Induction Program and likely other good low cost programs</a:t>
            </a:r>
            <a:r>
              <a:rPr lang="en-US" sz="1400" dirty="0" smtClean="0"/>
              <a:t>.</a:t>
            </a:r>
          </a:p>
          <a:p>
            <a:endParaRPr lang="en-US" sz="800" dirty="0"/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Consider online education for coaches and teachers. </a:t>
            </a:r>
            <a:r>
              <a:rPr lang="en-US" sz="1400" dirty="0" err="1" smtClean="0"/>
              <a:t>Coursera.org</a:t>
            </a:r>
            <a:r>
              <a:rPr lang="en-US" sz="1400" dirty="0" smtClean="0"/>
              <a:t> just offered </a:t>
            </a:r>
            <a:r>
              <a:rPr lang="en-US" sz="1400" dirty="0"/>
              <a:t>"Coaching Teachers: Promoting Changes That </a:t>
            </a:r>
            <a:r>
              <a:rPr lang="en-US" sz="1400" dirty="0" smtClean="0"/>
              <a:t>Stick”. MIT Open Courseware and others also have programs. </a:t>
            </a:r>
            <a:endParaRPr lang="en-US" sz="1400" dirty="0"/>
          </a:p>
          <a:p>
            <a:endParaRPr lang="en-US" sz="800" dirty="0">
              <a:hlinkClick r:id="rId7"/>
            </a:endParaRPr>
          </a:p>
          <a:p>
            <a:r>
              <a:rPr lang="en-US" sz="1400" dirty="0" smtClean="0"/>
              <a:t>• </a:t>
            </a:r>
            <a:r>
              <a:rPr lang="en-US" sz="1400" dirty="0"/>
              <a:t> Teacher Mentoring Programs in which teachers are trained to mentor other new teachers who come into the system. I was very impressed with the MASC presentation for "Mentoring: Sharing the Craft of Teaching" presentation </a:t>
            </a:r>
            <a:r>
              <a:rPr lang="en-US" sz="1400" dirty="0" smtClean="0"/>
              <a:t>by the staff </a:t>
            </a:r>
            <a:r>
              <a:rPr lang="en-US" sz="1400" dirty="0"/>
              <a:t>of King Philip Middle School. If you contact Patrick </a:t>
            </a:r>
            <a:r>
              <a:rPr lang="en-US" sz="1400" dirty="0" err="1"/>
              <a:t>Francomano</a:t>
            </a:r>
            <a:r>
              <a:rPr lang="en-US" sz="1400" dirty="0"/>
              <a:t>, King Philip School Committee and MASC President Elect, he would put you in touch with </a:t>
            </a:r>
            <a:r>
              <a:rPr lang="en-US" sz="1400" dirty="0" smtClean="0"/>
              <a:t>resources who </a:t>
            </a:r>
            <a:r>
              <a:rPr lang="en-US" sz="1400" dirty="0"/>
              <a:t>could be very helpful</a:t>
            </a:r>
            <a:r>
              <a:rPr lang="en-US" sz="1400" dirty="0" smtClean="0"/>
              <a:t>. Two notable elements of that presentation: </a:t>
            </a:r>
          </a:p>
          <a:p>
            <a:r>
              <a:rPr lang="en-US" sz="1400" dirty="0"/>
              <a:t>	- They had apparently achieved a </a:t>
            </a:r>
            <a:r>
              <a:rPr lang="en-US" sz="1400" dirty="0" smtClean="0"/>
              <a:t>clear culture </a:t>
            </a:r>
            <a:r>
              <a:rPr lang="en-US" sz="1400" dirty="0"/>
              <a:t>shift </a:t>
            </a:r>
            <a:r>
              <a:rPr lang="en-US" sz="1400" dirty="0" smtClean="0"/>
              <a:t>towards sharing </a:t>
            </a:r>
            <a:r>
              <a:rPr lang="en-US" sz="1400" dirty="0"/>
              <a:t>knowledge and resources.</a:t>
            </a:r>
          </a:p>
          <a:p>
            <a:r>
              <a:rPr lang="en-US" sz="1400" dirty="0"/>
              <a:t>	-  The program </a:t>
            </a:r>
            <a:r>
              <a:rPr lang="en-US" sz="1400" dirty="0" smtClean="0"/>
              <a:t>appeared very comprehensive </a:t>
            </a:r>
            <a:r>
              <a:rPr lang="en-US" sz="1400" dirty="0"/>
              <a:t>and well thought through in all </a:t>
            </a:r>
            <a:r>
              <a:rPr lang="en-US" sz="1400" dirty="0" smtClean="0"/>
              <a:t>details.</a:t>
            </a:r>
            <a:r>
              <a:rPr lang="en-US" sz="1400" dirty="0"/>
              <a:t> </a:t>
            </a:r>
          </a:p>
          <a:p>
            <a:endParaRPr lang="en-US" sz="800" dirty="0"/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Consider ways </a:t>
            </a:r>
            <a:r>
              <a:rPr lang="en-US" sz="1400" dirty="0"/>
              <a:t>to structure effective policy changes, such as coaching, for the long term because only </a:t>
            </a:r>
            <a:r>
              <a:rPr lang="en-US" sz="1400" dirty="0" smtClean="0"/>
              <a:t>long term changes </a:t>
            </a:r>
            <a:r>
              <a:rPr lang="en-US" sz="1400" dirty="0"/>
              <a:t>will generate the kind of Culture Change needed. </a:t>
            </a:r>
            <a:endParaRPr lang="en-US" sz="1400" dirty="0" smtClean="0"/>
          </a:p>
          <a:p>
            <a:pPr marL="285750" indent="-285750">
              <a:buFont typeface="Arial"/>
              <a:buChar char="•"/>
            </a:pPr>
            <a:endParaRPr lang="en-US" sz="800" dirty="0"/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Watch the first minute and 12 </a:t>
            </a:r>
            <a:r>
              <a:rPr lang="en-US" sz="1400" dirty="0" smtClean="0"/>
              <a:t>seconds of the video </a:t>
            </a:r>
            <a:r>
              <a:rPr lang="en-US" sz="1400" dirty="0"/>
              <a:t>"Bad Coach vs. Good </a:t>
            </a:r>
            <a:r>
              <a:rPr lang="en-US" sz="1400" dirty="0" smtClean="0"/>
              <a:t>Coach”, </a:t>
            </a:r>
            <a:r>
              <a:rPr lang="en-US" sz="1400" dirty="0"/>
              <a:t>laugh, then lay out what you might do differently as the coach. You can use slides #  using slides #4 and #11 from </a:t>
            </a:r>
            <a:r>
              <a:rPr lang="en-US" sz="1400" dirty="0" err="1" smtClean="0"/>
              <a:t>Powerpoint</a:t>
            </a:r>
            <a:r>
              <a:rPr lang="en-US" sz="1400" dirty="0" smtClean="0"/>
              <a:t> as a reference.  </a:t>
            </a:r>
            <a:r>
              <a:rPr lang="en-US" sz="1400" u="sng" dirty="0" smtClean="0">
                <a:hlinkClick r:id="rId8"/>
              </a:rPr>
              <a:t>http</a:t>
            </a:r>
            <a:r>
              <a:rPr lang="en-US" sz="1400" u="sng" dirty="0">
                <a:hlinkClick r:id="rId8"/>
              </a:rPr>
              <a:t>://www.youtube.com/watch?v=</a:t>
            </a:r>
            <a:r>
              <a:rPr lang="en-US" sz="1400" u="sng" dirty="0" smtClean="0">
                <a:hlinkClick r:id="rId8"/>
              </a:rPr>
              <a:t>82gVD0Vk7Rw</a:t>
            </a:r>
            <a:endParaRPr lang="en-US" sz="1400" u="sng" dirty="0"/>
          </a:p>
        </p:txBody>
      </p:sp>
    </p:spTree>
    <p:extLst>
      <p:ext uri="{BB962C8B-B14F-4D97-AF65-F5344CB8AC3E}">
        <p14:creationId xmlns:p14="http://schemas.microsoft.com/office/powerpoint/2010/main" val="3717628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98652" y="230266"/>
            <a:ext cx="1436614" cy="1239849"/>
            <a:chOff x="86917" y="192790"/>
            <a:chExt cx="2856231" cy="2191231"/>
          </a:xfrm>
        </p:grpSpPr>
        <p:pic>
          <p:nvPicPr>
            <p:cNvPr id="5" name="Picture 4" descr="Noel WD 500G 7200:Users:noelabbott:Desktop:Coaching Puzzle Piece.pn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397" y="192790"/>
              <a:ext cx="1489710" cy="13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5" descr="Noel WD 500G 7200:Users:noelabbott:Desktop:Teacher with Students.png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1006" y="192790"/>
              <a:ext cx="1412142" cy="12588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6" descr="Noel WD 500G 7200:Users:noelabbott:Desktop:Two Puzzle Pieces.png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17" y="1354052"/>
              <a:ext cx="1475075" cy="102996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 descr="Noel WD 500G 7200:Users:noelabbott:Desktop:Coaching Words.png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9470" y="1301980"/>
              <a:ext cx="1293678" cy="93658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3505381" y="364115"/>
            <a:ext cx="1896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Agenda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1443366" y="1307872"/>
            <a:ext cx="7122399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Goals &amp; Session take-</a:t>
            </a:r>
            <a:r>
              <a:rPr lang="en-US" sz="2400" dirty="0" err="1" smtClean="0"/>
              <a:t>aways</a:t>
            </a:r>
            <a:endParaRPr lang="en-US" sz="2400" dirty="0" smtClean="0"/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How I came to value coaching 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Exercise: Three reflective </a:t>
            </a:r>
            <a:r>
              <a:rPr lang="en-US" sz="2400" dirty="0"/>
              <a:t>q</a:t>
            </a:r>
            <a:r>
              <a:rPr lang="en-US" sz="2400" dirty="0" smtClean="0"/>
              <a:t>uestions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Key Skills &amp; Attributes of The Effective Coach.</a:t>
            </a:r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Coaching and Teaching – Definitions &amp; Distinctions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Does Coaching Work? 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Barriers to effective coaching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Policies that support effective Coaching Programs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Elements of an Effective Coaching </a:t>
            </a:r>
            <a:r>
              <a:rPr lang="en-US" sz="2400" dirty="0" smtClean="0"/>
              <a:t>Session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Coaching Video and feedback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Q&amp;A and Wrap-up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C54-2992-3B45-892C-39D7D8809A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6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98652" y="230266"/>
            <a:ext cx="1436614" cy="1239849"/>
            <a:chOff x="86917" y="192790"/>
            <a:chExt cx="2856231" cy="2191231"/>
          </a:xfrm>
        </p:grpSpPr>
        <p:pic>
          <p:nvPicPr>
            <p:cNvPr id="5" name="Picture 4" descr="Noel WD 500G 7200:Users:noelabbott:Desktop:Coaching Puzzle Piece.pn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397" y="192790"/>
              <a:ext cx="1489710" cy="13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5" descr="Noel WD 500G 7200:Users:noelabbott:Desktop:Teacher with Students.png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1006" y="192790"/>
              <a:ext cx="1412142" cy="12588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6" descr="Noel WD 500G 7200:Users:noelabbott:Desktop:Two Puzzle Pieces.png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17" y="1354052"/>
              <a:ext cx="1475075" cy="102996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 descr="Noel WD 500G 7200:Users:noelabbott:Desktop:Coaching Words.png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9470" y="1301980"/>
              <a:ext cx="1293678" cy="93658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1864079" y="942573"/>
            <a:ext cx="5865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Coaches I’ve Been Touched By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940578" y="2530413"/>
            <a:ext cx="7921901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/>
              <a:buChar char="•"/>
            </a:pPr>
            <a:r>
              <a:rPr lang="en-US" sz="2800" dirty="0"/>
              <a:t>What coaches have you encountered in your life</a:t>
            </a:r>
            <a:r>
              <a:rPr lang="en-US" sz="2800" dirty="0" smtClean="0"/>
              <a:t>?</a:t>
            </a:r>
            <a:br>
              <a:rPr lang="en-US" sz="2800" dirty="0" smtClean="0"/>
            </a:br>
            <a:endParaRPr lang="en-US" sz="2800" dirty="0" smtClean="0"/>
          </a:p>
          <a:p>
            <a:pPr marL="285750" lvl="0" indent="-285750">
              <a:buFont typeface="Arial"/>
              <a:buChar char="•"/>
            </a:pPr>
            <a:r>
              <a:rPr lang="en-US" sz="2800" dirty="0" smtClean="0"/>
              <a:t>What </a:t>
            </a:r>
            <a:r>
              <a:rPr lang="en-US" sz="2800" dirty="0"/>
              <a:t>difference </a:t>
            </a:r>
            <a:r>
              <a:rPr lang="en-US" sz="2800" dirty="0" smtClean="0"/>
              <a:t>did they make </a:t>
            </a:r>
            <a:r>
              <a:rPr lang="en-US" sz="2800" dirty="0"/>
              <a:t>for </a:t>
            </a:r>
            <a:r>
              <a:rPr lang="en-US" sz="2800" dirty="0" smtClean="0"/>
              <a:t>you? </a:t>
            </a:r>
            <a:br>
              <a:rPr lang="en-US" sz="2800" dirty="0" smtClean="0"/>
            </a:br>
            <a:endParaRPr lang="en-US" sz="2800" dirty="0"/>
          </a:p>
          <a:p>
            <a:pPr marL="285750" lvl="0" indent="-285750">
              <a:buFont typeface="Arial"/>
              <a:buChar char="•"/>
            </a:pPr>
            <a:r>
              <a:rPr lang="en-US" sz="2800" dirty="0"/>
              <a:t>What skills and attributes were </a:t>
            </a:r>
            <a:r>
              <a:rPr lang="en-US" sz="2800" dirty="0" smtClean="0"/>
              <a:t>present?</a:t>
            </a:r>
            <a:endParaRPr lang="en-US" sz="2800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C54-2992-3B45-892C-39D7D8809A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62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98652" y="230266"/>
            <a:ext cx="1436614" cy="1239849"/>
            <a:chOff x="86917" y="192790"/>
            <a:chExt cx="2856231" cy="2191231"/>
          </a:xfrm>
        </p:grpSpPr>
        <p:pic>
          <p:nvPicPr>
            <p:cNvPr id="5" name="Picture 4" descr="Noel WD 500G 7200:Users:noelabbott:Desktop:Coaching Puzzle Piece.pn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397" y="192790"/>
              <a:ext cx="1489710" cy="13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5" descr="Noel WD 500G 7200:Users:noelabbott:Desktop:Teacher with Students.png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1006" y="192790"/>
              <a:ext cx="1412142" cy="12588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6" descr="Noel WD 500G 7200:Users:noelabbott:Desktop:Two Puzzle Pieces.png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17" y="1354052"/>
              <a:ext cx="1475075" cy="102996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 descr="Noel WD 500G 7200:Users:noelabbott:Desktop:Coaching Words.png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9470" y="1301980"/>
              <a:ext cx="1293678" cy="93658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2838138" y="467740"/>
            <a:ext cx="373972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The Effective Coach</a:t>
            </a:r>
          </a:p>
          <a:p>
            <a:pPr algn="ctr"/>
            <a:r>
              <a:rPr lang="en-US" sz="3200" dirty="0" smtClean="0"/>
              <a:t>Key Skills &amp;Attributes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454261"/>
              </p:ext>
            </p:extLst>
          </p:nvPr>
        </p:nvGraphicFramePr>
        <p:xfrm>
          <a:off x="417161" y="1919821"/>
          <a:ext cx="8306198" cy="3932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3099"/>
                <a:gridCol w="4153099"/>
              </a:tblGrid>
              <a:tr h="3932295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endParaRPr lang="en-US" sz="2000" dirty="0" smtClean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dirty="0" smtClean="0"/>
                        <a:t>Flexibility within a clear structure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dirty="0" smtClean="0"/>
                        <a:t>Balanced content and process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dirty="0" smtClean="0"/>
                        <a:t>Patience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dirty="0" smtClean="0"/>
                        <a:t>Vision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dirty="0" smtClean="0"/>
                        <a:t>Commitment and Care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dirty="0" smtClean="0"/>
                        <a:t>Clarity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dirty="0" smtClean="0"/>
                        <a:t>The ability to listen non-judgmentally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dirty="0" smtClean="0"/>
                        <a:t>Clarifies through skillful questions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endParaRPr lang="en-US" sz="2000" dirty="0" smtClean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dirty="0" smtClean="0"/>
                        <a:t>Focus to keep </a:t>
                      </a:r>
                      <a:r>
                        <a:rPr lang="en-US" sz="2000" dirty="0" err="1" smtClean="0"/>
                        <a:t>Coachee</a:t>
                      </a:r>
                      <a:r>
                        <a:rPr lang="en-US" sz="2000" dirty="0" smtClean="0"/>
                        <a:t> on track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dirty="0" smtClean="0"/>
                        <a:t>A tolerance for ambiguity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dirty="0" smtClean="0"/>
                        <a:t>Present in confrontation</a:t>
                      </a:r>
                      <a:endParaRPr lang="en-US" sz="2000" baseline="0" dirty="0" smtClean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baseline="0" dirty="0" smtClean="0"/>
                        <a:t>Flexibility to </a:t>
                      </a:r>
                      <a:r>
                        <a:rPr lang="en-US" sz="2000" dirty="0" smtClean="0"/>
                        <a:t>support</a:t>
                      </a:r>
                      <a:r>
                        <a:rPr lang="en-US" sz="2000" baseline="0" dirty="0" smtClean="0"/>
                        <a:t> each </a:t>
                      </a:r>
                      <a:r>
                        <a:rPr lang="en-US" sz="2000" baseline="0" dirty="0" err="1" smtClean="0"/>
                        <a:t>Coachee</a:t>
                      </a:r>
                      <a:r>
                        <a:rPr lang="en-US" sz="2000" baseline="0" dirty="0" smtClean="0"/>
                        <a:t> in developing their unique style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dirty="0" smtClean="0"/>
                        <a:t>Sees strengths</a:t>
                      </a:r>
                      <a:r>
                        <a:rPr lang="en-US" sz="2000" baseline="0" dirty="0" smtClean="0"/>
                        <a:t> and potentials as well as weaknesses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000" dirty="0" smtClean="0"/>
                        <a:t>The capacity to inspire (SFP) </a:t>
                      </a:r>
                      <a:endParaRPr lang="en-US" sz="2000" baseline="0" dirty="0" smtClean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baseline="0" dirty="0" smtClean="0"/>
                        <a:t>Sufficient </a:t>
                      </a:r>
                      <a:r>
                        <a:rPr lang="en-US" sz="2000" dirty="0" smtClean="0"/>
                        <a:t>Content knowledge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C54-2992-3B45-892C-39D7D8809A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051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98652" y="230266"/>
            <a:ext cx="1436614" cy="1239849"/>
            <a:chOff x="86917" y="192790"/>
            <a:chExt cx="2856231" cy="2191231"/>
          </a:xfrm>
        </p:grpSpPr>
        <p:pic>
          <p:nvPicPr>
            <p:cNvPr id="5" name="Picture 4" descr="Noel WD 500G 7200:Users:noelabbott:Desktop:Coaching Puzzle Piece.pn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397" y="192790"/>
              <a:ext cx="1489710" cy="13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5" descr="Noel WD 500G 7200:Users:noelabbott:Desktop:Teacher with Students.png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1006" y="192790"/>
              <a:ext cx="1412142" cy="12588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6" descr="Noel WD 500G 7200:Users:noelabbott:Desktop:Two Puzzle Pieces.png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17" y="1354052"/>
              <a:ext cx="1475075" cy="102996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 descr="Noel WD 500G 7200:Users:noelabbott:Desktop:Coaching Words.png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9470" y="1301980"/>
              <a:ext cx="1293678" cy="93658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2700766" y="565483"/>
            <a:ext cx="36667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Coaching &amp; Teaching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90625" y="1607626"/>
            <a:ext cx="7143101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Teaching:</a:t>
            </a:r>
          </a:p>
          <a:p>
            <a:pPr marL="171450" indent="-171450">
              <a:buFont typeface="Arial"/>
              <a:buChar char="•"/>
            </a:pPr>
            <a:r>
              <a:rPr lang="en-US" sz="2000" dirty="0"/>
              <a:t> </a:t>
            </a:r>
            <a:r>
              <a:rPr lang="en-US" sz="2000" dirty="0" smtClean="0"/>
              <a:t>To </a:t>
            </a:r>
            <a:r>
              <a:rPr lang="en-US" sz="2000" dirty="0"/>
              <a:t>cause to know </a:t>
            </a:r>
            <a:r>
              <a:rPr lang="en-US" sz="2000" dirty="0" smtClean="0"/>
              <a:t>something, to know how, or to accustom </a:t>
            </a:r>
            <a:r>
              <a:rPr lang="en-US" sz="2000" dirty="0"/>
              <a:t>to some action or </a:t>
            </a:r>
            <a:r>
              <a:rPr lang="en-US" sz="2000" dirty="0" smtClean="0"/>
              <a:t>attitude.</a:t>
            </a:r>
          </a:p>
          <a:p>
            <a:pPr marL="171450" indent="-171450">
              <a:buFont typeface="Arial"/>
              <a:buChar char="•"/>
            </a:pPr>
            <a:r>
              <a:rPr lang="en-US" sz="2000" dirty="0" smtClean="0"/>
              <a:t>To </a:t>
            </a:r>
            <a:r>
              <a:rPr lang="en-US" sz="2000" dirty="0"/>
              <a:t>guide the studies </a:t>
            </a:r>
            <a:r>
              <a:rPr lang="en-US" sz="2000" dirty="0" smtClean="0"/>
              <a:t>of, to </a:t>
            </a:r>
            <a:r>
              <a:rPr lang="en-US" sz="2000" dirty="0"/>
              <a:t>impart the knowledge </a:t>
            </a:r>
            <a:r>
              <a:rPr lang="en-US" sz="2000" dirty="0" smtClean="0"/>
              <a:t>of, to </a:t>
            </a:r>
            <a:r>
              <a:rPr lang="en-US" sz="2000" dirty="0"/>
              <a:t>conduct instruction </a:t>
            </a:r>
            <a:r>
              <a:rPr lang="en-US" sz="2000" dirty="0" smtClean="0"/>
              <a:t>regularly.</a:t>
            </a:r>
            <a:endParaRPr lang="en-US" sz="900" dirty="0" smtClean="0"/>
          </a:p>
          <a:p>
            <a:r>
              <a:rPr lang="en-US" sz="900" dirty="0" smtClean="0"/>
              <a:t> </a:t>
            </a:r>
            <a:endParaRPr lang="en-US" sz="900" dirty="0"/>
          </a:p>
          <a:p>
            <a:r>
              <a:rPr lang="en-US" sz="1600" dirty="0"/>
              <a:t>Adopted from</a:t>
            </a:r>
            <a:r>
              <a:rPr lang="en-US" sz="1600" dirty="0" smtClean="0"/>
              <a:t>:  </a:t>
            </a:r>
            <a:r>
              <a:rPr lang="en-US" sz="1600" u="sng" dirty="0" smtClean="0">
                <a:hlinkClick r:id="rId7"/>
              </a:rPr>
              <a:t>http</a:t>
            </a:r>
            <a:r>
              <a:rPr lang="en-US" sz="1600" u="sng" dirty="0">
                <a:hlinkClick r:id="rId7"/>
              </a:rPr>
              <a:t>://www.merriam-webster.com/dictionary/</a:t>
            </a:r>
            <a:r>
              <a:rPr lang="en-US" sz="1600" u="sng" dirty="0" smtClean="0">
                <a:hlinkClick r:id="rId7"/>
              </a:rPr>
              <a:t>teach</a:t>
            </a:r>
            <a:endParaRPr lang="en-US" sz="1600" u="sng" dirty="0" smtClean="0"/>
          </a:p>
          <a:p>
            <a:endParaRPr lang="en-US" sz="900" u="sng" dirty="0" smtClean="0"/>
          </a:p>
          <a:p>
            <a:endParaRPr lang="en-US" sz="900" u="sng" dirty="0" smtClean="0"/>
          </a:p>
          <a:p>
            <a:r>
              <a:rPr lang="en-US" sz="2000" b="1" u="sng" dirty="0" smtClean="0"/>
              <a:t>Coaching:</a:t>
            </a:r>
            <a:endParaRPr lang="en-US" sz="2000" b="1" u="sng" dirty="0"/>
          </a:p>
          <a:p>
            <a:r>
              <a:rPr lang="en-US" sz="2000" dirty="0" smtClean="0"/>
              <a:t>Coaching is a </a:t>
            </a:r>
            <a:r>
              <a:rPr lang="en-US" sz="2000" dirty="0"/>
              <a:t>process that enables learning and development to occur and thus performance to improve. </a:t>
            </a:r>
            <a:r>
              <a:rPr lang="en-US" sz="2000" dirty="0" smtClean="0"/>
              <a:t>Coaching requires </a:t>
            </a:r>
            <a:r>
              <a:rPr lang="en-US" sz="2000" dirty="0"/>
              <a:t>a knowledge and understanding of process as well as the variety of styles, skills and techniques that are appropriate </a:t>
            </a:r>
            <a:r>
              <a:rPr lang="en-US" sz="2000" dirty="0" smtClean="0"/>
              <a:t>………. “</a:t>
            </a:r>
          </a:p>
          <a:p>
            <a:r>
              <a:rPr lang="en-US" sz="900" dirty="0"/>
              <a:t>	</a:t>
            </a:r>
          </a:p>
          <a:p>
            <a:r>
              <a:rPr lang="en-US" sz="1600" dirty="0" smtClean="0"/>
              <a:t>Adopted from: Eric </a:t>
            </a:r>
            <a:r>
              <a:rPr lang="en-US" sz="1600" dirty="0" err="1"/>
              <a:t>Parsloe</a:t>
            </a:r>
            <a:r>
              <a:rPr lang="en-US" sz="1600" dirty="0"/>
              <a:t>,  </a:t>
            </a:r>
            <a:r>
              <a:rPr lang="en-US" sz="1600" i="1" dirty="0">
                <a:hlinkClick r:id="rId8"/>
              </a:rPr>
              <a:t>The Manager as Coach and Mentor</a:t>
            </a:r>
            <a:r>
              <a:rPr lang="en-US" sz="1600" dirty="0"/>
              <a:t> (1999) page 8.</a:t>
            </a:r>
          </a:p>
          <a:p>
            <a:pPr marL="171450" indent="-171450">
              <a:buFont typeface="Arial"/>
              <a:buChar char="•"/>
            </a:pP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C54-2992-3B45-892C-39D7D8809A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70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98652" y="230266"/>
            <a:ext cx="1436614" cy="1239849"/>
            <a:chOff x="86917" y="192790"/>
            <a:chExt cx="2856231" cy="2191231"/>
          </a:xfrm>
        </p:grpSpPr>
        <p:pic>
          <p:nvPicPr>
            <p:cNvPr id="5" name="Picture 4" descr="Noel WD 500G 7200:Users:noelabbott:Desktop:Coaching Puzzle Piece.pn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397" y="192790"/>
              <a:ext cx="1489710" cy="13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5" descr="Noel WD 500G 7200:Users:noelabbott:Desktop:Teacher with Students.png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1006" y="192790"/>
              <a:ext cx="1412142" cy="12588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6" descr="Noel WD 500G 7200:Users:noelabbott:Desktop:Two Puzzle Pieces.png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17" y="1354052"/>
              <a:ext cx="1475075" cy="102996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 descr="Noel WD 500G 7200:Users:noelabbott:Desktop:Coaching Words.png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9470" y="1301980"/>
              <a:ext cx="1293678" cy="93658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1885561" y="803036"/>
            <a:ext cx="59865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Does Coaching Work in Education?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35266" y="1673711"/>
            <a:ext cx="6132771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Yes, if coaching program is given resources and time to develop </a:t>
            </a:r>
          </a:p>
          <a:p>
            <a:r>
              <a:rPr lang="en-US" dirty="0" smtClean="0"/>
              <a:t>and is evaluated.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The Gates Foundation Report three criteria: </a:t>
            </a:r>
            <a:br>
              <a:rPr lang="en-US" dirty="0" smtClean="0"/>
            </a:br>
            <a:r>
              <a:rPr lang="en-US" dirty="0" smtClean="0"/>
              <a:t>Test Scores, Peer Observation, </a:t>
            </a:r>
            <a:r>
              <a:rPr lang="en-US" dirty="0"/>
              <a:t>s</a:t>
            </a:r>
            <a:r>
              <a:rPr lang="en-US" dirty="0" smtClean="0"/>
              <a:t>tudent evaluation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DESE requires Coaching Programs in schools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Test of time: Coaching has been around for decades.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C54-2992-3B45-892C-39D7D8809A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67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98652" y="230266"/>
            <a:ext cx="1436614" cy="1239849"/>
            <a:chOff x="86917" y="192790"/>
            <a:chExt cx="2856231" cy="2191231"/>
          </a:xfrm>
        </p:grpSpPr>
        <p:pic>
          <p:nvPicPr>
            <p:cNvPr id="5" name="Picture 4" descr="Noel WD 500G 7200:Users:noelabbott:Desktop:Coaching Puzzle Piece.pn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397" y="192790"/>
              <a:ext cx="1489710" cy="13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5" descr="Noel WD 500G 7200:Users:noelabbott:Desktop:Teacher with Students.png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1006" y="192790"/>
              <a:ext cx="1412142" cy="12588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6" descr="Noel WD 500G 7200:Users:noelabbott:Desktop:Two Puzzle Pieces.png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17" y="1354052"/>
              <a:ext cx="1475075" cy="102996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 descr="Noel WD 500G 7200:Users:noelabbott:Desktop:Coaching Words.png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9470" y="1301980"/>
              <a:ext cx="1293678" cy="93658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2193440" y="720812"/>
            <a:ext cx="537078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Kinds of Educational Coaching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C54-2992-3B45-892C-39D7D8809A00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092079"/>
              </p:ext>
            </p:extLst>
          </p:nvPr>
        </p:nvGraphicFramePr>
        <p:xfrm>
          <a:off x="940579" y="1733405"/>
          <a:ext cx="7113636" cy="4305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3662"/>
                <a:gridCol w="5239974"/>
              </a:tblGrid>
              <a:tr h="6898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</a:t>
                      </a:r>
                      <a:r>
                        <a:rPr lang="en-US" baseline="0" dirty="0" smtClean="0"/>
                        <a:t> of Coaching and Purpose</a:t>
                      </a:r>
                      <a:endParaRPr lang="en-US" dirty="0"/>
                    </a:p>
                  </a:txBody>
                  <a:tcPr/>
                </a:tc>
              </a:tr>
              <a:tr h="68987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Teacher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Content Coaching</a:t>
                      </a:r>
                    </a:p>
                    <a:p>
                      <a:pPr marL="742950" lvl="1" indent="-285750">
                        <a:buFont typeface="Arial"/>
                        <a:buChar char="•"/>
                      </a:pPr>
                      <a:r>
                        <a:rPr lang="en-US" dirty="0" smtClean="0"/>
                        <a:t>Usually</a:t>
                      </a:r>
                      <a:r>
                        <a:rPr lang="en-US" baseline="0" dirty="0" smtClean="0"/>
                        <a:t> d</a:t>
                      </a:r>
                      <a:r>
                        <a:rPr lang="en-US" dirty="0" smtClean="0"/>
                        <a:t>ifferent needs</a:t>
                      </a:r>
                      <a:r>
                        <a:rPr lang="en-US" baseline="0" dirty="0" smtClean="0"/>
                        <a:t> for grade level 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dirty="0" smtClean="0"/>
                        <a:t>Pedagogy Coaching</a:t>
                      </a:r>
                      <a:r>
                        <a:rPr lang="en-US" baseline="0" dirty="0" smtClean="0"/>
                        <a:t> (Teaching &amp; process skills)</a:t>
                      </a:r>
                    </a:p>
                    <a:p>
                      <a:pPr marL="742950" lvl="1" indent="-285750">
                        <a:buFont typeface="Arial"/>
                        <a:buChar char="•"/>
                      </a:pPr>
                      <a:r>
                        <a:rPr lang="en-US" baseline="0" dirty="0" smtClean="0"/>
                        <a:t>New teachers</a:t>
                      </a:r>
                    </a:p>
                    <a:p>
                      <a:pPr marL="742950" lvl="1" indent="-285750">
                        <a:buFont typeface="Arial"/>
                        <a:buChar char="•"/>
                      </a:pPr>
                      <a:r>
                        <a:rPr lang="en-US" baseline="0" dirty="0" smtClean="0"/>
                        <a:t>Any teacher along the spectrum. 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(Math &amp; Science </a:t>
                      </a:r>
                      <a:r>
                        <a:rPr lang="en-US" i="1" baseline="0" dirty="0" smtClean="0"/>
                        <a:t>may</a:t>
                      </a:r>
                      <a:r>
                        <a:rPr lang="en-US" baseline="0" dirty="0" smtClean="0"/>
                        <a:t> be less skilled)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68987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Principal &amp; Superintendent&amp; Administration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Mentoring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Strategic</a:t>
                      </a:r>
                      <a:r>
                        <a:rPr lang="en-US" baseline="0" dirty="0" smtClean="0"/>
                        <a:t> Planning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smtClean="0"/>
                        <a:t>Thought Partnering</a:t>
                      </a:r>
                      <a:endParaRPr lang="en-US" dirty="0"/>
                    </a:p>
                  </a:txBody>
                  <a:tcPr/>
                </a:tc>
              </a:tr>
              <a:tr h="68987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Who’s missing?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2253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98652" y="230266"/>
            <a:ext cx="1436614" cy="1239849"/>
            <a:chOff x="86917" y="192790"/>
            <a:chExt cx="2856231" cy="2191231"/>
          </a:xfrm>
        </p:grpSpPr>
        <p:pic>
          <p:nvPicPr>
            <p:cNvPr id="5" name="Picture 4" descr="Noel WD 500G 7200:Users:noelabbott:Desktop:Coaching Puzzle Piece.pn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397" y="192790"/>
              <a:ext cx="1489710" cy="13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5" descr="Noel WD 500G 7200:Users:noelabbott:Desktop:Teacher with Students.png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1006" y="192790"/>
              <a:ext cx="1412142" cy="12588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6" descr="Noel WD 500G 7200:Users:noelabbott:Desktop:Two Puzzle Pieces.png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17" y="1354052"/>
              <a:ext cx="1475075" cy="102996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 descr="Noel WD 500G 7200:Users:noelabbott:Desktop:Coaching Words.png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9470" y="1301980"/>
              <a:ext cx="1293678" cy="93658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2278927" y="496297"/>
            <a:ext cx="4471797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Barriers to Effective Coaching </a:t>
            </a:r>
          </a:p>
          <a:p>
            <a:r>
              <a:rPr lang="en-US" sz="2400" dirty="0" smtClean="0"/>
              <a:t>(overview)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696160" y="2035546"/>
            <a:ext cx="50545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Policy level: National &amp; State</a:t>
            </a:r>
          </a:p>
          <a:p>
            <a:endParaRPr lang="en-US" sz="2400" dirty="0" smtClean="0"/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Regional/Local level: School Committees and Superintendents</a:t>
            </a:r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Practice Level: Coach-</a:t>
            </a:r>
            <a:r>
              <a:rPr lang="en-US" sz="2400" dirty="0" err="1" smtClean="0"/>
              <a:t>Coachee</a:t>
            </a:r>
            <a:r>
              <a:rPr lang="en-US" sz="2400" dirty="0" smtClean="0"/>
              <a:t> level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(or Coaching Entity-</a:t>
            </a:r>
            <a:r>
              <a:rPr lang="en-US" sz="2400" dirty="0" err="1" smtClean="0"/>
              <a:t>Coachee</a:t>
            </a:r>
            <a:r>
              <a:rPr lang="en-US" sz="2400" dirty="0"/>
              <a:t>)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C54-2992-3B45-892C-39D7D8809A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5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98652" y="230266"/>
            <a:ext cx="1436614" cy="1239849"/>
            <a:chOff x="86917" y="192790"/>
            <a:chExt cx="2856231" cy="2191231"/>
          </a:xfrm>
        </p:grpSpPr>
        <p:pic>
          <p:nvPicPr>
            <p:cNvPr id="5" name="Picture 4" descr="Noel WD 500G 7200:Users:noelabbott:Desktop:Coaching Puzzle Piece.pn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397" y="192790"/>
              <a:ext cx="1489710" cy="13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5" descr="Noel WD 500G 7200:Users:noelabbott:Desktop:Teacher with Students.png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1006" y="192790"/>
              <a:ext cx="1412142" cy="12588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6" descr="Noel WD 500G 7200:Users:noelabbott:Desktop:Two Puzzle Pieces.png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17" y="1354052"/>
              <a:ext cx="1475075" cy="102996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 descr="Noel WD 500G 7200:Users:noelabbott:Desktop:Coaching Words.png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9470" y="1301980"/>
              <a:ext cx="1293678" cy="93658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2089153" y="348726"/>
            <a:ext cx="67696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Barriers to Effective Coaching Programs </a:t>
            </a:r>
          </a:p>
          <a:p>
            <a:r>
              <a:rPr lang="en-US" sz="3200" dirty="0" smtClean="0"/>
              <a:t>Regional Policy Level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C54-2992-3B45-892C-39D7D8809A00}" type="slidenum">
              <a:rPr lang="en-US" smtClean="0"/>
              <a:t>9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24993" y="1678146"/>
            <a:ext cx="7922017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/>
              <a:buChar char="•"/>
            </a:pPr>
            <a:r>
              <a:rPr lang="en-US" sz="2800" dirty="0" smtClean="0"/>
              <a:t>Funded </a:t>
            </a:r>
            <a:r>
              <a:rPr lang="en-US" sz="2800" dirty="0"/>
              <a:t>but no funding for Coach </a:t>
            </a:r>
            <a:r>
              <a:rPr lang="en-US" sz="2800" dirty="0" smtClean="0"/>
              <a:t>Training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 smtClean="0"/>
              <a:t>Turn</a:t>
            </a:r>
            <a:r>
              <a:rPr lang="en-US" sz="2800" dirty="0"/>
              <a:t>-Over Rate: Changes in SC’s </a:t>
            </a:r>
            <a:endParaRPr lang="en-US" sz="2800" dirty="0" smtClean="0"/>
          </a:p>
          <a:p>
            <a:pPr marL="742950" lvl="1" indent="-285750">
              <a:buFont typeface="Arial"/>
              <a:buChar char="•"/>
            </a:pPr>
            <a:r>
              <a:rPr lang="en-US" sz="2800" dirty="0" smtClean="0"/>
              <a:t>Turn</a:t>
            </a:r>
            <a:r>
              <a:rPr lang="en-US" sz="2800" dirty="0"/>
              <a:t>-Over Rate: Stress high and Admin Staff </a:t>
            </a:r>
            <a:r>
              <a:rPr lang="en-US" sz="2800" dirty="0" smtClean="0"/>
              <a:t>changes accelerating</a:t>
            </a:r>
            <a:endParaRPr lang="en-US" sz="2800" dirty="0"/>
          </a:p>
          <a:p>
            <a:pPr marL="742950" lvl="1" indent="-285750">
              <a:buFont typeface="Arial"/>
              <a:buChar char="•"/>
            </a:pPr>
            <a:r>
              <a:rPr lang="en-US" sz="2800" dirty="0" smtClean="0"/>
              <a:t>Possible lack of alignment between SC’s </a:t>
            </a:r>
            <a:r>
              <a:rPr lang="en-US" sz="2800" dirty="0"/>
              <a:t>and Superintendents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 smtClean="0"/>
              <a:t>Possible lack of support from local </a:t>
            </a:r>
            <a:r>
              <a:rPr lang="en-US" sz="2800" dirty="0"/>
              <a:t>Principals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 smtClean="0"/>
              <a:t>Community </a:t>
            </a:r>
            <a:r>
              <a:rPr lang="en-US" sz="2800" dirty="0"/>
              <a:t>budget </a:t>
            </a:r>
            <a:r>
              <a:rPr lang="en-US" sz="2800" dirty="0" smtClean="0"/>
              <a:t>pressures</a:t>
            </a:r>
            <a:r>
              <a:rPr lang="en-US" sz="2800" dirty="0"/>
              <a:t> </a:t>
            </a:r>
            <a:r>
              <a:rPr lang="en-US" sz="2800" dirty="0" smtClean="0"/>
              <a:t>limit spending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 smtClean="0"/>
              <a:t>No time in teacher’s day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 smtClean="0"/>
              <a:t>“Initiative Overload”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466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1601</TotalTime>
  <Words>1289</Words>
  <Application>Microsoft Macintosh PowerPoint</Application>
  <PresentationFormat>On-screen Show (4:3)</PresentationFormat>
  <Paragraphs>247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MASC 2014 Conference   Coaching: Enhancing Skills  Across a Lifetime  “We are all teachers, and we are all learners.”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Elements of an Effective  Coaching Session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Coaching: Enhancing Skills  Across a Lifetime and the “so what’s” for educational policy </dc:title>
  <dc:creator>Noel Abbott</dc:creator>
  <cp:lastModifiedBy>Noel Abbott</cp:lastModifiedBy>
  <cp:revision>164</cp:revision>
  <cp:lastPrinted>2014-11-07T19:13:13Z</cp:lastPrinted>
  <dcterms:created xsi:type="dcterms:W3CDTF">2014-11-05T18:46:50Z</dcterms:created>
  <dcterms:modified xsi:type="dcterms:W3CDTF">2014-11-10T19:19:47Z</dcterms:modified>
</cp:coreProperties>
</file>