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31"/>
  </p:notesMasterIdLst>
  <p:handoutMasterIdLst>
    <p:handoutMasterId r:id="rId32"/>
  </p:handoutMasterIdLst>
  <p:sldIdLst>
    <p:sldId id="436" r:id="rId2"/>
    <p:sldId id="540" r:id="rId3"/>
    <p:sldId id="572" r:id="rId4"/>
    <p:sldId id="538" r:id="rId5"/>
    <p:sldId id="465" r:id="rId6"/>
    <p:sldId id="464" r:id="rId7"/>
    <p:sldId id="497" r:id="rId8"/>
    <p:sldId id="459" r:id="rId9"/>
    <p:sldId id="509" r:id="rId10"/>
    <p:sldId id="573" r:id="rId11"/>
    <p:sldId id="574" r:id="rId12"/>
    <p:sldId id="541" r:id="rId13"/>
    <p:sldId id="473" r:id="rId14"/>
    <p:sldId id="511" r:id="rId15"/>
    <p:sldId id="480" r:id="rId16"/>
    <p:sldId id="571" r:id="rId17"/>
    <p:sldId id="576" r:id="rId18"/>
    <p:sldId id="577" r:id="rId19"/>
    <p:sldId id="489" r:id="rId20"/>
    <p:sldId id="578" r:id="rId21"/>
    <p:sldId id="579" r:id="rId22"/>
    <p:sldId id="456" r:id="rId23"/>
    <p:sldId id="581" r:id="rId24"/>
    <p:sldId id="590" r:id="rId25"/>
    <p:sldId id="591" r:id="rId26"/>
    <p:sldId id="592" r:id="rId27"/>
    <p:sldId id="582" r:id="rId28"/>
    <p:sldId id="584" r:id="rId29"/>
    <p:sldId id="593" r:id="rId30"/>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632B8D"/>
    <a:srgbClr val="6600CC"/>
    <a:srgbClr val="006600"/>
    <a:srgbClr val="872D5A"/>
    <a:srgbClr val="993366"/>
    <a:srgbClr val="008A00"/>
    <a:srgbClr val="EC7614"/>
    <a:srgbClr val="7A0000"/>
    <a:srgbClr val="9E0000"/>
    <a:srgbClr val="BF338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vertBarState="maximized">
    <p:restoredLeft sz="12853" autoAdjust="0"/>
    <p:restoredTop sz="91034" autoAdjust="0"/>
  </p:normalViewPr>
  <p:slideViewPr>
    <p:cSldViewPr snapToGrid="0">
      <p:cViewPr varScale="1">
        <p:scale>
          <a:sx n="102" d="100"/>
          <a:sy n="102" d="100"/>
        </p:scale>
        <p:origin x="-180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4" d="100"/>
          <a:sy n="84" d="100"/>
        </p:scale>
        <p:origin x="-3768" y="-72"/>
      </p:cViewPr>
      <p:guideLst>
        <p:guide orient="horz" pos="2928"/>
        <p:guide pos="220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ec-fps-bos-002\shareddocs\Admin%20&amp;%20Finance\FY15\Presentations\Oversight%20Committee%20Meetings\October%202014\FY16%20Aspirational%20Budget%20Presentation\FY15%20Budge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hart\AppData\Local\Microsoft\Windows\Temporary%20Internet%20Files\Content.Outlook\EYUF9K41\2010%20Census%20data%20by%20Ag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hart\AppData\Local\Microsoft\Windows\Temporary%20Internet%20Files\Content.Outlook\EYUF9K41\2010%20Census%20data%20by%20Ag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1"/>
  <c:chart>
    <c:autoTitleDeleted val="1"/>
    <c:plotArea>
      <c:layout>
        <c:manualLayout>
          <c:layoutTarget val="inner"/>
          <c:xMode val="edge"/>
          <c:yMode val="edge"/>
          <c:x val="0.12376618547681668"/>
          <c:y val="3.0285457493992002E-2"/>
          <c:w val="0.85678937007874378"/>
          <c:h val="0.78370528125671635"/>
        </c:manualLayout>
      </c:layout>
      <c:lineChart>
        <c:grouping val="standard"/>
        <c:ser>
          <c:idx val="0"/>
          <c:order val="0"/>
          <c:tx>
            <c:strRef>
              <c:f>Sheet8!$D$16</c:f>
              <c:strCache>
                <c:ptCount val="1"/>
                <c:pt idx="0">
                  <c:v>Amount</c:v>
                </c:pt>
              </c:strCache>
            </c:strRef>
          </c:tx>
          <c:spPr>
            <a:ln>
              <a:solidFill>
                <a:srgbClr val="000099"/>
              </a:solidFill>
            </a:ln>
          </c:spPr>
          <c:dLbls>
            <c:dLbl>
              <c:idx val="3"/>
              <c:layout>
                <c:manualLayout>
                  <c:x val="-3.3333333333333402E-2"/>
                  <c:y val="5.9553349875930722E-2"/>
                </c:manualLayout>
              </c:layout>
              <c:showVal val="1"/>
            </c:dLbl>
            <c:dLbl>
              <c:idx val="4"/>
              <c:layout>
                <c:manualLayout>
                  <c:x val="-2.2222222222222292E-2"/>
                  <c:y val="-5.4590570719603194E-2"/>
                </c:manualLayout>
              </c:layout>
              <c:showVal val="1"/>
            </c:dLbl>
            <c:dLbl>
              <c:idx val="8"/>
              <c:layout>
                <c:manualLayout>
                  <c:x val="-8.3333333333333565E-2"/>
                  <c:y val="-4.9627791563275434E-3"/>
                </c:manualLayout>
              </c:layout>
              <c:showVal val="1"/>
            </c:dLbl>
            <c:txPr>
              <a:bodyPr/>
              <a:lstStyle/>
              <a:p>
                <a:pPr>
                  <a:defRPr sz="2200" b="1" baseline="0">
                    <a:latin typeface="Garamond" pitchFamily="18" charset="0"/>
                  </a:defRPr>
                </a:pPr>
                <a:endParaRPr lang="en-US"/>
              </a:p>
            </c:txPr>
            <c:showVal val="1"/>
          </c:dLbls>
          <c:cat>
            <c:strRef>
              <c:f>Sheet8!$C$17:$C$25</c:f>
              <c:strCache>
                <c:ptCount val="9"/>
                <c:pt idx="0">
                  <c:v>FY2007</c:v>
                </c:pt>
                <c:pt idx="1">
                  <c:v>FY2008</c:v>
                </c:pt>
                <c:pt idx="2">
                  <c:v>FY2009</c:v>
                </c:pt>
                <c:pt idx="3">
                  <c:v>FY2010</c:v>
                </c:pt>
                <c:pt idx="4">
                  <c:v>FY2011</c:v>
                </c:pt>
                <c:pt idx="5">
                  <c:v>FY2012</c:v>
                </c:pt>
                <c:pt idx="6">
                  <c:v>FY2013</c:v>
                </c:pt>
                <c:pt idx="7">
                  <c:v>FY2014</c:v>
                </c:pt>
                <c:pt idx="8">
                  <c:v>FY2015</c:v>
                </c:pt>
              </c:strCache>
            </c:strRef>
          </c:cat>
          <c:val>
            <c:numRef>
              <c:f>Sheet8!$D$17:$D$25</c:f>
              <c:numCache>
                <c:formatCode>_("$"* #,##0.00_);_("$"* \(#,##0.00\);_("$"* "-"??_);_(@_)</c:formatCode>
                <c:ptCount val="9"/>
                <c:pt idx="0">
                  <c:v>495.97070340999869</c:v>
                </c:pt>
                <c:pt idx="1">
                  <c:v>537.22682953999993</c:v>
                </c:pt>
                <c:pt idx="2">
                  <c:v>553.42972817000009</c:v>
                </c:pt>
                <c:pt idx="3">
                  <c:v>505.35443497000006</c:v>
                </c:pt>
                <c:pt idx="4">
                  <c:v>508.59306754999869</c:v>
                </c:pt>
                <c:pt idx="5">
                  <c:v>495.18225165999996</c:v>
                </c:pt>
                <c:pt idx="6">
                  <c:v>479.13735010000005</c:v>
                </c:pt>
                <c:pt idx="7">
                  <c:v>503.24605187000003</c:v>
                </c:pt>
                <c:pt idx="8">
                  <c:v>543.73800100000005</c:v>
                </c:pt>
              </c:numCache>
            </c:numRef>
          </c:val>
        </c:ser>
        <c:marker val="1"/>
        <c:axId val="103974784"/>
        <c:axId val="103976320"/>
      </c:lineChart>
      <c:catAx>
        <c:axId val="103974784"/>
        <c:scaling>
          <c:orientation val="minMax"/>
        </c:scaling>
        <c:axPos val="b"/>
        <c:tickLblPos val="nextTo"/>
        <c:txPr>
          <a:bodyPr/>
          <a:lstStyle/>
          <a:p>
            <a:pPr>
              <a:defRPr b="1"/>
            </a:pPr>
            <a:endParaRPr lang="en-US"/>
          </a:p>
        </c:txPr>
        <c:crossAx val="103976320"/>
        <c:crosses val="autoZero"/>
        <c:auto val="1"/>
        <c:lblAlgn val="ctr"/>
        <c:lblOffset val="100"/>
      </c:catAx>
      <c:valAx>
        <c:axId val="103976320"/>
        <c:scaling>
          <c:orientation val="minMax"/>
        </c:scaling>
        <c:axPos val="l"/>
        <c:majorGridlines/>
        <c:minorGridlines/>
        <c:numFmt formatCode="&quot;$&quot;#,##0" sourceLinked="0"/>
        <c:tickLblPos val="nextTo"/>
        <c:txPr>
          <a:bodyPr/>
          <a:lstStyle/>
          <a:p>
            <a:pPr>
              <a:defRPr baseline="0"/>
            </a:pPr>
            <a:endParaRPr lang="en-US"/>
          </a:p>
        </c:txPr>
        <c:crossAx val="103974784"/>
        <c:crosses val="autoZero"/>
        <c:crossBetween val="between"/>
      </c:valAx>
    </c:plotArea>
    <c:plotVisOnly val="1"/>
  </c:chart>
  <c:spPr>
    <a:ln w="22225" cmpd="dbl">
      <a:solidFill>
        <a:srgbClr val="000099"/>
      </a:solidFill>
      <a:prstDash val="solid"/>
    </a:ln>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layout/>
    </c:title>
    <c:view3D>
      <c:rAngAx val="1"/>
    </c:view3D>
    <c:plotArea>
      <c:layout/>
      <c:bar3DChart>
        <c:barDir val="col"/>
        <c:grouping val="clustered"/>
        <c:ser>
          <c:idx val="0"/>
          <c:order val="0"/>
          <c:tx>
            <c:strRef>
              <c:f>Sheet1!$D$2</c:f>
              <c:strCache>
                <c:ptCount val="1"/>
                <c:pt idx="0">
                  <c:v>Massachusetts Census Data (2010)</c:v>
                </c:pt>
              </c:strCache>
            </c:strRef>
          </c:tx>
          <c:dLbls>
            <c:dLbl>
              <c:idx val="0"/>
              <c:layout>
                <c:manualLayout>
                  <c:x val="0"/>
                  <c:y val="-2.1403311488332882E-2"/>
                </c:manualLayout>
              </c:layout>
              <c:showVal val="1"/>
            </c:dLbl>
            <c:dLbl>
              <c:idx val="1"/>
              <c:layout>
                <c:manualLayout>
                  <c:x val="8.7471094935616511E-3"/>
                  <c:y val="-3.2104967232499192E-2"/>
                </c:manualLayout>
              </c:layout>
              <c:showVal val="1"/>
            </c:dLbl>
            <c:dLbl>
              <c:idx val="2"/>
              <c:layout>
                <c:manualLayout>
                  <c:x val="1.5744797088410981E-2"/>
                  <c:y val="-4.8157450848748957E-2"/>
                </c:manualLayout>
              </c:layout>
              <c:showVal val="1"/>
            </c:dLbl>
            <c:dLbl>
              <c:idx val="3"/>
              <c:layout>
                <c:manualLayout>
                  <c:x val="0"/>
                  <c:y val="-1.6052483616249603E-2"/>
                </c:manualLayout>
              </c:layout>
              <c:showVal val="1"/>
            </c:dLbl>
            <c:dLbl>
              <c:idx val="4"/>
              <c:layout>
                <c:manualLayout>
                  <c:x val="1.0496531392273989E-2"/>
                  <c:y val="-2.6754139360415985E-2"/>
                </c:manualLayout>
              </c:layout>
              <c:showVal val="1"/>
            </c:dLbl>
            <c:dLbl>
              <c:idx val="5"/>
              <c:layout>
                <c:manualLayout>
                  <c:x val="0"/>
                  <c:y val="-1.6052483616249603E-2"/>
                </c:manualLayout>
              </c:layout>
              <c:spPr/>
              <c:txPr>
                <a:bodyPr/>
                <a:lstStyle/>
                <a:p>
                  <a:pPr>
                    <a:defRPr sz="1400" b="1">
                      <a:solidFill>
                        <a:srgbClr val="C00000"/>
                      </a:solidFill>
                    </a:defRPr>
                  </a:pPr>
                  <a:endParaRPr lang="en-US"/>
                </a:p>
              </c:txPr>
              <c:showVal val="1"/>
            </c:dLbl>
            <c:txPr>
              <a:bodyPr/>
              <a:lstStyle/>
              <a:p>
                <a:pPr>
                  <a:defRPr sz="1400" b="1"/>
                </a:pPr>
                <a:endParaRPr lang="en-US"/>
              </a:p>
            </c:txPr>
            <c:showVal val="1"/>
          </c:dLbls>
          <c:cat>
            <c:strRef>
              <c:f>Sheet1!$C$3:$C$8</c:f>
              <c:strCache>
                <c:ptCount val="6"/>
                <c:pt idx="0">
                  <c:v>Infant  </c:v>
                </c:pt>
                <c:pt idx="1">
                  <c:v>Toddler  </c:v>
                </c:pt>
                <c:pt idx="2">
                  <c:v>Preschool  </c:v>
                </c:pt>
                <c:pt idx="3">
                  <c:v>School Age  </c:v>
                </c:pt>
                <c:pt idx="4">
                  <c:v>School Age (special needs) </c:v>
                </c:pt>
                <c:pt idx="5">
                  <c:v>Total</c:v>
                </c:pt>
              </c:strCache>
            </c:strRef>
          </c:cat>
          <c:val>
            <c:numRef>
              <c:f>Sheet1!$D$3:$D$8</c:f>
              <c:numCache>
                <c:formatCode>#,##0</c:formatCode>
                <c:ptCount val="6"/>
                <c:pt idx="0">
                  <c:v>143376</c:v>
                </c:pt>
                <c:pt idx="1">
                  <c:v>149085</c:v>
                </c:pt>
                <c:pt idx="2">
                  <c:v>150131</c:v>
                </c:pt>
                <c:pt idx="3">
                  <c:v>632479</c:v>
                </c:pt>
                <c:pt idx="4">
                  <c:v>255092</c:v>
                </c:pt>
                <c:pt idx="5">
                  <c:v>1330163</c:v>
                </c:pt>
              </c:numCache>
            </c:numRef>
          </c:val>
        </c:ser>
        <c:shape val="box"/>
        <c:axId val="104018304"/>
        <c:axId val="104019840"/>
        <c:axId val="0"/>
      </c:bar3DChart>
      <c:catAx>
        <c:axId val="104018304"/>
        <c:scaling>
          <c:orientation val="minMax"/>
        </c:scaling>
        <c:axPos val="b"/>
        <c:tickLblPos val="nextTo"/>
        <c:txPr>
          <a:bodyPr/>
          <a:lstStyle/>
          <a:p>
            <a:pPr>
              <a:defRPr b="1"/>
            </a:pPr>
            <a:endParaRPr lang="en-US"/>
          </a:p>
        </c:txPr>
        <c:crossAx val="104019840"/>
        <c:crosses val="autoZero"/>
        <c:auto val="1"/>
        <c:lblAlgn val="ctr"/>
        <c:lblOffset val="100"/>
      </c:catAx>
      <c:valAx>
        <c:axId val="104019840"/>
        <c:scaling>
          <c:orientation val="minMax"/>
          <c:max val="1400000"/>
          <c:min val="0"/>
        </c:scaling>
        <c:axPos val="l"/>
        <c:majorGridlines>
          <c:spPr>
            <a:ln>
              <a:solidFill>
                <a:schemeClr val="bg1"/>
              </a:solidFill>
            </a:ln>
          </c:spPr>
        </c:majorGridlines>
        <c:numFmt formatCode="#,##0" sourceLinked="1"/>
        <c:tickLblPos val="nextTo"/>
        <c:crossAx val="104018304"/>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manualLayout>
          <c:layoutTarget val="inner"/>
          <c:xMode val="edge"/>
          <c:yMode val="edge"/>
          <c:x val="0.13552501427379482"/>
          <c:y val="8.9679569429728878E-2"/>
          <c:w val="0.79334362540131254"/>
          <c:h val="0.61320862967380363"/>
        </c:manualLayout>
      </c:layout>
      <c:bar3DChart>
        <c:barDir val="col"/>
        <c:grouping val="clustered"/>
        <c:ser>
          <c:idx val="0"/>
          <c:order val="0"/>
          <c:tx>
            <c:strRef>
              <c:f>Sheet2!$D$2</c:f>
              <c:strCache>
                <c:ptCount val="1"/>
                <c:pt idx="0">
                  <c:v>Children Enrolled in Early Education Program with EEC Financial Assistance</c:v>
                </c:pt>
              </c:strCache>
            </c:strRef>
          </c:tx>
          <c:dLbls>
            <c:dLbl>
              <c:idx val="0"/>
              <c:layout>
                <c:manualLayout>
                  <c:x val="2.6055830463943678E-3"/>
                  <c:y val="-2.2312768203426942E-2"/>
                </c:manualLayout>
              </c:layout>
              <c:showVal val="1"/>
            </c:dLbl>
            <c:dLbl>
              <c:idx val="1"/>
              <c:layout>
                <c:manualLayout>
                  <c:x val="0"/>
                  <c:y val="-2.2312768203426855E-2"/>
                </c:manualLayout>
              </c:layout>
              <c:showVal val="1"/>
            </c:dLbl>
            <c:dLbl>
              <c:idx val="2"/>
              <c:layout>
                <c:manualLayout>
                  <c:x val="2.6055830463943678E-3"/>
                  <c:y val="-1.8593973502855715E-2"/>
                </c:manualLayout>
              </c:layout>
              <c:showVal val="1"/>
            </c:dLbl>
            <c:dLbl>
              <c:idx val="3"/>
              <c:layout>
                <c:manualLayout>
                  <c:x val="0"/>
                  <c:y val="-1.1156384101713429E-2"/>
                </c:manualLayout>
              </c:layout>
              <c:showVal val="1"/>
            </c:dLbl>
            <c:dLbl>
              <c:idx val="4"/>
              <c:layout>
                <c:manualLayout>
                  <c:x val="0"/>
                  <c:y val="-1.8593973502855715E-2"/>
                </c:manualLayout>
              </c:layout>
              <c:showVal val="1"/>
            </c:dLbl>
            <c:txPr>
              <a:bodyPr/>
              <a:lstStyle/>
              <a:p>
                <a:pPr>
                  <a:defRPr b="1"/>
                </a:pPr>
                <a:endParaRPr lang="en-US"/>
              </a:p>
            </c:txPr>
            <c:showVal val="1"/>
          </c:dLbls>
          <c:cat>
            <c:strRef>
              <c:f>Sheet2!$C$3:$C$7</c:f>
              <c:strCache>
                <c:ptCount val="5"/>
                <c:pt idx="0">
                  <c:v>Infant</c:v>
                </c:pt>
                <c:pt idx="1">
                  <c:v>Toddler</c:v>
                </c:pt>
                <c:pt idx="2">
                  <c:v>Preschool</c:v>
                </c:pt>
                <c:pt idx="3">
                  <c:v>School Age</c:v>
                </c:pt>
                <c:pt idx="4">
                  <c:v>Total</c:v>
                </c:pt>
              </c:strCache>
            </c:strRef>
          </c:cat>
          <c:val>
            <c:numRef>
              <c:f>Sheet2!$D$3:$D$7</c:f>
              <c:numCache>
                <c:formatCode>_(* #,##0_);_(* \(#,##0\);_(* "-"??_);_(@_)</c:formatCode>
                <c:ptCount val="5"/>
                <c:pt idx="0">
                  <c:v>3148</c:v>
                </c:pt>
                <c:pt idx="1">
                  <c:v>9028</c:v>
                </c:pt>
                <c:pt idx="2">
                  <c:v>17941</c:v>
                </c:pt>
                <c:pt idx="3">
                  <c:v>27459</c:v>
                </c:pt>
                <c:pt idx="4">
                  <c:v>57576</c:v>
                </c:pt>
              </c:numCache>
            </c:numRef>
          </c:val>
        </c:ser>
        <c:shape val="box"/>
        <c:axId val="104044800"/>
        <c:axId val="104046592"/>
        <c:axId val="0"/>
      </c:bar3DChart>
      <c:catAx>
        <c:axId val="104044800"/>
        <c:scaling>
          <c:orientation val="minMax"/>
        </c:scaling>
        <c:axPos val="b"/>
        <c:tickLblPos val="nextTo"/>
        <c:txPr>
          <a:bodyPr/>
          <a:lstStyle/>
          <a:p>
            <a:pPr>
              <a:defRPr sz="1600"/>
            </a:pPr>
            <a:endParaRPr lang="en-US"/>
          </a:p>
        </c:txPr>
        <c:crossAx val="104046592"/>
        <c:crosses val="autoZero"/>
        <c:auto val="1"/>
        <c:lblAlgn val="ctr"/>
        <c:lblOffset val="100"/>
      </c:catAx>
      <c:valAx>
        <c:axId val="104046592"/>
        <c:scaling>
          <c:orientation val="minMax"/>
        </c:scaling>
        <c:axPos val="l"/>
        <c:majorGridlines>
          <c:spPr>
            <a:ln>
              <a:solidFill>
                <a:schemeClr val="bg1"/>
              </a:solidFill>
            </a:ln>
          </c:spPr>
        </c:majorGridlines>
        <c:numFmt formatCode="_(* #,##0_);_(* \(#,##0\);_(* &quot;-&quot;??_);_(@_)" sourceLinked="1"/>
        <c:tickLblPos val="nextTo"/>
        <c:crossAx val="104044800"/>
        <c:crosses val="autoZero"/>
        <c:crossBetween val="between"/>
      </c:valAx>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298E54-87E6-4DDF-91FD-8160179A75BE}"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FA9BD78A-C561-4CEF-A5EC-AD94E4AF4386}">
      <dgm:prSet phldrT="[Text]" custT="1"/>
      <dgm:spPr>
        <a:solidFill>
          <a:srgbClr val="008080"/>
        </a:solidFill>
      </dgm:spPr>
      <dgm:t>
        <a:bodyPr/>
        <a:lstStyle/>
        <a:p>
          <a:r>
            <a:rPr lang="en-US" sz="1600" b="1" dirty="0" smtClean="0"/>
            <a:t>Key EEC Stakeholders</a:t>
          </a:r>
          <a:endParaRPr lang="en-US" sz="1600" b="1" dirty="0"/>
        </a:p>
      </dgm:t>
    </dgm:pt>
    <dgm:pt modelId="{D6A644B0-6074-4901-9FFB-6CCFB0F8B1B3}" type="parTrans" cxnId="{6AD100BB-D31A-467C-BA02-5DC1920001D6}">
      <dgm:prSet/>
      <dgm:spPr/>
      <dgm:t>
        <a:bodyPr/>
        <a:lstStyle/>
        <a:p>
          <a:endParaRPr lang="en-US"/>
        </a:p>
      </dgm:t>
    </dgm:pt>
    <dgm:pt modelId="{E413FC71-0D2F-4EA1-9791-671F1936070F}" type="sibTrans" cxnId="{6AD100BB-D31A-467C-BA02-5DC1920001D6}">
      <dgm:prSet/>
      <dgm:spPr/>
      <dgm:t>
        <a:bodyPr/>
        <a:lstStyle/>
        <a:p>
          <a:endParaRPr lang="en-US"/>
        </a:p>
      </dgm:t>
    </dgm:pt>
    <dgm:pt modelId="{FA504147-D4E3-421A-B530-AEE4395636F3}">
      <dgm:prSet phldrT="[Text]" custT="1"/>
      <dgm:spPr>
        <a:solidFill>
          <a:srgbClr val="993366"/>
        </a:solidFill>
      </dgm:spPr>
      <dgm:t>
        <a:bodyPr/>
        <a:lstStyle/>
        <a:p>
          <a:r>
            <a:rPr lang="en-US" sz="2000" baseline="0" dirty="0" smtClean="0"/>
            <a:t>EEC Board</a:t>
          </a:r>
          <a:endParaRPr lang="en-US" sz="2000" baseline="0" dirty="0"/>
        </a:p>
      </dgm:t>
    </dgm:pt>
    <dgm:pt modelId="{8824807C-C698-4543-9D5A-C367E87680FD}" type="parTrans" cxnId="{11FBBEB4-BD1A-499E-8238-94765EE591D4}">
      <dgm:prSet/>
      <dgm:spPr/>
      <dgm:t>
        <a:bodyPr/>
        <a:lstStyle/>
        <a:p>
          <a:endParaRPr lang="en-US"/>
        </a:p>
      </dgm:t>
    </dgm:pt>
    <dgm:pt modelId="{2F7A1919-A48F-4353-83A4-19368CCBC075}" type="sibTrans" cxnId="{11FBBEB4-BD1A-499E-8238-94765EE591D4}">
      <dgm:prSet/>
      <dgm:spPr/>
      <dgm:t>
        <a:bodyPr/>
        <a:lstStyle/>
        <a:p>
          <a:endParaRPr lang="en-US"/>
        </a:p>
      </dgm:t>
    </dgm:pt>
    <dgm:pt modelId="{8ADDB4DD-8FE7-473C-BE89-93FF719A5056}">
      <dgm:prSet phldrT="[Text]" custT="1"/>
      <dgm:spPr>
        <a:solidFill>
          <a:srgbClr val="993366"/>
        </a:solidFill>
      </dgm:spPr>
      <dgm:t>
        <a:bodyPr/>
        <a:lstStyle/>
        <a:p>
          <a:r>
            <a:rPr lang="en-US" sz="1400" baseline="0" dirty="0" smtClean="0"/>
            <a:t>Legislature</a:t>
          </a:r>
          <a:endParaRPr lang="en-US" sz="1400" baseline="0" dirty="0"/>
        </a:p>
      </dgm:t>
    </dgm:pt>
    <dgm:pt modelId="{A276BCB7-6A76-470C-9910-6E0E9F073053}" type="parTrans" cxnId="{88F5FEDF-91A8-4AE8-985F-459D4CFF791E}">
      <dgm:prSet/>
      <dgm:spPr/>
      <dgm:t>
        <a:bodyPr/>
        <a:lstStyle/>
        <a:p>
          <a:endParaRPr lang="en-US"/>
        </a:p>
      </dgm:t>
    </dgm:pt>
    <dgm:pt modelId="{EA920483-5E2C-452D-AB18-87A9E38A63BF}" type="sibTrans" cxnId="{88F5FEDF-91A8-4AE8-985F-459D4CFF791E}">
      <dgm:prSet/>
      <dgm:spPr/>
      <dgm:t>
        <a:bodyPr/>
        <a:lstStyle/>
        <a:p>
          <a:endParaRPr lang="en-US"/>
        </a:p>
      </dgm:t>
    </dgm:pt>
    <dgm:pt modelId="{82DE9BA0-11AC-42A7-BD87-7869799A77C4}">
      <dgm:prSet phldrT="[Text]" custT="1"/>
      <dgm:spPr>
        <a:solidFill>
          <a:srgbClr val="993366"/>
        </a:solidFill>
      </dgm:spPr>
      <dgm:t>
        <a:bodyPr/>
        <a:lstStyle/>
        <a:p>
          <a:r>
            <a:rPr lang="en-US" sz="1800" baseline="0" dirty="0" smtClean="0"/>
            <a:t>EEC Advisory Council</a:t>
          </a:r>
          <a:endParaRPr lang="en-US" sz="1800" baseline="0" dirty="0"/>
        </a:p>
      </dgm:t>
    </dgm:pt>
    <dgm:pt modelId="{15B285C4-81D1-4849-9758-F62DDACC907F}" type="parTrans" cxnId="{1BD90028-3C54-4C15-8045-E835F99C6BAC}">
      <dgm:prSet/>
      <dgm:spPr/>
      <dgm:t>
        <a:bodyPr/>
        <a:lstStyle/>
        <a:p>
          <a:endParaRPr lang="en-US"/>
        </a:p>
      </dgm:t>
    </dgm:pt>
    <dgm:pt modelId="{21A421CD-5153-4E2A-B4AA-D48E2F116E99}" type="sibTrans" cxnId="{1BD90028-3C54-4C15-8045-E835F99C6BAC}">
      <dgm:prSet/>
      <dgm:spPr/>
      <dgm:t>
        <a:bodyPr/>
        <a:lstStyle/>
        <a:p>
          <a:endParaRPr lang="en-US"/>
        </a:p>
      </dgm:t>
    </dgm:pt>
    <dgm:pt modelId="{FA4A049C-12E5-41BA-8192-C6A6AE5A444F}">
      <dgm:prSet phldrT="[Text]" custT="1"/>
      <dgm:spPr>
        <a:solidFill>
          <a:srgbClr val="993366"/>
        </a:solidFill>
      </dgm:spPr>
      <dgm:t>
        <a:bodyPr/>
        <a:lstStyle/>
        <a:p>
          <a:r>
            <a:rPr lang="en-US" sz="1900" baseline="0" dirty="0" smtClean="0"/>
            <a:t>Public School Districts</a:t>
          </a:r>
          <a:endParaRPr lang="en-US" sz="1900" baseline="0" dirty="0"/>
        </a:p>
      </dgm:t>
    </dgm:pt>
    <dgm:pt modelId="{6DF05EED-F7D2-4638-BDF7-468AE841F9DC}" type="parTrans" cxnId="{D7EA4185-907B-4EEF-B72B-8B7E70FEE2C3}">
      <dgm:prSet/>
      <dgm:spPr/>
      <dgm:t>
        <a:bodyPr/>
        <a:lstStyle/>
        <a:p>
          <a:endParaRPr lang="en-US"/>
        </a:p>
      </dgm:t>
    </dgm:pt>
    <dgm:pt modelId="{91B1DEDE-C6E7-49D8-BB00-7A86D693ACFE}" type="sibTrans" cxnId="{D7EA4185-907B-4EEF-B72B-8B7E70FEE2C3}">
      <dgm:prSet/>
      <dgm:spPr/>
      <dgm:t>
        <a:bodyPr/>
        <a:lstStyle/>
        <a:p>
          <a:endParaRPr lang="en-US"/>
        </a:p>
      </dgm:t>
    </dgm:pt>
    <dgm:pt modelId="{707F109A-114B-47FC-831D-F36D82626091}">
      <dgm:prSet phldrT="[Text]" custT="1"/>
      <dgm:spPr>
        <a:solidFill>
          <a:srgbClr val="993366"/>
        </a:solidFill>
      </dgm:spPr>
      <dgm:t>
        <a:bodyPr/>
        <a:lstStyle/>
        <a:p>
          <a:r>
            <a:rPr lang="en-US" sz="1800" baseline="0" dirty="0" smtClean="0"/>
            <a:t>Provider Working Team</a:t>
          </a:r>
          <a:endParaRPr lang="en-US" sz="1800" baseline="0" dirty="0"/>
        </a:p>
      </dgm:t>
    </dgm:pt>
    <dgm:pt modelId="{4662AA86-99CB-4C50-BBDE-125710E95DE1}" type="parTrans" cxnId="{69986DB8-ABAB-40CA-B5B4-F6AD0497CC1D}">
      <dgm:prSet/>
      <dgm:spPr/>
      <dgm:t>
        <a:bodyPr/>
        <a:lstStyle/>
        <a:p>
          <a:endParaRPr lang="en-US"/>
        </a:p>
      </dgm:t>
    </dgm:pt>
    <dgm:pt modelId="{9410CD8E-03D6-4FBB-AA87-008AE949FC3A}" type="sibTrans" cxnId="{69986DB8-ABAB-40CA-B5B4-F6AD0497CC1D}">
      <dgm:prSet/>
      <dgm:spPr/>
      <dgm:t>
        <a:bodyPr/>
        <a:lstStyle/>
        <a:p>
          <a:endParaRPr lang="en-US"/>
        </a:p>
      </dgm:t>
    </dgm:pt>
    <dgm:pt modelId="{285D879E-B4C5-4394-A592-1E613EB82F95}">
      <dgm:prSet phldrT="[Text]" custT="1"/>
      <dgm:spPr>
        <a:solidFill>
          <a:srgbClr val="993366"/>
        </a:solidFill>
      </dgm:spPr>
      <dgm:t>
        <a:bodyPr/>
        <a:lstStyle/>
        <a:p>
          <a:r>
            <a:rPr lang="en-US" sz="1500" baseline="0" dirty="0" smtClean="0"/>
            <a:t>MADCA</a:t>
          </a:r>
          <a:br>
            <a:rPr lang="en-US" sz="1500" baseline="0" dirty="0" smtClean="0"/>
          </a:br>
          <a:r>
            <a:rPr lang="en-US" sz="1500" baseline="0" dirty="0" smtClean="0"/>
            <a:t>MAP MASSCAP YMCAs</a:t>
          </a:r>
          <a:endParaRPr lang="en-US" sz="1500" baseline="0" dirty="0"/>
        </a:p>
      </dgm:t>
    </dgm:pt>
    <dgm:pt modelId="{FDACBE6A-C700-4125-9919-A8BFD2121FC4}" type="parTrans" cxnId="{FA6E2263-CC33-42F3-85A4-A06006E7971B}">
      <dgm:prSet/>
      <dgm:spPr/>
      <dgm:t>
        <a:bodyPr/>
        <a:lstStyle/>
        <a:p>
          <a:endParaRPr lang="en-US"/>
        </a:p>
      </dgm:t>
    </dgm:pt>
    <dgm:pt modelId="{0964F115-C7B7-4FE1-9A1B-7E1488CB125F}" type="sibTrans" cxnId="{FA6E2263-CC33-42F3-85A4-A06006E7971B}">
      <dgm:prSet/>
      <dgm:spPr/>
      <dgm:t>
        <a:bodyPr/>
        <a:lstStyle/>
        <a:p>
          <a:endParaRPr lang="en-US"/>
        </a:p>
      </dgm:t>
    </dgm:pt>
    <dgm:pt modelId="{10BAD8BC-87CE-4874-A30F-840E3D51E317}">
      <dgm:prSet phldrT="[Text]" custT="1"/>
      <dgm:spPr>
        <a:solidFill>
          <a:srgbClr val="993366"/>
        </a:solidFill>
      </dgm:spPr>
      <dgm:t>
        <a:bodyPr/>
        <a:lstStyle/>
        <a:p>
          <a:r>
            <a:rPr lang="en-US" sz="1800" baseline="0" dirty="0" smtClean="0"/>
            <a:t>SEIU 509</a:t>
          </a:r>
          <a:endParaRPr lang="en-US" sz="1800" baseline="0" dirty="0"/>
        </a:p>
      </dgm:t>
    </dgm:pt>
    <dgm:pt modelId="{971A0484-5EAA-4B67-92FA-1FA2CEB10541}" type="parTrans" cxnId="{7698D8B0-C955-4032-9B5B-E179D63ABA6F}">
      <dgm:prSet/>
      <dgm:spPr/>
      <dgm:t>
        <a:bodyPr/>
        <a:lstStyle/>
        <a:p>
          <a:endParaRPr lang="en-US"/>
        </a:p>
      </dgm:t>
    </dgm:pt>
    <dgm:pt modelId="{840AFB49-ACB7-4D07-A0C8-D55E6685015E}" type="sibTrans" cxnId="{7698D8B0-C955-4032-9B5B-E179D63ABA6F}">
      <dgm:prSet/>
      <dgm:spPr/>
      <dgm:t>
        <a:bodyPr/>
        <a:lstStyle/>
        <a:p>
          <a:endParaRPr lang="en-US"/>
        </a:p>
      </dgm:t>
    </dgm:pt>
    <dgm:pt modelId="{BD47C585-E9B5-4636-B0D3-CFB2B189A0B6}">
      <dgm:prSet phldrT="[Text]" custT="1"/>
      <dgm:spPr>
        <a:solidFill>
          <a:srgbClr val="993366"/>
        </a:solidFill>
      </dgm:spPr>
      <dgm:t>
        <a:bodyPr/>
        <a:lstStyle/>
        <a:p>
          <a:r>
            <a:rPr lang="en-US" sz="1500" baseline="0" dirty="0" smtClean="0"/>
            <a:t>Head Start SCO</a:t>
          </a:r>
          <a:br>
            <a:rPr lang="en-US" sz="1500" baseline="0" dirty="0" smtClean="0"/>
          </a:br>
          <a:r>
            <a:rPr lang="en-US" sz="1500" baseline="0" dirty="0" smtClean="0"/>
            <a:t>Mass HS </a:t>
          </a:r>
          <a:r>
            <a:rPr lang="en-US" sz="1500" baseline="0" dirty="0" err="1" smtClean="0"/>
            <a:t>Ass’n</a:t>
          </a:r>
          <a:endParaRPr lang="en-US" sz="1500" baseline="0" dirty="0"/>
        </a:p>
      </dgm:t>
    </dgm:pt>
    <dgm:pt modelId="{03029F05-6ECE-4F44-8708-DFE65DB7EE3A}" type="parTrans" cxnId="{996C6BB3-9F22-4C57-A118-F6562F705196}">
      <dgm:prSet/>
      <dgm:spPr/>
      <dgm:t>
        <a:bodyPr/>
        <a:lstStyle/>
        <a:p>
          <a:endParaRPr lang="en-US"/>
        </a:p>
      </dgm:t>
    </dgm:pt>
    <dgm:pt modelId="{28D9AF1B-2A20-49F0-9F6A-029088B1434E}" type="sibTrans" cxnId="{996C6BB3-9F22-4C57-A118-F6562F705196}">
      <dgm:prSet/>
      <dgm:spPr/>
      <dgm:t>
        <a:bodyPr/>
        <a:lstStyle/>
        <a:p>
          <a:endParaRPr lang="en-US"/>
        </a:p>
      </dgm:t>
    </dgm:pt>
    <dgm:pt modelId="{A2860CAB-C84C-4DE4-B1F4-6F85AC5B1FC9}">
      <dgm:prSet phldrT="[Text]" custT="1"/>
      <dgm:spPr>
        <a:solidFill>
          <a:srgbClr val="993366"/>
        </a:solidFill>
      </dgm:spPr>
      <dgm:t>
        <a:bodyPr/>
        <a:lstStyle/>
        <a:p>
          <a:r>
            <a:rPr lang="en-US" sz="1600" baseline="0" dirty="0" err="1" smtClean="0"/>
            <a:t>GovernorEOE</a:t>
          </a:r>
          <a:r>
            <a:rPr lang="en-US" sz="1600" baseline="0" dirty="0" smtClean="0"/>
            <a:t>, ESE DHE</a:t>
          </a:r>
          <a:endParaRPr lang="en-US" sz="1600" baseline="0" dirty="0"/>
        </a:p>
      </dgm:t>
    </dgm:pt>
    <dgm:pt modelId="{A6D9B01E-EEE1-46EB-97AA-3EF676083E67}" type="parTrans" cxnId="{9083A159-3FD3-4F47-A2B3-A857D65E0BB7}">
      <dgm:prSet/>
      <dgm:spPr/>
      <dgm:t>
        <a:bodyPr/>
        <a:lstStyle/>
        <a:p>
          <a:endParaRPr lang="en-US"/>
        </a:p>
      </dgm:t>
    </dgm:pt>
    <dgm:pt modelId="{8B0A1211-C180-4F7B-9A22-4B09C0F0A20E}" type="sibTrans" cxnId="{9083A159-3FD3-4F47-A2B3-A857D65E0BB7}">
      <dgm:prSet/>
      <dgm:spPr/>
      <dgm:t>
        <a:bodyPr/>
        <a:lstStyle/>
        <a:p>
          <a:endParaRPr lang="en-US"/>
        </a:p>
      </dgm:t>
    </dgm:pt>
    <dgm:pt modelId="{70023165-CE62-4A9B-B284-CB876F0FBE15}">
      <dgm:prSet phldrT="[Text]" custScaleX="147031" custScaleY="137370"/>
      <dgm:spPr>
        <a:solidFill>
          <a:srgbClr val="993366"/>
        </a:solidFill>
      </dgm:spPr>
      <dgm:t>
        <a:bodyPr/>
        <a:lstStyle/>
        <a:p>
          <a:endParaRPr lang="en-US" dirty="0"/>
        </a:p>
      </dgm:t>
    </dgm:pt>
    <dgm:pt modelId="{2375EB80-7206-42BB-BB48-C7AAA44E819C}" type="parTrans" cxnId="{0CBCD690-EB79-47A7-BEAC-DB25F7CD8492}">
      <dgm:prSet/>
      <dgm:spPr/>
      <dgm:t>
        <a:bodyPr/>
        <a:lstStyle/>
        <a:p>
          <a:endParaRPr lang="en-US"/>
        </a:p>
      </dgm:t>
    </dgm:pt>
    <dgm:pt modelId="{CCA11C85-BE6E-4724-BD29-C0F87F9CE882}" type="sibTrans" cxnId="{0CBCD690-EB79-47A7-BEAC-DB25F7CD8492}">
      <dgm:prSet/>
      <dgm:spPr/>
      <dgm:t>
        <a:bodyPr/>
        <a:lstStyle/>
        <a:p>
          <a:endParaRPr lang="en-US"/>
        </a:p>
      </dgm:t>
    </dgm:pt>
    <dgm:pt modelId="{7ABEE50E-2022-4FFB-A72C-1C5BB023559C}">
      <dgm:prSet phldrT="[Text]" custT="1"/>
      <dgm:spPr>
        <a:solidFill>
          <a:srgbClr val="993366"/>
        </a:solidFill>
      </dgm:spPr>
      <dgm:t>
        <a:bodyPr/>
        <a:lstStyle/>
        <a:p>
          <a:r>
            <a:rPr lang="en-US" sz="1800" baseline="0" dirty="0" err="1" smtClean="0"/>
            <a:t>CCR&amp;RsCFCEs</a:t>
          </a:r>
          <a:r>
            <a:rPr lang="en-US" sz="1800" baseline="0" dirty="0" smtClean="0"/>
            <a:t/>
          </a:r>
          <a:br>
            <a:rPr lang="en-US" sz="1800" baseline="0" dirty="0" smtClean="0"/>
          </a:br>
          <a:r>
            <a:rPr lang="en-US" sz="1800" baseline="0" dirty="0" smtClean="0"/>
            <a:t>EPS</a:t>
          </a:r>
          <a:endParaRPr lang="en-US" sz="1800" baseline="0" dirty="0"/>
        </a:p>
      </dgm:t>
    </dgm:pt>
    <dgm:pt modelId="{3958F60A-9C5A-48CD-829B-1D68E5238A1B}" type="parTrans" cxnId="{8076E779-E211-476D-B4C5-D404EDD50AD7}">
      <dgm:prSet/>
      <dgm:spPr/>
      <dgm:t>
        <a:bodyPr/>
        <a:lstStyle/>
        <a:p>
          <a:endParaRPr lang="en-US"/>
        </a:p>
      </dgm:t>
    </dgm:pt>
    <dgm:pt modelId="{D1368EE7-4789-4DF9-9334-8A859C1D1A51}" type="sibTrans" cxnId="{8076E779-E211-476D-B4C5-D404EDD50AD7}">
      <dgm:prSet/>
      <dgm:spPr/>
      <dgm:t>
        <a:bodyPr/>
        <a:lstStyle/>
        <a:p>
          <a:endParaRPr lang="en-US"/>
        </a:p>
      </dgm:t>
    </dgm:pt>
    <dgm:pt modelId="{187833C8-A05A-4566-A8FE-35E590BBB2A7}" type="pres">
      <dgm:prSet presAssocID="{29298E54-87E6-4DDF-91FD-8160179A75BE}" presName="cycle" presStyleCnt="0">
        <dgm:presLayoutVars>
          <dgm:chMax val="1"/>
          <dgm:dir/>
          <dgm:animLvl val="ctr"/>
          <dgm:resizeHandles val="exact"/>
        </dgm:presLayoutVars>
      </dgm:prSet>
      <dgm:spPr/>
      <dgm:t>
        <a:bodyPr/>
        <a:lstStyle/>
        <a:p>
          <a:endParaRPr lang="en-US"/>
        </a:p>
      </dgm:t>
    </dgm:pt>
    <dgm:pt modelId="{04059A55-DC51-4F4A-BD6A-5B1EEB2AB2AB}" type="pres">
      <dgm:prSet presAssocID="{FA9BD78A-C561-4CEF-A5EC-AD94E4AF4386}" presName="centerShape" presStyleLbl="node0" presStyleIdx="0" presStyleCnt="1" custScaleX="224478" custScaleY="212167"/>
      <dgm:spPr/>
      <dgm:t>
        <a:bodyPr/>
        <a:lstStyle/>
        <a:p>
          <a:endParaRPr lang="en-US"/>
        </a:p>
      </dgm:t>
    </dgm:pt>
    <dgm:pt modelId="{95D37620-5301-444E-814D-405575FE9266}" type="pres">
      <dgm:prSet presAssocID="{8824807C-C698-4543-9D5A-C367E87680FD}" presName="Name9" presStyleLbl="parChTrans1D2" presStyleIdx="0" presStyleCnt="10"/>
      <dgm:spPr/>
      <dgm:t>
        <a:bodyPr/>
        <a:lstStyle/>
        <a:p>
          <a:endParaRPr lang="en-US"/>
        </a:p>
      </dgm:t>
    </dgm:pt>
    <dgm:pt modelId="{EC16AB4E-BB78-4F7F-8718-28179D6F7B1C}" type="pres">
      <dgm:prSet presAssocID="{8824807C-C698-4543-9D5A-C367E87680FD}" presName="connTx" presStyleLbl="parChTrans1D2" presStyleIdx="0" presStyleCnt="10"/>
      <dgm:spPr/>
      <dgm:t>
        <a:bodyPr/>
        <a:lstStyle/>
        <a:p>
          <a:endParaRPr lang="en-US"/>
        </a:p>
      </dgm:t>
    </dgm:pt>
    <dgm:pt modelId="{018509DE-4786-4A70-AF30-A0EF5DB3E562}" type="pres">
      <dgm:prSet presAssocID="{FA504147-D4E3-421A-B530-AEE4395636F3}" presName="node" presStyleLbl="node1" presStyleIdx="0" presStyleCnt="10" custScaleX="135704" custScaleY="133609">
        <dgm:presLayoutVars>
          <dgm:bulletEnabled val="1"/>
        </dgm:presLayoutVars>
      </dgm:prSet>
      <dgm:spPr/>
      <dgm:t>
        <a:bodyPr/>
        <a:lstStyle/>
        <a:p>
          <a:endParaRPr lang="en-US"/>
        </a:p>
      </dgm:t>
    </dgm:pt>
    <dgm:pt modelId="{908886AA-244D-4B7F-AD9E-83481C0D5950}" type="pres">
      <dgm:prSet presAssocID="{A276BCB7-6A76-470C-9910-6E0E9F073053}" presName="Name9" presStyleLbl="parChTrans1D2" presStyleIdx="1" presStyleCnt="10"/>
      <dgm:spPr/>
      <dgm:t>
        <a:bodyPr/>
        <a:lstStyle/>
        <a:p>
          <a:endParaRPr lang="en-US"/>
        </a:p>
      </dgm:t>
    </dgm:pt>
    <dgm:pt modelId="{F50A1776-55B9-4D0C-BD5D-6C33839D1D33}" type="pres">
      <dgm:prSet presAssocID="{A276BCB7-6A76-470C-9910-6E0E9F073053}" presName="connTx" presStyleLbl="parChTrans1D2" presStyleIdx="1" presStyleCnt="10"/>
      <dgm:spPr/>
      <dgm:t>
        <a:bodyPr/>
        <a:lstStyle/>
        <a:p>
          <a:endParaRPr lang="en-US"/>
        </a:p>
      </dgm:t>
    </dgm:pt>
    <dgm:pt modelId="{8F43729B-5498-498F-81BF-6A9BC61523B2}" type="pres">
      <dgm:prSet presAssocID="{8ADDB4DD-8FE7-473C-BE89-93FF719A5056}" presName="node" presStyleLbl="node1" presStyleIdx="1" presStyleCnt="10" custScaleX="146618" custScaleY="144453">
        <dgm:presLayoutVars>
          <dgm:bulletEnabled val="1"/>
        </dgm:presLayoutVars>
      </dgm:prSet>
      <dgm:spPr/>
      <dgm:t>
        <a:bodyPr/>
        <a:lstStyle/>
        <a:p>
          <a:endParaRPr lang="en-US"/>
        </a:p>
      </dgm:t>
    </dgm:pt>
    <dgm:pt modelId="{FEB08FB1-ECAA-4E57-B1DF-6947797F889E}" type="pres">
      <dgm:prSet presAssocID="{15B285C4-81D1-4849-9758-F62DDACC907F}" presName="Name9" presStyleLbl="parChTrans1D2" presStyleIdx="2" presStyleCnt="10"/>
      <dgm:spPr/>
      <dgm:t>
        <a:bodyPr/>
        <a:lstStyle/>
        <a:p>
          <a:endParaRPr lang="en-US"/>
        </a:p>
      </dgm:t>
    </dgm:pt>
    <dgm:pt modelId="{7F9A5479-1C94-4A83-B8F2-4FBBDAB46777}" type="pres">
      <dgm:prSet presAssocID="{15B285C4-81D1-4849-9758-F62DDACC907F}" presName="connTx" presStyleLbl="parChTrans1D2" presStyleIdx="2" presStyleCnt="10"/>
      <dgm:spPr/>
      <dgm:t>
        <a:bodyPr/>
        <a:lstStyle/>
        <a:p>
          <a:endParaRPr lang="en-US"/>
        </a:p>
      </dgm:t>
    </dgm:pt>
    <dgm:pt modelId="{1A7B4EB7-B2C7-4507-B498-301024E04AC8}" type="pres">
      <dgm:prSet presAssocID="{82DE9BA0-11AC-42A7-BD87-7869799A77C4}" presName="node" presStyleLbl="node1" presStyleIdx="2" presStyleCnt="10" custScaleX="145974" custScaleY="145890">
        <dgm:presLayoutVars>
          <dgm:bulletEnabled val="1"/>
        </dgm:presLayoutVars>
      </dgm:prSet>
      <dgm:spPr/>
      <dgm:t>
        <a:bodyPr/>
        <a:lstStyle/>
        <a:p>
          <a:endParaRPr lang="en-US"/>
        </a:p>
      </dgm:t>
    </dgm:pt>
    <dgm:pt modelId="{A056D7F6-8415-41C0-8A66-CDC7EAF52738}" type="pres">
      <dgm:prSet presAssocID="{6DF05EED-F7D2-4638-BDF7-468AE841F9DC}" presName="Name9" presStyleLbl="parChTrans1D2" presStyleIdx="3" presStyleCnt="10"/>
      <dgm:spPr/>
      <dgm:t>
        <a:bodyPr/>
        <a:lstStyle/>
        <a:p>
          <a:endParaRPr lang="en-US"/>
        </a:p>
      </dgm:t>
    </dgm:pt>
    <dgm:pt modelId="{0F2CAC20-AF77-44D7-ACF3-DBBF6182DD64}" type="pres">
      <dgm:prSet presAssocID="{6DF05EED-F7D2-4638-BDF7-468AE841F9DC}" presName="connTx" presStyleLbl="parChTrans1D2" presStyleIdx="3" presStyleCnt="10"/>
      <dgm:spPr/>
      <dgm:t>
        <a:bodyPr/>
        <a:lstStyle/>
        <a:p>
          <a:endParaRPr lang="en-US"/>
        </a:p>
      </dgm:t>
    </dgm:pt>
    <dgm:pt modelId="{360C4CE7-BBC7-489B-B8E8-0F5F2E1C19E4}" type="pres">
      <dgm:prSet presAssocID="{FA4A049C-12E5-41BA-8192-C6A6AE5A444F}" presName="node" presStyleLbl="node1" presStyleIdx="3" presStyleCnt="10" custScaleX="147031" custScaleY="137370">
        <dgm:presLayoutVars>
          <dgm:bulletEnabled val="1"/>
        </dgm:presLayoutVars>
      </dgm:prSet>
      <dgm:spPr/>
      <dgm:t>
        <a:bodyPr/>
        <a:lstStyle/>
        <a:p>
          <a:endParaRPr lang="en-US"/>
        </a:p>
      </dgm:t>
    </dgm:pt>
    <dgm:pt modelId="{F363450B-14E5-44CE-B18F-1D0307B11781}" type="pres">
      <dgm:prSet presAssocID="{4662AA86-99CB-4C50-BBDE-125710E95DE1}" presName="Name9" presStyleLbl="parChTrans1D2" presStyleIdx="4" presStyleCnt="10"/>
      <dgm:spPr/>
      <dgm:t>
        <a:bodyPr/>
        <a:lstStyle/>
        <a:p>
          <a:endParaRPr lang="en-US"/>
        </a:p>
      </dgm:t>
    </dgm:pt>
    <dgm:pt modelId="{C809CB37-A105-422F-AE9A-D797E8720250}" type="pres">
      <dgm:prSet presAssocID="{4662AA86-99CB-4C50-BBDE-125710E95DE1}" presName="connTx" presStyleLbl="parChTrans1D2" presStyleIdx="4" presStyleCnt="10"/>
      <dgm:spPr/>
      <dgm:t>
        <a:bodyPr/>
        <a:lstStyle/>
        <a:p>
          <a:endParaRPr lang="en-US"/>
        </a:p>
      </dgm:t>
    </dgm:pt>
    <dgm:pt modelId="{C9B9FC03-177A-4C3D-9A08-F1B076CBA15B}" type="pres">
      <dgm:prSet presAssocID="{707F109A-114B-47FC-831D-F36D82626091}" presName="node" presStyleLbl="node1" presStyleIdx="4" presStyleCnt="10" custScaleX="136876" custScaleY="129535">
        <dgm:presLayoutVars>
          <dgm:bulletEnabled val="1"/>
        </dgm:presLayoutVars>
      </dgm:prSet>
      <dgm:spPr/>
      <dgm:t>
        <a:bodyPr/>
        <a:lstStyle/>
        <a:p>
          <a:endParaRPr lang="en-US"/>
        </a:p>
      </dgm:t>
    </dgm:pt>
    <dgm:pt modelId="{F931C003-9F59-440C-BCA2-67754DA1E333}" type="pres">
      <dgm:prSet presAssocID="{971A0484-5EAA-4B67-92FA-1FA2CEB10541}" presName="Name9" presStyleLbl="parChTrans1D2" presStyleIdx="5" presStyleCnt="10"/>
      <dgm:spPr/>
      <dgm:t>
        <a:bodyPr/>
        <a:lstStyle/>
        <a:p>
          <a:endParaRPr lang="en-US"/>
        </a:p>
      </dgm:t>
    </dgm:pt>
    <dgm:pt modelId="{62D3AFD4-A03C-4B39-90F9-0B32428190B2}" type="pres">
      <dgm:prSet presAssocID="{971A0484-5EAA-4B67-92FA-1FA2CEB10541}" presName="connTx" presStyleLbl="parChTrans1D2" presStyleIdx="5" presStyleCnt="10"/>
      <dgm:spPr/>
      <dgm:t>
        <a:bodyPr/>
        <a:lstStyle/>
        <a:p>
          <a:endParaRPr lang="en-US"/>
        </a:p>
      </dgm:t>
    </dgm:pt>
    <dgm:pt modelId="{B0CF04D1-090C-449C-B575-B20A1599DBAC}" type="pres">
      <dgm:prSet presAssocID="{10BAD8BC-87CE-4874-A30F-840E3D51E317}" presName="node" presStyleLbl="node1" presStyleIdx="5" presStyleCnt="10" custScaleX="135159" custScaleY="127583">
        <dgm:presLayoutVars>
          <dgm:bulletEnabled val="1"/>
        </dgm:presLayoutVars>
      </dgm:prSet>
      <dgm:spPr/>
      <dgm:t>
        <a:bodyPr/>
        <a:lstStyle/>
        <a:p>
          <a:endParaRPr lang="en-US"/>
        </a:p>
      </dgm:t>
    </dgm:pt>
    <dgm:pt modelId="{54208A3D-A12E-4779-8105-35B2CF52F812}" type="pres">
      <dgm:prSet presAssocID="{FDACBE6A-C700-4125-9919-A8BFD2121FC4}" presName="Name9" presStyleLbl="parChTrans1D2" presStyleIdx="6" presStyleCnt="10"/>
      <dgm:spPr/>
      <dgm:t>
        <a:bodyPr/>
        <a:lstStyle/>
        <a:p>
          <a:endParaRPr lang="en-US"/>
        </a:p>
      </dgm:t>
    </dgm:pt>
    <dgm:pt modelId="{375969B1-E09B-4A9B-ACB4-EFC5D288603D}" type="pres">
      <dgm:prSet presAssocID="{FDACBE6A-C700-4125-9919-A8BFD2121FC4}" presName="connTx" presStyleLbl="parChTrans1D2" presStyleIdx="6" presStyleCnt="10"/>
      <dgm:spPr/>
      <dgm:t>
        <a:bodyPr/>
        <a:lstStyle/>
        <a:p>
          <a:endParaRPr lang="en-US"/>
        </a:p>
      </dgm:t>
    </dgm:pt>
    <dgm:pt modelId="{BC1A43A4-39F9-404C-BA7D-A4F1F10DDD2D}" type="pres">
      <dgm:prSet presAssocID="{285D879E-B4C5-4394-A592-1E613EB82F95}" presName="node" presStyleLbl="node1" presStyleIdx="6" presStyleCnt="10" custScaleX="138195" custScaleY="129433">
        <dgm:presLayoutVars>
          <dgm:bulletEnabled val="1"/>
        </dgm:presLayoutVars>
      </dgm:prSet>
      <dgm:spPr/>
      <dgm:t>
        <a:bodyPr/>
        <a:lstStyle/>
        <a:p>
          <a:endParaRPr lang="en-US"/>
        </a:p>
      </dgm:t>
    </dgm:pt>
    <dgm:pt modelId="{8E778D77-9357-47B0-AF1F-0294385BA998}" type="pres">
      <dgm:prSet presAssocID="{03029F05-6ECE-4F44-8708-DFE65DB7EE3A}" presName="Name9" presStyleLbl="parChTrans1D2" presStyleIdx="7" presStyleCnt="10"/>
      <dgm:spPr/>
      <dgm:t>
        <a:bodyPr/>
        <a:lstStyle/>
        <a:p>
          <a:endParaRPr lang="en-US"/>
        </a:p>
      </dgm:t>
    </dgm:pt>
    <dgm:pt modelId="{D2EE1436-2974-4117-904C-FE304BFA3A06}" type="pres">
      <dgm:prSet presAssocID="{03029F05-6ECE-4F44-8708-DFE65DB7EE3A}" presName="connTx" presStyleLbl="parChTrans1D2" presStyleIdx="7" presStyleCnt="10"/>
      <dgm:spPr/>
      <dgm:t>
        <a:bodyPr/>
        <a:lstStyle/>
        <a:p>
          <a:endParaRPr lang="en-US"/>
        </a:p>
      </dgm:t>
    </dgm:pt>
    <dgm:pt modelId="{B57B2A6B-B8E8-4F91-B77D-DBFED66BB0C0}" type="pres">
      <dgm:prSet presAssocID="{BD47C585-E9B5-4636-B0D3-CFB2B189A0B6}" presName="node" presStyleLbl="node1" presStyleIdx="7" presStyleCnt="10" custScaleX="142739" custScaleY="137176" custRadScaleRad="102493" custRadScaleInc="-4851">
        <dgm:presLayoutVars>
          <dgm:bulletEnabled val="1"/>
        </dgm:presLayoutVars>
      </dgm:prSet>
      <dgm:spPr/>
      <dgm:t>
        <a:bodyPr/>
        <a:lstStyle/>
        <a:p>
          <a:endParaRPr lang="en-US"/>
        </a:p>
      </dgm:t>
    </dgm:pt>
    <dgm:pt modelId="{13DE6082-3330-435A-A5A9-02F1D0F2EA4F}" type="pres">
      <dgm:prSet presAssocID="{A6D9B01E-EEE1-46EB-97AA-3EF676083E67}" presName="Name9" presStyleLbl="parChTrans1D2" presStyleIdx="8" presStyleCnt="10"/>
      <dgm:spPr/>
      <dgm:t>
        <a:bodyPr/>
        <a:lstStyle/>
        <a:p>
          <a:endParaRPr lang="en-US"/>
        </a:p>
      </dgm:t>
    </dgm:pt>
    <dgm:pt modelId="{9F19DB97-9F34-428D-99BF-CC163DE0DC25}" type="pres">
      <dgm:prSet presAssocID="{A6D9B01E-EEE1-46EB-97AA-3EF676083E67}" presName="connTx" presStyleLbl="parChTrans1D2" presStyleIdx="8" presStyleCnt="10"/>
      <dgm:spPr/>
      <dgm:t>
        <a:bodyPr/>
        <a:lstStyle/>
        <a:p>
          <a:endParaRPr lang="en-US"/>
        </a:p>
      </dgm:t>
    </dgm:pt>
    <dgm:pt modelId="{C74C88EF-085D-42A4-B814-7A86B350D4DE}" type="pres">
      <dgm:prSet presAssocID="{A2860CAB-C84C-4DE4-B1F4-6F85AC5B1FC9}" presName="node" presStyleLbl="node1" presStyleIdx="8" presStyleCnt="10" custScaleX="142810" custScaleY="137809" custRadScaleRad="94039" custRadScaleInc="201386">
        <dgm:presLayoutVars>
          <dgm:bulletEnabled val="1"/>
        </dgm:presLayoutVars>
      </dgm:prSet>
      <dgm:spPr/>
      <dgm:t>
        <a:bodyPr/>
        <a:lstStyle/>
        <a:p>
          <a:endParaRPr lang="en-US"/>
        </a:p>
      </dgm:t>
    </dgm:pt>
    <dgm:pt modelId="{BBBF64E9-C832-4CAF-8D94-397A27588D28}" type="pres">
      <dgm:prSet presAssocID="{3958F60A-9C5A-48CD-829B-1D68E5238A1B}" presName="Name9" presStyleLbl="parChTrans1D2" presStyleIdx="9" presStyleCnt="10"/>
      <dgm:spPr/>
      <dgm:t>
        <a:bodyPr/>
        <a:lstStyle/>
        <a:p>
          <a:endParaRPr lang="en-US"/>
        </a:p>
      </dgm:t>
    </dgm:pt>
    <dgm:pt modelId="{87DBCFF6-7C0E-4B13-8D6E-1D755A7984BA}" type="pres">
      <dgm:prSet presAssocID="{3958F60A-9C5A-48CD-829B-1D68E5238A1B}" presName="connTx" presStyleLbl="parChTrans1D2" presStyleIdx="9" presStyleCnt="10"/>
      <dgm:spPr/>
      <dgm:t>
        <a:bodyPr/>
        <a:lstStyle/>
        <a:p>
          <a:endParaRPr lang="en-US"/>
        </a:p>
      </dgm:t>
    </dgm:pt>
    <dgm:pt modelId="{EF24C321-9C0D-4685-A18D-B2B7844B2CB1}" type="pres">
      <dgm:prSet presAssocID="{7ABEE50E-2022-4FFB-A72C-1C5BB023559C}" presName="node" presStyleLbl="node1" presStyleIdx="9" presStyleCnt="10" custScaleX="142396" custScaleY="138129" custRadScaleRad="101586" custRadScaleInc="-208739">
        <dgm:presLayoutVars>
          <dgm:bulletEnabled val="1"/>
        </dgm:presLayoutVars>
      </dgm:prSet>
      <dgm:spPr/>
      <dgm:t>
        <a:bodyPr/>
        <a:lstStyle/>
        <a:p>
          <a:endParaRPr lang="en-US"/>
        </a:p>
      </dgm:t>
    </dgm:pt>
  </dgm:ptLst>
  <dgm:cxnLst>
    <dgm:cxn modelId="{2E1E1D58-09F0-4552-B8DE-7055DB5E66DC}" type="presOf" srcId="{285D879E-B4C5-4394-A592-1E613EB82F95}" destId="{BC1A43A4-39F9-404C-BA7D-A4F1F10DDD2D}" srcOrd="0" destOrd="0" presId="urn:microsoft.com/office/officeart/2005/8/layout/radial1"/>
    <dgm:cxn modelId="{F0585DA5-D347-4FDB-BCF9-DDC723B97324}" type="presOf" srcId="{8824807C-C698-4543-9D5A-C367E87680FD}" destId="{95D37620-5301-444E-814D-405575FE9266}" srcOrd="0" destOrd="0" presId="urn:microsoft.com/office/officeart/2005/8/layout/radial1"/>
    <dgm:cxn modelId="{BC251160-968B-40E1-A0BC-89F4B0F357C0}" type="presOf" srcId="{6DF05EED-F7D2-4638-BDF7-468AE841F9DC}" destId="{0F2CAC20-AF77-44D7-ACF3-DBBF6182DD64}" srcOrd="1" destOrd="0" presId="urn:microsoft.com/office/officeart/2005/8/layout/radial1"/>
    <dgm:cxn modelId="{76A413ED-978D-42C3-9E46-94F0709218B9}" type="presOf" srcId="{29298E54-87E6-4DDF-91FD-8160179A75BE}" destId="{187833C8-A05A-4566-A8FE-35E590BBB2A7}" srcOrd="0" destOrd="0" presId="urn:microsoft.com/office/officeart/2005/8/layout/radial1"/>
    <dgm:cxn modelId="{A9519C1D-78FE-4798-98B3-E7A3110F96CF}" type="presOf" srcId="{3958F60A-9C5A-48CD-829B-1D68E5238A1B}" destId="{87DBCFF6-7C0E-4B13-8D6E-1D755A7984BA}" srcOrd="1" destOrd="0" presId="urn:microsoft.com/office/officeart/2005/8/layout/radial1"/>
    <dgm:cxn modelId="{2F676C3E-CA33-416F-87CF-AC8FEC91302E}" type="presOf" srcId="{15B285C4-81D1-4849-9758-F62DDACC907F}" destId="{FEB08FB1-ECAA-4E57-B1DF-6947797F889E}" srcOrd="0" destOrd="0" presId="urn:microsoft.com/office/officeart/2005/8/layout/radial1"/>
    <dgm:cxn modelId="{C8684850-69AE-4034-9249-5D846D0F2462}" type="presOf" srcId="{15B285C4-81D1-4849-9758-F62DDACC907F}" destId="{7F9A5479-1C94-4A83-B8F2-4FBBDAB46777}" srcOrd="1" destOrd="0" presId="urn:microsoft.com/office/officeart/2005/8/layout/radial1"/>
    <dgm:cxn modelId="{E65F2459-2DBA-4687-92E6-0C0460AB854E}" type="presOf" srcId="{10BAD8BC-87CE-4874-A30F-840E3D51E317}" destId="{B0CF04D1-090C-449C-B575-B20A1599DBAC}" srcOrd="0" destOrd="0" presId="urn:microsoft.com/office/officeart/2005/8/layout/radial1"/>
    <dgm:cxn modelId="{D67754F5-C45A-4C82-8022-FBA78A485F53}" type="presOf" srcId="{4662AA86-99CB-4C50-BBDE-125710E95DE1}" destId="{F363450B-14E5-44CE-B18F-1D0307B11781}" srcOrd="0" destOrd="0" presId="urn:microsoft.com/office/officeart/2005/8/layout/radial1"/>
    <dgm:cxn modelId="{E20BC669-9F9C-4E7D-835F-8686F118A4FE}" type="presOf" srcId="{971A0484-5EAA-4B67-92FA-1FA2CEB10541}" destId="{62D3AFD4-A03C-4B39-90F9-0B32428190B2}" srcOrd="1" destOrd="0" presId="urn:microsoft.com/office/officeart/2005/8/layout/radial1"/>
    <dgm:cxn modelId="{E84392F1-522F-4C39-B8F4-6C4EDF532FE0}" type="presOf" srcId="{FDACBE6A-C700-4125-9919-A8BFD2121FC4}" destId="{54208A3D-A12E-4779-8105-35B2CF52F812}" srcOrd="0" destOrd="0" presId="urn:microsoft.com/office/officeart/2005/8/layout/radial1"/>
    <dgm:cxn modelId="{F32687FA-4EC4-4B0C-B20E-3EA092423BE0}" type="presOf" srcId="{4662AA86-99CB-4C50-BBDE-125710E95DE1}" destId="{C809CB37-A105-422F-AE9A-D797E8720250}" srcOrd="1" destOrd="0" presId="urn:microsoft.com/office/officeart/2005/8/layout/radial1"/>
    <dgm:cxn modelId="{0CBCD690-EB79-47A7-BEAC-DB25F7CD8492}" srcId="{29298E54-87E6-4DDF-91FD-8160179A75BE}" destId="{70023165-CE62-4A9B-B284-CB876F0FBE15}" srcOrd="1" destOrd="0" parTransId="{2375EB80-7206-42BB-BB48-C7AAA44E819C}" sibTransId="{CCA11C85-BE6E-4724-BD29-C0F87F9CE882}"/>
    <dgm:cxn modelId="{210310CC-8CA7-4485-BD10-E65E1DD4FC0E}" type="presOf" srcId="{7ABEE50E-2022-4FFB-A72C-1C5BB023559C}" destId="{EF24C321-9C0D-4685-A18D-B2B7844B2CB1}" srcOrd="0" destOrd="0" presId="urn:microsoft.com/office/officeart/2005/8/layout/radial1"/>
    <dgm:cxn modelId="{604DA364-FA52-40CC-9DFB-5E1F5C602897}" type="presOf" srcId="{A6D9B01E-EEE1-46EB-97AA-3EF676083E67}" destId="{13DE6082-3330-435A-A5A9-02F1D0F2EA4F}" srcOrd="0" destOrd="0" presId="urn:microsoft.com/office/officeart/2005/8/layout/radial1"/>
    <dgm:cxn modelId="{1BD90028-3C54-4C15-8045-E835F99C6BAC}" srcId="{FA9BD78A-C561-4CEF-A5EC-AD94E4AF4386}" destId="{82DE9BA0-11AC-42A7-BD87-7869799A77C4}" srcOrd="2" destOrd="0" parTransId="{15B285C4-81D1-4849-9758-F62DDACC907F}" sibTransId="{21A421CD-5153-4E2A-B4AA-D48E2F116E99}"/>
    <dgm:cxn modelId="{88F5FEDF-91A8-4AE8-985F-459D4CFF791E}" srcId="{FA9BD78A-C561-4CEF-A5EC-AD94E4AF4386}" destId="{8ADDB4DD-8FE7-473C-BE89-93FF719A5056}" srcOrd="1" destOrd="0" parTransId="{A276BCB7-6A76-470C-9910-6E0E9F073053}" sibTransId="{EA920483-5E2C-452D-AB18-87A9E38A63BF}"/>
    <dgm:cxn modelId="{1B20EC5E-764A-49D1-92C5-0AF9AD39B9B0}" type="presOf" srcId="{FDACBE6A-C700-4125-9919-A8BFD2121FC4}" destId="{375969B1-E09B-4A9B-ACB4-EFC5D288603D}" srcOrd="1" destOrd="0" presId="urn:microsoft.com/office/officeart/2005/8/layout/radial1"/>
    <dgm:cxn modelId="{996C6BB3-9F22-4C57-A118-F6562F705196}" srcId="{FA9BD78A-C561-4CEF-A5EC-AD94E4AF4386}" destId="{BD47C585-E9B5-4636-B0D3-CFB2B189A0B6}" srcOrd="7" destOrd="0" parTransId="{03029F05-6ECE-4F44-8708-DFE65DB7EE3A}" sibTransId="{28D9AF1B-2A20-49F0-9F6A-029088B1434E}"/>
    <dgm:cxn modelId="{97AC2DBC-5BC7-40B9-A663-8C03F88ED770}" type="presOf" srcId="{707F109A-114B-47FC-831D-F36D82626091}" destId="{C9B9FC03-177A-4C3D-9A08-F1B076CBA15B}" srcOrd="0" destOrd="0" presId="urn:microsoft.com/office/officeart/2005/8/layout/radial1"/>
    <dgm:cxn modelId="{8EAF22D7-342D-4D3F-9A5D-4EEA0CAC0BF7}" type="presOf" srcId="{A6D9B01E-EEE1-46EB-97AA-3EF676083E67}" destId="{9F19DB97-9F34-428D-99BF-CC163DE0DC25}" srcOrd="1" destOrd="0" presId="urn:microsoft.com/office/officeart/2005/8/layout/radial1"/>
    <dgm:cxn modelId="{2C4905C2-5753-4A1E-8AA4-6391890792C9}" type="presOf" srcId="{BD47C585-E9B5-4636-B0D3-CFB2B189A0B6}" destId="{B57B2A6B-B8E8-4F91-B77D-DBFED66BB0C0}" srcOrd="0" destOrd="0" presId="urn:microsoft.com/office/officeart/2005/8/layout/radial1"/>
    <dgm:cxn modelId="{420E452F-2DA9-449D-9C58-EE1867FCDC94}" type="presOf" srcId="{A2860CAB-C84C-4DE4-B1F4-6F85AC5B1FC9}" destId="{C74C88EF-085D-42A4-B814-7A86B350D4DE}" srcOrd="0" destOrd="0" presId="urn:microsoft.com/office/officeart/2005/8/layout/radial1"/>
    <dgm:cxn modelId="{09E07256-C0C9-4349-BA50-B758322C123C}" type="presOf" srcId="{FA9BD78A-C561-4CEF-A5EC-AD94E4AF4386}" destId="{04059A55-DC51-4F4A-BD6A-5B1EEB2AB2AB}" srcOrd="0" destOrd="0" presId="urn:microsoft.com/office/officeart/2005/8/layout/radial1"/>
    <dgm:cxn modelId="{D7EA4185-907B-4EEF-B72B-8B7E70FEE2C3}" srcId="{FA9BD78A-C561-4CEF-A5EC-AD94E4AF4386}" destId="{FA4A049C-12E5-41BA-8192-C6A6AE5A444F}" srcOrd="3" destOrd="0" parTransId="{6DF05EED-F7D2-4638-BDF7-468AE841F9DC}" sibTransId="{91B1DEDE-C6E7-49D8-BB00-7A86D693ACFE}"/>
    <dgm:cxn modelId="{84A74E51-E324-4D9A-8F13-CF30A85A1325}" type="presOf" srcId="{A276BCB7-6A76-470C-9910-6E0E9F073053}" destId="{F50A1776-55B9-4D0C-BD5D-6C33839D1D33}" srcOrd="1" destOrd="0" presId="urn:microsoft.com/office/officeart/2005/8/layout/radial1"/>
    <dgm:cxn modelId="{69986DB8-ABAB-40CA-B5B4-F6AD0497CC1D}" srcId="{FA9BD78A-C561-4CEF-A5EC-AD94E4AF4386}" destId="{707F109A-114B-47FC-831D-F36D82626091}" srcOrd="4" destOrd="0" parTransId="{4662AA86-99CB-4C50-BBDE-125710E95DE1}" sibTransId="{9410CD8E-03D6-4FBB-AA87-008AE949FC3A}"/>
    <dgm:cxn modelId="{3C37D08F-9D21-47D2-8CA7-A747881338CE}" type="presOf" srcId="{A276BCB7-6A76-470C-9910-6E0E9F073053}" destId="{908886AA-244D-4B7F-AD9E-83481C0D5950}" srcOrd="0" destOrd="0" presId="urn:microsoft.com/office/officeart/2005/8/layout/radial1"/>
    <dgm:cxn modelId="{48363001-568F-44FA-ABBB-60257A9EEFBD}" type="presOf" srcId="{8824807C-C698-4543-9D5A-C367E87680FD}" destId="{EC16AB4E-BB78-4F7F-8718-28179D6F7B1C}" srcOrd="1" destOrd="0" presId="urn:microsoft.com/office/officeart/2005/8/layout/radial1"/>
    <dgm:cxn modelId="{178CC97B-0C65-49CE-9E92-ABAF0ABC2B6E}" type="presOf" srcId="{6DF05EED-F7D2-4638-BDF7-468AE841F9DC}" destId="{A056D7F6-8415-41C0-8A66-CDC7EAF52738}" srcOrd="0" destOrd="0" presId="urn:microsoft.com/office/officeart/2005/8/layout/radial1"/>
    <dgm:cxn modelId="{8076E779-E211-476D-B4C5-D404EDD50AD7}" srcId="{FA9BD78A-C561-4CEF-A5EC-AD94E4AF4386}" destId="{7ABEE50E-2022-4FFB-A72C-1C5BB023559C}" srcOrd="9" destOrd="0" parTransId="{3958F60A-9C5A-48CD-829B-1D68E5238A1B}" sibTransId="{D1368EE7-4789-4DF9-9334-8A859C1D1A51}"/>
    <dgm:cxn modelId="{AF16EC1B-F7ED-4C77-BD0A-5F7BCDEE40DD}" type="presOf" srcId="{FA504147-D4E3-421A-B530-AEE4395636F3}" destId="{018509DE-4786-4A70-AF30-A0EF5DB3E562}" srcOrd="0" destOrd="0" presId="urn:microsoft.com/office/officeart/2005/8/layout/radial1"/>
    <dgm:cxn modelId="{6AD100BB-D31A-467C-BA02-5DC1920001D6}" srcId="{29298E54-87E6-4DDF-91FD-8160179A75BE}" destId="{FA9BD78A-C561-4CEF-A5EC-AD94E4AF4386}" srcOrd="0" destOrd="0" parTransId="{D6A644B0-6074-4901-9FFB-6CCFB0F8B1B3}" sibTransId="{E413FC71-0D2F-4EA1-9791-671F1936070F}"/>
    <dgm:cxn modelId="{761B6CFE-7C37-46CE-938F-821FAB98857C}" type="presOf" srcId="{FA4A049C-12E5-41BA-8192-C6A6AE5A444F}" destId="{360C4CE7-BBC7-489B-B8E8-0F5F2E1C19E4}" srcOrd="0" destOrd="0" presId="urn:microsoft.com/office/officeart/2005/8/layout/radial1"/>
    <dgm:cxn modelId="{2B5120C6-4D86-4FB8-B651-5EC8FAA722B2}" type="presOf" srcId="{8ADDB4DD-8FE7-473C-BE89-93FF719A5056}" destId="{8F43729B-5498-498F-81BF-6A9BC61523B2}" srcOrd="0" destOrd="0" presId="urn:microsoft.com/office/officeart/2005/8/layout/radial1"/>
    <dgm:cxn modelId="{88272713-C5CD-4475-BE00-55364AA8909F}" type="presOf" srcId="{03029F05-6ECE-4F44-8708-DFE65DB7EE3A}" destId="{8E778D77-9357-47B0-AF1F-0294385BA998}" srcOrd="0" destOrd="0" presId="urn:microsoft.com/office/officeart/2005/8/layout/radial1"/>
    <dgm:cxn modelId="{FA6E2263-CC33-42F3-85A4-A06006E7971B}" srcId="{FA9BD78A-C561-4CEF-A5EC-AD94E4AF4386}" destId="{285D879E-B4C5-4394-A592-1E613EB82F95}" srcOrd="6" destOrd="0" parTransId="{FDACBE6A-C700-4125-9919-A8BFD2121FC4}" sibTransId="{0964F115-C7B7-4FE1-9A1B-7E1488CB125F}"/>
    <dgm:cxn modelId="{82D61E3A-3C99-4B20-A974-65847D1A9AE6}" type="presOf" srcId="{03029F05-6ECE-4F44-8708-DFE65DB7EE3A}" destId="{D2EE1436-2974-4117-904C-FE304BFA3A06}" srcOrd="1" destOrd="0" presId="urn:microsoft.com/office/officeart/2005/8/layout/radial1"/>
    <dgm:cxn modelId="{7698D8B0-C955-4032-9B5B-E179D63ABA6F}" srcId="{FA9BD78A-C561-4CEF-A5EC-AD94E4AF4386}" destId="{10BAD8BC-87CE-4874-A30F-840E3D51E317}" srcOrd="5" destOrd="0" parTransId="{971A0484-5EAA-4B67-92FA-1FA2CEB10541}" sibTransId="{840AFB49-ACB7-4D07-A0C8-D55E6685015E}"/>
    <dgm:cxn modelId="{7E1B37CD-FDE0-4B02-AF6E-D77F3DFCB831}" type="presOf" srcId="{82DE9BA0-11AC-42A7-BD87-7869799A77C4}" destId="{1A7B4EB7-B2C7-4507-B498-301024E04AC8}" srcOrd="0" destOrd="0" presId="urn:microsoft.com/office/officeart/2005/8/layout/radial1"/>
    <dgm:cxn modelId="{86C60359-A703-4C22-B82F-3B0F325887CF}" type="presOf" srcId="{3958F60A-9C5A-48CD-829B-1D68E5238A1B}" destId="{BBBF64E9-C832-4CAF-8D94-397A27588D28}" srcOrd="0" destOrd="0" presId="urn:microsoft.com/office/officeart/2005/8/layout/radial1"/>
    <dgm:cxn modelId="{0746C0A6-E4BE-42A7-9336-2AB9BE236A4A}" type="presOf" srcId="{971A0484-5EAA-4B67-92FA-1FA2CEB10541}" destId="{F931C003-9F59-440C-BCA2-67754DA1E333}" srcOrd="0" destOrd="0" presId="urn:microsoft.com/office/officeart/2005/8/layout/radial1"/>
    <dgm:cxn modelId="{11FBBEB4-BD1A-499E-8238-94765EE591D4}" srcId="{FA9BD78A-C561-4CEF-A5EC-AD94E4AF4386}" destId="{FA504147-D4E3-421A-B530-AEE4395636F3}" srcOrd="0" destOrd="0" parTransId="{8824807C-C698-4543-9D5A-C367E87680FD}" sibTransId="{2F7A1919-A48F-4353-83A4-19368CCBC075}"/>
    <dgm:cxn modelId="{9083A159-3FD3-4F47-A2B3-A857D65E0BB7}" srcId="{FA9BD78A-C561-4CEF-A5EC-AD94E4AF4386}" destId="{A2860CAB-C84C-4DE4-B1F4-6F85AC5B1FC9}" srcOrd="8" destOrd="0" parTransId="{A6D9B01E-EEE1-46EB-97AA-3EF676083E67}" sibTransId="{8B0A1211-C180-4F7B-9A22-4B09C0F0A20E}"/>
    <dgm:cxn modelId="{FBF44B25-720E-4452-952B-E2D555E8070A}" type="presParOf" srcId="{187833C8-A05A-4566-A8FE-35E590BBB2A7}" destId="{04059A55-DC51-4F4A-BD6A-5B1EEB2AB2AB}" srcOrd="0" destOrd="0" presId="urn:microsoft.com/office/officeart/2005/8/layout/radial1"/>
    <dgm:cxn modelId="{18957EC7-525D-4075-9440-8C40480AA81E}" type="presParOf" srcId="{187833C8-A05A-4566-A8FE-35E590BBB2A7}" destId="{95D37620-5301-444E-814D-405575FE9266}" srcOrd="1" destOrd="0" presId="urn:microsoft.com/office/officeart/2005/8/layout/radial1"/>
    <dgm:cxn modelId="{318C407A-7C9D-4360-A592-E91846486CC6}" type="presParOf" srcId="{95D37620-5301-444E-814D-405575FE9266}" destId="{EC16AB4E-BB78-4F7F-8718-28179D6F7B1C}" srcOrd="0" destOrd="0" presId="urn:microsoft.com/office/officeart/2005/8/layout/radial1"/>
    <dgm:cxn modelId="{5EA68DFB-CF90-4A61-8C43-C88DFA875022}" type="presParOf" srcId="{187833C8-A05A-4566-A8FE-35E590BBB2A7}" destId="{018509DE-4786-4A70-AF30-A0EF5DB3E562}" srcOrd="2" destOrd="0" presId="urn:microsoft.com/office/officeart/2005/8/layout/radial1"/>
    <dgm:cxn modelId="{7D6C24D5-1ABA-4A4F-9BCD-1D3DC550E423}" type="presParOf" srcId="{187833C8-A05A-4566-A8FE-35E590BBB2A7}" destId="{908886AA-244D-4B7F-AD9E-83481C0D5950}" srcOrd="3" destOrd="0" presId="urn:microsoft.com/office/officeart/2005/8/layout/radial1"/>
    <dgm:cxn modelId="{52B60783-3F25-46B7-BB63-19902A6E925A}" type="presParOf" srcId="{908886AA-244D-4B7F-AD9E-83481C0D5950}" destId="{F50A1776-55B9-4D0C-BD5D-6C33839D1D33}" srcOrd="0" destOrd="0" presId="urn:microsoft.com/office/officeart/2005/8/layout/radial1"/>
    <dgm:cxn modelId="{1A871C08-617D-4A6C-91A4-A6DDF995F6AC}" type="presParOf" srcId="{187833C8-A05A-4566-A8FE-35E590BBB2A7}" destId="{8F43729B-5498-498F-81BF-6A9BC61523B2}" srcOrd="4" destOrd="0" presId="urn:microsoft.com/office/officeart/2005/8/layout/radial1"/>
    <dgm:cxn modelId="{043C26AF-7C88-4812-8B82-8A11B01F8F73}" type="presParOf" srcId="{187833C8-A05A-4566-A8FE-35E590BBB2A7}" destId="{FEB08FB1-ECAA-4E57-B1DF-6947797F889E}" srcOrd="5" destOrd="0" presId="urn:microsoft.com/office/officeart/2005/8/layout/radial1"/>
    <dgm:cxn modelId="{CB780DE0-C263-4A34-9AC0-9B47CAC835A4}" type="presParOf" srcId="{FEB08FB1-ECAA-4E57-B1DF-6947797F889E}" destId="{7F9A5479-1C94-4A83-B8F2-4FBBDAB46777}" srcOrd="0" destOrd="0" presId="urn:microsoft.com/office/officeart/2005/8/layout/radial1"/>
    <dgm:cxn modelId="{E1C69912-4968-43EA-9386-5C4C6293844F}" type="presParOf" srcId="{187833C8-A05A-4566-A8FE-35E590BBB2A7}" destId="{1A7B4EB7-B2C7-4507-B498-301024E04AC8}" srcOrd="6" destOrd="0" presId="urn:microsoft.com/office/officeart/2005/8/layout/radial1"/>
    <dgm:cxn modelId="{A38AE7EE-FF1B-49CF-A7F5-6717D09D8234}" type="presParOf" srcId="{187833C8-A05A-4566-A8FE-35E590BBB2A7}" destId="{A056D7F6-8415-41C0-8A66-CDC7EAF52738}" srcOrd="7" destOrd="0" presId="urn:microsoft.com/office/officeart/2005/8/layout/radial1"/>
    <dgm:cxn modelId="{3023281A-D7A1-4A35-9054-4F12D4CC1E04}" type="presParOf" srcId="{A056D7F6-8415-41C0-8A66-CDC7EAF52738}" destId="{0F2CAC20-AF77-44D7-ACF3-DBBF6182DD64}" srcOrd="0" destOrd="0" presId="urn:microsoft.com/office/officeart/2005/8/layout/radial1"/>
    <dgm:cxn modelId="{788A3346-3529-4157-B0E6-A978BBE539F4}" type="presParOf" srcId="{187833C8-A05A-4566-A8FE-35E590BBB2A7}" destId="{360C4CE7-BBC7-489B-B8E8-0F5F2E1C19E4}" srcOrd="8" destOrd="0" presId="urn:microsoft.com/office/officeart/2005/8/layout/radial1"/>
    <dgm:cxn modelId="{181E6A67-213F-4802-B804-C4C740706C6C}" type="presParOf" srcId="{187833C8-A05A-4566-A8FE-35E590BBB2A7}" destId="{F363450B-14E5-44CE-B18F-1D0307B11781}" srcOrd="9" destOrd="0" presId="urn:microsoft.com/office/officeart/2005/8/layout/radial1"/>
    <dgm:cxn modelId="{9F6706D5-AA76-4E64-868F-49BB742F5390}" type="presParOf" srcId="{F363450B-14E5-44CE-B18F-1D0307B11781}" destId="{C809CB37-A105-422F-AE9A-D797E8720250}" srcOrd="0" destOrd="0" presId="urn:microsoft.com/office/officeart/2005/8/layout/radial1"/>
    <dgm:cxn modelId="{466665C9-A143-463B-AA16-AADC8AF18AC7}" type="presParOf" srcId="{187833C8-A05A-4566-A8FE-35E590BBB2A7}" destId="{C9B9FC03-177A-4C3D-9A08-F1B076CBA15B}" srcOrd="10" destOrd="0" presId="urn:microsoft.com/office/officeart/2005/8/layout/radial1"/>
    <dgm:cxn modelId="{892C2F27-8EBB-444E-89BD-6C2AD0504CF3}" type="presParOf" srcId="{187833C8-A05A-4566-A8FE-35E590BBB2A7}" destId="{F931C003-9F59-440C-BCA2-67754DA1E333}" srcOrd="11" destOrd="0" presId="urn:microsoft.com/office/officeart/2005/8/layout/radial1"/>
    <dgm:cxn modelId="{17403E97-1781-41E9-9EC0-776A3041800F}" type="presParOf" srcId="{F931C003-9F59-440C-BCA2-67754DA1E333}" destId="{62D3AFD4-A03C-4B39-90F9-0B32428190B2}" srcOrd="0" destOrd="0" presId="urn:microsoft.com/office/officeart/2005/8/layout/radial1"/>
    <dgm:cxn modelId="{755044AB-2F2D-4999-979F-BC102E53471C}" type="presParOf" srcId="{187833C8-A05A-4566-A8FE-35E590BBB2A7}" destId="{B0CF04D1-090C-449C-B575-B20A1599DBAC}" srcOrd="12" destOrd="0" presId="urn:microsoft.com/office/officeart/2005/8/layout/radial1"/>
    <dgm:cxn modelId="{6587C8F5-F08E-42D9-BC9E-A72D532B49ED}" type="presParOf" srcId="{187833C8-A05A-4566-A8FE-35E590BBB2A7}" destId="{54208A3D-A12E-4779-8105-35B2CF52F812}" srcOrd="13" destOrd="0" presId="urn:microsoft.com/office/officeart/2005/8/layout/radial1"/>
    <dgm:cxn modelId="{F86AF04D-AE51-477C-AED3-559C98C0F5EF}" type="presParOf" srcId="{54208A3D-A12E-4779-8105-35B2CF52F812}" destId="{375969B1-E09B-4A9B-ACB4-EFC5D288603D}" srcOrd="0" destOrd="0" presId="urn:microsoft.com/office/officeart/2005/8/layout/radial1"/>
    <dgm:cxn modelId="{573084E3-351B-46E3-9BF2-499C223D346A}" type="presParOf" srcId="{187833C8-A05A-4566-A8FE-35E590BBB2A7}" destId="{BC1A43A4-39F9-404C-BA7D-A4F1F10DDD2D}" srcOrd="14" destOrd="0" presId="urn:microsoft.com/office/officeart/2005/8/layout/radial1"/>
    <dgm:cxn modelId="{A0ECE5D9-AB9C-41E6-B1E5-F0380227628C}" type="presParOf" srcId="{187833C8-A05A-4566-A8FE-35E590BBB2A7}" destId="{8E778D77-9357-47B0-AF1F-0294385BA998}" srcOrd="15" destOrd="0" presId="urn:microsoft.com/office/officeart/2005/8/layout/radial1"/>
    <dgm:cxn modelId="{4D225CB6-5070-40E4-97B6-18C703919870}" type="presParOf" srcId="{8E778D77-9357-47B0-AF1F-0294385BA998}" destId="{D2EE1436-2974-4117-904C-FE304BFA3A06}" srcOrd="0" destOrd="0" presId="urn:microsoft.com/office/officeart/2005/8/layout/radial1"/>
    <dgm:cxn modelId="{15A3DA2B-285A-405E-82F0-8B857CBF57F9}" type="presParOf" srcId="{187833C8-A05A-4566-A8FE-35E590BBB2A7}" destId="{B57B2A6B-B8E8-4F91-B77D-DBFED66BB0C0}" srcOrd="16" destOrd="0" presId="urn:microsoft.com/office/officeart/2005/8/layout/radial1"/>
    <dgm:cxn modelId="{44B7F943-FDB2-491F-8C26-FB3BF8096DB1}" type="presParOf" srcId="{187833C8-A05A-4566-A8FE-35E590BBB2A7}" destId="{13DE6082-3330-435A-A5A9-02F1D0F2EA4F}" srcOrd="17" destOrd="0" presId="urn:microsoft.com/office/officeart/2005/8/layout/radial1"/>
    <dgm:cxn modelId="{28846E65-9CED-4A55-8815-4AC47E6EE5AB}" type="presParOf" srcId="{13DE6082-3330-435A-A5A9-02F1D0F2EA4F}" destId="{9F19DB97-9F34-428D-99BF-CC163DE0DC25}" srcOrd="0" destOrd="0" presId="urn:microsoft.com/office/officeart/2005/8/layout/radial1"/>
    <dgm:cxn modelId="{485B0A02-965F-444B-B5B6-F447498FF1CE}" type="presParOf" srcId="{187833C8-A05A-4566-A8FE-35E590BBB2A7}" destId="{C74C88EF-085D-42A4-B814-7A86B350D4DE}" srcOrd="18" destOrd="0" presId="urn:microsoft.com/office/officeart/2005/8/layout/radial1"/>
    <dgm:cxn modelId="{EC98D30E-DD6E-41C4-9C24-7BA7DEB9BE26}" type="presParOf" srcId="{187833C8-A05A-4566-A8FE-35E590BBB2A7}" destId="{BBBF64E9-C832-4CAF-8D94-397A27588D28}" srcOrd="19" destOrd="0" presId="urn:microsoft.com/office/officeart/2005/8/layout/radial1"/>
    <dgm:cxn modelId="{89ED053C-1B84-4E77-A792-A1A50A6EA9B4}" type="presParOf" srcId="{BBBF64E9-C832-4CAF-8D94-397A27588D28}" destId="{87DBCFF6-7C0E-4B13-8D6E-1D755A7984BA}" srcOrd="0" destOrd="0" presId="urn:microsoft.com/office/officeart/2005/8/layout/radial1"/>
    <dgm:cxn modelId="{BF93C56F-597E-486F-8F5A-7C82BC3DDF56}" type="presParOf" srcId="{187833C8-A05A-4566-A8FE-35E590BBB2A7}" destId="{EF24C321-9C0D-4685-A18D-B2B7844B2CB1}" srcOrd="20" destOrd="0" presId="urn:microsoft.com/office/officeart/2005/8/layout/radial1"/>
  </dgm:cxnLst>
  <dgm:bg/>
  <dgm:whole/>
</dgm:dataModel>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0.02491</cdr:x>
      <cdr:y>0.18109</cdr:y>
    </cdr:from>
    <cdr:to>
      <cdr:x>0.04982</cdr:x>
      <cdr:y>0.69819</cdr:y>
    </cdr:to>
    <cdr:sp macro="" textlink="">
      <cdr:nvSpPr>
        <cdr:cNvPr id="2" name="TextBox 1"/>
        <cdr:cNvSpPr txBox="1"/>
      </cdr:nvSpPr>
      <cdr:spPr>
        <a:xfrm xmlns:a="http://schemas.openxmlformats.org/drawingml/2006/main">
          <a:off x="190123" y="814813"/>
          <a:ext cx="190123" cy="232674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0.13231</cdr:y>
    </cdr:from>
    <cdr:to>
      <cdr:x>0.03981</cdr:x>
      <cdr:y>0.82149</cdr:y>
    </cdr:to>
    <cdr:sp macro="" textlink="">
      <cdr:nvSpPr>
        <cdr:cNvPr id="3" name="TextBox 2"/>
        <cdr:cNvSpPr txBox="1"/>
      </cdr:nvSpPr>
      <cdr:spPr>
        <a:xfrm xmlns:a="http://schemas.openxmlformats.org/drawingml/2006/main">
          <a:off x="0" y="547807"/>
          <a:ext cx="275039" cy="2853435"/>
        </a:xfrm>
        <a:prstGeom xmlns:a="http://schemas.openxmlformats.org/drawingml/2006/main" prst="rect">
          <a:avLst/>
        </a:prstGeom>
      </cdr:spPr>
      <cdr:txBody>
        <a:bodyPr xmlns:a="http://schemas.openxmlformats.org/drawingml/2006/main" vert="vert270" wrap="square" rtlCol="0"/>
        <a:lstStyle xmlns:a="http://schemas.openxmlformats.org/drawingml/2006/main"/>
        <a:p xmlns:a="http://schemas.openxmlformats.org/drawingml/2006/main">
          <a:pPr algn="ctr"/>
          <a:r>
            <a:rPr lang="en-US" sz="1400" b="0" dirty="0" smtClean="0"/>
            <a:t>(Amounts in Millions)</a:t>
          </a:r>
          <a:endParaRPr lang="en-US" sz="1400" b="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2" y="2"/>
            <a:ext cx="3036888" cy="465621"/>
          </a:xfrm>
          <a:prstGeom prst="rect">
            <a:avLst/>
          </a:prstGeom>
          <a:noFill/>
          <a:ln w="9525">
            <a:noFill/>
            <a:miter lim="800000"/>
            <a:headEnd/>
            <a:tailEnd/>
          </a:ln>
          <a:effectLst/>
        </p:spPr>
        <p:txBody>
          <a:bodyPr vert="horz" wrap="square" lIns="91640" tIns="45820" rIns="91640" bIns="45820" numCol="1" anchor="t" anchorCtr="0" compatLnSpc="1">
            <a:prstTxWarp prst="textNoShape">
              <a:avLst/>
            </a:prstTxWarp>
          </a:bodyPr>
          <a:lstStyle>
            <a:lvl1pPr defTabSz="915988">
              <a:spcBef>
                <a:spcPct val="0"/>
              </a:spcBef>
              <a:defRPr sz="1200" b="0">
                <a:cs typeface="+mn-cs"/>
              </a:defRPr>
            </a:lvl1pPr>
          </a:lstStyle>
          <a:p>
            <a:pPr>
              <a:defRPr/>
            </a:pPr>
            <a:endParaRPr lang="en-US"/>
          </a:p>
        </p:txBody>
      </p:sp>
      <p:sp>
        <p:nvSpPr>
          <p:cNvPr id="88067" name="Rectangle 3"/>
          <p:cNvSpPr>
            <a:spLocks noGrp="1" noChangeArrowheads="1"/>
          </p:cNvSpPr>
          <p:nvPr>
            <p:ph type="dt" sz="quarter" idx="1"/>
          </p:nvPr>
        </p:nvSpPr>
        <p:spPr bwMode="auto">
          <a:xfrm>
            <a:off x="3971927" y="2"/>
            <a:ext cx="3036888" cy="465621"/>
          </a:xfrm>
          <a:prstGeom prst="rect">
            <a:avLst/>
          </a:prstGeom>
          <a:noFill/>
          <a:ln w="9525">
            <a:noFill/>
            <a:miter lim="800000"/>
            <a:headEnd/>
            <a:tailEnd/>
          </a:ln>
          <a:effectLst/>
        </p:spPr>
        <p:txBody>
          <a:bodyPr vert="horz" wrap="square" lIns="91640" tIns="45820" rIns="91640" bIns="45820" numCol="1" anchor="t" anchorCtr="0" compatLnSpc="1">
            <a:prstTxWarp prst="textNoShape">
              <a:avLst/>
            </a:prstTxWarp>
          </a:bodyPr>
          <a:lstStyle>
            <a:lvl1pPr algn="r" defTabSz="915988">
              <a:spcBef>
                <a:spcPct val="0"/>
              </a:spcBef>
              <a:defRPr sz="1200" b="0">
                <a:cs typeface="+mn-cs"/>
              </a:defRPr>
            </a:lvl1pPr>
          </a:lstStyle>
          <a:p>
            <a:pPr>
              <a:defRPr/>
            </a:pPr>
            <a:endParaRPr lang="en-US"/>
          </a:p>
        </p:txBody>
      </p:sp>
      <p:sp>
        <p:nvSpPr>
          <p:cNvPr id="88068" name="Rectangle 4"/>
          <p:cNvSpPr>
            <a:spLocks noGrp="1" noChangeArrowheads="1"/>
          </p:cNvSpPr>
          <p:nvPr>
            <p:ph type="ftr" sz="quarter" idx="2"/>
          </p:nvPr>
        </p:nvSpPr>
        <p:spPr bwMode="auto">
          <a:xfrm>
            <a:off x="2" y="8829182"/>
            <a:ext cx="3036888" cy="465621"/>
          </a:xfrm>
          <a:prstGeom prst="rect">
            <a:avLst/>
          </a:prstGeom>
          <a:noFill/>
          <a:ln w="9525">
            <a:noFill/>
            <a:miter lim="800000"/>
            <a:headEnd/>
            <a:tailEnd/>
          </a:ln>
          <a:effectLst/>
        </p:spPr>
        <p:txBody>
          <a:bodyPr vert="horz" wrap="square" lIns="91640" tIns="45820" rIns="91640" bIns="45820" numCol="1" anchor="b" anchorCtr="0" compatLnSpc="1">
            <a:prstTxWarp prst="textNoShape">
              <a:avLst/>
            </a:prstTxWarp>
          </a:bodyPr>
          <a:lstStyle>
            <a:lvl1pPr defTabSz="915988">
              <a:spcBef>
                <a:spcPct val="0"/>
              </a:spcBef>
              <a:defRPr sz="1200" b="0">
                <a:cs typeface="+mn-cs"/>
              </a:defRPr>
            </a:lvl1pPr>
          </a:lstStyle>
          <a:p>
            <a:pPr>
              <a:defRPr/>
            </a:pPr>
            <a:endParaRPr lang="en-US"/>
          </a:p>
        </p:txBody>
      </p:sp>
      <p:sp>
        <p:nvSpPr>
          <p:cNvPr id="88069" name="Rectangle 5"/>
          <p:cNvSpPr>
            <a:spLocks noGrp="1" noChangeArrowheads="1"/>
          </p:cNvSpPr>
          <p:nvPr>
            <p:ph type="sldNum" sz="quarter" idx="3"/>
          </p:nvPr>
        </p:nvSpPr>
        <p:spPr bwMode="auto">
          <a:xfrm>
            <a:off x="3971927" y="8829182"/>
            <a:ext cx="3036888" cy="465621"/>
          </a:xfrm>
          <a:prstGeom prst="rect">
            <a:avLst/>
          </a:prstGeom>
          <a:noFill/>
          <a:ln w="9525">
            <a:noFill/>
            <a:miter lim="800000"/>
            <a:headEnd/>
            <a:tailEnd/>
          </a:ln>
          <a:effectLst/>
        </p:spPr>
        <p:txBody>
          <a:bodyPr vert="horz" wrap="square" lIns="91640" tIns="45820" rIns="91640" bIns="45820" numCol="1" anchor="b" anchorCtr="0" compatLnSpc="1">
            <a:prstTxWarp prst="textNoShape">
              <a:avLst/>
            </a:prstTxWarp>
          </a:bodyPr>
          <a:lstStyle>
            <a:lvl1pPr algn="r" defTabSz="915988">
              <a:spcBef>
                <a:spcPct val="0"/>
              </a:spcBef>
              <a:defRPr sz="1200" b="0">
                <a:cs typeface="+mn-cs"/>
              </a:defRPr>
            </a:lvl1pPr>
          </a:lstStyle>
          <a:p>
            <a:pPr>
              <a:defRPr/>
            </a:pPr>
            <a:fld id="{C0A0AD01-4FBE-4EAF-A2A7-E71A85EE0EB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2" y="2"/>
            <a:ext cx="3036888" cy="465621"/>
          </a:xfrm>
          <a:prstGeom prst="rect">
            <a:avLst/>
          </a:prstGeom>
          <a:noFill/>
          <a:ln w="9525">
            <a:noFill/>
            <a:miter lim="800000"/>
            <a:headEnd/>
            <a:tailEnd/>
          </a:ln>
          <a:effectLst/>
        </p:spPr>
        <p:txBody>
          <a:bodyPr vert="horz" wrap="square" lIns="93152" tIns="46576" rIns="93152" bIns="46576" numCol="1" anchor="t" anchorCtr="0" compatLnSpc="1">
            <a:prstTxWarp prst="textNoShape">
              <a:avLst/>
            </a:prstTxWarp>
          </a:bodyPr>
          <a:lstStyle>
            <a:lvl1pPr defTabSz="931863">
              <a:spcBef>
                <a:spcPct val="0"/>
              </a:spcBef>
              <a:defRPr sz="1200" b="0">
                <a:cs typeface="+mn-cs"/>
              </a:defRPr>
            </a:lvl1pPr>
          </a:lstStyle>
          <a:p>
            <a:pPr>
              <a:defRPr/>
            </a:pPr>
            <a:endParaRPr lang="en-US"/>
          </a:p>
        </p:txBody>
      </p:sp>
      <p:sp>
        <p:nvSpPr>
          <p:cNvPr id="17411" name="Rectangle 3"/>
          <p:cNvSpPr>
            <a:spLocks noGrp="1" noChangeArrowheads="1"/>
          </p:cNvSpPr>
          <p:nvPr>
            <p:ph type="dt" idx="1"/>
          </p:nvPr>
        </p:nvSpPr>
        <p:spPr bwMode="auto">
          <a:xfrm>
            <a:off x="3971927" y="2"/>
            <a:ext cx="3036888" cy="465621"/>
          </a:xfrm>
          <a:prstGeom prst="rect">
            <a:avLst/>
          </a:prstGeom>
          <a:noFill/>
          <a:ln w="9525">
            <a:noFill/>
            <a:miter lim="800000"/>
            <a:headEnd/>
            <a:tailEnd/>
          </a:ln>
          <a:effectLst/>
        </p:spPr>
        <p:txBody>
          <a:bodyPr vert="horz" wrap="square" lIns="93152" tIns="46576" rIns="93152" bIns="46576" numCol="1" anchor="t" anchorCtr="0" compatLnSpc="1">
            <a:prstTxWarp prst="textNoShape">
              <a:avLst/>
            </a:prstTxWarp>
          </a:bodyPr>
          <a:lstStyle>
            <a:lvl1pPr algn="r" defTabSz="931863">
              <a:spcBef>
                <a:spcPct val="0"/>
              </a:spcBef>
              <a:defRPr sz="1200" b="0">
                <a:cs typeface="+mn-cs"/>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701675" y="4416191"/>
            <a:ext cx="5607050" cy="4182580"/>
          </a:xfrm>
          <a:prstGeom prst="rect">
            <a:avLst/>
          </a:prstGeom>
          <a:noFill/>
          <a:ln w="9525">
            <a:noFill/>
            <a:miter lim="800000"/>
            <a:headEnd/>
            <a:tailEnd/>
          </a:ln>
          <a:effectLst/>
        </p:spPr>
        <p:txBody>
          <a:bodyPr vert="horz" wrap="square" lIns="93152" tIns="46576" rIns="93152" bIns="4657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2" y="8829182"/>
            <a:ext cx="3036888" cy="465621"/>
          </a:xfrm>
          <a:prstGeom prst="rect">
            <a:avLst/>
          </a:prstGeom>
          <a:noFill/>
          <a:ln w="9525">
            <a:noFill/>
            <a:miter lim="800000"/>
            <a:headEnd/>
            <a:tailEnd/>
          </a:ln>
          <a:effectLst/>
        </p:spPr>
        <p:txBody>
          <a:bodyPr vert="horz" wrap="square" lIns="93152" tIns="46576" rIns="93152" bIns="46576" numCol="1" anchor="b" anchorCtr="0" compatLnSpc="1">
            <a:prstTxWarp prst="textNoShape">
              <a:avLst/>
            </a:prstTxWarp>
          </a:bodyPr>
          <a:lstStyle>
            <a:lvl1pPr defTabSz="931863">
              <a:spcBef>
                <a:spcPct val="0"/>
              </a:spcBef>
              <a:defRPr sz="1200" b="0">
                <a:cs typeface="+mn-cs"/>
              </a:defRPr>
            </a:lvl1pPr>
          </a:lstStyle>
          <a:p>
            <a:pPr>
              <a:defRPr/>
            </a:pPr>
            <a:endParaRPr lang="en-US"/>
          </a:p>
        </p:txBody>
      </p:sp>
      <p:sp>
        <p:nvSpPr>
          <p:cNvPr id="17415" name="Rectangle 7"/>
          <p:cNvSpPr>
            <a:spLocks noGrp="1" noChangeArrowheads="1"/>
          </p:cNvSpPr>
          <p:nvPr>
            <p:ph type="sldNum" sz="quarter" idx="5"/>
          </p:nvPr>
        </p:nvSpPr>
        <p:spPr bwMode="auto">
          <a:xfrm>
            <a:off x="3971927" y="8829182"/>
            <a:ext cx="3036888" cy="465621"/>
          </a:xfrm>
          <a:prstGeom prst="rect">
            <a:avLst/>
          </a:prstGeom>
          <a:noFill/>
          <a:ln w="9525">
            <a:noFill/>
            <a:miter lim="800000"/>
            <a:headEnd/>
            <a:tailEnd/>
          </a:ln>
          <a:effectLst/>
        </p:spPr>
        <p:txBody>
          <a:bodyPr vert="horz" wrap="square" lIns="93152" tIns="46576" rIns="93152" bIns="46576" numCol="1" anchor="b" anchorCtr="0" compatLnSpc="1">
            <a:prstTxWarp prst="textNoShape">
              <a:avLst/>
            </a:prstTxWarp>
          </a:bodyPr>
          <a:lstStyle>
            <a:lvl1pPr algn="r" defTabSz="931863">
              <a:spcBef>
                <a:spcPct val="0"/>
              </a:spcBef>
              <a:defRPr sz="1200" b="0">
                <a:cs typeface="+mn-cs"/>
              </a:defRPr>
            </a:lvl1pPr>
          </a:lstStyle>
          <a:p>
            <a:pPr>
              <a:defRPr/>
            </a:pPr>
            <a:fld id="{FC40C652-4344-4BF0-B2D6-05C320ECF03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aeyc.org/academy/pursuing/edquals/candidacy"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naeyc.org/academy/collegelevelcoursework"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461963" lvl="1" indent="-461963">
              <a:buClr>
                <a:srgbClr val="C00000"/>
              </a:buClr>
              <a:buFont typeface="Wingdings" pitchFamily="2" charset="2"/>
              <a:buChar char="§"/>
            </a:pPr>
            <a:r>
              <a:rPr lang="en-US" sz="2000" dirty="0" smtClean="0">
                <a:solidFill>
                  <a:srgbClr val="C00000"/>
                </a:solidFill>
                <a:latin typeface="Arial" pitchFamily="34" charset="0"/>
                <a:cs typeface="Arial" pitchFamily="34" charset="0"/>
              </a:rPr>
              <a:t>Transitional Child Care </a:t>
            </a:r>
            <a:r>
              <a:rPr lang="en-US" sz="2000" dirty="0" smtClean="0">
                <a:latin typeface="Arial" pitchFamily="34" charset="0"/>
                <a:cs typeface="Arial" pitchFamily="34" charset="0"/>
              </a:rPr>
              <a:t>(subsidies for DTA involved families) </a:t>
            </a:r>
            <a:r>
              <a:rPr lang="en-US" sz="2000" i="1" dirty="0" smtClean="0">
                <a:latin typeface="Arial" pitchFamily="34" charset="0"/>
                <a:cs typeface="Arial" pitchFamily="34" charset="0"/>
              </a:rPr>
              <a:t>held steady </a:t>
            </a:r>
            <a:r>
              <a:rPr lang="en-US" sz="2000" dirty="0" smtClean="0">
                <a:latin typeface="Arial" pitchFamily="34" charset="0"/>
                <a:cs typeface="Arial" pitchFamily="34" charset="0"/>
              </a:rPr>
              <a:t>from </a:t>
            </a:r>
            <a:r>
              <a:rPr lang="en-US" sz="2000" u="sng" dirty="0" smtClean="0">
                <a:latin typeface="Arial" pitchFamily="34" charset="0"/>
                <a:cs typeface="Arial" pitchFamily="34" charset="0"/>
              </a:rPr>
              <a:t>15,847</a:t>
            </a:r>
            <a:r>
              <a:rPr lang="en-US" sz="2000" dirty="0" smtClean="0">
                <a:latin typeface="Arial" pitchFamily="34" charset="0"/>
                <a:cs typeface="Arial" pitchFamily="34" charset="0"/>
              </a:rPr>
              <a:t>  in FY10 to </a:t>
            </a:r>
            <a:r>
              <a:rPr lang="en-US" sz="2000" u="sng" dirty="0" smtClean="0">
                <a:latin typeface="Arial" pitchFamily="34" charset="0"/>
                <a:cs typeface="Arial" pitchFamily="34" charset="0"/>
              </a:rPr>
              <a:t>15,882</a:t>
            </a:r>
            <a:r>
              <a:rPr lang="en-US" sz="2000" dirty="0" smtClean="0">
                <a:latin typeface="Arial" pitchFamily="34" charset="0"/>
                <a:cs typeface="Arial" pitchFamily="34" charset="0"/>
              </a:rPr>
              <a:t> in FY14 (average number of children served monthly.)</a:t>
            </a:r>
          </a:p>
          <a:p>
            <a:pPr marL="461963" lvl="1" indent="-461963">
              <a:buClr>
                <a:srgbClr val="C00000"/>
              </a:buClr>
              <a:buFont typeface="Wingdings" pitchFamily="2" charset="2"/>
              <a:buChar char="§"/>
            </a:pPr>
            <a:endParaRPr lang="en-US" sz="2000" dirty="0" smtClean="0">
              <a:latin typeface="Arial" pitchFamily="34" charset="0"/>
              <a:cs typeface="Arial" pitchFamily="34" charset="0"/>
            </a:endParaRPr>
          </a:p>
          <a:p>
            <a:pPr marL="461963" lvl="1" indent="-461963">
              <a:buClr>
                <a:srgbClr val="C00000"/>
              </a:buClr>
              <a:buFont typeface="Wingdings" pitchFamily="2" charset="2"/>
              <a:buChar char="§"/>
            </a:pPr>
            <a:r>
              <a:rPr lang="en-US" sz="2000" dirty="0" smtClean="0">
                <a:solidFill>
                  <a:srgbClr val="C00000"/>
                </a:solidFill>
                <a:latin typeface="Arial" pitchFamily="34" charset="0"/>
                <a:cs typeface="Arial" pitchFamily="34" charset="0"/>
              </a:rPr>
              <a:t>Supportive Child Care </a:t>
            </a:r>
            <a:r>
              <a:rPr lang="en-US" sz="2000" dirty="0" smtClean="0">
                <a:latin typeface="Arial" pitchFamily="34" charset="0"/>
                <a:cs typeface="Arial" pitchFamily="34" charset="0"/>
              </a:rPr>
              <a:t>(subsidies for DCF involved families) </a:t>
            </a:r>
            <a:r>
              <a:rPr lang="en-US" sz="2000" i="1" dirty="0" smtClean="0">
                <a:latin typeface="Arial" pitchFamily="34" charset="0"/>
                <a:cs typeface="Arial" pitchFamily="34" charset="0"/>
              </a:rPr>
              <a:t>increased</a:t>
            </a:r>
            <a:r>
              <a:rPr lang="en-US" sz="2000" dirty="0" smtClean="0">
                <a:latin typeface="Arial" pitchFamily="34" charset="0"/>
                <a:cs typeface="Arial" pitchFamily="34" charset="0"/>
              </a:rPr>
              <a:t> </a:t>
            </a:r>
            <a:r>
              <a:rPr lang="en-US" sz="2000" i="1" dirty="0" smtClean="0">
                <a:latin typeface="Arial" pitchFamily="34" charset="0"/>
                <a:cs typeface="Arial" pitchFamily="34" charset="0"/>
              </a:rPr>
              <a:t>slightly</a:t>
            </a:r>
            <a:r>
              <a:rPr lang="en-US" sz="2000" dirty="0" smtClean="0">
                <a:latin typeface="Arial" pitchFamily="34" charset="0"/>
                <a:cs typeface="Arial" pitchFamily="34" charset="0"/>
              </a:rPr>
              <a:t> from </a:t>
            </a:r>
            <a:r>
              <a:rPr lang="en-US" sz="2000" u="sng" dirty="0" smtClean="0">
                <a:latin typeface="Arial" pitchFamily="34" charset="0"/>
                <a:cs typeface="Arial" pitchFamily="34" charset="0"/>
              </a:rPr>
              <a:t>6,158</a:t>
            </a:r>
            <a:r>
              <a:rPr lang="en-US" sz="2000" dirty="0" smtClean="0">
                <a:latin typeface="Arial" pitchFamily="34" charset="0"/>
                <a:cs typeface="Arial" pitchFamily="34" charset="0"/>
              </a:rPr>
              <a:t> in FY10 to </a:t>
            </a:r>
            <a:r>
              <a:rPr lang="en-US" sz="2000" u="sng" dirty="0" smtClean="0">
                <a:latin typeface="Arial" pitchFamily="34" charset="0"/>
                <a:cs typeface="Arial" pitchFamily="34" charset="0"/>
              </a:rPr>
              <a:t>6,180</a:t>
            </a:r>
            <a:r>
              <a:rPr lang="en-US" sz="2000" dirty="0" smtClean="0">
                <a:latin typeface="Arial" pitchFamily="34" charset="0"/>
                <a:cs typeface="Arial" pitchFamily="34" charset="0"/>
              </a:rPr>
              <a:t> in FY14 (average number of children served monthly.)</a:t>
            </a:r>
          </a:p>
          <a:p>
            <a:pPr marL="461963" lvl="1" indent="-461963">
              <a:buClr>
                <a:srgbClr val="C00000"/>
              </a:buClr>
              <a:buFont typeface="Wingdings" pitchFamily="2" charset="2"/>
              <a:buChar char="§"/>
            </a:pPr>
            <a:endParaRPr lang="en-US" sz="2000" dirty="0" smtClean="0">
              <a:latin typeface="Arial" pitchFamily="34" charset="0"/>
              <a:cs typeface="Arial" pitchFamily="34" charset="0"/>
            </a:endParaRPr>
          </a:p>
          <a:p>
            <a:pPr marL="461963" lvl="1" indent="-461963">
              <a:buClr>
                <a:srgbClr val="C00000"/>
              </a:buClr>
              <a:buFont typeface="Wingdings" pitchFamily="2" charset="2"/>
              <a:buChar char="§"/>
            </a:pPr>
            <a:r>
              <a:rPr lang="en-US" sz="2000" dirty="0" smtClean="0">
                <a:solidFill>
                  <a:srgbClr val="C00000"/>
                </a:solidFill>
                <a:latin typeface="Arial" pitchFamily="34" charset="0"/>
                <a:cs typeface="Arial" pitchFamily="34" charset="0"/>
              </a:rPr>
              <a:t>Income Eligible Child Care </a:t>
            </a:r>
            <a:r>
              <a:rPr lang="en-US" sz="2000" dirty="0" smtClean="0">
                <a:latin typeface="Arial" pitchFamily="34" charset="0"/>
                <a:cs typeface="Arial" pitchFamily="34" charset="0"/>
              </a:rPr>
              <a:t>(subsidies for low-income families) </a:t>
            </a:r>
            <a:r>
              <a:rPr lang="en-US" sz="2000" i="1" dirty="0" smtClean="0">
                <a:latin typeface="Arial" pitchFamily="34" charset="0"/>
                <a:cs typeface="Arial" pitchFamily="34" charset="0"/>
              </a:rPr>
              <a:t>increased</a:t>
            </a:r>
            <a:r>
              <a:rPr lang="en-US" sz="2000" dirty="0" smtClean="0">
                <a:latin typeface="Arial" pitchFamily="34" charset="0"/>
                <a:cs typeface="Arial" pitchFamily="34" charset="0"/>
              </a:rPr>
              <a:t> from </a:t>
            </a:r>
            <a:r>
              <a:rPr lang="en-US" sz="2000" u="sng" dirty="0" smtClean="0">
                <a:latin typeface="Arial" pitchFamily="34" charset="0"/>
                <a:cs typeface="Arial" pitchFamily="34" charset="0"/>
              </a:rPr>
              <a:t>29,118</a:t>
            </a:r>
            <a:r>
              <a:rPr lang="en-US" sz="2000" dirty="0" smtClean="0">
                <a:latin typeface="Arial" pitchFamily="34" charset="0"/>
                <a:cs typeface="Arial" pitchFamily="34" charset="0"/>
              </a:rPr>
              <a:t> in FY10 to </a:t>
            </a:r>
            <a:r>
              <a:rPr lang="en-US" sz="2000" u="sng" dirty="0" smtClean="0">
                <a:latin typeface="Arial" pitchFamily="34" charset="0"/>
                <a:cs typeface="Arial" pitchFamily="34" charset="0"/>
              </a:rPr>
              <a:t>30,629</a:t>
            </a:r>
            <a:r>
              <a:rPr lang="en-US" sz="2000" dirty="0" smtClean="0">
                <a:latin typeface="Arial" pitchFamily="34" charset="0"/>
                <a:cs typeface="Arial" pitchFamily="34" charset="0"/>
              </a:rPr>
              <a:t> in FY14 (average number of children served monthly.)</a:t>
            </a:r>
            <a:endParaRPr lang="en-US" sz="2000" dirty="0" smtClean="0">
              <a:solidFill>
                <a:srgbClr val="C00000"/>
              </a:solidFill>
              <a:latin typeface="Arial" pitchFamily="34" charset="0"/>
              <a:cs typeface="Arial" pitchFamily="34" charset="0"/>
            </a:endParaRPr>
          </a:p>
          <a:p>
            <a:pPr marL="461963" lvl="1" indent="-461963">
              <a:buClr>
                <a:srgbClr val="C00000"/>
              </a:buClr>
              <a:buFont typeface="Wingdings" pitchFamily="2" charset="2"/>
              <a:buChar char="§"/>
            </a:pPr>
            <a:endParaRPr lang="en-US" sz="2000" dirty="0" smtClean="0">
              <a:latin typeface="Arial" pitchFamily="34" charset="0"/>
              <a:cs typeface="Arial" pitchFamily="34" charset="0"/>
            </a:endParaRPr>
          </a:p>
          <a:p>
            <a:pPr marL="461963" lvl="1" indent="-461963">
              <a:buClr>
                <a:srgbClr val="C00000"/>
              </a:buClr>
              <a:buFont typeface="Wingdings" pitchFamily="2" charset="2"/>
              <a:buChar char="§"/>
            </a:pPr>
            <a:r>
              <a:rPr lang="en-US" sz="2000" dirty="0" smtClean="0">
                <a:latin typeface="Arial" pitchFamily="34" charset="0"/>
                <a:cs typeface="Arial" pitchFamily="34" charset="0"/>
              </a:rPr>
              <a:t>In addition, EEC served </a:t>
            </a:r>
            <a:r>
              <a:rPr lang="en-US" sz="2000" u="sng" dirty="0" smtClean="0">
                <a:latin typeface="Arial" pitchFamily="34" charset="0"/>
                <a:cs typeface="Arial" pitchFamily="34" charset="0"/>
              </a:rPr>
              <a:t>3,083</a:t>
            </a:r>
            <a:r>
              <a:rPr lang="en-US" sz="2000" dirty="0" smtClean="0">
                <a:latin typeface="Arial" pitchFamily="34" charset="0"/>
                <a:cs typeface="Arial" pitchFamily="34" charset="0"/>
              </a:rPr>
              <a:t> </a:t>
            </a:r>
            <a:r>
              <a:rPr lang="en-US" sz="2000" i="1" dirty="0" smtClean="0">
                <a:latin typeface="Arial" pitchFamily="34" charset="0"/>
                <a:cs typeface="Arial" pitchFamily="34" charset="0"/>
              </a:rPr>
              <a:t>new children </a:t>
            </a:r>
            <a:r>
              <a:rPr lang="en-US" sz="2000" dirty="0" smtClean="0">
                <a:latin typeface="Arial" pitchFamily="34" charset="0"/>
                <a:cs typeface="Arial" pitchFamily="34" charset="0"/>
              </a:rPr>
              <a:t>in FY14 through $15M </a:t>
            </a:r>
            <a:r>
              <a:rPr lang="en-US" sz="2000" dirty="0" smtClean="0">
                <a:solidFill>
                  <a:srgbClr val="C00000"/>
                </a:solidFill>
                <a:latin typeface="Arial" pitchFamily="34" charset="0"/>
                <a:cs typeface="Arial" pitchFamily="34" charset="0"/>
              </a:rPr>
              <a:t>waitlist remediation </a:t>
            </a:r>
            <a:r>
              <a:rPr lang="en-US" sz="2000" dirty="0" smtClean="0">
                <a:latin typeface="Arial" pitchFamily="34" charset="0"/>
                <a:cs typeface="Arial" pitchFamily="34" charset="0"/>
              </a:rPr>
              <a:t>funding.  EEC expects to serve </a:t>
            </a:r>
            <a:r>
              <a:rPr lang="en-US" sz="2000" i="1" dirty="0" smtClean="0">
                <a:latin typeface="Arial" pitchFamily="34" charset="0"/>
                <a:cs typeface="Arial" pitchFamily="34" charset="0"/>
              </a:rPr>
              <a:t>an additional </a:t>
            </a:r>
            <a:r>
              <a:rPr lang="en-US" sz="2000" u="sng" dirty="0" smtClean="0">
                <a:latin typeface="Arial" pitchFamily="34" charset="0"/>
                <a:cs typeface="Arial" pitchFamily="34" charset="0"/>
              </a:rPr>
              <a:t>2,500</a:t>
            </a:r>
            <a:r>
              <a:rPr lang="en-US" sz="2000" dirty="0" smtClean="0">
                <a:latin typeface="Arial" pitchFamily="34" charset="0"/>
                <a:cs typeface="Arial" pitchFamily="34" charset="0"/>
              </a:rPr>
              <a:t> with this same amount in FY15.</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2713" lvl="0" indent="-344488">
              <a:buClr>
                <a:srgbClr val="C00000"/>
              </a:buClr>
              <a:buFont typeface="Wingdings" pitchFamily="2" charset="2"/>
              <a:buNone/>
            </a:pPr>
            <a:r>
              <a:rPr lang="en-US" b="0" dirty="0" smtClean="0">
                <a:latin typeface="Arial" pitchFamily="34" charset="0"/>
                <a:cs typeface="Arial" pitchFamily="34" charset="0"/>
              </a:rPr>
              <a:t>Private-pay: 96,694</a:t>
            </a:r>
            <a:r>
              <a:rPr lang="en-US" b="0" baseline="0" dirty="0" smtClean="0">
                <a:latin typeface="Arial" pitchFamily="34" charset="0"/>
                <a:cs typeface="Arial" pitchFamily="34" charset="0"/>
              </a:rPr>
              <a:t> (source: Strategies for Children)</a:t>
            </a:r>
            <a:endParaRPr lang="en-US" b="0" dirty="0" smtClean="0">
              <a:latin typeface="Arial" pitchFamily="34" charset="0"/>
              <a:cs typeface="Arial" pitchFamily="34" charset="0"/>
            </a:endParaRPr>
          </a:p>
          <a:p>
            <a:endParaRPr lang="en-US" dirty="0" smtClean="0"/>
          </a:p>
          <a:p>
            <a:r>
              <a:rPr lang="en-US" dirty="0" smtClean="0"/>
              <a:t>Limitations of this</a:t>
            </a:r>
            <a:r>
              <a:rPr lang="en-US" baseline="0" dirty="0" smtClean="0"/>
              <a:t> data:</a:t>
            </a:r>
          </a:p>
          <a:p>
            <a:endParaRPr lang="en-US" baseline="0" dirty="0" smtClean="0"/>
          </a:p>
          <a:p>
            <a:r>
              <a:rPr lang="en-US" baseline="0" dirty="0" smtClean="0"/>
              <a:t>It is not all inclusive of funding for school district operated/license exempt afterschool/out of school time programs.  There may be local funding or other state funding (e.g., EOPPS) that supports ASOST.</a:t>
            </a:r>
          </a:p>
          <a:p>
            <a:endParaRPr lang="en-US" baseline="0" dirty="0" smtClean="0"/>
          </a:p>
          <a:p>
            <a:r>
              <a:rPr lang="en-US" baseline="0" dirty="0" smtClean="0"/>
              <a:t>The ASOST and 21</a:t>
            </a:r>
            <a:r>
              <a:rPr lang="en-US" baseline="30000" dirty="0" smtClean="0"/>
              <a:t>st</a:t>
            </a:r>
            <a:r>
              <a:rPr lang="en-US" baseline="0" dirty="0" smtClean="0"/>
              <a:t> Century grants allow for partnerships with EEC licensed programs, therefore those counts may include children already accounted for in EEC’s count of subsidized children in school age programs</a:t>
            </a:r>
          </a:p>
          <a:p>
            <a:endParaRPr lang="en-US" baseline="0" dirty="0" smtClean="0"/>
          </a:p>
          <a:p>
            <a:r>
              <a:rPr lang="en-US" baseline="0" dirty="0" smtClean="0"/>
              <a:t>The ASOST grant serves up to grade 12</a:t>
            </a:r>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nSpc>
                <a:spcPct val="100000"/>
              </a:lnSpc>
              <a:spcBef>
                <a:spcPts val="0"/>
              </a:spcBef>
            </a:pPr>
            <a:r>
              <a:rPr lang="en-US" sz="1400" dirty="0" smtClean="0"/>
              <a:t>The ECE Scholarship was initially earmarked for up to $4M, the earmark was removed and scholarship has been included in the general line financial aid line item for the Office of Student Financial Assistance. </a:t>
            </a:r>
          </a:p>
          <a:p>
            <a:pPr>
              <a:lnSpc>
                <a:spcPct val="100000"/>
              </a:lnSpc>
              <a:spcBef>
                <a:spcPts val="0"/>
              </a:spcBef>
            </a:pPr>
            <a:r>
              <a:rPr lang="en-US" sz="1400" dirty="0" smtClean="0"/>
              <a:t>Current appropriation is $3.2M. Each year the demand for the scholarship exceeds the supply. </a:t>
            </a:r>
          </a:p>
          <a:p>
            <a:pPr>
              <a:lnSpc>
                <a:spcPct val="100000"/>
              </a:lnSpc>
              <a:spcBef>
                <a:spcPts val="0"/>
              </a:spcBef>
            </a:pPr>
            <a:endParaRPr lang="en-US" sz="1400" baseline="0" dirty="0" smtClean="0"/>
          </a:p>
          <a:p>
            <a:pPr>
              <a:lnSpc>
                <a:spcPct val="100000"/>
              </a:lnSpc>
              <a:spcBef>
                <a:spcPts val="0"/>
              </a:spcBef>
            </a:pPr>
            <a:endParaRPr lang="en-US" sz="1400" baseline="0" dirty="0" smtClean="0"/>
          </a:p>
          <a:p>
            <a:pPr>
              <a:lnSpc>
                <a:spcPct val="100000"/>
              </a:lnSpc>
              <a:spcBef>
                <a:spcPts val="0"/>
              </a:spcBef>
            </a:pPr>
            <a:r>
              <a:rPr lang="en-US" sz="1400" baseline="0" dirty="0" smtClean="0"/>
              <a:t>UPK – classroom must have at least one educator with a BA</a:t>
            </a:r>
          </a:p>
          <a:p>
            <a:pPr>
              <a:lnSpc>
                <a:spcPct val="100000"/>
              </a:lnSpc>
              <a:spcBef>
                <a:spcPts val="0"/>
              </a:spcBef>
            </a:pPr>
            <a:endParaRPr lang="en-US" sz="1400" dirty="0" smtClean="0"/>
          </a:p>
          <a:p>
            <a:pPr>
              <a:lnSpc>
                <a:spcPct val="100000"/>
              </a:lnSpc>
              <a:spcBef>
                <a:spcPts val="0"/>
              </a:spcBef>
            </a:pPr>
            <a:r>
              <a:rPr lang="en-US" sz="1400" kern="1200" dirty="0" smtClean="0">
                <a:solidFill>
                  <a:schemeClr val="tx1"/>
                </a:solidFill>
                <a:latin typeface="Arial" charset="0"/>
                <a:ea typeface="+mn-ea"/>
                <a:cs typeface="+mn-cs"/>
              </a:rPr>
              <a:t>QRIS</a:t>
            </a:r>
          </a:p>
          <a:p>
            <a:pPr marL="0" marR="0" indent="0" algn="l" defTabSz="914400" rtl="0" eaLnBrk="0" fontAlgn="base" latinLnBrk="0" hangingPunct="0">
              <a:lnSpc>
                <a:spcPct val="100000"/>
              </a:lnSpc>
              <a:spcBef>
                <a:spcPts val="0"/>
              </a:spcBef>
              <a:spcAft>
                <a:spcPct val="0"/>
              </a:spcAft>
              <a:buClrTx/>
              <a:buSzTx/>
              <a:buFontTx/>
              <a:buNone/>
              <a:tabLst/>
              <a:defRPr/>
            </a:pPr>
            <a:r>
              <a:rPr lang="en-US" sz="1400" kern="1200" dirty="0" smtClean="0">
                <a:solidFill>
                  <a:schemeClr val="tx1"/>
                </a:solidFill>
                <a:latin typeface="Arial" charset="0"/>
                <a:ea typeface="+mn-ea"/>
                <a:cs typeface="+mn-cs"/>
              </a:rPr>
              <a:t>Level 2 = 50% of classrooms in the program must have at least one educator with a BA degree</a:t>
            </a:r>
            <a:endParaRPr lang="en-US" sz="1400" dirty="0" smtClean="0"/>
          </a:p>
          <a:p>
            <a:pPr>
              <a:lnSpc>
                <a:spcPct val="100000"/>
              </a:lnSpc>
              <a:spcBef>
                <a:spcPts val="0"/>
              </a:spcBef>
            </a:pPr>
            <a:r>
              <a:rPr lang="en-US" sz="1400" kern="1200" dirty="0" smtClean="0">
                <a:solidFill>
                  <a:schemeClr val="tx1"/>
                </a:solidFill>
                <a:latin typeface="Arial" charset="0"/>
                <a:ea typeface="+mn-ea"/>
                <a:cs typeface="+mn-cs"/>
              </a:rPr>
              <a:t>Level 3 = 75% of classrooms in the program must have at least one educator with a BA degree</a:t>
            </a:r>
          </a:p>
          <a:p>
            <a:pPr>
              <a:lnSpc>
                <a:spcPct val="100000"/>
              </a:lnSpc>
              <a:spcBef>
                <a:spcPts val="0"/>
              </a:spcBef>
            </a:pPr>
            <a:r>
              <a:rPr lang="en-US" sz="1400" kern="1200" dirty="0" smtClean="0">
                <a:solidFill>
                  <a:schemeClr val="tx1"/>
                </a:solidFill>
                <a:latin typeface="Arial" charset="0"/>
                <a:ea typeface="+mn-ea"/>
                <a:cs typeface="+mn-cs"/>
              </a:rPr>
              <a:t>Level 4 = 100% of classrooms in the program must have at least one educator with a BA degree</a:t>
            </a:r>
          </a:p>
          <a:p>
            <a:pPr>
              <a:lnSpc>
                <a:spcPct val="100000"/>
              </a:lnSpc>
              <a:spcBef>
                <a:spcPts val="0"/>
              </a:spcBef>
            </a:pPr>
            <a:endParaRPr lang="en-US" sz="1400" dirty="0" smtClean="0"/>
          </a:p>
          <a:p>
            <a:pPr>
              <a:lnSpc>
                <a:spcPct val="100000"/>
              </a:lnSpc>
              <a:spcBef>
                <a:spcPts val="0"/>
              </a:spcBef>
            </a:pPr>
            <a:r>
              <a:rPr lang="en-US" sz="1400" kern="1200" dirty="0" smtClean="0">
                <a:solidFill>
                  <a:schemeClr val="tx1"/>
                </a:solidFill>
                <a:latin typeface="Arial" charset="0"/>
                <a:ea typeface="+mn-ea"/>
                <a:cs typeface="+mn-cs"/>
              </a:rPr>
              <a:t>NAEYC requires (</a:t>
            </a:r>
            <a:r>
              <a:rPr lang="en-US" sz="1400" u="sng" kern="1200" dirty="0" smtClean="0">
                <a:solidFill>
                  <a:schemeClr val="tx1"/>
                </a:solidFill>
                <a:latin typeface="Arial" charset="0"/>
                <a:ea typeface="+mn-ea"/>
                <a:cs typeface="+mn-cs"/>
                <a:hlinkClick r:id="rId3"/>
              </a:rPr>
              <a:t>http://www.naeyc.org/academy/pursuing/edquals/candidacy</a:t>
            </a:r>
            <a:r>
              <a:rPr lang="en-US" sz="1400" kern="1200" dirty="0" smtClean="0">
                <a:solidFill>
                  <a:schemeClr val="tx1"/>
                </a:solidFill>
                <a:latin typeface="Arial" charset="0"/>
                <a:ea typeface="+mn-ea"/>
                <a:cs typeface="+mn-cs"/>
              </a:rPr>
              <a:t>) </a:t>
            </a:r>
          </a:p>
          <a:p>
            <a:pPr lvl="0">
              <a:lnSpc>
                <a:spcPct val="100000"/>
              </a:lnSpc>
              <a:spcBef>
                <a:spcPts val="0"/>
              </a:spcBef>
            </a:pPr>
            <a:r>
              <a:rPr lang="en-US" sz="1400" kern="1200" dirty="0" smtClean="0">
                <a:solidFill>
                  <a:schemeClr val="tx1"/>
                </a:solidFill>
                <a:latin typeface="Arial" charset="0"/>
                <a:ea typeface="+mn-ea"/>
                <a:cs typeface="+mn-cs"/>
              </a:rPr>
              <a:t>75% of teachers have CDA or equivalent or are working towards associate's or higher in ECE or unrelated associate's or higher with  3+ years of experience in NAEYC accredited program or experience outside of NAEYC program and 30 contact hours</a:t>
            </a:r>
          </a:p>
          <a:p>
            <a:pPr lvl="0">
              <a:lnSpc>
                <a:spcPct val="100000"/>
              </a:lnSpc>
              <a:spcBef>
                <a:spcPts val="0"/>
              </a:spcBef>
            </a:pPr>
            <a:r>
              <a:rPr lang="en-US" sz="1400" kern="1200" dirty="0" smtClean="0">
                <a:solidFill>
                  <a:schemeClr val="tx1"/>
                </a:solidFill>
                <a:latin typeface="Arial" charset="0"/>
                <a:ea typeface="+mn-ea"/>
                <a:cs typeface="+mn-cs"/>
              </a:rPr>
              <a:t>Administrator has bachelor's degree and at least 9 credit-bearing hours of specialized </a:t>
            </a:r>
            <a:r>
              <a:rPr lang="en-US" sz="1400" u="none" strike="noStrike" kern="1200" dirty="0" smtClean="0">
                <a:solidFill>
                  <a:schemeClr val="tx1"/>
                </a:solidFill>
                <a:latin typeface="Arial" charset="0"/>
                <a:ea typeface="+mn-ea"/>
                <a:cs typeface="+mn-cs"/>
                <a:hlinkClick r:id="rId4"/>
              </a:rPr>
              <a:t>college-level course work</a:t>
            </a:r>
            <a:r>
              <a:rPr lang="en-US" sz="1400" kern="1200" dirty="0" smtClean="0">
                <a:solidFill>
                  <a:schemeClr val="tx1"/>
                </a:solidFill>
                <a:latin typeface="Arial" charset="0"/>
                <a:ea typeface="+mn-ea"/>
                <a:cs typeface="+mn-cs"/>
              </a:rPr>
              <a:t> in administration, leadership, or management </a:t>
            </a:r>
            <a:r>
              <a:rPr lang="en-US" sz="1400" b="1" kern="1200" dirty="0" smtClean="0">
                <a:solidFill>
                  <a:schemeClr val="tx1"/>
                </a:solidFill>
                <a:latin typeface="Arial" charset="0"/>
                <a:ea typeface="+mn-ea"/>
                <a:cs typeface="+mn-cs"/>
              </a:rPr>
              <a:t>AND </a:t>
            </a:r>
            <a:r>
              <a:rPr lang="en-US" sz="1400" kern="1200" dirty="0" smtClean="0">
                <a:solidFill>
                  <a:schemeClr val="tx1"/>
                </a:solidFill>
                <a:latin typeface="Arial" charset="0"/>
                <a:ea typeface="+mn-ea"/>
                <a:cs typeface="+mn-cs"/>
              </a:rPr>
              <a:t>at least 24 credit-bearing hours of specialized </a:t>
            </a:r>
            <a:r>
              <a:rPr lang="en-US" sz="1400" u="none" strike="noStrike" kern="1200" dirty="0" smtClean="0">
                <a:solidFill>
                  <a:schemeClr val="tx1"/>
                </a:solidFill>
                <a:latin typeface="Arial" charset="0"/>
                <a:ea typeface="+mn-ea"/>
                <a:cs typeface="+mn-cs"/>
                <a:hlinkClick r:id="rId4"/>
              </a:rPr>
              <a:t>college-level course work </a:t>
            </a:r>
            <a:r>
              <a:rPr lang="en-US" sz="1400" kern="1200" dirty="0" smtClean="0">
                <a:solidFill>
                  <a:schemeClr val="tx1"/>
                </a:solidFill>
                <a:latin typeface="Arial" charset="0"/>
                <a:ea typeface="+mn-ea"/>
                <a:cs typeface="+mn-cs"/>
              </a:rPr>
              <a:t>in early childhood education, child development, elementary education or early childhood special education that addresses child development and learning from birth through kindergarten, </a:t>
            </a:r>
            <a:endParaRPr lang="en-US" sz="1400"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latin typeface="Arial" charset="0"/>
                <a:ea typeface="+mn-ea"/>
                <a:cs typeface="+mn-cs"/>
              </a:rPr>
              <a:t> </a:t>
            </a:r>
          </a:p>
          <a:p>
            <a:r>
              <a:rPr lang="en-US" sz="1200" kern="1200" dirty="0" smtClean="0">
                <a:solidFill>
                  <a:schemeClr val="tx1"/>
                </a:solidFill>
                <a:latin typeface="Arial" charset="0"/>
                <a:ea typeface="+mn-ea"/>
                <a:cs typeface="+mn-cs"/>
              </a:rPr>
              <a:t> *includes </a:t>
            </a:r>
            <a:r>
              <a:rPr lang="en-US" sz="1200" b="0" dirty="0" smtClean="0"/>
              <a:t>Infants/Toddlers, ELA and Math </a:t>
            </a:r>
            <a:r>
              <a:rPr lang="en-US" sz="1200" b="0" dirty="0" err="1" smtClean="0"/>
              <a:t>PreK</a:t>
            </a:r>
            <a:r>
              <a:rPr lang="en-US" sz="1200" b="0" dirty="0" smtClean="0"/>
              <a:t>, STE </a:t>
            </a:r>
            <a:r>
              <a:rPr lang="en-US" sz="1200" b="0" dirty="0" err="1" smtClean="0"/>
              <a:t>PreK</a:t>
            </a:r>
            <a:r>
              <a:rPr lang="en-US" sz="1200" b="0" dirty="0" smtClean="0"/>
              <a:t>, and Dual Language Learners </a:t>
            </a:r>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 </a:t>
            </a:r>
          </a:p>
          <a:p>
            <a:r>
              <a:rPr lang="en-US" sz="1200" kern="1200" dirty="0" smtClean="0">
                <a:solidFill>
                  <a:schemeClr val="tx1"/>
                </a:solidFill>
                <a:latin typeface="Arial" charset="0"/>
                <a:ea typeface="+mn-ea"/>
                <a:cs typeface="+mn-cs"/>
              </a:rPr>
              <a:t> </a:t>
            </a:r>
          </a:p>
          <a:p>
            <a:r>
              <a:rPr lang="en-US" sz="1200" kern="1200" dirty="0" smtClean="0">
                <a:solidFill>
                  <a:schemeClr val="tx1"/>
                </a:solidFill>
                <a:latin typeface="Arial" charset="0"/>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400050" lvl="0" indent="-400050">
              <a:spcBef>
                <a:spcPts val="0"/>
              </a:spcBef>
              <a:buFont typeface="+mj-lt"/>
              <a:buNone/>
            </a:pPr>
            <a:r>
              <a:rPr lang="en-US" sz="1400" dirty="0" smtClean="0"/>
              <a:t>The Commonwealth’s FY14 program to licensor ratios will be 273:1 for family child care providers and 90:1 for center-based providers. </a:t>
            </a:r>
          </a:p>
          <a:p>
            <a:pPr marL="400050" lvl="0" indent="-400050">
              <a:spcBef>
                <a:spcPts val="0"/>
              </a:spcBef>
              <a:buFont typeface="+mj-lt"/>
              <a:buNone/>
            </a:pPr>
            <a:r>
              <a:rPr lang="en-US" sz="1400" dirty="0" smtClean="0"/>
              <a:t>According to Child Care Aware and other nationally recognized accrediting bodies for early education and care programs, the recommended ratios are 75:1 for family child care providers and 50:1 for center-based providers. </a:t>
            </a:r>
          </a:p>
          <a:p>
            <a:pPr marL="400050" lvl="0" indent="-400050">
              <a:spcBef>
                <a:spcPts val="0"/>
              </a:spcBef>
              <a:buFont typeface="+mj-lt"/>
              <a:buNone/>
            </a:pPr>
            <a:endParaRPr lang="en-US" sz="1400" dirty="0" smtClean="0"/>
          </a:p>
          <a:p>
            <a:pPr marL="400050" lvl="0" indent="-400050">
              <a:spcBef>
                <a:spcPts val="0"/>
              </a:spcBef>
              <a:buFont typeface="+mj-lt"/>
              <a:buNone/>
            </a:pPr>
            <a:r>
              <a:rPr lang="en-US" sz="1400" dirty="0" smtClean="0"/>
              <a:t>Under IT mention:</a:t>
            </a:r>
          </a:p>
          <a:p>
            <a:pPr marL="400050" lvl="0" indent="-400050">
              <a:spcBef>
                <a:spcPts val="0"/>
              </a:spcBef>
              <a:buFont typeface="+mj-lt"/>
              <a:buNone/>
            </a:pPr>
            <a:endParaRPr lang="en-US" sz="1400" dirty="0" smtClean="0"/>
          </a:p>
          <a:p>
            <a:pPr marL="228600" lvl="0" indent="-228600">
              <a:spcBef>
                <a:spcPts val="0"/>
              </a:spcBef>
              <a:buClr>
                <a:srgbClr val="0033CC"/>
              </a:buClr>
              <a:buChar char="•"/>
              <a:defRPr/>
            </a:pPr>
            <a:r>
              <a:rPr lang="en-US" sz="1400" b="0" kern="1200" dirty="0" smtClean="0">
                <a:solidFill>
                  <a:schemeClr val="tx1"/>
                </a:solidFill>
                <a:latin typeface="Arial" charset="0"/>
                <a:ea typeface="+mn-ea"/>
                <a:cs typeface="+mn-cs"/>
              </a:rPr>
              <a:t>Preparation for 2016 CCDF Block Grant requirements</a:t>
            </a:r>
          </a:p>
          <a:p>
            <a:pPr marL="685800" lvl="1" indent="-228600">
              <a:spcBef>
                <a:spcPts val="0"/>
              </a:spcBef>
              <a:buClr>
                <a:srgbClr val="0033CC"/>
              </a:buClr>
              <a:buFontTx/>
              <a:buChar char="•"/>
            </a:pPr>
            <a:r>
              <a:rPr lang="en-US" sz="1400" b="0" kern="0" dirty="0" smtClean="0">
                <a:solidFill>
                  <a:schemeClr val="tx1"/>
                </a:solidFill>
                <a:latin typeface="Arial" charset="0"/>
                <a:ea typeface="+mn-ea"/>
                <a:cs typeface="+mn-cs"/>
              </a:rPr>
              <a:t>Require visits reports/investigations online</a:t>
            </a:r>
          </a:p>
          <a:p>
            <a:pPr marL="685800" lvl="1" indent="-228600">
              <a:spcBef>
                <a:spcPts val="0"/>
              </a:spcBef>
              <a:buClr>
                <a:srgbClr val="0033CC"/>
              </a:buClr>
              <a:buFontTx/>
              <a:buChar char="•"/>
            </a:pPr>
            <a:r>
              <a:rPr lang="en-US" sz="1400" b="0" kern="0" dirty="0" smtClean="0">
                <a:solidFill>
                  <a:schemeClr val="tx1"/>
                </a:solidFill>
                <a:latin typeface="Arial" charset="0"/>
                <a:ea typeface="+mn-ea"/>
                <a:cs typeface="+mn-cs"/>
              </a:rPr>
              <a:t>Require more frequent program visits</a:t>
            </a:r>
          </a:p>
          <a:p>
            <a:pPr marL="685800" lvl="1" indent="-228600">
              <a:spcBef>
                <a:spcPts val="0"/>
              </a:spcBef>
              <a:buClr>
                <a:srgbClr val="0033CC"/>
              </a:buClr>
              <a:buFontTx/>
              <a:buChar char="•"/>
            </a:pPr>
            <a:r>
              <a:rPr lang="en-US" sz="1400" b="0" kern="0" dirty="0" smtClean="0">
                <a:solidFill>
                  <a:schemeClr val="tx1"/>
                </a:solidFill>
                <a:latin typeface="Arial" charset="0"/>
                <a:ea typeface="+mn-ea"/>
                <a:cs typeface="+mn-cs"/>
              </a:rPr>
              <a:t>Require background checks</a:t>
            </a:r>
          </a:p>
          <a:p>
            <a:pPr marL="400050" lvl="0" indent="-400050">
              <a:spcBef>
                <a:spcPts val="0"/>
              </a:spcBef>
              <a:buFont typeface="+mj-lt"/>
              <a:buNone/>
            </a:pPr>
            <a:endParaRPr lang="en-US" sz="1400" dirty="0" smtClean="0"/>
          </a:p>
          <a:p>
            <a:pPr>
              <a:spcBef>
                <a:spcPts val="0"/>
              </a:spcBef>
            </a:pPr>
            <a:r>
              <a:rPr lang="en-US" sz="1400" dirty="0" smtClean="0"/>
              <a:t>See slides in Appendix for full list</a:t>
            </a:r>
            <a:r>
              <a:rPr lang="en-US" sz="1400" baseline="0" dirty="0" smtClean="0"/>
              <a:t> of IT challenges, Quality challenges, and Access challenges</a:t>
            </a:r>
            <a:endParaRPr lang="en-US" sz="1400"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The states eligible to apply for a Preschool Development Grants--Expansion Grant are Arkansas, California, Colorado, Connecticut, Delaware, District Of Columbia, Florida, Georgia, Illinois, Iowa, Kansas, Kentucky, Louisiana, Maine, Maryland, Massachusetts, Michigan, Minnesota, Nebraska, New Jersey, New Mexico, New York, North Carolina, Ohio, Oklahoma, Oregon, Pennsylvania, Rhode Island, South Carolina, Tennessee, Texas, Vermont, Virginia, Washington, West Virginia, and Wisconsin.</a:t>
            </a:r>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Suggested by Strategies</a:t>
            </a:r>
            <a:r>
              <a:rPr lang="en-US" sz="1200" kern="1200" baseline="0" dirty="0" smtClean="0">
                <a:solidFill>
                  <a:schemeClr val="tx1"/>
                </a:solidFill>
                <a:latin typeface="Arial" charset="0"/>
                <a:ea typeface="+mn-ea"/>
                <a:cs typeface="+mn-cs"/>
              </a:rPr>
              <a:t> for Children</a:t>
            </a:r>
            <a:r>
              <a:rPr lang="en-US" sz="1200" kern="1200" dirty="0" smtClean="0">
                <a:solidFill>
                  <a:schemeClr val="tx1"/>
                </a:solidFill>
                <a:latin typeface="Arial" charset="0"/>
                <a:ea typeface="+mn-ea"/>
                <a:cs typeface="+mn-cs"/>
              </a:rPr>
              <a:t>:</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What is working? What would you change? What does the ideal since the look like?</a:t>
            </a:r>
          </a:p>
          <a:p>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spcBef>
                <a:spcPts val="1200"/>
              </a:spcBef>
            </a:pPr>
            <a:r>
              <a:rPr lang="en-US" b="0" dirty="0" smtClean="0"/>
              <a:t>Data show that 3/4 of children who struggle with reading in 3rd Grade will continue to struggle academically through their educational careers.</a:t>
            </a:r>
          </a:p>
          <a:p>
            <a:endParaRPr lang="en-US" sz="1800" b="0" dirty="0" smtClean="0"/>
          </a:p>
          <a:p>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i="1" dirty="0" smtClean="0"/>
              <a:t>MCAS Score Levels:</a:t>
            </a:r>
          </a:p>
          <a:p>
            <a:pPr marL="457200" marR="0" lvl="2" indent="0" algn="l" defTabSz="914400" rtl="0" eaLnBrk="0" fontAlgn="base" latinLnBrk="0" hangingPunct="0">
              <a:lnSpc>
                <a:spcPct val="100000"/>
              </a:lnSpc>
              <a:spcBef>
                <a:spcPct val="30000"/>
              </a:spcBef>
              <a:spcAft>
                <a:spcPct val="0"/>
              </a:spcAft>
              <a:buClrTx/>
              <a:buSzTx/>
              <a:buFontTx/>
              <a:buNone/>
              <a:tabLst/>
              <a:defRPr/>
            </a:pPr>
            <a:r>
              <a:rPr lang="en-US" i="1" dirty="0" smtClean="0"/>
              <a:t>Advanced</a:t>
            </a:r>
          </a:p>
          <a:p>
            <a:pPr marL="457200" marR="0" lvl="2" indent="0" algn="l" defTabSz="914400" rtl="0" eaLnBrk="0" fontAlgn="base" latinLnBrk="0" hangingPunct="0">
              <a:lnSpc>
                <a:spcPct val="100000"/>
              </a:lnSpc>
              <a:spcBef>
                <a:spcPct val="30000"/>
              </a:spcBef>
              <a:spcAft>
                <a:spcPct val="0"/>
              </a:spcAft>
              <a:buClrTx/>
              <a:buSzTx/>
              <a:buFontTx/>
              <a:buNone/>
              <a:tabLst/>
              <a:defRPr/>
            </a:pPr>
            <a:r>
              <a:rPr lang="en-US" i="1" dirty="0" smtClean="0"/>
              <a:t>Proficient</a:t>
            </a:r>
          </a:p>
          <a:p>
            <a:pPr marL="457200" marR="0" lvl="2" indent="0" algn="l" defTabSz="914400" rtl="0" eaLnBrk="0" fontAlgn="base" latinLnBrk="0" hangingPunct="0">
              <a:lnSpc>
                <a:spcPct val="100000"/>
              </a:lnSpc>
              <a:spcBef>
                <a:spcPct val="30000"/>
              </a:spcBef>
              <a:spcAft>
                <a:spcPct val="0"/>
              </a:spcAft>
              <a:buClrTx/>
              <a:buSzTx/>
              <a:buFontTx/>
              <a:buNone/>
              <a:tabLst/>
              <a:defRPr/>
            </a:pPr>
            <a:r>
              <a:rPr lang="en-US" i="1" dirty="0" smtClean="0"/>
              <a:t>Needs Improvement</a:t>
            </a:r>
          </a:p>
          <a:p>
            <a:pPr marL="457200" marR="0" lvl="2" indent="0" algn="l" defTabSz="914400" rtl="0" eaLnBrk="0" fontAlgn="base" latinLnBrk="0" hangingPunct="0">
              <a:lnSpc>
                <a:spcPct val="100000"/>
              </a:lnSpc>
              <a:spcBef>
                <a:spcPct val="30000"/>
              </a:spcBef>
              <a:spcAft>
                <a:spcPct val="0"/>
              </a:spcAft>
              <a:buClrTx/>
              <a:buSzTx/>
              <a:buFontTx/>
              <a:buNone/>
              <a:tabLst/>
              <a:defRPr/>
            </a:pPr>
            <a:r>
              <a:rPr lang="en-US" i="1" dirty="0" smtClean="0"/>
              <a:t>Warning/Failing</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i="1"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i="1" dirty="0" smtClean="0"/>
              <a:t>New York Times</a:t>
            </a:r>
            <a:r>
              <a:rPr lang="en-US" dirty="0" smtClean="0"/>
              <a:t> recently highlighted new Stanford research findings -- language gap evident as early as 18 months in children who are from lower-income homes</a:t>
            </a:r>
            <a:endParaRPr lang="en-US" b="0" dirty="0" smtClean="0"/>
          </a:p>
          <a:p>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800"/>
              </a:spcBef>
            </a:pPr>
            <a:r>
              <a:rPr lang="en-US" sz="1200" b="0" dirty="0" smtClean="0"/>
              <a:t>The earliest years of a child's life are the most formative in terms of their overall growth and development making it an opportune time for supporting their learning.  </a:t>
            </a:r>
          </a:p>
          <a:p>
            <a:pPr>
              <a:spcBef>
                <a:spcPts val="1800"/>
              </a:spcBef>
            </a:pPr>
            <a:r>
              <a:rPr lang="en-US" sz="1200" b="0" dirty="0" smtClean="0"/>
              <a:t>It's much harder and more costly to play a game of catch up later. </a:t>
            </a:r>
          </a:p>
          <a:p>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Some misconceptions about EEC/EEC programs:</a:t>
            </a:r>
          </a:p>
          <a:p>
            <a:endParaRPr lang="en-US" sz="1200" dirty="0" smtClean="0"/>
          </a:p>
          <a:p>
            <a:pPr>
              <a:buFont typeface="Arial" pitchFamily="34" charset="0"/>
              <a:buChar char="•"/>
            </a:pPr>
            <a:r>
              <a:rPr lang="en-US" sz="1200" dirty="0" smtClean="0"/>
              <a:t> The</a:t>
            </a:r>
            <a:r>
              <a:rPr lang="en-US" sz="1200" baseline="0" dirty="0" smtClean="0"/>
              <a:t>y are still called “day cares”</a:t>
            </a:r>
          </a:p>
          <a:p>
            <a:pPr>
              <a:buFont typeface="Arial" pitchFamily="34" charset="0"/>
              <a:buChar char="•"/>
            </a:pPr>
            <a:endParaRPr lang="en-US" sz="1200" dirty="0" smtClean="0"/>
          </a:p>
          <a:p>
            <a:pPr>
              <a:buFont typeface="Arial" pitchFamily="34" charset="0"/>
              <a:buChar char="•"/>
            </a:pPr>
            <a:r>
              <a:rPr lang="en-US" sz="1200" dirty="0" smtClean="0"/>
              <a:t> We give out child care ‘vouchers’</a:t>
            </a:r>
            <a:r>
              <a:rPr lang="en-US" sz="1200" baseline="0" dirty="0" smtClean="0"/>
              <a:t> [instead of ‘subsides’; public doesn’t understand the difference between vouchers and contracts, or how either works]</a:t>
            </a:r>
          </a:p>
          <a:p>
            <a:pPr>
              <a:buFont typeface="Arial" pitchFamily="34" charset="0"/>
              <a:buChar char="•"/>
            </a:pPr>
            <a:endParaRPr lang="en-US" sz="1200" dirty="0" smtClean="0"/>
          </a:p>
          <a:p>
            <a:pPr>
              <a:buFont typeface="Arial" pitchFamily="34" charset="0"/>
              <a:buChar char="•"/>
            </a:pPr>
            <a:r>
              <a:rPr lang="en-US" sz="1200" dirty="0" smtClean="0"/>
              <a:t> That we “inspect” programs; public thinks this is just</a:t>
            </a:r>
            <a:r>
              <a:rPr lang="en-US" sz="1200" baseline="0" dirty="0" smtClean="0"/>
              <a:t> safety/compliance related and doesn’t understand what licensing is, what QRIS is, and what QRIS means for quality improvement</a:t>
            </a:r>
          </a:p>
          <a:p>
            <a:pPr>
              <a:buFont typeface="Arial" pitchFamily="34" charset="0"/>
              <a:buChar char="•"/>
            </a:pPr>
            <a:endParaRPr lang="en-US" sz="1200" baseline="0" dirty="0" smtClean="0"/>
          </a:p>
          <a:p>
            <a:pPr>
              <a:buFont typeface="Arial" pitchFamily="34" charset="0"/>
              <a:buChar char="•"/>
            </a:pPr>
            <a:r>
              <a:rPr lang="en-US" sz="1200" dirty="0" smtClean="0"/>
              <a:t> We oversee public preschool classes</a:t>
            </a:r>
            <a:r>
              <a:rPr lang="en-US" sz="1200" baseline="0" dirty="0" smtClean="0"/>
              <a:t> – public doesn’t understand our jurisdiction, and that public preschool programs are overseen by the public school district, we administer the federal special education preschool funding but ESE still mostly monitors the compliance of this funding, not EEC</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graphic is not meant</a:t>
            </a:r>
            <a:r>
              <a:rPr lang="en-US" baseline="0" dirty="0" smtClean="0"/>
              <a:t> to be all-inclusive.  We know that there are unaffiliated, independent providers not represented by some of the membership organizations shown here</a:t>
            </a:r>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2000" dirty="0" smtClean="0">
                <a:latin typeface="Arial" pitchFamily="34" charset="0"/>
                <a:cs typeface="Arial" pitchFamily="34" charset="0"/>
              </a:rPr>
              <a:t>The majority of EEC’s funding is actually federally-sourced through revenue claiming ($416.7M).</a:t>
            </a:r>
          </a:p>
          <a:p>
            <a:endParaRPr lang="en-US" dirty="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8" descr="The Commonwealth of Massachusetts state seal"/>
          <p:cNvPicPr>
            <a:picLocks noChangeAspect="1" noChangeArrowheads="1"/>
          </p:cNvPicPr>
          <p:nvPr/>
        </p:nvPicPr>
        <p:blipFill>
          <a:blip r:embed="rId2"/>
          <a:srcRect/>
          <a:stretch>
            <a:fillRect/>
          </a:stretch>
        </p:blipFill>
        <p:spPr bwMode="auto">
          <a:xfrm>
            <a:off x="479425" y="1125538"/>
            <a:ext cx="1479550" cy="1414462"/>
          </a:xfrm>
          <a:prstGeom prst="rect">
            <a:avLst/>
          </a:prstGeom>
          <a:noFill/>
          <a:ln w="9525">
            <a:noFill/>
            <a:miter lim="800000"/>
            <a:headEnd/>
            <a:tailEnd/>
          </a:ln>
        </p:spPr>
      </p:pic>
      <p:sp>
        <p:nvSpPr>
          <p:cNvPr id="5" name="Line 10"/>
          <p:cNvSpPr>
            <a:spLocks noChangeShapeType="1"/>
          </p:cNvSpPr>
          <p:nvPr/>
        </p:nvSpPr>
        <p:spPr bwMode="auto">
          <a:xfrm>
            <a:off x="2065338" y="1165225"/>
            <a:ext cx="14287" cy="4557713"/>
          </a:xfrm>
          <a:prstGeom prst="line">
            <a:avLst/>
          </a:prstGeom>
          <a:noFill/>
          <a:ln w="9525">
            <a:solidFill>
              <a:srgbClr val="0033CC"/>
            </a:solidFill>
            <a:round/>
            <a:headEnd/>
            <a:tailEnd/>
          </a:ln>
          <a:extLst/>
        </p:spPr>
        <p:txBody>
          <a:bodyPr/>
          <a:lstStyle/>
          <a:p>
            <a:pPr>
              <a:spcBef>
                <a:spcPct val="50000"/>
              </a:spcBef>
              <a:defRPr/>
            </a:pPr>
            <a:endParaRPr lang="en-US"/>
          </a:p>
        </p:txBody>
      </p:sp>
      <p:sp>
        <p:nvSpPr>
          <p:cNvPr id="6" name="Line 11"/>
          <p:cNvSpPr>
            <a:spLocks noChangeShapeType="1"/>
          </p:cNvSpPr>
          <p:nvPr/>
        </p:nvSpPr>
        <p:spPr bwMode="auto">
          <a:xfrm>
            <a:off x="2443163" y="3752850"/>
            <a:ext cx="5722937" cy="0"/>
          </a:xfrm>
          <a:prstGeom prst="line">
            <a:avLst/>
          </a:prstGeom>
          <a:noFill/>
          <a:ln w="9525">
            <a:solidFill>
              <a:srgbClr val="0033CC"/>
            </a:solidFill>
            <a:round/>
            <a:headEnd/>
            <a:tailEnd/>
          </a:ln>
          <a:extLst/>
        </p:spPr>
        <p:txBody>
          <a:bodyPr/>
          <a:lstStyle/>
          <a:p>
            <a:pPr>
              <a:spcBef>
                <a:spcPct val="50000"/>
              </a:spcBef>
              <a:defRPr/>
            </a:pPr>
            <a:endParaRPr lang="en-US"/>
          </a:p>
        </p:txBody>
      </p:sp>
      <p:sp>
        <p:nvSpPr>
          <p:cNvPr id="105478" name="Rectangle 6"/>
          <p:cNvSpPr>
            <a:spLocks noGrp="1" noChangeArrowheads="1"/>
          </p:cNvSpPr>
          <p:nvPr>
            <p:ph type="ctrTitle"/>
          </p:nvPr>
        </p:nvSpPr>
        <p:spPr>
          <a:xfrm>
            <a:off x="2352675" y="1143000"/>
            <a:ext cx="6105525" cy="2457450"/>
          </a:xfrm>
        </p:spPr>
        <p:txBody>
          <a:bodyPr anchor="t"/>
          <a:lstStyle>
            <a:lvl1pPr>
              <a:spcAft>
                <a:spcPct val="25000"/>
              </a:spcAft>
              <a:defRPr/>
            </a:lvl1pPr>
          </a:lstStyle>
          <a:p>
            <a:r>
              <a:rPr lang="en-US" smtClean="0"/>
              <a:t>Click to edit Master title style</a:t>
            </a:r>
            <a:endParaRPr lang="en-US"/>
          </a:p>
        </p:txBody>
      </p:sp>
      <p:sp>
        <p:nvSpPr>
          <p:cNvPr id="8" name="Rectangle 3"/>
          <p:cNvSpPr>
            <a:spLocks noGrp="1" noChangeArrowheads="1"/>
          </p:cNvSpPr>
          <p:nvPr>
            <p:ph type="dt" sz="half" idx="10"/>
          </p:nvPr>
        </p:nvSpPr>
        <p:spPr>
          <a:xfrm>
            <a:off x="457200" y="6245225"/>
            <a:ext cx="2133600" cy="476250"/>
          </a:xfrm>
        </p:spPr>
        <p:txBody>
          <a:bodyPr/>
          <a:lstStyle>
            <a:lvl1pPr>
              <a:defRPr smtClean="0"/>
            </a:lvl1pPr>
          </a:lstStyle>
          <a:p>
            <a:pPr>
              <a:defRPr/>
            </a:pPr>
            <a:fld id="{FFC5BF77-A12D-4A4E-81A1-2E51B85A9F4E}" type="datetime1">
              <a:rPr lang="en-US"/>
              <a:pPr>
                <a:defRPr/>
              </a:pPr>
              <a:t>11/7/2014</a:t>
            </a:fld>
            <a:endParaRPr lang="en-US"/>
          </a:p>
        </p:txBody>
      </p:sp>
      <p:sp>
        <p:nvSpPr>
          <p:cNvPr id="9" name="Rectangle 4"/>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spcBef>
                <a:spcPct val="0"/>
              </a:spcBef>
              <a:defRPr sz="800" b="0">
                <a:latin typeface="Verdana" pitchFamily="96" charset="0"/>
              </a:defRPr>
            </a:lvl1pPr>
          </a:lstStyle>
          <a:p>
            <a:pPr>
              <a:defRPr/>
            </a:pPr>
            <a:endParaRPr lang="en-US"/>
          </a:p>
        </p:txBody>
      </p:sp>
      <p:sp>
        <p:nvSpPr>
          <p:cNvPr id="10" name="Rectangle 5"/>
          <p:cNvSpPr>
            <a:spLocks noGrp="1" noChangeArrowheads="1"/>
          </p:cNvSpPr>
          <p:nvPr>
            <p:ph type="sldNum" sz="quarter" idx="12"/>
          </p:nvPr>
        </p:nvSpPr>
        <p:spPr>
          <a:xfrm>
            <a:off x="6553200" y="6245225"/>
            <a:ext cx="2133600" cy="476250"/>
          </a:xfrm>
        </p:spPr>
        <p:txBody>
          <a:bodyPr/>
          <a:lstStyle>
            <a:lvl1pPr>
              <a:defRPr/>
            </a:lvl1pPr>
          </a:lstStyle>
          <a:p>
            <a:pPr>
              <a:defRPr/>
            </a:pPr>
            <a:fld id="{206D085D-A9F1-4868-B5F8-23B3C88ECF04}" type="slidenum">
              <a:rPr lang="en-US"/>
              <a:pPr>
                <a:defRPr/>
              </a:pPr>
              <a:t>‹#›</a:t>
            </a:fld>
            <a:endParaRPr lang="en-US"/>
          </a:p>
        </p:txBody>
      </p:sp>
      <p:pic>
        <p:nvPicPr>
          <p:cNvPr id="11" name="Picture 10" descr="EEC.gif"/>
          <p:cNvPicPr>
            <a:picLocks noChangeAspect="1"/>
          </p:cNvPicPr>
          <p:nvPr userDrawn="1"/>
        </p:nvPicPr>
        <p:blipFill>
          <a:blip r:embed="rId3"/>
          <a:stretch>
            <a:fillRect/>
          </a:stretch>
        </p:blipFill>
        <p:spPr>
          <a:xfrm>
            <a:off x="5814889" y="5590718"/>
            <a:ext cx="2857500" cy="638175"/>
          </a:xfrm>
          <a:prstGeom prst="rect">
            <a:avLst/>
          </a:prstGeom>
        </p:spPr>
      </p:pic>
      <p:sp>
        <p:nvSpPr>
          <p:cNvPr id="13" name="Text Placeholder 12"/>
          <p:cNvSpPr>
            <a:spLocks noGrp="1"/>
          </p:cNvSpPr>
          <p:nvPr>
            <p:ph type="body" sz="quarter" idx="13" hasCustomPrompt="1"/>
          </p:nvPr>
        </p:nvSpPr>
        <p:spPr>
          <a:xfrm>
            <a:off x="2449513" y="3927475"/>
            <a:ext cx="5716587" cy="446088"/>
          </a:xfrm>
        </p:spPr>
        <p:txBody>
          <a:bodyPr/>
          <a:lstStyle>
            <a:lvl1pPr>
              <a:buNone/>
              <a:defRPr sz="1800">
                <a:solidFill>
                  <a:srgbClr val="000099"/>
                </a:solidFill>
              </a:defRPr>
            </a:lvl1pPr>
          </a:lstStyle>
          <a:p>
            <a:pPr lvl="0"/>
            <a:r>
              <a:rPr lang="en-US" dirty="0" smtClean="0"/>
              <a:t>[Cover Slide Text]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fld id="{651E5007-E2A8-4F28-B02C-D9B4778A4FBC}" type="datetime1">
              <a:rPr lang="en-US"/>
              <a:pPr>
                <a:defRPr/>
              </a:pPr>
              <a:t>11/7/2014</a:t>
            </a:fld>
            <a:endParaRPr lang="en-US"/>
          </a:p>
        </p:txBody>
      </p:sp>
      <p:sp>
        <p:nvSpPr>
          <p:cNvPr id="5" name="Rectangle 14"/>
          <p:cNvSpPr>
            <a:spLocks noGrp="1" noChangeArrowheads="1"/>
          </p:cNvSpPr>
          <p:nvPr>
            <p:ph type="sldNum" sz="quarter" idx="11"/>
          </p:nvPr>
        </p:nvSpPr>
        <p:spPr>
          <a:ln/>
        </p:spPr>
        <p:txBody>
          <a:bodyPr/>
          <a:lstStyle>
            <a:lvl1pPr>
              <a:defRPr/>
            </a:lvl1pPr>
          </a:lstStyle>
          <a:p>
            <a:pPr>
              <a:defRPr/>
            </a:pPr>
            <a:fld id="{5BE8001B-4A50-453B-B357-D338BCF54D4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4175" y="47625"/>
            <a:ext cx="2105025" cy="6078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4338" y="47625"/>
            <a:ext cx="6167437" cy="6078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fld id="{E64D285B-DACB-42BB-B653-47C1841396BB}" type="datetime1">
              <a:rPr lang="en-US"/>
              <a:pPr>
                <a:defRPr/>
              </a:pPr>
              <a:t>11/7/2014</a:t>
            </a:fld>
            <a:endParaRPr lang="en-US"/>
          </a:p>
        </p:txBody>
      </p:sp>
      <p:sp>
        <p:nvSpPr>
          <p:cNvPr id="5" name="Rectangle 14"/>
          <p:cNvSpPr>
            <a:spLocks noGrp="1" noChangeArrowheads="1"/>
          </p:cNvSpPr>
          <p:nvPr>
            <p:ph type="sldNum" sz="quarter" idx="11"/>
          </p:nvPr>
        </p:nvSpPr>
        <p:spPr>
          <a:ln/>
        </p:spPr>
        <p:txBody>
          <a:bodyPr/>
          <a:lstStyle>
            <a:lvl1pPr>
              <a:defRPr/>
            </a:lvl1pPr>
          </a:lstStyle>
          <a:p>
            <a:pPr>
              <a:defRPr/>
            </a:pPr>
            <a:fld id="{58C940A9-B102-4401-A51E-99B08281D25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4338" y="47625"/>
            <a:ext cx="7734300" cy="12017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11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411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fld id="{A5874A1A-8E78-422A-B8B2-80C17E336868}" type="datetime1">
              <a:rPr lang="en-US"/>
              <a:pPr>
                <a:defRPr/>
              </a:pPr>
              <a:t>11/7/2014</a:t>
            </a:fld>
            <a:endParaRPr lang="en-US"/>
          </a:p>
        </p:txBody>
      </p:sp>
      <p:sp>
        <p:nvSpPr>
          <p:cNvPr id="6" name="Rectangle 14"/>
          <p:cNvSpPr>
            <a:spLocks noGrp="1" noChangeArrowheads="1"/>
          </p:cNvSpPr>
          <p:nvPr>
            <p:ph type="sldNum" sz="quarter" idx="11"/>
          </p:nvPr>
        </p:nvSpPr>
        <p:spPr>
          <a:ln/>
        </p:spPr>
        <p:txBody>
          <a:bodyPr/>
          <a:lstStyle>
            <a:lvl1pPr>
              <a:defRPr/>
            </a:lvl1pPr>
          </a:lstStyle>
          <a:p>
            <a:pPr>
              <a:defRPr/>
            </a:pPr>
            <a:fld id="{8D947839-9A1B-4AE2-A730-CDFB28550EA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4338" y="47625"/>
            <a:ext cx="7734300" cy="12017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382000" cy="4525963"/>
          </a:xfrm>
        </p:spPr>
        <p:txBody>
          <a:bodyPr/>
          <a:lstStyle/>
          <a:p>
            <a:pPr lvl="0"/>
            <a:r>
              <a:rPr lang="en-US" noProof="0" smtClean="0"/>
              <a:t>Click icon to add table</a:t>
            </a:r>
          </a:p>
        </p:txBody>
      </p:sp>
      <p:sp>
        <p:nvSpPr>
          <p:cNvPr id="4" name="Rectangle 12"/>
          <p:cNvSpPr>
            <a:spLocks noGrp="1" noChangeArrowheads="1"/>
          </p:cNvSpPr>
          <p:nvPr>
            <p:ph type="dt" sz="half" idx="10"/>
          </p:nvPr>
        </p:nvSpPr>
        <p:spPr>
          <a:ln/>
        </p:spPr>
        <p:txBody>
          <a:bodyPr/>
          <a:lstStyle>
            <a:lvl1pPr>
              <a:defRPr/>
            </a:lvl1pPr>
          </a:lstStyle>
          <a:p>
            <a:pPr>
              <a:defRPr/>
            </a:pPr>
            <a:fld id="{477C6CFE-4E4B-440B-BF1B-C97C32263C65}" type="datetime1">
              <a:rPr lang="en-US"/>
              <a:pPr>
                <a:defRPr/>
              </a:pPr>
              <a:t>11/7/2014</a:t>
            </a:fld>
            <a:endParaRPr lang="en-US"/>
          </a:p>
        </p:txBody>
      </p:sp>
      <p:sp>
        <p:nvSpPr>
          <p:cNvPr id="5" name="Rectangle 14"/>
          <p:cNvSpPr>
            <a:spLocks noGrp="1" noChangeArrowheads="1"/>
          </p:cNvSpPr>
          <p:nvPr>
            <p:ph type="sldNum" sz="quarter" idx="11"/>
          </p:nvPr>
        </p:nvSpPr>
        <p:spPr>
          <a:ln/>
        </p:spPr>
        <p:txBody>
          <a:bodyPr/>
          <a:lstStyle>
            <a:lvl1pPr>
              <a:defRPr/>
            </a:lvl1pPr>
          </a:lstStyle>
          <a:p>
            <a:pPr>
              <a:defRPr/>
            </a:pPr>
            <a:fld id="{1B256153-7E97-4A73-A199-10036E3EA90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fld id="{9F806A53-99B1-4A5A-AAED-521BB5A1F7AE}" type="datetime1">
              <a:rPr lang="en-US"/>
              <a:pPr>
                <a:defRPr/>
              </a:pPr>
              <a:t>11/7/2014</a:t>
            </a:fld>
            <a:endParaRPr lang="en-US"/>
          </a:p>
        </p:txBody>
      </p:sp>
      <p:sp>
        <p:nvSpPr>
          <p:cNvPr id="5" name="Rectangle 14"/>
          <p:cNvSpPr>
            <a:spLocks noGrp="1" noChangeArrowheads="1"/>
          </p:cNvSpPr>
          <p:nvPr>
            <p:ph type="sldNum" sz="quarter" idx="11"/>
          </p:nvPr>
        </p:nvSpPr>
        <p:spPr>
          <a:ln/>
        </p:spPr>
        <p:txBody>
          <a:bodyPr/>
          <a:lstStyle>
            <a:lvl1pPr>
              <a:defRPr/>
            </a:lvl1pPr>
          </a:lstStyle>
          <a:p>
            <a:pPr>
              <a:defRPr/>
            </a:pPr>
            <a:fld id="{E241BF2A-6D13-4D22-85B7-693EDEFE158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4338" y="152400"/>
            <a:ext cx="7734300" cy="80168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1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24400" y="1600200"/>
            <a:ext cx="411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24400" y="3938588"/>
            <a:ext cx="411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2"/>
          <p:cNvSpPr>
            <a:spLocks noGrp="1" noChangeArrowheads="1"/>
          </p:cNvSpPr>
          <p:nvPr>
            <p:ph type="dt" sz="half" idx="10"/>
          </p:nvPr>
        </p:nvSpPr>
        <p:spPr>
          <a:ln/>
        </p:spPr>
        <p:txBody>
          <a:bodyPr/>
          <a:lstStyle>
            <a:lvl1pPr>
              <a:defRPr/>
            </a:lvl1pPr>
          </a:lstStyle>
          <a:p>
            <a:pPr>
              <a:defRPr/>
            </a:pPr>
            <a:fld id="{4E35B36A-9BCD-40BE-9DCA-02D555224E8C}" type="datetime1">
              <a:rPr lang="en-US"/>
              <a:pPr>
                <a:defRPr/>
              </a:pPr>
              <a:t>11/7/2014</a:t>
            </a:fld>
            <a:endParaRPr lang="en-US"/>
          </a:p>
        </p:txBody>
      </p:sp>
      <p:sp>
        <p:nvSpPr>
          <p:cNvPr id="7" name="Rectangle 14"/>
          <p:cNvSpPr>
            <a:spLocks noGrp="1" noChangeArrowheads="1"/>
          </p:cNvSpPr>
          <p:nvPr>
            <p:ph type="sldNum" sz="quarter" idx="11"/>
          </p:nvPr>
        </p:nvSpPr>
        <p:spPr>
          <a:ln/>
        </p:spPr>
        <p:txBody>
          <a:bodyPr/>
          <a:lstStyle>
            <a:lvl1pPr>
              <a:defRPr/>
            </a:lvl1pPr>
          </a:lstStyle>
          <a:p>
            <a:pPr>
              <a:defRPr/>
            </a:pPr>
            <a:fld id="{B12BF940-2A7D-475F-AF5E-4A25A2E6EB1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ADAB7B9-45D2-41F4-A4C0-DE7AEF501337}" type="datetime1">
              <a:rPr lang="en-US"/>
              <a:pPr>
                <a:defRPr/>
              </a:pPr>
              <a:t>11/7/2014</a:t>
            </a:fld>
            <a:endParaRPr lang="en-US" dirty="0"/>
          </a:p>
        </p:txBody>
      </p:sp>
      <p:sp>
        <p:nvSpPr>
          <p:cNvPr id="5" name="Footer Placeholder 2"/>
          <p:cNvSpPr>
            <a:spLocks noGrp="1"/>
          </p:cNvSpPr>
          <p:nvPr>
            <p:ph type="ftr" sz="quarter" idx="11"/>
          </p:nvPr>
        </p:nvSpPr>
        <p:spPr>
          <a:xfrm>
            <a:off x="914400" y="6172200"/>
            <a:ext cx="3962400" cy="457200"/>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A47AB6D-B189-4AD3-8453-D5B477FE47B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9942"/>
            <a:ext cx="8382000" cy="4525963"/>
          </a:xfrm>
        </p:spPr>
        <p:txBody>
          <a:bodyPr/>
          <a:lstStyle>
            <a:lvl1pPr>
              <a:defRPr sz="20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2"/>
          <p:cNvSpPr>
            <a:spLocks noGrp="1" noChangeArrowheads="1"/>
          </p:cNvSpPr>
          <p:nvPr>
            <p:ph type="dt" sz="half" idx="10"/>
          </p:nvPr>
        </p:nvSpPr>
        <p:spPr>
          <a:ln/>
        </p:spPr>
        <p:txBody>
          <a:bodyPr/>
          <a:lstStyle>
            <a:lvl1pPr>
              <a:defRPr/>
            </a:lvl1pPr>
          </a:lstStyle>
          <a:p>
            <a:pPr>
              <a:defRPr/>
            </a:pPr>
            <a:fld id="{2F6CC710-1491-4E4E-9152-D3737FD39707}" type="datetime1">
              <a:rPr lang="en-US"/>
              <a:pPr>
                <a:defRPr/>
              </a:pPr>
              <a:t>11/7/2014</a:t>
            </a:fld>
            <a:endParaRPr lang="en-US"/>
          </a:p>
        </p:txBody>
      </p:sp>
      <p:sp>
        <p:nvSpPr>
          <p:cNvPr id="5" name="Rectangle 14"/>
          <p:cNvSpPr>
            <a:spLocks noGrp="1" noChangeArrowheads="1"/>
          </p:cNvSpPr>
          <p:nvPr>
            <p:ph type="sldNum" sz="quarter" idx="11"/>
          </p:nvPr>
        </p:nvSpPr>
        <p:spPr>
          <a:ln/>
        </p:spPr>
        <p:txBody>
          <a:bodyPr/>
          <a:lstStyle>
            <a:lvl1pPr>
              <a:defRPr/>
            </a:lvl1pPr>
          </a:lstStyle>
          <a:p>
            <a:pPr>
              <a:defRPr/>
            </a:pPr>
            <a:fld id="{3EC657DF-FE95-454F-AB66-42CBA9BDA6D9}" type="slidenum">
              <a:rPr lang="en-US"/>
              <a:pPr>
                <a:defRPr/>
              </a:pPr>
              <a:t>‹#›</a:t>
            </a:fld>
            <a:endParaRPr lang="en-US"/>
          </a:p>
        </p:txBody>
      </p:sp>
      <p:sp>
        <p:nvSpPr>
          <p:cNvPr id="7" name="Text Placeholder 6"/>
          <p:cNvSpPr>
            <a:spLocks noGrp="1"/>
          </p:cNvSpPr>
          <p:nvPr>
            <p:ph type="body" sz="quarter" idx="12" hasCustomPrompt="1"/>
          </p:nvPr>
        </p:nvSpPr>
        <p:spPr>
          <a:xfrm>
            <a:off x="444500" y="277813"/>
            <a:ext cx="7132638" cy="469900"/>
          </a:xfrm>
        </p:spPr>
        <p:txBody>
          <a:bodyPr/>
          <a:lstStyle>
            <a:lvl1pPr>
              <a:buNone/>
              <a:defRPr sz="1800"/>
            </a:lvl1pPr>
          </a:lstStyle>
          <a:p>
            <a:pPr lvl="0"/>
            <a:r>
              <a:rPr lang="en-US" dirty="0" smtClean="0"/>
              <a:t>Slide Title</a:t>
            </a:r>
          </a:p>
          <a:p>
            <a:pPr lvl="0"/>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fld id="{4C4A21A5-9DCB-4E47-A5D6-C59403ACF65D}" type="datetime1">
              <a:rPr lang="en-US"/>
              <a:pPr>
                <a:defRPr/>
              </a:pPr>
              <a:t>11/7/2014</a:t>
            </a:fld>
            <a:endParaRPr lang="en-US"/>
          </a:p>
        </p:txBody>
      </p:sp>
      <p:sp>
        <p:nvSpPr>
          <p:cNvPr id="5" name="Rectangle 14"/>
          <p:cNvSpPr>
            <a:spLocks noGrp="1" noChangeArrowheads="1"/>
          </p:cNvSpPr>
          <p:nvPr>
            <p:ph type="sldNum" sz="quarter" idx="11"/>
          </p:nvPr>
        </p:nvSpPr>
        <p:spPr>
          <a:ln/>
        </p:spPr>
        <p:txBody>
          <a:bodyPr/>
          <a:lstStyle>
            <a:lvl1pPr>
              <a:defRPr/>
            </a:lvl1pPr>
          </a:lstStyle>
          <a:p>
            <a:pPr>
              <a:defRPr/>
            </a:pPr>
            <a:fld id="{55CF46B9-8171-45E1-A369-0EA009B04A8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fld id="{FCE76B26-D525-4B3A-AD1F-0F749DCB5CEA}" type="datetime1">
              <a:rPr lang="en-US"/>
              <a:pPr>
                <a:defRPr/>
              </a:pPr>
              <a:t>11/7/2014</a:t>
            </a:fld>
            <a:endParaRPr lang="en-US"/>
          </a:p>
        </p:txBody>
      </p:sp>
      <p:sp>
        <p:nvSpPr>
          <p:cNvPr id="6" name="Rectangle 14"/>
          <p:cNvSpPr>
            <a:spLocks noGrp="1" noChangeArrowheads="1"/>
          </p:cNvSpPr>
          <p:nvPr>
            <p:ph type="sldNum" sz="quarter" idx="11"/>
          </p:nvPr>
        </p:nvSpPr>
        <p:spPr>
          <a:ln/>
        </p:spPr>
        <p:txBody>
          <a:bodyPr/>
          <a:lstStyle>
            <a:lvl1pPr>
              <a:defRPr/>
            </a:lvl1pPr>
          </a:lstStyle>
          <a:p>
            <a:pPr>
              <a:defRPr/>
            </a:pPr>
            <a:fld id="{F4571D79-3FCF-470B-A39E-9BBB02B9F0E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fld id="{CA0CAF8B-6BB1-4D78-91A4-9088E87EBD16}" type="datetime1">
              <a:rPr lang="en-US"/>
              <a:pPr>
                <a:defRPr/>
              </a:pPr>
              <a:t>11/7/2014</a:t>
            </a:fld>
            <a:endParaRPr lang="en-US"/>
          </a:p>
        </p:txBody>
      </p:sp>
      <p:sp>
        <p:nvSpPr>
          <p:cNvPr id="8" name="Rectangle 14"/>
          <p:cNvSpPr>
            <a:spLocks noGrp="1" noChangeArrowheads="1"/>
          </p:cNvSpPr>
          <p:nvPr>
            <p:ph type="sldNum" sz="quarter" idx="11"/>
          </p:nvPr>
        </p:nvSpPr>
        <p:spPr>
          <a:ln/>
        </p:spPr>
        <p:txBody>
          <a:bodyPr/>
          <a:lstStyle>
            <a:lvl1pPr>
              <a:defRPr/>
            </a:lvl1pPr>
          </a:lstStyle>
          <a:p>
            <a:pPr>
              <a:defRPr/>
            </a:pPr>
            <a:fld id="{570959ED-9753-44BA-B55A-7B20CE50366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12"/>
          <p:cNvSpPr>
            <a:spLocks noGrp="1" noChangeArrowheads="1"/>
          </p:cNvSpPr>
          <p:nvPr>
            <p:ph type="dt" sz="half" idx="10"/>
          </p:nvPr>
        </p:nvSpPr>
        <p:spPr>
          <a:ln/>
        </p:spPr>
        <p:txBody>
          <a:bodyPr/>
          <a:lstStyle>
            <a:lvl1pPr>
              <a:defRPr/>
            </a:lvl1pPr>
          </a:lstStyle>
          <a:p>
            <a:pPr>
              <a:defRPr/>
            </a:pPr>
            <a:fld id="{BA56232C-64F3-4BC7-A9F4-9AD666360C45}" type="datetime1">
              <a:rPr lang="en-US"/>
              <a:pPr>
                <a:defRPr/>
              </a:pPr>
              <a:t>11/7/2014</a:t>
            </a:fld>
            <a:endParaRPr lang="en-US"/>
          </a:p>
        </p:txBody>
      </p:sp>
      <p:sp>
        <p:nvSpPr>
          <p:cNvPr id="4" name="Rectangle 14"/>
          <p:cNvSpPr>
            <a:spLocks noGrp="1" noChangeArrowheads="1"/>
          </p:cNvSpPr>
          <p:nvPr>
            <p:ph type="sldNum" sz="quarter" idx="11"/>
          </p:nvPr>
        </p:nvSpPr>
        <p:spPr>
          <a:ln/>
        </p:spPr>
        <p:txBody>
          <a:bodyPr/>
          <a:lstStyle>
            <a:lvl1pPr>
              <a:defRPr/>
            </a:lvl1pPr>
          </a:lstStyle>
          <a:p>
            <a:pPr>
              <a:defRPr/>
            </a:pPr>
            <a:fld id="{A2E52CFE-2BB0-48A7-9F53-4B9D51B44A46}" type="slidenum">
              <a:rPr lang="en-US"/>
              <a:pPr>
                <a:defRPr/>
              </a:pPr>
              <a:t>‹#›</a:t>
            </a:fld>
            <a:endParaRPr lang="en-US"/>
          </a:p>
        </p:txBody>
      </p:sp>
      <p:sp>
        <p:nvSpPr>
          <p:cNvPr id="6" name="Title 5"/>
          <p:cNvSpPr>
            <a:spLocks noGrp="1"/>
          </p:cNvSpPr>
          <p:nvPr>
            <p:ph type="title" hasCustomPrompt="1"/>
          </p:nvPr>
        </p:nvSpPr>
        <p:spPr>
          <a:xfrm>
            <a:off x="414338" y="152400"/>
            <a:ext cx="7584674" cy="722243"/>
          </a:xfrm>
        </p:spPr>
        <p:txBody>
          <a:bodyPr/>
          <a:lstStyle>
            <a:lvl1pPr>
              <a:defRPr/>
            </a:lvl1pPr>
          </a:lstStyle>
          <a:p>
            <a:r>
              <a:rPr lang="en-US" dirty="0" smtClean="0"/>
              <a:t>[Slide Title]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fld id="{2DD26A74-AA3F-4EF0-A4AF-04DB0CC29C2B}" type="datetime1">
              <a:rPr lang="en-US"/>
              <a:pPr>
                <a:defRPr/>
              </a:pPr>
              <a:t>11/7/2014</a:t>
            </a:fld>
            <a:endParaRPr lang="en-US"/>
          </a:p>
        </p:txBody>
      </p:sp>
      <p:sp>
        <p:nvSpPr>
          <p:cNvPr id="3" name="Rectangle 14"/>
          <p:cNvSpPr>
            <a:spLocks noGrp="1" noChangeArrowheads="1"/>
          </p:cNvSpPr>
          <p:nvPr>
            <p:ph type="sldNum" sz="quarter" idx="11"/>
          </p:nvPr>
        </p:nvSpPr>
        <p:spPr>
          <a:ln/>
        </p:spPr>
        <p:txBody>
          <a:bodyPr/>
          <a:lstStyle>
            <a:lvl1pPr>
              <a:defRPr/>
            </a:lvl1pPr>
          </a:lstStyle>
          <a:p>
            <a:pPr>
              <a:defRPr/>
            </a:pPr>
            <a:fld id="{19AB79F6-C316-4021-B029-814B015AF6A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6AAD3D5E-105C-4907-9B60-C6F5CE58284D}" type="datetime1">
              <a:rPr lang="en-US"/>
              <a:pPr>
                <a:defRPr/>
              </a:pPr>
              <a:t>11/7/2014</a:t>
            </a:fld>
            <a:endParaRPr lang="en-US"/>
          </a:p>
        </p:txBody>
      </p:sp>
      <p:sp>
        <p:nvSpPr>
          <p:cNvPr id="6" name="Rectangle 14"/>
          <p:cNvSpPr>
            <a:spLocks noGrp="1" noChangeArrowheads="1"/>
          </p:cNvSpPr>
          <p:nvPr>
            <p:ph type="sldNum" sz="quarter" idx="11"/>
          </p:nvPr>
        </p:nvSpPr>
        <p:spPr>
          <a:ln/>
        </p:spPr>
        <p:txBody>
          <a:bodyPr/>
          <a:lstStyle>
            <a:lvl1pPr>
              <a:defRPr/>
            </a:lvl1pPr>
          </a:lstStyle>
          <a:p>
            <a:pPr>
              <a:defRPr/>
            </a:pPr>
            <a:fld id="{45725644-1B45-4695-9AFB-0497CF045AA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7550D742-E7EE-41B8-9B65-6DB397F6AFB3}" type="datetime1">
              <a:rPr lang="en-US"/>
              <a:pPr>
                <a:defRPr/>
              </a:pPr>
              <a:t>11/7/2014</a:t>
            </a:fld>
            <a:endParaRPr lang="en-US"/>
          </a:p>
        </p:txBody>
      </p:sp>
      <p:sp>
        <p:nvSpPr>
          <p:cNvPr id="6" name="Rectangle 14"/>
          <p:cNvSpPr>
            <a:spLocks noGrp="1" noChangeArrowheads="1"/>
          </p:cNvSpPr>
          <p:nvPr>
            <p:ph type="sldNum" sz="quarter" idx="11"/>
          </p:nvPr>
        </p:nvSpPr>
        <p:spPr>
          <a:ln/>
        </p:spPr>
        <p:txBody>
          <a:bodyPr/>
          <a:lstStyle>
            <a:lvl1pPr>
              <a:defRPr/>
            </a:lvl1pPr>
          </a:lstStyle>
          <a:p>
            <a:pPr>
              <a:defRPr/>
            </a:pPr>
            <a:fld id="{107A53D9-FB86-4668-B944-96648E8AE60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5"/>
          <p:cNvSpPr>
            <a:spLocks noGrp="1" noChangeArrowheads="1"/>
          </p:cNvSpPr>
          <p:nvPr>
            <p:ph type="title"/>
          </p:nvPr>
        </p:nvSpPr>
        <p:spPr bwMode="auto">
          <a:xfrm>
            <a:off x="414338" y="152400"/>
            <a:ext cx="7734300" cy="8016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00" name="Rectangle 11"/>
          <p:cNvSpPr>
            <a:spLocks noGrp="1" noChangeArrowheads="1"/>
          </p:cNvSpPr>
          <p:nvPr>
            <p:ph type="body" idx="1"/>
          </p:nvPr>
        </p:nvSpPr>
        <p:spPr bwMode="auto">
          <a:xfrm>
            <a:off x="457200" y="1600200"/>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88" name="Rectangle 12"/>
          <p:cNvSpPr>
            <a:spLocks noGrp="1" noChangeArrowheads="1"/>
          </p:cNvSpPr>
          <p:nvPr>
            <p:ph type="dt" sz="half" idx="2"/>
          </p:nvPr>
        </p:nvSpPr>
        <p:spPr bwMode="auto">
          <a:xfrm>
            <a:off x="0" y="6594475"/>
            <a:ext cx="19335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800" b="0" smtClean="0">
                <a:latin typeface="+mn-lt"/>
                <a:cs typeface="+mn-cs"/>
              </a:defRPr>
            </a:lvl1pPr>
          </a:lstStyle>
          <a:p>
            <a:pPr>
              <a:defRPr/>
            </a:pPr>
            <a:fld id="{40E272F6-1708-4844-BC38-1E403A83FDAA}" type="datetime1">
              <a:rPr lang="en-US"/>
              <a:pPr>
                <a:defRPr/>
              </a:pPr>
              <a:t>11/7/2014</a:t>
            </a:fld>
            <a:endParaRPr lang="en-US"/>
          </a:p>
        </p:txBody>
      </p:sp>
      <p:sp>
        <p:nvSpPr>
          <p:cNvPr id="75790" name="Rectangle 14"/>
          <p:cNvSpPr>
            <a:spLocks noGrp="1" noChangeArrowheads="1"/>
          </p:cNvSpPr>
          <p:nvPr>
            <p:ph type="sldNum" sz="quarter" idx="4"/>
          </p:nvPr>
        </p:nvSpPr>
        <p:spPr bwMode="auto">
          <a:xfrm>
            <a:off x="7210425" y="6594475"/>
            <a:ext cx="19335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800" b="0">
                <a:latin typeface="+mn-lt"/>
                <a:cs typeface="+mn-cs"/>
              </a:defRPr>
            </a:lvl1pPr>
          </a:lstStyle>
          <a:p>
            <a:pPr>
              <a:defRPr/>
            </a:pPr>
            <a:fld id="{CF0C1523-E9F1-42F5-83FF-A196C03FCA7F}" type="slidenum">
              <a:rPr lang="en-US"/>
              <a:pPr>
                <a:defRPr/>
              </a:pPr>
              <a:t>‹#›</a:t>
            </a:fld>
            <a:endParaRPr lang="en-US"/>
          </a:p>
        </p:txBody>
      </p:sp>
      <p:sp>
        <p:nvSpPr>
          <p:cNvPr id="1031" name="Line 32"/>
          <p:cNvSpPr>
            <a:spLocks noChangeShapeType="1"/>
          </p:cNvSpPr>
          <p:nvPr/>
        </p:nvSpPr>
        <p:spPr bwMode="auto">
          <a:xfrm>
            <a:off x="444500" y="919163"/>
            <a:ext cx="8415338" cy="1587"/>
          </a:xfrm>
          <a:prstGeom prst="line">
            <a:avLst/>
          </a:prstGeom>
          <a:noFill/>
          <a:ln w="9525">
            <a:solidFill>
              <a:srgbClr val="0033CC"/>
            </a:solidFill>
            <a:round/>
            <a:headEnd/>
            <a:tailEnd/>
          </a:ln>
          <a:extLst/>
        </p:spPr>
        <p:txBody>
          <a:bodyPr/>
          <a:lstStyle/>
          <a:p>
            <a:pPr>
              <a:spcBef>
                <a:spcPct val="50000"/>
              </a:spcBef>
              <a:defRPr/>
            </a:pPr>
            <a:endParaRPr lang="en-US"/>
          </a:p>
        </p:txBody>
      </p:sp>
      <p:pic>
        <p:nvPicPr>
          <p:cNvPr id="8" name="Picture 7" descr="EEC-Happle2.gif"/>
          <p:cNvPicPr>
            <a:picLocks noChangeAspect="1"/>
          </p:cNvPicPr>
          <p:nvPr/>
        </p:nvPicPr>
        <p:blipFill>
          <a:blip r:embed="rId18"/>
          <a:stretch>
            <a:fillRect/>
          </a:stretch>
        </p:blipFill>
        <p:spPr>
          <a:xfrm>
            <a:off x="8181890" y="182878"/>
            <a:ext cx="659958" cy="655859"/>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6" r:id="rId16"/>
  </p:sldLayoutIdLst>
  <p:timing>
    <p:tnLst>
      <p:par>
        <p:cTn id="1" dur="indefinite" restart="never" nodeType="tmRoot"/>
      </p:par>
    </p:tnLst>
  </p:timing>
  <p:hf hdr="0" ftr="0" dt="0"/>
  <p:txStyles>
    <p:titleStyle>
      <a:lvl1pPr algn="l" rtl="0" eaLnBrk="1" fontAlgn="base" hangingPunct="1">
        <a:spcBef>
          <a:spcPct val="0"/>
        </a:spcBef>
        <a:spcAft>
          <a:spcPct val="0"/>
        </a:spcAft>
        <a:defRPr sz="2400" b="1">
          <a:solidFill>
            <a:srgbClr val="0033CC"/>
          </a:solidFill>
          <a:latin typeface="+mj-lt"/>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mn-lt"/>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mn-lt"/>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mn-lt"/>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mn-lt"/>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mn-lt"/>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heckman.uchicago.edu/sites/heckman2013.uchicago.edu/files/uploads/Heckman_2008_Schools%20skills%20and%20synapses.pdf"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hyperlink" Target="http://www.highscope.org/file/Research/PerryProject/specialsummary_rev2011_02_2.pdf"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www.highscope.org/file/Research/PerryProject/specialsummary_rev2011_02_2.pdf"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2352674" y="1143000"/>
            <a:ext cx="6791326" cy="2457450"/>
          </a:xfrm>
        </p:spPr>
        <p:txBody>
          <a:bodyPr/>
          <a:lstStyle/>
          <a:p>
            <a:r>
              <a:rPr lang="en-US" sz="2800" dirty="0" smtClean="0"/>
              <a:t>State of Early Education in Massachusetts</a:t>
            </a:r>
            <a:r>
              <a:rPr lang="en-US" dirty="0" smtClean="0"/>
              <a:t/>
            </a:r>
            <a:br>
              <a:rPr lang="en-US" dirty="0" smtClean="0"/>
            </a:br>
            <a:r>
              <a:rPr lang="en-US" dirty="0" smtClean="0"/>
              <a:t/>
            </a:r>
            <a:br>
              <a:rPr lang="en-US" dirty="0" smtClean="0"/>
            </a:br>
            <a:r>
              <a:rPr lang="en-US" sz="1700" b="0" i="1" dirty="0" smtClean="0"/>
              <a:t>Presentation to the Massachusetts School Committees and School Superintendents Associations Joint Conference </a:t>
            </a:r>
            <a:r>
              <a:rPr lang="en-US" sz="1800" b="0" i="1" dirty="0" smtClean="0"/>
              <a:t/>
            </a:r>
            <a:br>
              <a:rPr lang="en-US" sz="1800" b="0" i="1" dirty="0" smtClean="0"/>
            </a:br>
            <a:r>
              <a:rPr lang="en-US" sz="1800" b="0" i="1" dirty="0" smtClean="0"/>
              <a:t/>
            </a:r>
            <a:br>
              <a:rPr lang="en-US" sz="1800" b="0" i="1" dirty="0" smtClean="0"/>
            </a:br>
            <a:r>
              <a:rPr lang="en-US" sz="1600" b="0" i="1" dirty="0" smtClean="0"/>
              <a:t>November 14, 2014</a:t>
            </a:r>
            <a:r>
              <a:rPr lang="en-US" sz="1800" b="0" i="1" dirty="0" smtClean="0"/>
              <a:t/>
            </a:r>
            <a:br>
              <a:rPr lang="en-US" sz="1800" b="0" i="1" dirty="0" smtClean="0"/>
            </a:br>
            <a:r>
              <a:rPr lang="en-US" sz="1800" b="0" i="1" dirty="0" smtClean="0"/>
              <a:t/>
            </a:r>
            <a:br>
              <a:rPr lang="en-US" sz="1800" b="0" i="1" dirty="0" smtClean="0"/>
            </a:br>
            <a:endParaRPr lang="en-US" sz="1800" b="0" i="1" dirty="0" smtClean="0"/>
          </a:p>
        </p:txBody>
      </p:sp>
      <p:sp>
        <p:nvSpPr>
          <p:cNvPr id="4" name="Text Placeholder 3"/>
          <p:cNvSpPr>
            <a:spLocks noGrp="1"/>
          </p:cNvSpPr>
          <p:nvPr>
            <p:ph type="body" sz="quarter" idx="13"/>
          </p:nvPr>
        </p:nvSpPr>
        <p:spPr>
          <a:xfrm>
            <a:off x="2346876" y="3918143"/>
            <a:ext cx="5716587" cy="446088"/>
          </a:xfrm>
        </p:spPr>
        <p:txBody>
          <a:bodyPr/>
          <a:lstStyle/>
          <a:p>
            <a:r>
              <a:rPr lang="en-US" dirty="0" smtClean="0"/>
              <a:t>Thomas L. Weber, Commissioner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3EC657DF-FE95-454F-AB66-42CBA9BDA6D9}" type="slidenum">
              <a:rPr lang="en-US" smtClean="0"/>
              <a:pPr>
                <a:defRPr/>
              </a:pPr>
              <a:t>10</a:t>
            </a:fld>
            <a:endParaRPr lang="en-US"/>
          </a:p>
        </p:txBody>
      </p:sp>
      <p:sp>
        <p:nvSpPr>
          <p:cNvPr id="4" name="Text Placeholder 3"/>
          <p:cNvSpPr>
            <a:spLocks noGrp="1"/>
          </p:cNvSpPr>
          <p:nvPr>
            <p:ph type="body" sz="quarter" idx="12"/>
          </p:nvPr>
        </p:nvSpPr>
        <p:spPr/>
        <p:txBody>
          <a:bodyPr/>
          <a:lstStyle/>
          <a:p>
            <a:r>
              <a:rPr lang="en-US" dirty="0" smtClean="0">
                <a:solidFill>
                  <a:srgbClr val="000099"/>
                </a:solidFill>
              </a:rPr>
              <a:t>We Can’t Do It Without Our Partners!</a:t>
            </a:r>
            <a:endParaRPr lang="en-US" dirty="0">
              <a:solidFill>
                <a:srgbClr val="000099"/>
              </a:solidFill>
            </a:endParaRPr>
          </a:p>
        </p:txBody>
      </p:sp>
      <p:graphicFrame>
        <p:nvGraphicFramePr>
          <p:cNvPr id="5" name="Diagram 4"/>
          <p:cNvGraphicFramePr/>
          <p:nvPr/>
        </p:nvGraphicFramePr>
        <p:xfrm>
          <a:off x="845971" y="1213499"/>
          <a:ext cx="7633252" cy="5279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http://new.dixie.edu/financial/scholarships/images/single_parent.png"/>
          <p:cNvPicPr>
            <a:picLocks noChangeAspect="1" noChangeArrowheads="1"/>
          </p:cNvPicPr>
          <p:nvPr/>
        </p:nvPicPr>
        <p:blipFill>
          <a:blip r:embed="rId7"/>
          <a:srcRect/>
          <a:stretch>
            <a:fillRect/>
          </a:stretch>
        </p:blipFill>
        <p:spPr bwMode="auto">
          <a:xfrm>
            <a:off x="7273245" y="1154546"/>
            <a:ext cx="1575191" cy="1734992"/>
          </a:xfrm>
          <a:prstGeom prst="rect">
            <a:avLst/>
          </a:prstGeom>
          <a:noFill/>
        </p:spPr>
      </p:pic>
      <p:pic>
        <p:nvPicPr>
          <p:cNvPr id="2052" name="Picture 4" descr="http://1.bp.blogspot.com/_NUVxuNcV-2g/TJmTl5WAsMI/AAAAAAAAAO0/LQLZLpQSY0w/s1600/family_sign_symbol_black_clip_art_9221.jpg"/>
          <p:cNvPicPr>
            <a:picLocks noChangeAspect="1" noChangeArrowheads="1"/>
          </p:cNvPicPr>
          <p:nvPr/>
        </p:nvPicPr>
        <p:blipFill>
          <a:blip r:embed="rId8"/>
          <a:srcRect/>
          <a:stretch>
            <a:fillRect/>
          </a:stretch>
        </p:blipFill>
        <p:spPr bwMode="auto">
          <a:xfrm>
            <a:off x="299766" y="5301672"/>
            <a:ext cx="1905801" cy="1372177"/>
          </a:xfrm>
          <a:prstGeom prst="rect">
            <a:avLst/>
          </a:prstGeom>
          <a:noFill/>
        </p:spPr>
      </p:pic>
      <p:sp>
        <p:nvSpPr>
          <p:cNvPr id="7" name="TextBox 6"/>
          <p:cNvSpPr txBox="1"/>
          <p:nvPr/>
        </p:nvSpPr>
        <p:spPr>
          <a:xfrm>
            <a:off x="258617" y="1099127"/>
            <a:ext cx="2346038" cy="1477328"/>
          </a:xfrm>
          <a:prstGeom prst="rect">
            <a:avLst/>
          </a:prstGeom>
          <a:noFill/>
        </p:spPr>
        <p:txBody>
          <a:bodyPr wrap="square" rtlCol="0">
            <a:spAutoFit/>
          </a:bodyPr>
          <a:lstStyle/>
          <a:p>
            <a:r>
              <a:rPr lang="en-US" dirty="0" smtClean="0"/>
              <a:t>Central to these connections is EEC’s partnership with families and communities…</a:t>
            </a:r>
            <a:endParaRPr lang="en-US" dirty="0"/>
          </a:p>
        </p:txBody>
      </p:sp>
      <p:sp>
        <p:nvSpPr>
          <p:cNvPr id="8" name="TextBox 7"/>
          <p:cNvSpPr txBox="1"/>
          <p:nvPr/>
        </p:nvSpPr>
        <p:spPr>
          <a:xfrm>
            <a:off x="6617853" y="5112327"/>
            <a:ext cx="2346038" cy="1477328"/>
          </a:xfrm>
          <a:prstGeom prst="rect">
            <a:avLst/>
          </a:prstGeom>
          <a:noFill/>
        </p:spPr>
        <p:txBody>
          <a:bodyPr wrap="square" rtlCol="0">
            <a:spAutoFit/>
          </a:bodyPr>
          <a:lstStyle/>
          <a:p>
            <a:pPr algn="r"/>
            <a:r>
              <a:rPr lang="en-US" dirty="0" smtClean="0"/>
              <a:t>…as EEC recognizes and values that families are their child’s first teacher.</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2E52CFE-2BB0-48A7-9F53-4B9D51B44A46}" type="slidenum">
              <a:rPr lang="en-US" smtClean="0"/>
              <a:pPr>
                <a:defRPr/>
              </a:pPr>
              <a:t>11</a:t>
            </a:fld>
            <a:endParaRPr lang="en-US" dirty="0"/>
          </a:p>
        </p:txBody>
      </p:sp>
      <p:sp>
        <p:nvSpPr>
          <p:cNvPr id="3" name="Title 2"/>
          <p:cNvSpPr>
            <a:spLocks noGrp="1"/>
          </p:cNvSpPr>
          <p:nvPr>
            <p:ph type="title"/>
          </p:nvPr>
        </p:nvSpPr>
        <p:spPr/>
        <p:txBody>
          <a:bodyPr/>
          <a:lstStyle/>
          <a:p>
            <a:r>
              <a:rPr lang="en-US" dirty="0" smtClean="0"/>
              <a:t>Budget Funding</a:t>
            </a:r>
            <a:endParaRPr lang="en-US" dirty="0"/>
          </a:p>
        </p:txBody>
      </p:sp>
      <p:graphicFrame>
        <p:nvGraphicFramePr>
          <p:cNvPr id="4" name="Chart 3"/>
          <p:cNvGraphicFramePr/>
          <p:nvPr/>
        </p:nvGraphicFramePr>
        <p:xfrm>
          <a:off x="629632" y="1157591"/>
          <a:ext cx="7648605" cy="414033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70926" y="4877027"/>
            <a:ext cx="8148119" cy="307777"/>
          </a:xfrm>
          <a:prstGeom prst="rect">
            <a:avLst/>
          </a:prstGeom>
          <a:noFill/>
        </p:spPr>
        <p:txBody>
          <a:bodyPr wrap="square" rtlCol="0">
            <a:spAutoFit/>
          </a:bodyPr>
          <a:lstStyle/>
          <a:p>
            <a:r>
              <a:rPr lang="en-US" sz="1400" dirty="0" smtClean="0"/>
              <a:t>Total amounts are adjusted for prior appropriations continued into the next fiscal year.</a:t>
            </a:r>
            <a:endParaRPr lang="en-US" sz="1400" dirty="0"/>
          </a:p>
        </p:txBody>
      </p:sp>
      <p:sp>
        <p:nvSpPr>
          <p:cNvPr id="6" name="Content Placeholder 2"/>
          <p:cNvSpPr txBox="1">
            <a:spLocks/>
          </p:cNvSpPr>
          <p:nvPr/>
        </p:nvSpPr>
        <p:spPr bwMode="auto">
          <a:xfrm>
            <a:off x="473174" y="5505855"/>
            <a:ext cx="8483254" cy="12159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1775" lvl="1" indent="-231775">
              <a:buClr>
                <a:srgbClr val="C00000"/>
              </a:buClr>
              <a:buFont typeface="Wingdings" pitchFamily="2" charset="2"/>
              <a:buChar char="§"/>
            </a:pPr>
            <a:r>
              <a:rPr lang="en-US" b="0" u="sng" dirty="0" smtClean="0">
                <a:solidFill>
                  <a:srgbClr val="C00000"/>
                </a:solidFill>
                <a:latin typeface="Arial" pitchFamily="34" charset="0"/>
                <a:cs typeface="Arial" pitchFamily="34" charset="0"/>
              </a:rPr>
              <a:t>Federal Supplements</a:t>
            </a:r>
            <a:r>
              <a:rPr lang="en-US" b="0" dirty="0" smtClean="0">
                <a:solidFill>
                  <a:srgbClr val="C00000"/>
                </a:solidFill>
                <a:latin typeface="Arial" pitchFamily="34" charset="0"/>
                <a:cs typeface="Arial" pitchFamily="34" charset="0"/>
              </a:rPr>
              <a:t>:</a:t>
            </a:r>
          </a:p>
          <a:p>
            <a:pPr marL="688975" lvl="2" indent="-231775">
              <a:spcBef>
                <a:spcPts val="0"/>
              </a:spcBef>
              <a:buClr>
                <a:srgbClr val="C00000"/>
              </a:buClr>
              <a:buSzPct val="70000"/>
              <a:buFont typeface="Wingdings" pitchFamily="2" charset="2"/>
              <a:buChar char="v"/>
            </a:pPr>
            <a:r>
              <a:rPr lang="en-US" b="0" dirty="0" smtClean="0">
                <a:solidFill>
                  <a:srgbClr val="C00000"/>
                </a:solidFill>
              </a:rPr>
              <a:t>$23.97M CCDF through ARRA – supported access and quality</a:t>
            </a:r>
          </a:p>
          <a:p>
            <a:pPr marL="688975" lvl="2" indent="-231775">
              <a:spcBef>
                <a:spcPts val="0"/>
              </a:spcBef>
              <a:buClr>
                <a:srgbClr val="C00000"/>
              </a:buClr>
              <a:buSzPct val="70000"/>
              <a:buFont typeface="Wingdings" pitchFamily="2" charset="2"/>
              <a:buChar char="v"/>
            </a:pPr>
            <a:r>
              <a:rPr lang="en-US" b="0" dirty="0" smtClean="0">
                <a:solidFill>
                  <a:srgbClr val="C00000"/>
                </a:solidFill>
                <a:latin typeface="Arial" pitchFamily="34" charset="0"/>
                <a:cs typeface="Arial" pitchFamily="34" charset="0"/>
              </a:rPr>
              <a:t>$50M Early Learning Challenge for system quality (2012-15)</a:t>
            </a:r>
          </a:p>
          <a:p>
            <a:pPr marL="687388" lvl="1" indent="-230188">
              <a:spcBef>
                <a:spcPts val="0"/>
              </a:spcBef>
              <a:buClr>
                <a:srgbClr val="C00000"/>
              </a:buClr>
              <a:buSzPct val="70000"/>
              <a:buFont typeface="Wingdings" pitchFamily="2" charset="2"/>
              <a:buChar char="v"/>
            </a:pPr>
            <a:r>
              <a:rPr lang="en-US" b="0" dirty="0" smtClean="0">
                <a:solidFill>
                  <a:srgbClr val="C00000"/>
                </a:solidFill>
              </a:rPr>
              <a:t>Potential $60M Preschool Expansion Grant</a:t>
            </a:r>
          </a:p>
          <a:p>
            <a:pPr marL="461963" lvl="1" indent="-461963">
              <a:buClr>
                <a:srgbClr val="C00000"/>
              </a:buClr>
              <a:buFont typeface="Wingdings" pitchFamily="2" charset="2"/>
              <a:buChar char="§"/>
            </a:pPr>
            <a:endParaRPr lang="en-US" b="0" dirty="0" smtClean="0">
              <a:latin typeface="Arial" pitchFamily="34" charset="0"/>
              <a:cs typeface="Arial" pitchFamily="34" charset="0"/>
            </a:endParaRPr>
          </a:p>
          <a:p>
            <a:pPr marL="919163" lvl="2" indent="-461963">
              <a:buClr>
                <a:srgbClr val="C00000"/>
              </a:buClr>
              <a:buFont typeface="Wingdings" pitchFamily="2" charset="2"/>
              <a:buChar char="§"/>
            </a:pPr>
            <a:endParaRPr lang="en-US" sz="2600" i="1" dirty="0" smtClean="0">
              <a:solidFill>
                <a:srgbClr val="C00000"/>
              </a:solidFill>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2E52CFE-2BB0-48A7-9F53-4B9D51B44A46}" type="slidenum">
              <a:rPr lang="en-US" smtClean="0"/>
              <a:pPr>
                <a:defRPr/>
              </a:pPr>
              <a:t>12</a:t>
            </a:fld>
            <a:endParaRPr lang="en-US"/>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Table 5"/>
          <p:cNvGraphicFramePr>
            <a:graphicFrameLocks noGrp="1"/>
          </p:cNvGraphicFramePr>
          <p:nvPr/>
        </p:nvGraphicFramePr>
        <p:xfrm>
          <a:off x="914167" y="2313269"/>
          <a:ext cx="5730783" cy="4375505"/>
        </p:xfrm>
        <a:graphic>
          <a:graphicData uri="http://schemas.openxmlformats.org/drawingml/2006/table">
            <a:tbl>
              <a:tblPr/>
              <a:tblGrid>
                <a:gridCol w="1112065"/>
                <a:gridCol w="3251093"/>
                <a:gridCol w="1367625"/>
              </a:tblGrid>
              <a:tr h="141702">
                <a:tc>
                  <a:txBody>
                    <a:bodyPr/>
                    <a:lstStyle/>
                    <a:p>
                      <a:pPr algn="l" fontAlgn="b"/>
                      <a:r>
                        <a:rPr lang="en-US" sz="1400" b="1" i="0" u="none" strike="noStrike" dirty="0">
                          <a:solidFill>
                            <a:srgbClr val="000000"/>
                          </a:solidFill>
                          <a:latin typeface="Calibri"/>
                        </a:rPr>
                        <a:t>Line Item</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400" b="1" i="0" u="none" strike="noStrike">
                          <a:solidFill>
                            <a:srgbClr val="000000"/>
                          </a:solidFill>
                          <a:latin typeface="Calibri"/>
                        </a:rPr>
                        <a:t>Descriptor</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en-US" sz="1400" b="1" i="0" u="none" strike="noStrike" dirty="0" smtClean="0">
                          <a:solidFill>
                            <a:srgbClr val="000000"/>
                          </a:solidFill>
                          <a:latin typeface="Calibri"/>
                        </a:rPr>
                        <a:t>FY2015 GAA </a:t>
                      </a:r>
                      <a:endParaRPr lang="en-US" sz="1400" b="1" i="0" u="none" strike="noStrike" dirty="0">
                        <a:solidFill>
                          <a:srgbClr val="000000"/>
                        </a:solidFill>
                        <a:latin typeface="Calibri"/>
                      </a:endParaRP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56480">
                <a:tc>
                  <a:txBody>
                    <a:bodyPr/>
                    <a:lstStyle/>
                    <a:p>
                      <a:pPr algn="l" fontAlgn="b"/>
                      <a:r>
                        <a:rPr lang="en-US" sz="1400" b="0" i="0" u="none" strike="noStrike" dirty="0">
                          <a:solidFill>
                            <a:srgbClr val="000000"/>
                          </a:solidFill>
                          <a:latin typeface="Calibri"/>
                        </a:rPr>
                        <a:t>3000-1000</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Calibri"/>
                        </a:rPr>
                        <a:t>Administration</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 $         13,365,851 </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480">
                <a:tc>
                  <a:txBody>
                    <a:bodyPr/>
                    <a:lstStyle/>
                    <a:p>
                      <a:pPr algn="l" fontAlgn="b"/>
                      <a:r>
                        <a:rPr lang="en-US" sz="1400" b="0" i="0" u="none" strike="noStrike">
                          <a:solidFill>
                            <a:srgbClr val="000000"/>
                          </a:solidFill>
                          <a:latin typeface="Calibri"/>
                        </a:rPr>
                        <a:t>3000-1050</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400" b="0" i="0" u="none" strike="noStrike" dirty="0">
                          <a:solidFill>
                            <a:srgbClr val="000000"/>
                          </a:solidFill>
                          <a:latin typeface="Calibri"/>
                        </a:rPr>
                        <a:t>EEC Assessment</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400" b="0" i="0" u="none" strike="noStrike">
                          <a:solidFill>
                            <a:srgbClr val="000000"/>
                          </a:solidFill>
                          <a:latin typeface="Calibri"/>
                        </a:rPr>
                        <a:t> $               385,000 </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56480">
                <a:tc>
                  <a:txBody>
                    <a:bodyPr/>
                    <a:lstStyle/>
                    <a:p>
                      <a:pPr algn="l" fontAlgn="b"/>
                      <a:r>
                        <a:rPr lang="en-US" sz="1400" b="0" i="0" u="none" strike="noStrike">
                          <a:solidFill>
                            <a:srgbClr val="000000"/>
                          </a:solidFill>
                          <a:latin typeface="Calibri"/>
                        </a:rPr>
                        <a:t>3000-2000</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Calibri"/>
                        </a:rPr>
                        <a:t>Access Management</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 $           6,503,861 </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480">
                <a:tc>
                  <a:txBody>
                    <a:bodyPr/>
                    <a:lstStyle/>
                    <a:p>
                      <a:pPr algn="l" fontAlgn="b"/>
                      <a:r>
                        <a:rPr lang="en-US" sz="1400" b="1" i="0" u="none" strike="noStrike">
                          <a:solidFill>
                            <a:srgbClr val="000000"/>
                          </a:solidFill>
                          <a:latin typeface="Calibri"/>
                        </a:rPr>
                        <a:t>3000-3050</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400" b="1" i="0" u="none" strike="noStrike" dirty="0">
                          <a:solidFill>
                            <a:srgbClr val="000000"/>
                          </a:solidFill>
                          <a:latin typeface="Calibri"/>
                        </a:rPr>
                        <a:t>Supportive Care</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400" b="1" i="0" u="none" strike="noStrike" dirty="0">
                          <a:solidFill>
                            <a:srgbClr val="000000"/>
                          </a:solidFill>
                          <a:latin typeface="Calibri"/>
                        </a:rPr>
                        <a:t> $         79,730,057 </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56480">
                <a:tc>
                  <a:txBody>
                    <a:bodyPr/>
                    <a:lstStyle/>
                    <a:p>
                      <a:pPr algn="l" fontAlgn="b"/>
                      <a:r>
                        <a:rPr lang="en-US" sz="1400" b="0" i="0" u="none" strike="noStrike">
                          <a:solidFill>
                            <a:srgbClr val="000000"/>
                          </a:solidFill>
                          <a:latin typeface="Calibri"/>
                        </a:rPr>
                        <a:t>3000-4040</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Calibri"/>
                        </a:rPr>
                        <a:t>Birth Through Pre-school expansion</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 $         15,000,000 </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702">
                <a:tc>
                  <a:txBody>
                    <a:bodyPr/>
                    <a:lstStyle/>
                    <a:p>
                      <a:pPr algn="l" fontAlgn="b"/>
                      <a:r>
                        <a:rPr lang="en-US" sz="1400" b="1" i="0" u="none" strike="noStrike">
                          <a:solidFill>
                            <a:srgbClr val="000000"/>
                          </a:solidFill>
                          <a:latin typeface="Calibri"/>
                        </a:rPr>
                        <a:t>3000-4050</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400" b="1" i="0" u="none" strike="noStrike" dirty="0">
                          <a:solidFill>
                            <a:srgbClr val="000000"/>
                          </a:solidFill>
                          <a:latin typeface="Calibri"/>
                        </a:rPr>
                        <a:t>DTA Related Child Care</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400" b="1" i="0" u="none" strike="noStrike" dirty="0">
                          <a:solidFill>
                            <a:srgbClr val="000000"/>
                          </a:solidFill>
                          <a:latin typeface="Calibri"/>
                        </a:rPr>
                        <a:t> $      133,477,330 </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141702">
                <a:tc>
                  <a:txBody>
                    <a:bodyPr/>
                    <a:lstStyle/>
                    <a:p>
                      <a:pPr algn="l" fontAlgn="b"/>
                      <a:r>
                        <a:rPr lang="en-US" sz="1400" b="1" i="0" u="none" strike="noStrike">
                          <a:solidFill>
                            <a:srgbClr val="000000"/>
                          </a:solidFill>
                          <a:latin typeface="Calibri"/>
                        </a:rPr>
                        <a:t>3000-4060</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latin typeface="Calibri"/>
                        </a:rPr>
                        <a:t>*Income Eligible Child Care</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latin typeface="Calibri"/>
                        </a:rPr>
                        <a:t> $      241,894,678 </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480">
                <a:tc>
                  <a:txBody>
                    <a:bodyPr/>
                    <a:lstStyle/>
                    <a:p>
                      <a:pPr algn="l" fontAlgn="b"/>
                      <a:r>
                        <a:rPr lang="en-US" sz="1400" b="0" i="0" u="none" strike="noStrike">
                          <a:solidFill>
                            <a:srgbClr val="000000"/>
                          </a:solidFill>
                          <a:latin typeface="Calibri"/>
                        </a:rPr>
                        <a:t>3000-5000</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400" b="0" i="0" u="none" strike="noStrike" dirty="0">
                          <a:solidFill>
                            <a:srgbClr val="000000"/>
                          </a:solidFill>
                          <a:latin typeface="Calibri"/>
                        </a:rPr>
                        <a:t>Grants to Head Start</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400" b="0" i="0" u="none" strike="noStrike">
                          <a:solidFill>
                            <a:srgbClr val="000000"/>
                          </a:solidFill>
                          <a:latin typeface="Calibri"/>
                        </a:rPr>
                        <a:t> $           9,100,000 </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56480">
                <a:tc>
                  <a:txBody>
                    <a:bodyPr/>
                    <a:lstStyle/>
                    <a:p>
                      <a:pPr algn="l" fontAlgn="b"/>
                      <a:r>
                        <a:rPr lang="en-US" sz="1400" b="1" i="0" u="none" strike="noStrike">
                          <a:solidFill>
                            <a:srgbClr val="000000"/>
                          </a:solidFill>
                          <a:latin typeface="Calibri"/>
                        </a:rPr>
                        <a:t>3000-5025</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latin typeface="Calibri"/>
                        </a:rPr>
                        <a:t>K1 Classroom Grant Program</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latin typeface="Calibri"/>
                        </a:rPr>
                        <a:t> $           1,000,000 </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480">
                <a:tc>
                  <a:txBody>
                    <a:bodyPr/>
                    <a:lstStyle/>
                    <a:p>
                      <a:pPr algn="l" fontAlgn="b"/>
                      <a:r>
                        <a:rPr lang="en-US" sz="1400" b="1" i="0" u="none" strike="noStrike">
                          <a:solidFill>
                            <a:srgbClr val="000000"/>
                          </a:solidFill>
                          <a:latin typeface="Calibri"/>
                        </a:rPr>
                        <a:t>3000-5075</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400" b="1" i="0" u="none" strike="noStrike" dirty="0">
                          <a:solidFill>
                            <a:srgbClr val="000000"/>
                          </a:solidFill>
                          <a:latin typeface="Calibri"/>
                        </a:rPr>
                        <a:t>UPK</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400" b="1" i="0" u="none" strike="noStrike" dirty="0">
                          <a:solidFill>
                            <a:srgbClr val="000000"/>
                          </a:solidFill>
                          <a:latin typeface="Calibri"/>
                        </a:rPr>
                        <a:t> $           7,500,000 </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56480">
                <a:tc>
                  <a:txBody>
                    <a:bodyPr/>
                    <a:lstStyle/>
                    <a:p>
                      <a:pPr algn="l" fontAlgn="b"/>
                      <a:r>
                        <a:rPr lang="en-US" sz="1400" b="0" i="0" u="none" strike="noStrike" dirty="0">
                          <a:solidFill>
                            <a:srgbClr val="000000"/>
                          </a:solidFill>
                          <a:latin typeface="Calibri"/>
                        </a:rPr>
                        <a:t>3000-6075</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Calibri"/>
                        </a:rPr>
                        <a:t>Mental Health</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 $               750,000 </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480">
                <a:tc>
                  <a:txBody>
                    <a:bodyPr/>
                    <a:lstStyle/>
                    <a:p>
                      <a:pPr algn="l" fontAlgn="b"/>
                      <a:r>
                        <a:rPr lang="en-US" sz="1400" b="0" i="0" u="none" strike="noStrike">
                          <a:solidFill>
                            <a:srgbClr val="000000"/>
                          </a:solidFill>
                          <a:latin typeface="Calibri"/>
                        </a:rPr>
                        <a:t>3000-7040</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400" b="0" i="0" u="none" strike="noStrike" dirty="0">
                          <a:solidFill>
                            <a:srgbClr val="000000"/>
                          </a:solidFill>
                          <a:latin typeface="Calibri"/>
                        </a:rPr>
                        <a:t>EEC Contingency Contract Retained Revenue</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400" b="0" i="0" u="none" strike="noStrike">
                          <a:solidFill>
                            <a:srgbClr val="000000"/>
                          </a:solidFill>
                          <a:latin typeface="Calibri"/>
                        </a:rPr>
                        <a:t> $               200,000 </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56480">
                <a:tc>
                  <a:txBody>
                    <a:bodyPr/>
                    <a:lstStyle/>
                    <a:p>
                      <a:pPr algn="l" fontAlgn="b"/>
                      <a:r>
                        <a:rPr lang="en-US" sz="1400" b="0" i="0" u="none" strike="noStrike">
                          <a:solidFill>
                            <a:srgbClr val="000000"/>
                          </a:solidFill>
                          <a:latin typeface="Calibri"/>
                        </a:rPr>
                        <a:t>3000-7050</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Calibri"/>
                        </a:rPr>
                        <a:t>Services for Infants and Parents</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Calibri"/>
                        </a:rPr>
                        <a:t> $         18,464,890 </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480">
                <a:tc>
                  <a:txBody>
                    <a:bodyPr/>
                    <a:lstStyle/>
                    <a:p>
                      <a:pPr algn="l" fontAlgn="b"/>
                      <a:r>
                        <a:rPr lang="en-US" sz="1400" b="0" i="0" u="none" strike="noStrike">
                          <a:solidFill>
                            <a:srgbClr val="000000"/>
                          </a:solidFill>
                          <a:latin typeface="Calibri"/>
                        </a:rPr>
                        <a:t>3000-7070</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400" b="0" i="0" u="none" strike="noStrike">
                          <a:solidFill>
                            <a:srgbClr val="000000"/>
                          </a:solidFill>
                          <a:latin typeface="Calibri"/>
                        </a:rPr>
                        <a:t>Reach Out and Read</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400" b="0" i="0" u="none" strike="noStrike" dirty="0">
                          <a:solidFill>
                            <a:srgbClr val="000000"/>
                          </a:solidFill>
                          <a:latin typeface="Calibri"/>
                        </a:rPr>
                        <a:t> $               700,000 </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56480">
                <a:tc>
                  <a:txBody>
                    <a:bodyPr/>
                    <a:lstStyle/>
                    <a:p>
                      <a:pPr algn="l" fontAlgn="b"/>
                      <a:r>
                        <a:rPr lang="en-US" sz="1400" b="0" i="0" u="none" strike="noStrike">
                          <a:solidFill>
                            <a:srgbClr val="000000"/>
                          </a:solidFill>
                          <a:latin typeface="Calibri"/>
                        </a:rPr>
                        <a:t>1599-0042</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CBC Reimbursement Rate Reserve</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Calibri"/>
                        </a:rPr>
                        <a:t> $           6,573,571 </a:t>
                      </a:r>
                    </a:p>
                  </a:txBody>
                  <a:tcPr marL="7085" marR="7085" marT="7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2957">
                <a:tc>
                  <a:txBody>
                    <a:bodyPr/>
                    <a:lstStyle/>
                    <a:p>
                      <a:pPr algn="l" fontAlgn="b"/>
                      <a:endParaRPr lang="en-US" sz="1000" b="0" i="0" u="none" strike="noStrike">
                        <a:solidFill>
                          <a:srgbClr val="000000"/>
                        </a:solidFill>
                        <a:latin typeface="Calibri"/>
                      </a:endParaRPr>
                    </a:p>
                  </a:txBody>
                  <a:tcPr marL="7085" marR="7085" marT="70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latin typeface="Calibri"/>
                      </a:endParaRPr>
                    </a:p>
                  </a:txBody>
                  <a:tcPr marL="7085" marR="7085" marT="70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1" i="0" u="sng" strike="noStrike" dirty="0">
                          <a:solidFill>
                            <a:srgbClr val="000000"/>
                          </a:solidFill>
                          <a:latin typeface="Calibri"/>
                        </a:rPr>
                        <a:t> $      534,645,238 </a:t>
                      </a:r>
                    </a:p>
                  </a:txBody>
                  <a:tcPr marL="7085" marR="7085" marT="7085" marB="0" anchor="b">
                    <a:lnL>
                      <a:noFill/>
                    </a:lnL>
                    <a:lnR>
                      <a:noFill/>
                    </a:lnR>
                    <a:lnT w="6350" cap="flat" cmpd="sng" algn="ctr">
                      <a:solidFill>
                        <a:srgbClr val="000000"/>
                      </a:solidFill>
                      <a:prstDash val="solid"/>
                      <a:round/>
                      <a:headEnd type="none" w="med" len="med"/>
                      <a:tailEnd type="none" w="med" len="med"/>
                    </a:lnT>
                    <a:lnB>
                      <a:noFill/>
                    </a:lnB>
                  </a:tcPr>
                </a:tc>
              </a:tr>
              <a:tr h="141702">
                <a:tc gridSpan="3">
                  <a:txBody>
                    <a:bodyPr/>
                    <a:lstStyle/>
                    <a:p>
                      <a:pPr algn="l" fontAlgn="b"/>
                      <a:r>
                        <a:rPr lang="en-US" sz="1000" b="0" i="0" u="none" strike="noStrike" dirty="0">
                          <a:solidFill>
                            <a:srgbClr val="000000"/>
                          </a:solidFill>
                          <a:latin typeface="Calibri"/>
                        </a:rPr>
                        <a:t>*DOES NOT INCLUDE FY14 PAC</a:t>
                      </a:r>
                    </a:p>
                  </a:txBody>
                  <a:tcPr marL="7085" marR="7085" marT="7085" marB="0" anchor="b">
                    <a:lnL>
                      <a:noFill/>
                    </a:lnL>
                    <a:lnR>
                      <a:noFill/>
                    </a:lnR>
                    <a:lnT>
                      <a:noFill/>
                    </a:lnT>
                    <a:lnB>
                      <a:noFill/>
                    </a:lnB>
                  </a:tcPr>
                </a:tc>
                <a:tc hMerge="1">
                  <a:txBody>
                    <a:bodyPr/>
                    <a:lstStyle/>
                    <a:p>
                      <a:endParaRPr lang="en-US"/>
                    </a:p>
                  </a:txBody>
                  <a:tcPr/>
                </a:tc>
                <a:tc hMerge="1">
                  <a:txBody>
                    <a:bodyPr/>
                    <a:lstStyle/>
                    <a:p>
                      <a:endParaRPr lang="en-US"/>
                    </a:p>
                  </a:txBody>
                  <a:tcPr/>
                </a:tc>
              </a:tr>
            </a:tbl>
          </a:graphicData>
        </a:graphic>
      </p:graphicFrame>
      <p:sp>
        <p:nvSpPr>
          <p:cNvPr id="7" name="Title 4"/>
          <p:cNvSpPr txBox="1">
            <a:spLocks/>
          </p:cNvSpPr>
          <p:nvPr/>
        </p:nvSpPr>
        <p:spPr bwMode="auto">
          <a:xfrm>
            <a:off x="407712" y="106017"/>
            <a:ext cx="7584674" cy="72224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0033CC"/>
                </a:solidFill>
                <a:effectLst/>
                <a:uLnTx/>
                <a:uFillTx/>
                <a:latin typeface="+mj-lt"/>
                <a:ea typeface="+mj-ea"/>
                <a:cs typeface="+mj-cs"/>
              </a:rPr>
              <a:t>Funding for Early Education</a:t>
            </a:r>
            <a:endParaRPr kumimoji="0" lang="en-US" sz="2400" b="1" i="0" u="none" strike="noStrike" kern="0" cap="none" spc="0" normalizeH="0" baseline="0" noProof="0" dirty="0">
              <a:ln>
                <a:noFill/>
              </a:ln>
              <a:solidFill>
                <a:srgbClr val="0033CC"/>
              </a:solidFill>
              <a:effectLst/>
              <a:uLnTx/>
              <a:uFillTx/>
              <a:latin typeface="+mj-lt"/>
              <a:ea typeface="+mj-ea"/>
              <a:cs typeface="+mj-cs"/>
            </a:endParaRPr>
          </a:p>
        </p:txBody>
      </p:sp>
      <p:sp>
        <p:nvSpPr>
          <p:cNvPr id="8" name="Content Placeholder 2"/>
          <p:cNvSpPr txBox="1">
            <a:spLocks/>
          </p:cNvSpPr>
          <p:nvPr/>
        </p:nvSpPr>
        <p:spPr bwMode="auto">
          <a:xfrm>
            <a:off x="380999" y="946204"/>
            <a:ext cx="8270019" cy="23456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1963" lvl="1" indent="-461963">
              <a:buClr>
                <a:srgbClr val="C00000"/>
              </a:buClr>
              <a:buFont typeface="Wingdings" pitchFamily="2" charset="2"/>
              <a:buChar char="§"/>
            </a:pPr>
            <a:r>
              <a:rPr lang="en-US" sz="2000" dirty="0" smtClean="0">
                <a:latin typeface="Arial" pitchFamily="34" charset="0"/>
                <a:cs typeface="Arial" pitchFamily="34" charset="0"/>
              </a:rPr>
              <a:t>The majority of EEC’s funding is actually federally-sourced through revenue claiming ($416.7M).</a:t>
            </a:r>
          </a:p>
          <a:p>
            <a:pPr marL="461963" lvl="1" indent="-461963">
              <a:spcBef>
                <a:spcPts val="1800"/>
              </a:spcBef>
              <a:buClr>
                <a:srgbClr val="C00000"/>
              </a:buClr>
              <a:buFont typeface="Wingdings" pitchFamily="2" charset="2"/>
              <a:buChar char="§"/>
            </a:pPr>
            <a:r>
              <a:rPr lang="en-US" sz="2000" dirty="0" smtClean="0">
                <a:latin typeface="Arial" pitchFamily="34" charset="0"/>
                <a:cs typeface="Arial" pitchFamily="34" charset="0"/>
              </a:rPr>
              <a:t>EEC’s total budget for FY15 is $535M.</a:t>
            </a:r>
          </a:p>
          <a:p>
            <a:pPr marL="461963" lvl="1" indent="-461963">
              <a:buClr>
                <a:srgbClr val="C00000"/>
              </a:buClr>
              <a:buFont typeface="Wingdings" pitchFamily="2" charset="2"/>
              <a:buChar char="§"/>
            </a:pPr>
            <a:endParaRPr lang="en-US" b="0" dirty="0" smtClean="0">
              <a:latin typeface="Arial" pitchFamily="34" charset="0"/>
              <a:cs typeface="Arial" pitchFamily="34" charset="0"/>
            </a:endParaRPr>
          </a:p>
          <a:p>
            <a:pPr marL="919163" lvl="2" indent="-461963">
              <a:buClr>
                <a:srgbClr val="C00000"/>
              </a:buClr>
              <a:buFont typeface="Wingdings" pitchFamily="2" charset="2"/>
              <a:buChar char="§"/>
            </a:pPr>
            <a:endParaRPr lang="en-US" sz="2600" i="1" dirty="0" smtClean="0">
              <a:solidFill>
                <a:srgbClr val="C00000"/>
              </a:solidFill>
              <a:latin typeface="Arial" pitchFamily="34" charset="0"/>
              <a:cs typeface="Arial" pitchFamily="34" charset="0"/>
            </a:endParaRPr>
          </a:p>
        </p:txBody>
      </p:sp>
      <p:sp>
        <p:nvSpPr>
          <p:cNvPr id="9" name="TextBox 8"/>
          <p:cNvSpPr txBox="1"/>
          <p:nvPr/>
        </p:nvSpPr>
        <p:spPr>
          <a:xfrm>
            <a:off x="6981713" y="3453206"/>
            <a:ext cx="1957892" cy="2185214"/>
          </a:xfrm>
          <a:prstGeom prst="rect">
            <a:avLst/>
          </a:prstGeom>
          <a:noFill/>
          <a:ln w="25400">
            <a:solidFill>
              <a:schemeClr val="accent1"/>
            </a:solidFill>
          </a:ln>
        </p:spPr>
        <p:txBody>
          <a:bodyPr wrap="square" rtlCol="0">
            <a:spAutoFit/>
          </a:bodyPr>
          <a:lstStyle/>
          <a:p>
            <a:r>
              <a:rPr lang="en-US" sz="1700" dirty="0" smtClean="0"/>
              <a:t>An estimated $33M in Ch. 70 state funding supports approximately 20K children in public preschool classrooms</a:t>
            </a:r>
            <a:endParaRPr lang="en-US" sz="1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2E52CFE-2BB0-48A7-9F53-4B9D51B44A46}" type="slidenum">
              <a:rPr lang="en-US" smtClean="0"/>
              <a:pPr>
                <a:defRPr/>
              </a:pPr>
              <a:t>13</a:t>
            </a:fld>
            <a:endParaRPr lang="en-US"/>
          </a:p>
        </p:txBody>
      </p:sp>
      <p:sp>
        <p:nvSpPr>
          <p:cNvPr id="3" name="Title 2"/>
          <p:cNvSpPr>
            <a:spLocks noGrp="1"/>
          </p:cNvSpPr>
          <p:nvPr>
            <p:ph type="title"/>
          </p:nvPr>
        </p:nvSpPr>
        <p:spPr/>
        <p:txBody>
          <a:bodyPr/>
          <a:lstStyle/>
          <a:p>
            <a:r>
              <a:rPr lang="en-US" dirty="0" smtClean="0"/>
              <a:t>Formal Programs: Who EEC Serves</a:t>
            </a:r>
            <a:endParaRPr lang="en-US" dirty="0"/>
          </a:p>
        </p:txBody>
      </p:sp>
      <p:pic>
        <p:nvPicPr>
          <p:cNvPr id="12289" name="Picture 1"/>
          <p:cNvPicPr>
            <a:picLocks noChangeAspect="1" noChangeArrowheads="1"/>
          </p:cNvPicPr>
          <p:nvPr/>
        </p:nvPicPr>
        <p:blipFill>
          <a:blip r:embed="rId3"/>
          <a:srcRect/>
          <a:stretch>
            <a:fillRect/>
          </a:stretch>
        </p:blipFill>
        <p:spPr bwMode="auto">
          <a:xfrm>
            <a:off x="1211000" y="1049213"/>
            <a:ext cx="5984186" cy="3511773"/>
          </a:xfrm>
          <a:prstGeom prst="rect">
            <a:avLst/>
          </a:prstGeom>
          <a:noFill/>
          <a:ln w="9525">
            <a:noFill/>
            <a:miter lim="800000"/>
            <a:headEnd/>
            <a:tailEnd/>
          </a:ln>
          <a:effectLst/>
        </p:spPr>
      </p:pic>
      <p:graphicFrame>
        <p:nvGraphicFramePr>
          <p:cNvPr id="6" name="Table 5"/>
          <p:cNvGraphicFramePr>
            <a:graphicFrameLocks noGrp="1"/>
          </p:cNvGraphicFramePr>
          <p:nvPr/>
        </p:nvGraphicFramePr>
        <p:xfrm>
          <a:off x="1150702" y="4575627"/>
          <a:ext cx="6550261" cy="1360021"/>
        </p:xfrm>
        <a:graphic>
          <a:graphicData uri="http://schemas.openxmlformats.org/drawingml/2006/table">
            <a:tbl>
              <a:tblPr firstRow="1" bandRow="1">
                <a:tableStyleId>{5C22544A-7EE6-4342-B048-85BDC9FD1C3A}</a:tableStyleId>
              </a:tblPr>
              <a:tblGrid>
                <a:gridCol w="1692511"/>
                <a:gridCol w="1443037"/>
                <a:gridCol w="1443038"/>
                <a:gridCol w="1971675"/>
              </a:tblGrid>
              <a:tr h="354181">
                <a:tc>
                  <a:txBody>
                    <a:bodyPr/>
                    <a:lstStyle/>
                    <a:p>
                      <a:pPr algn="ctr"/>
                      <a:r>
                        <a:rPr lang="en-US" sz="1500" dirty="0" smtClean="0"/>
                        <a:t>Infant</a:t>
                      </a:r>
                      <a:endParaRPr lang="en-US" sz="1500" dirty="0"/>
                    </a:p>
                  </a:txBody>
                  <a:tcPr>
                    <a:solidFill>
                      <a:srgbClr val="008080"/>
                    </a:solidFill>
                  </a:tcPr>
                </a:tc>
                <a:tc>
                  <a:txBody>
                    <a:bodyPr/>
                    <a:lstStyle/>
                    <a:p>
                      <a:pPr algn="ctr"/>
                      <a:r>
                        <a:rPr lang="en-US" sz="1500" dirty="0" smtClean="0"/>
                        <a:t>Toddler</a:t>
                      </a:r>
                      <a:endParaRPr lang="en-US" sz="1500" dirty="0"/>
                    </a:p>
                  </a:txBody>
                  <a:tcPr>
                    <a:solidFill>
                      <a:srgbClr val="008080"/>
                    </a:solidFill>
                  </a:tcPr>
                </a:tc>
                <a:tc>
                  <a:txBody>
                    <a:bodyPr/>
                    <a:lstStyle/>
                    <a:p>
                      <a:pPr algn="ctr"/>
                      <a:r>
                        <a:rPr lang="en-US" sz="1500" dirty="0" smtClean="0"/>
                        <a:t>Preschool</a:t>
                      </a:r>
                      <a:endParaRPr lang="en-US" sz="1500" dirty="0"/>
                    </a:p>
                  </a:txBody>
                  <a:tcPr>
                    <a:solidFill>
                      <a:srgbClr val="0080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School Age*</a:t>
                      </a:r>
                      <a:endParaRPr lang="en-US" sz="1500" dirty="0"/>
                    </a:p>
                  </a:txBody>
                  <a:tcPr>
                    <a:solidFill>
                      <a:srgbClr val="008080"/>
                    </a:solidFill>
                  </a:tcPr>
                </a:tc>
              </a:tr>
              <a:tr h="269588">
                <a:tc>
                  <a:txBody>
                    <a:bodyPr/>
                    <a:lstStyle/>
                    <a:p>
                      <a:pPr algn="ctr"/>
                      <a:r>
                        <a:rPr lang="en-US" sz="1500" dirty="0" smtClean="0"/>
                        <a:t>0 - 14 </a:t>
                      </a:r>
                      <a:r>
                        <a:rPr lang="en-US" sz="1500" dirty="0" err="1" smtClean="0"/>
                        <a:t>mos</a:t>
                      </a:r>
                      <a:endParaRPr lang="en-US" sz="1500" dirty="0"/>
                    </a:p>
                  </a:txBody>
                  <a:tcPr/>
                </a:tc>
                <a:tc>
                  <a:txBody>
                    <a:bodyPr/>
                    <a:lstStyle/>
                    <a:p>
                      <a:pPr algn="ctr"/>
                      <a:r>
                        <a:rPr lang="en-US" sz="1500" dirty="0" smtClean="0"/>
                        <a:t>15 - 32 </a:t>
                      </a:r>
                      <a:r>
                        <a:rPr lang="en-US" sz="1500" dirty="0" err="1" smtClean="0"/>
                        <a:t>mos</a:t>
                      </a:r>
                      <a:endParaRPr lang="en-US" sz="1500" dirty="0"/>
                    </a:p>
                  </a:txBody>
                  <a:tcPr/>
                </a:tc>
                <a:tc>
                  <a:txBody>
                    <a:bodyPr/>
                    <a:lstStyle/>
                    <a:p>
                      <a:pPr algn="ctr"/>
                      <a:r>
                        <a:rPr lang="en-US" sz="1500" dirty="0" smtClean="0"/>
                        <a:t>33 </a:t>
                      </a:r>
                      <a:r>
                        <a:rPr lang="en-US" sz="1500" dirty="0" err="1" smtClean="0"/>
                        <a:t>mos</a:t>
                      </a:r>
                      <a:r>
                        <a:rPr lang="en-US" sz="1500" dirty="0" smtClean="0"/>
                        <a:t> –</a:t>
                      </a:r>
                      <a:br>
                        <a:rPr lang="en-US" sz="1500" dirty="0" smtClean="0"/>
                      </a:br>
                      <a:r>
                        <a:rPr lang="en-US" sz="1500" dirty="0" smtClean="0"/>
                        <a:t>4</a:t>
                      </a:r>
                      <a:r>
                        <a:rPr lang="en-US" sz="1500" baseline="0" dirty="0" smtClean="0"/>
                        <a:t> yrs, 11mo</a:t>
                      </a:r>
                      <a:endParaRPr lang="en-US" sz="1500" dirty="0"/>
                    </a:p>
                  </a:txBody>
                  <a:tcPr/>
                </a:tc>
                <a:tc>
                  <a:txBody>
                    <a:bodyPr/>
                    <a:lstStyle/>
                    <a:p>
                      <a:pPr algn="ctr"/>
                      <a:r>
                        <a:rPr lang="en-US" sz="1500" dirty="0" smtClean="0"/>
                        <a:t>5-13 </a:t>
                      </a:r>
                      <a:r>
                        <a:rPr lang="en-US" sz="1500" dirty="0" err="1" smtClean="0"/>
                        <a:t>yo</a:t>
                      </a:r>
                      <a:r>
                        <a:rPr lang="en-US" sz="1500" baseline="0" dirty="0" smtClean="0"/>
                        <a:t> </a:t>
                      </a:r>
                      <a:br>
                        <a:rPr lang="en-US" sz="1500" baseline="0" dirty="0" smtClean="0"/>
                      </a:br>
                      <a:r>
                        <a:rPr lang="en-US" sz="1500" baseline="0" dirty="0" smtClean="0"/>
                        <a:t>(up to 16 </a:t>
                      </a:r>
                      <a:r>
                        <a:rPr lang="en-US" sz="1500" baseline="0" dirty="0" err="1" smtClean="0"/>
                        <a:t>yo</a:t>
                      </a:r>
                      <a:r>
                        <a:rPr lang="en-US" sz="1500" baseline="0" dirty="0" smtClean="0"/>
                        <a:t> if child has special needs)</a:t>
                      </a:r>
                      <a:endParaRPr lang="en-US" sz="1500" dirty="0"/>
                    </a:p>
                  </a:txBody>
                  <a:tcPr/>
                </a:tc>
              </a:tr>
            </a:tbl>
          </a:graphicData>
        </a:graphic>
      </p:graphicFrame>
      <p:sp>
        <p:nvSpPr>
          <p:cNvPr id="7" name="TextBox 6"/>
          <p:cNvSpPr txBox="1"/>
          <p:nvPr/>
        </p:nvSpPr>
        <p:spPr>
          <a:xfrm>
            <a:off x="755374" y="6074797"/>
            <a:ext cx="7347005" cy="646331"/>
          </a:xfrm>
          <a:prstGeom prst="rect">
            <a:avLst/>
          </a:prstGeom>
          <a:noFill/>
        </p:spPr>
        <p:txBody>
          <a:bodyPr wrap="square" rtlCol="0">
            <a:spAutoFit/>
          </a:bodyPr>
          <a:lstStyle/>
          <a:p>
            <a:r>
              <a:rPr lang="en-US" i="1" dirty="0" smtClean="0"/>
              <a:t>*School Age children may be served in a before or after school program, or a summer program, or both</a:t>
            </a:r>
            <a:endParaRPr lang="en-US"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2CBDBF96-4E2D-43E0-BD17-1C4EADEBF4C4}" type="slidenum">
              <a:rPr lang="en-US" smtClean="0"/>
              <a:pPr>
                <a:defRPr/>
              </a:pPr>
              <a:t>14</a:t>
            </a:fld>
            <a:endParaRPr lang="en-US"/>
          </a:p>
        </p:txBody>
      </p:sp>
      <p:sp>
        <p:nvSpPr>
          <p:cNvPr id="5" name="Title 4"/>
          <p:cNvSpPr>
            <a:spLocks noGrp="1"/>
          </p:cNvSpPr>
          <p:nvPr>
            <p:ph type="title"/>
          </p:nvPr>
        </p:nvSpPr>
        <p:spPr/>
        <p:txBody>
          <a:bodyPr/>
          <a:lstStyle/>
          <a:p>
            <a:r>
              <a:rPr lang="en-US" sz="2800" dirty="0" smtClean="0"/>
              <a:t>Universe of Children Birth to Age 16</a:t>
            </a:r>
            <a:endParaRPr lang="en-US" sz="2800" dirty="0"/>
          </a:p>
        </p:txBody>
      </p:sp>
      <p:sp>
        <p:nvSpPr>
          <p:cNvPr id="4" name="Content Placeholder 2"/>
          <p:cNvSpPr txBox="1">
            <a:spLocks/>
          </p:cNvSpPr>
          <p:nvPr/>
        </p:nvSpPr>
        <p:spPr bwMode="auto">
          <a:xfrm>
            <a:off x="659296" y="1152939"/>
            <a:ext cx="7620000" cy="47634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1963" indent="-461963">
              <a:buClr>
                <a:srgbClr val="C00000"/>
              </a:buClr>
              <a:buFont typeface="Wingdings" pitchFamily="2" charset="2"/>
              <a:buChar char="§"/>
            </a:pPr>
            <a:endParaRPr lang="en-US" sz="2200" dirty="0" smtClean="0">
              <a:solidFill>
                <a:srgbClr val="C00000"/>
              </a:solidFill>
            </a:endParaRPr>
          </a:p>
          <a:p>
            <a:pPr marL="461963" indent="-461963">
              <a:spcBef>
                <a:spcPts val="1200"/>
              </a:spcBef>
              <a:buClr>
                <a:srgbClr val="C00000"/>
              </a:buClr>
              <a:buFont typeface="Wingdings" pitchFamily="2" charset="2"/>
              <a:buChar char="§"/>
            </a:pPr>
            <a:endParaRPr lang="en-US" sz="2200" dirty="0" smtClean="0"/>
          </a:p>
          <a:p>
            <a:pPr marL="461963" indent="-461963">
              <a:spcBef>
                <a:spcPts val="1200"/>
              </a:spcBef>
              <a:buClr>
                <a:srgbClr val="C00000"/>
              </a:buClr>
              <a:buFont typeface="Wingdings" pitchFamily="2" charset="2"/>
              <a:buChar char="§"/>
            </a:pPr>
            <a:endParaRPr lang="en-US" sz="2200" dirty="0" smtClean="0"/>
          </a:p>
          <a:p>
            <a:pPr marL="342900" marR="0" lvl="0" indent="-342900" algn="l" defTabSz="914400" rtl="0" eaLnBrk="1" fontAlgn="base" latinLnBrk="0" hangingPunct="1">
              <a:lnSpc>
                <a:spcPct val="100000"/>
              </a:lnSpc>
              <a:spcBef>
                <a:spcPct val="20000"/>
              </a:spcBef>
              <a:spcAft>
                <a:spcPct val="0"/>
              </a:spcAft>
              <a:buClr>
                <a:srgbClr val="9E3039"/>
              </a:buClr>
              <a:buSzPct val="80000"/>
              <a:buFont typeface="Wingdings" pitchFamily="2" charset="2"/>
              <a:buChar char="l"/>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ヒラギノ角ゴ Pro W3"/>
            </a:endParaRPr>
          </a:p>
        </p:txBody>
      </p:sp>
      <p:graphicFrame>
        <p:nvGraphicFramePr>
          <p:cNvPr id="8" name="Chart 7"/>
          <p:cNvGraphicFramePr/>
          <p:nvPr/>
        </p:nvGraphicFramePr>
        <p:xfrm>
          <a:off x="652007" y="1335819"/>
          <a:ext cx="7259541" cy="474692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2CBDBF96-4E2D-43E0-BD17-1C4EADEBF4C4}" type="slidenum">
              <a:rPr lang="en-US" smtClean="0"/>
              <a:pPr>
                <a:defRPr/>
              </a:pPr>
              <a:t>15</a:t>
            </a:fld>
            <a:endParaRPr lang="en-US"/>
          </a:p>
        </p:txBody>
      </p:sp>
      <p:sp>
        <p:nvSpPr>
          <p:cNvPr id="5" name="Title 4"/>
          <p:cNvSpPr>
            <a:spLocks noGrp="1"/>
          </p:cNvSpPr>
          <p:nvPr>
            <p:ph type="title"/>
          </p:nvPr>
        </p:nvSpPr>
        <p:spPr/>
        <p:txBody>
          <a:bodyPr/>
          <a:lstStyle/>
          <a:p>
            <a:r>
              <a:rPr lang="en-US" dirty="0" smtClean="0"/>
              <a:t>Reach of Current Subsidy System</a:t>
            </a:r>
            <a:endParaRPr lang="en-US" dirty="0"/>
          </a:p>
        </p:txBody>
      </p:sp>
      <p:graphicFrame>
        <p:nvGraphicFramePr>
          <p:cNvPr id="8" name="Chart 7"/>
          <p:cNvGraphicFramePr/>
          <p:nvPr/>
        </p:nvGraphicFramePr>
        <p:xfrm>
          <a:off x="343437" y="1661779"/>
          <a:ext cx="5891916" cy="440104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58424" y="1244058"/>
            <a:ext cx="5475513" cy="984885"/>
          </a:xfrm>
          <a:prstGeom prst="rect">
            <a:avLst/>
          </a:prstGeom>
          <a:noFill/>
        </p:spPr>
        <p:txBody>
          <a:bodyPr wrap="square" rtlCol="0">
            <a:spAutoFit/>
          </a:bodyPr>
          <a:lstStyle/>
          <a:p>
            <a:r>
              <a:rPr lang="en-US" sz="2000" b="0" dirty="0" smtClean="0"/>
              <a:t>Children Enrolled in Early Education Program </a:t>
            </a:r>
            <a:br>
              <a:rPr lang="en-US" sz="2000" b="0" dirty="0" smtClean="0"/>
            </a:br>
            <a:r>
              <a:rPr lang="en-US" sz="2000" b="0" dirty="0" smtClean="0"/>
              <a:t>through EEC subsidy:</a:t>
            </a:r>
          </a:p>
          <a:p>
            <a:endParaRPr lang="en-US" dirty="0"/>
          </a:p>
        </p:txBody>
      </p:sp>
      <p:sp>
        <p:nvSpPr>
          <p:cNvPr id="13" name="TextBox 12"/>
          <p:cNvSpPr txBox="1"/>
          <p:nvPr/>
        </p:nvSpPr>
        <p:spPr>
          <a:xfrm>
            <a:off x="1576440" y="2707040"/>
            <a:ext cx="3104419" cy="369332"/>
          </a:xfrm>
          <a:prstGeom prst="rect">
            <a:avLst/>
          </a:prstGeom>
          <a:noFill/>
        </p:spPr>
        <p:txBody>
          <a:bodyPr wrap="square" rtlCol="0">
            <a:spAutoFit/>
          </a:bodyPr>
          <a:lstStyle/>
          <a:p>
            <a:r>
              <a:rPr lang="en-US" dirty="0" smtClean="0">
                <a:solidFill>
                  <a:srgbClr val="C00000"/>
                </a:solidFill>
              </a:rPr>
              <a:t>Current Monthly Caseload</a:t>
            </a:r>
            <a:endParaRPr lang="en-US" dirty="0">
              <a:solidFill>
                <a:srgbClr val="C00000"/>
              </a:solidFill>
            </a:endParaRPr>
          </a:p>
        </p:txBody>
      </p:sp>
      <p:pic>
        <p:nvPicPr>
          <p:cNvPr id="80898" name="Picture 2"/>
          <p:cNvPicPr>
            <a:picLocks noChangeAspect="1" noChangeArrowheads="1"/>
          </p:cNvPicPr>
          <p:nvPr/>
        </p:nvPicPr>
        <p:blipFill>
          <a:blip r:embed="rId4"/>
          <a:srcRect/>
          <a:stretch>
            <a:fillRect/>
          </a:stretch>
        </p:blipFill>
        <p:spPr bwMode="auto">
          <a:xfrm>
            <a:off x="5865359" y="968829"/>
            <a:ext cx="3021037" cy="4794478"/>
          </a:xfrm>
          <a:prstGeom prst="rect">
            <a:avLst/>
          </a:prstGeom>
          <a:noFill/>
          <a:ln w="9525">
            <a:noFill/>
            <a:miter lim="800000"/>
            <a:headEnd/>
            <a:tailEnd/>
          </a:ln>
          <a:effectLst/>
        </p:spPr>
      </p:pic>
      <p:sp>
        <p:nvSpPr>
          <p:cNvPr id="10" name="TextBox 9"/>
          <p:cNvSpPr txBox="1"/>
          <p:nvPr/>
        </p:nvSpPr>
        <p:spPr>
          <a:xfrm>
            <a:off x="286730" y="6088290"/>
            <a:ext cx="6030347" cy="584775"/>
          </a:xfrm>
          <a:prstGeom prst="rect">
            <a:avLst/>
          </a:prstGeom>
          <a:noFill/>
        </p:spPr>
        <p:txBody>
          <a:bodyPr wrap="square" rtlCol="0">
            <a:spAutoFit/>
          </a:bodyPr>
          <a:lstStyle/>
          <a:p>
            <a:r>
              <a:rPr lang="en-US" sz="1600" dirty="0" smtClean="0">
                <a:solidFill>
                  <a:schemeClr val="accent6">
                    <a:lumMod val="50000"/>
                  </a:schemeClr>
                </a:solidFill>
              </a:rPr>
              <a:t>We can account for at least another </a:t>
            </a:r>
            <a:r>
              <a:rPr lang="en-US" sz="1600" u="sng" dirty="0" smtClean="0">
                <a:solidFill>
                  <a:schemeClr val="accent6">
                    <a:lumMod val="50000"/>
                  </a:schemeClr>
                </a:solidFill>
              </a:rPr>
              <a:t>70,000</a:t>
            </a:r>
            <a:r>
              <a:rPr lang="en-US" sz="1600" dirty="0" smtClean="0">
                <a:solidFill>
                  <a:schemeClr val="accent6">
                    <a:lumMod val="50000"/>
                  </a:schemeClr>
                </a:solidFill>
              </a:rPr>
              <a:t> children 0-Gr.12 who are supported through public (state and federal dollars.</a:t>
            </a:r>
            <a:endParaRPr lang="en-US" sz="16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2E52CFE-2BB0-48A7-9F53-4B9D51B44A46}" type="slidenum">
              <a:rPr lang="en-US" smtClean="0"/>
              <a:pPr>
                <a:defRPr/>
              </a:pPr>
              <a:t>16</a:t>
            </a:fld>
            <a:endParaRPr lang="en-US"/>
          </a:p>
        </p:txBody>
      </p:sp>
      <p:sp>
        <p:nvSpPr>
          <p:cNvPr id="3" name="Title 2"/>
          <p:cNvSpPr>
            <a:spLocks noGrp="1"/>
          </p:cNvSpPr>
          <p:nvPr>
            <p:ph type="title"/>
          </p:nvPr>
        </p:nvSpPr>
        <p:spPr/>
        <p:txBody>
          <a:bodyPr/>
          <a:lstStyle/>
          <a:p>
            <a:r>
              <a:rPr lang="en-US" dirty="0" smtClean="0"/>
              <a:t>Other Children Served Through </a:t>
            </a:r>
            <a:br>
              <a:rPr lang="en-US" dirty="0" smtClean="0"/>
            </a:br>
            <a:r>
              <a:rPr lang="en-US" dirty="0" smtClean="0"/>
              <a:t>Publicly Funded Early Education</a:t>
            </a:r>
            <a:endParaRPr lang="en-US" dirty="0"/>
          </a:p>
        </p:txBody>
      </p:sp>
      <p:sp>
        <p:nvSpPr>
          <p:cNvPr id="4" name="Content Placeholder 2"/>
          <p:cNvSpPr txBox="1">
            <a:spLocks/>
          </p:cNvSpPr>
          <p:nvPr/>
        </p:nvSpPr>
        <p:spPr bwMode="auto">
          <a:xfrm>
            <a:off x="316754" y="2043953"/>
            <a:ext cx="8605520" cy="40836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1963" lvl="1" indent="-228600">
              <a:buClr>
                <a:srgbClr val="C00000"/>
              </a:buClr>
              <a:buFont typeface="Wingdings" pitchFamily="2" charset="2"/>
              <a:buChar char="§"/>
            </a:pPr>
            <a:r>
              <a:rPr lang="en-US" sz="2000" dirty="0" smtClean="0">
                <a:latin typeface="Arial" pitchFamily="34" charset="0"/>
                <a:cs typeface="Arial" pitchFamily="34" charset="0"/>
              </a:rPr>
              <a:t>Public School District </a:t>
            </a:r>
            <a:r>
              <a:rPr lang="en-US" sz="2000" dirty="0" err="1" smtClean="0">
                <a:latin typeface="Arial" pitchFamily="34" charset="0"/>
                <a:cs typeface="Arial" pitchFamily="34" charset="0"/>
              </a:rPr>
              <a:t>PreK</a:t>
            </a:r>
            <a:r>
              <a:rPr lang="en-US" sz="2000" dirty="0" smtClean="0">
                <a:latin typeface="Arial" pitchFamily="34" charset="0"/>
                <a:cs typeface="Arial" pitchFamily="34" charset="0"/>
              </a:rPr>
              <a:t> (2.9 – 5 years old):  </a:t>
            </a:r>
            <a:r>
              <a:rPr lang="en-US" sz="2000" dirty="0" smtClean="0">
                <a:solidFill>
                  <a:srgbClr val="C00000"/>
                </a:solidFill>
                <a:latin typeface="Arial" pitchFamily="34" charset="0"/>
                <a:cs typeface="Arial" pitchFamily="34" charset="0"/>
              </a:rPr>
              <a:t>28,189</a:t>
            </a:r>
            <a:r>
              <a:rPr lang="en-US" sz="2000" dirty="0" smtClean="0">
                <a:latin typeface="Arial" pitchFamily="34" charset="0"/>
                <a:cs typeface="Arial" pitchFamily="34" charset="0"/>
              </a:rPr>
              <a:t>*</a:t>
            </a:r>
            <a:r>
              <a:rPr lang="en-US" sz="1400" dirty="0" smtClean="0">
                <a:latin typeface="Arial" pitchFamily="34" charset="0"/>
                <a:cs typeface="Arial" pitchFamily="34" charset="0"/>
              </a:rPr>
              <a:t>(1)</a:t>
            </a:r>
          </a:p>
          <a:p>
            <a:pPr marL="461963" lvl="1" indent="-228600">
              <a:spcBef>
                <a:spcPts val="2400"/>
              </a:spcBef>
              <a:buClr>
                <a:srgbClr val="C00000"/>
              </a:buClr>
              <a:buFont typeface="Wingdings" pitchFamily="2" charset="2"/>
              <a:buChar char="§"/>
            </a:pPr>
            <a:r>
              <a:rPr lang="en-US" sz="2000" dirty="0" smtClean="0">
                <a:latin typeface="Arial" pitchFamily="34" charset="0"/>
                <a:cs typeface="Arial" pitchFamily="34" charset="0"/>
              </a:rPr>
              <a:t>Early Head Start, Head Start (0-5 years old): </a:t>
            </a:r>
            <a:r>
              <a:rPr lang="en-US" sz="2000" dirty="0" smtClean="0">
                <a:solidFill>
                  <a:srgbClr val="C00000"/>
                </a:solidFill>
                <a:latin typeface="Arial" pitchFamily="34" charset="0"/>
                <a:cs typeface="Arial" pitchFamily="34" charset="0"/>
              </a:rPr>
              <a:t>14,000</a:t>
            </a:r>
            <a:r>
              <a:rPr lang="en-US" sz="2000" dirty="0" smtClean="0">
                <a:latin typeface="Arial" pitchFamily="34" charset="0"/>
                <a:cs typeface="Arial" pitchFamily="34" charset="0"/>
              </a:rPr>
              <a:t>**</a:t>
            </a:r>
          </a:p>
          <a:p>
            <a:pPr marL="461963" lvl="1" indent="-228600">
              <a:spcBef>
                <a:spcPts val="2400"/>
              </a:spcBef>
              <a:buClr>
                <a:srgbClr val="C00000"/>
              </a:buClr>
              <a:buFont typeface="Wingdings" pitchFamily="2" charset="2"/>
              <a:buChar char="§"/>
            </a:pPr>
            <a:r>
              <a:rPr lang="en-US" sz="2000" dirty="0" smtClean="0">
                <a:latin typeface="Arial" pitchFamily="34" charset="0"/>
                <a:cs typeface="Arial" pitchFamily="34" charset="0"/>
              </a:rPr>
              <a:t>Afterschool/Out of School Time Quality (</a:t>
            </a:r>
            <a:r>
              <a:rPr lang="en-US" sz="2000" u="sng" dirty="0" smtClean="0">
                <a:latin typeface="Arial" pitchFamily="34" charset="0"/>
                <a:cs typeface="Arial" pitchFamily="34" charset="0"/>
              </a:rPr>
              <a:t>K- Gr.12</a:t>
            </a:r>
            <a:r>
              <a:rPr lang="en-US" sz="2000" dirty="0" smtClean="0">
                <a:latin typeface="Arial" pitchFamily="34" charset="0"/>
                <a:cs typeface="Arial" pitchFamily="34" charset="0"/>
              </a:rPr>
              <a:t>): </a:t>
            </a:r>
            <a:r>
              <a:rPr lang="en-US" sz="2000" dirty="0" smtClean="0">
                <a:solidFill>
                  <a:srgbClr val="C00000"/>
                </a:solidFill>
                <a:latin typeface="Arial" pitchFamily="34" charset="0"/>
                <a:cs typeface="Arial" pitchFamily="34" charset="0"/>
              </a:rPr>
              <a:t>11,300</a:t>
            </a:r>
            <a:r>
              <a:rPr lang="en-US" sz="2000" dirty="0" smtClean="0">
                <a:latin typeface="Arial" pitchFamily="34" charset="0"/>
                <a:cs typeface="Arial" pitchFamily="34" charset="0"/>
              </a:rPr>
              <a:t>***</a:t>
            </a:r>
            <a:br>
              <a:rPr lang="en-US" sz="2000" dirty="0" smtClean="0">
                <a:latin typeface="Arial" pitchFamily="34" charset="0"/>
                <a:cs typeface="Arial" pitchFamily="34" charset="0"/>
              </a:rPr>
            </a:br>
            <a:r>
              <a:rPr lang="en-US" sz="2000" dirty="0" smtClean="0">
                <a:latin typeface="Arial" pitchFamily="34" charset="0"/>
                <a:cs typeface="Arial" pitchFamily="34" charset="0"/>
              </a:rPr>
              <a:t>(</a:t>
            </a:r>
            <a:r>
              <a:rPr lang="en-US" sz="1400" i="1" dirty="0" smtClean="0">
                <a:latin typeface="Arial" pitchFamily="34" charset="0"/>
                <a:cs typeface="Arial" pitchFamily="34" charset="0"/>
              </a:rPr>
              <a:t>State grant through ESE, funds may support partnerships with EEC-licensed programs</a:t>
            </a:r>
            <a:r>
              <a:rPr lang="en-US" sz="2000" dirty="0" smtClean="0">
                <a:latin typeface="Arial" pitchFamily="34" charset="0"/>
                <a:cs typeface="Arial" pitchFamily="34" charset="0"/>
              </a:rPr>
              <a:t>)</a:t>
            </a:r>
          </a:p>
          <a:p>
            <a:pPr marL="461963" lvl="1" indent="-228600">
              <a:spcBef>
                <a:spcPts val="2400"/>
              </a:spcBef>
              <a:buClr>
                <a:srgbClr val="C00000"/>
              </a:buClr>
              <a:buFont typeface="Wingdings" pitchFamily="2" charset="2"/>
              <a:buChar char="§"/>
            </a:pPr>
            <a:r>
              <a:rPr lang="en-US" sz="2000" dirty="0" smtClean="0">
                <a:latin typeface="Arial" pitchFamily="34" charset="0"/>
                <a:cs typeface="Arial" pitchFamily="34" charset="0"/>
              </a:rPr>
              <a:t>21</a:t>
            </a:r>
            <a:r>
              <a:rPr lang="en-US" sz="2000" baseline="30000" dirty="0" smtClean="0">
                <a:latin typeface="Arial" pitchFamily="34" charset="0"/>
                <a:cs typeface="Arial" pitchFamily="34" charset="0"/>
              </a:rPr>
              <a:t>st</a:t>
            </a:r>
            <a:r>
              <a:rPr lang="en-US" sz="2000" dirty="0" smtClean="0">
                <a:latin typeface="Arial" pitchFamily="34" charset="0"/>
                <a:cs typeface="Arial" pitchFamily="34" charset="0"/>
              </a:rPr>
              <a:t> Century Community Learning Centers (</a:t>
            </a:r>
            <a:r>
              <a:rPr lang="en-US" sz="2000" u="sng" dirty="0" smtClean="0">
                <a:latin typeface="Arial" pitchFamily="34" charset="0"/>
                <a:cs typeface="Arial" pitchFamily="34" charset="0"/>
              </a:rPr>
              <a:t>K- Gr.12</a:t>
            </a:r>
            <a:r>
              <a:rPr lang="en-US" sz="2000" dirty="0" smtClean="0">
                <a:latin typeface="Arial" pitchFamily="34" charset="0"/>
                <a:cs typeface="Arial" pitchFamily="34" charset="0"/>
              </a:rPr>
              <a:t>): </a:t>
            </a:r>
            <a:r>
              <a:rPr lang="en-US" sz="2000" dirty="0" smtClean="0">
                <a:solidFill>
                  <a:srgbClr val="C00000"/>
                </a:solidFill>
                <a:latin typeface="Arial" pitchFamily="34" charset="0"/>
                <a:cs typeface="Arial" pitchFamily="34" charset="0"/>
              </a:rPr>
              <a:t>17,000</a:t>
            </a:r>
            <a:r>
              <a:rPr lang="en-US" sz="2000" dirty="0" smtClean="0">
                <a:latin typeface="Arial" pitchFamily="34" charset="0"/>
                <a:cs typeface="Arial" pitchFamily="34" charset="0"/>
              </a:rPr>
              <a:t>****</a:t>
            </a:r>
            <a:br>
              <a:rPr lang="en-US" sz="2000" dirty="0" smtClean="0">
                <a:latin typeface="Arial" pitchFamily="34" charset="0"/>
                <a:cs typeface="Arial" pitchFamily="34" charset="0"/>
              </a:rPr>
            </a:br>
            <a:r>
              <a:rPr lang="en-US" sz="2400" dirty="0" smtClean="0">
                <a:latin typeface="Arial" pitchFamily="34" charset="0"/>
                <a:cs typeface="Arial" pitchFamily="34" charset="0"/>
              </a:rPr>
              <a:t> (</a:t>
            </a:r>
            <a:r>
              <a:rPr lang="en-US" sz="1400" i="1" dirty="0" smtClean="0">
                <a:latin typeface="Arial" pitchFamily="34" charset="0"/>
                <a:cs typeface="Arial" pitchFamily="34" charset="0"/>
              </a:rPr>
              <a:t>State grant through ESE, funds may support partnerships with EEC-licensed programs</a:t>
            </a:r>
            <a:r>
              <a:rPr lang="en-US" sz="2400" dirty="0" smtClean="0">
                <a:latin typeface="Arial" pitchFamily="34" charset="0"/>
                <a:cs typeface="Arial" pitchFamily="34" charset="0"/>
              </a:rPr>
              <a:t>)</a:t>
            </a:r>
            <a:endParaRPr lang="en-US" sz="2000" dirty="0" smtClean="0">
              <a:latin typeface="Arial" pitchFamily="34" charset="0"/>
              <a:cs typeface="Arial" pitchFamily="34" charset="0"/>
            </a:endParaRPr>
          </a:p>
          <a:p>
            <a:pPr marL="461963" lvl="1" indent="-461963">
              <a:buClr>
                <a:srgbClr val="C00000"/>
              </a:buClr>
              <a:buFont typeface="Wingdings" pitchFamily="2" charset="2"/>
              <a:buChar char="§"/>
            </a:pPr>
            <a:endParaRPr lang="en-US" sz="2000" dirty="0" smtClean="0">
              <a:latin typeface="Arial" pitchFamily="34" charset="0"/>
              <a:cs typeface="Arial" pitchFamily="34" charset="0"/>
            </a:endParaRPr>
          </a:p>
          <a:p>
            <a:pPr marL="461963" lvl="1" indent="-461963">
              <a:buClr>
                <a:srgbClr val="C00000"/>
              </a:buClr>
              <a:buFont typeface="Wingdings" pitchFamily="2" charset="2"/>
              <a:buChar char="§"/>
            </a:pPr>
            <a:endParaRPr lang="en-US" b="0" dirty="0" smtClean="0">
              <a:latin typeface="Arial" pitchFamily="34" charset="0"/>
              <a:cs typeface="Arial" pitchFamily="34" charset="0"/>
            </a:endParaRPr>
          </a:p>
          <a:p>
            <a:pPr marL="919163" lvl="2" indent="-461963">
              <a:buClr>
                <a:srgbClr val="C00000"/>
              </a:buClr>
              <a:buFont typeface="Wingdings" pitchFamily="2" charset="2"/>
              <a:buChar char="§"/>
            </a:pPr>
            <a:endParaRPr lang="en-US" sz="2600" i="1" dirty="0" smtClean="0">
              <a:solidFill>
                <a:srgbClr val="C00000"/>
              </a:solidFill>
              <a:latin typeface="Arial" pitchFamily="34" charset="0"/>
              <a:cs typeface="Arial" pitchFamily="34" charset="0"/>
            </a:endParaRPr>
          </a:p>
        </p:txBody>
      </p:sp>
      <p:sp>
        <p:nvSpPr>
          <p:cNvPr id="5" name="TextBox 4"/>
          <p:cNvSpPr txBox="1"/>
          <p:nvPr/>
        </p:nvSpPr>
        <p:spPr>
          <a:xfrm>
            <a:off x="245275" y="5444983"/>
            <a:ext cx="8695944" cy="1384995"/>
          </a:xfrm>
          <a:prstGeom prst="rect">
            <a:avLst/>
          </a:prstGeom>
          <a:noFill/>
        </p:spPr>
        <p:txBody>
          <a:bodyPr wrap="square" rtlCol="0">
            <a:spAutoFit/>
          </a:bodyPr>
          <a:lstStyle/>
          <a:p>
            <a:r>
              <a:rPr lang="en-US" sz="1200" b="0" i="1" dirty="0" smtClean="0"/>
              <a:t>(1) Funding sources include Ch.70 state and local aid, EEC’s Inclusive Preschool Grant ($9M), and the federal Individuals with Disabilities Education Act (IDEA) grant ($7M)</a:t>
            </a:r>
          </a:p>
          <a:p>
            <a:r>
              <a:rPr lang="en-US" sz="1200" b="0" i="1" dirty="0" smtClean="0"/>
              <a:t>*2013-14 Enrollment By Grade Report (District), Department of Elementary and Secondary Education</a:t>
            </a:r>
          </a:p>
          <a:p>
            <a:r>
              <a:rPr lang="en-US" sz="1200" b="0" i="1" dirty="0" smtClean="0"/>
              <a:t>**Office of Head Start Program Information Report, and Massachusetts Head Start State Supplemental Funding Grant Report</a:t>
            </a:r>
          </a:p>
          <a:p>
            <a:r>
              <a:rPr lang="en-US" sz="1200" b="0" i="1" dirty="0" smtClean="0"/>
              <a:t>***Report to the Legislature on After-School and Out-of-School Time Quality Enhancement Grants: 2013</a:t>
            </a:r>
          </a:p>
          <a:p>
            <a:r>
              <a:rPr lang="en-US" sz="1200" b="0" i="1" dirty="0" smtClean="0"/>
              <a:t>****21</a:t>
            </a:r>
            <a:r>
              <a:rPr lang="en-US" sz="1200" b="0" i="1" baseline="30000" dirty="0" smtClean="0"/>
              <a:t>st</a:t>
            </a:r>
            <a:r>
              <a:rPr lang="en-US" sz="1200" b="0" i="1" dirty="0" smtClean="0"/>
              <a:t> Century Community Learning Centers Program Fiscal Year 2013 Year End Report</a:t>
            </a:r>
          </a:p>
          <a:p>
            <a:endParaRPr lang="en-US" sz="1200" b="0" i="1" dirty="0" smtClean="0"/>
          </a:p>
        </p:txBody>
      </p:sp>
      <p:sp>
        <p:nvSpPr>
          <p:cNvPr id="6" name="TextBox 5"/>
          <p:cNvSpPr txBox="1"/>
          <p:nvPr/>
        </p:nvSpPr>
        <p:spPr>
          <a:xfrm>
            <a:off x="516367" y="1086522"/>
            <a:ext cx="8154297" cy="707886"/>
          </a:xfrm>
          <a:prstGeom prst="rect">
            <a:avLst/>
          </a:prstGeom>
          <a:noFill/>
        </p:spPr>
        <p:txBody>
          <a:bodyPr wrap="square" rtlCol="0">
            <a:spAutoFit/>
          </a:bodyPr>
          <a:lstStyle/>
          <a:p>
            <a:r>
              <a:rPr lang="en-US" sz="2000" dirty="0" smtClean="0">
                <a:solidFill>
                  <a:srgbClr val="C00000"/>
                </a:solidFill>
              </a:rPr>
              <a:t>We can account for at least another </a:t>
            </a:r>
            <a:r>
              <a:rPr lang="en-US" sz="2000" u="sng" dirty="0" smtClean="0">
                <a:solidFill>
                  <a:srgbClr val="C00000"/>
                </a:solidFill>
              </a:rPr>
              <a:t>70,000</a:t>
            </a:r>
            <a:r>
              <a:rPr lang="en-US" sz="2000" dirty="0" smtClean="0">
                <a:solidFill>
                  <a:srgbClr val="C00000"/>
                </a:solidFill>
              </a:rPr>
              <a:t> children birth to grade 12 who are supported through public (state and federal dollars.</a:t>
            </a:r>
            <a:endParaRPr lang="en-US" sz="2000" dirty="0">
              <a:solidFill>
                <a:srgbClr val="C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2E52CFE-2BB0-48A7-9F53-4B9D51B44A46}" type="slidenum">
              <a:rPr lang="en-US" smtClean="0"/>
              <a:pPr>
                <a:defRPr/>
              </a:pPr>
              <a:t>17</a:t>
            </a:fld>
            <a:endParaRPr lang="en-US"/>
          </a:p>
        </p:txBody>
      </p:sp>
      <p:sp>
        <p:nvSpPr>
          <p:cNvPr id="3" name="Title 2"/>
          <p:cNvSpPr>
            <a:spLocks noGrp="1"/>
          </p:cNvSpPr>
          <p:nvPr>
            <p:ph type="title"/>
          </p:nvPr>
        </p:nvSpPr>
        <p:spPr/>
        <p:txBody>
          <a:bodyPr/>
          <a:lstStyle/>
          <a:p>
            <a:r>
              <a:rPr lang="en-US" dirty="0" smtClean="0"/>
              <a:t>Affordability of Child Care</a:t>
            </a:r>
            <a:endParaRPr lang="en-US" dirty="0"/>
          </a:p>
        </p:txBody>
      </p:sp>
      <p:pic>
        <p:nvPicPr>
          <p:cNvPr id="71682" name="Picture 2" descr="https://pbs.twimg.com/media/ByUgICpIIAA1rXy.png:large"/>
          <p:cNvPicPr>
            <a:picLocks noChangeAspect="1" noChangeArrowheads="1"/>
          </p:cNvPicPr>
          <p:nvPr/>
        </p:nvPicPr>
        <p:blipFill>
          <a:blip r:embed="rId2"/>
          <a:srcRect/>
          <a:stretch>
            <a:fillRect/>
          </a:stretch>
        </p:blipFill>
        <p:spPr bwMode="auto">
          <a:xfrm>
            <a:off x="367351" y="2313432"/>
            <a:ext cx="3961709" cy="1980855"/>
          </a:xfrm>
          <a:prstGeom prst="rect">
            <a:avLst/>
          </a:prstGeom>
          <a:noFill/>
        </p:spPr>
      </p:pic>
      <p:sp>
        <p:nvSpPr>
          <p:cNvPr id="5" name="TextBox 4"/>
          <p:cNvSpPr txBox="1"/>
          <p:nvPr/>
        </p:nvSpPr>
        <p:spPr>
          <a:xfrm>
            <a:off x="405516" y="1160890"/>
            <a:ext cx="8391011" cy="369332"/>
          </a:xfrm>
          <a:prstGeom prst="rect">
            <a:avLst/>
          </a:prstGeom>
          <a:noFill/>
        </p:spPr>
        <p:txBody>
          <a:bodyPr wrap="square" rtlCol="0">
            <a:spAutoFit/>
          </a:bodyPr>
          <a:lstStyle/>
          <a:p>
            <a:r>
              <a:rPr lang="en-US" dirty="0" smtClean="0">
                <a:solidFill>
                  <a:srgbClr val="C00000"/>
                </a:solidFill>
              </a:rPr>
              <a:t>The high cost of child care is not just a challenge for low-income families.</a:t>
            </a:r>
            <a:endParaRPr lang="en-US" dirty="0">
              <a:solidFill>
                <a:srgbClr val="C00000"/>
              </a:solidFill>
            </a:endParaRPr>
          </a:p>
        </p:txBody>
      </p:sp>
      <p:pic>
        <p:nvPicPr>
          <p:cNvPr id="6" name="Picture 1"/>
          <p:cNvPicPr>
            <a:picLocks noChangeAspect="1" noChangeArrowheads="1"/>
          </p:cNvPicPr>
          <p:nvPr/>
        </p:nvPicPr>
        <p:blipFill>
          <a:blip r:embed="rId3"/>
          <a:srcRect/>
          <a:stretch>
            <a:fillRect/>
          </a:stretch>
        </p:blipFill>
        <p:spPr bwMode="auto">
          <a:xfrm>
            <a:off x="4583390" y="2130552"/>
            <a:ext cx="3935963" cy="2281014"/>
          </a:xfrm>
          <a:prstGeom prst="rect">
            <a:avLst/>
          </a:prstGeom>
          <a:noFill/>
          <a:ln w="9525">
            <a:noFill/>
            <a:miter lim="800000"/>
            <a:headEnd/>
            <a:tailEnd/>
          </a:ln>
          <a:effectLst/>
        </p:spPr>
      </p:pic>
      <p:sp>
        <p:nvSpPr>
          <p:cNvPr id="7" name="TextBox 6"/>
          <p:cNvSpPr txBox="1"/>
          <p:nvPr/>
        </p:nvSpPr>
        <p:spPr>
          <a:xfrm>
            <a:off x="4882896" y="1874520"/>
            <a:ext cx="3858768" cy="307777"/>
          </a:xfrm>
          <a:prstGeom prst="rect">
            <a:avLst/>
          </a:prstGeom>
          <a:noFill/>
        </p:spPr>
        <p:txBody>
          <a:bodyPr wrap="square" rtlCol="0">
            <a:spAutoFit/>
          </a:bodyPr>
          <a:lstStyle/>
          <a:p>
            <a:r>
              <a:rPr lang="en-US" sz="1400" dirty="0" smtClean="0"/>
              <a:t>Center-Based Care Costs for Two Children</a:t>
            </a:r>
            <a:endParaRPr lang="en-US" sz="1400" dirty="0"/>
          </a:p>
        </p:txBody>
      </p:sp>
      <p:sp>
        <p:nvSpPr>
          <p:cNvPr id="8" name="Content Placeholder 2"/>
          <p:cNvSpPr txBox="1">
            <a:spLocks/>
          </p:cNvSpPr>
          <p:nvPr/>
        </p:nvSpPr>
        <p:spPr bwMode="auto">
          <a:xfrm>
            <a:off x="445107" y="4808529"/>
            <a:ext cx="8047383" cy="15739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0188" indent="-230188">
              <a:spcBef>
                <a:spcPts val="2400"/>
              </a:spcBef>
              <a:buClr>
                <a:srgbClr val="C00000"/>
              </a:buClr>
              <a:buFont typeface="Arial" pitchFamily="34" charset="0"/>
              <a:buChar char="•"/>
            </a:pPr>
            <a:r>
              <a:rPr lang="en-US" sz="2400" b="0" dirty="0" smtClean="0"/>
              <a:t>MA: </a:t>
            </a:r>
            <a:r>
              <a:rPr lang="en-US" sz="2400" b="0" u="sng" dirty="0" smtClean="0">
                <a:solidFill>
                  <a:srgbClr val="C00000"/>
                </a:solidFill>
              </a:rPr>
              <a:t>6</a:t>
            </a:r>
            <a:r>
              <a:rPr lang="en-US" sz="2400" b="0" u="sng" baseline="30000" dirty="0" smtClean="0">
                <a:solidFill>
                  <a:srgbClr val="C00000"/>
                </a:solidFill>
              </a:rPr>
              <a:t>th</a:t>
            </a:r>
            <a:r>
              <a:rPr lang="en-US" sz="2400" b="0" u="sng" dirty="0" smtClean="0">
                <a:solidFill>
                  <a:srgbClr val="C00000"/>
                </a:solidFill>
              </a:rPr>
              <a:t> least affordable</a:t>
            </a:r>
            <a:r>
              <a:rPr lang="en-US" sz="2400" b="0" dirty="0" smtClean="0"/>
              <a:t> state center-based care</a:t>
            </a:r>
          </a:p>
          <a:p>
            <a:pPr marL="230188" indent="-230188">
              <a:spcBef>
                <a:spcPts val="1800"/>
              </a:spcBef>
              <a:buClr>
                <a:srgbClr val="C00000"/>
              </a:buClr>
              <a:buFont typeface="Arial" pitchFamily="34" charset="0"/>
              <a:buChar char="•"/>
            </a:pPr>
            <a:r>
              <a:rPr lang="en-US" sz="2400" b="0" dirty="0" err="1" smtClean="0"/>
              <a:t>Avg</a:t>
            </a:r>
            <a:r>
              <a:rPr lang="en-US" sz="2400" b="0" dirty="0" smtClean="0"/>
              <a:t> annual cost </a:t>
            </a:r>
            <a:r>
              <a:rPr lang="en-US" sz="2400" u="sng" dirty="0" smtClean="0"/>
              <a:t>$12,176</a:t>
            </a:r>
            <a:r>
              <a:rPr lang="en-US" sz="2400" dirty="0" smtClean="0"/>
              <a:t> </a:t>
            </a:r>
            <a:r>
              <a:rPr lang="en-US" sz="2400" b="0" dirty="0" smtClean="0"/>
              <a:t>for 4-yo center-based care is </a:t>
            </a:r>
            <a:r>
              <a:rPr lang="en-US" sz="2400" u="sng" dirty="0" smtClean="0">
                <a:solidFill>
                  <a:srgbClr val="C00000"/>
                </a:solidFill>
              </a:rPr>
              <a:t>44.1%</a:t>
            </a:r>
            <a:r>
              <a:rPr lang="en-US" sz="2400" b="0" dirty="0" smtClean="0"/>
              <a:t> of the median income for a  single-mother family</a:t>
            </a:r>
          </a:p>
          <a:p>
            <a:endParaRPr lang="en-US" sz="1000" b="0" dirty="0" smtClean="0"/>
          </a:p>
          <a:p>
            <a:r>
              <a:rPr lang="en-US" sz="1000" dirty="0"/>
              <a:t> </a:t>
            </a:r>
          </a:p>
          <a:p>
            <a:endParaRPr lang="en-US" sz="1000" dirty="0" smtClean="0"/>
          </a:p>
          <a:p>
            <a:endParaRPr lang="en-US" sz="1000" dirty="0" smtClean="0"/>
          </a:p>
          <a:p>
            <a:endParaRPr lang="en-US" sz="2400" dirty="0" smtClean="0"/>
          </a:p>
          <a:p>
            <a:pPr>
              <a:buClr>
                <a:srgbClr val="C00000"/>
              </a:buClr>
            </a:pPr>
            <a:endParaRPr lang="en-US" sz="24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2E52CFE-2BB0-48A7-9F53-4B9D51B44A46}" type="slidenum">
              <a:rPr lang="en-US" smtClean="0"/>
              <a:pPr>
                <a:defRPr/>
              </a:pPr>
              <a:t>18</a:t>
            </a:fld>
            <a:endParaRPr lang="en-US"/>
          </a:p>
        </p:txBody>
      </p:sp>
      <p:sp>
        <p:nvSpPr>
          <p:cNvPr id="3" name="Title 2"/>
          <p:cNvSpPr>
            <a:spLocks noGrp="1"/>
          </p:cNvSpPr>
          <p:nvPr>
            <p:ph type="title"/>
          </p:nvPr>
        </p:nvSpPr>
        <p:spPr/>
        <p:txBody>
          <a:bodyPr/>
          <a:lstStyle/>
          <a:p>
            <a:r>
              <a:rPr lang="en-US" dirty="0" smtClean="0"/>
              <a:t>Other Options For </a:t>
            </a:r>
            <a:r>
              <a:rPr lang="en-US" dirty="0" err="1" smtClean="0"/>
              <a:t>PreK</a:t>
            </a:r>
            <a:r>
              <a:rPr lang="en-US" dirty="0" smtClean="0"/>
              <a:t> Are Limited</a:t>
            </a:r>
            <a:endParaRPr lang="en-US" dirty="0"/>
          </a:p>
        </p:txBody>
      </p:sp>
      <p:sp>
        <p:nvSpPr>
          <p:cNvPr id="4" name="Content Placeholder 2"/>
          <p:cNvSpPr txBox="1">
            <a:spLocks/>
          </p:cNvSpPr>
          <p:nvPr/>
        </p:nvSpPr>
        <p:spPr bwMode="auto">
          <a:xfrm>
            <a:off x="540026" y="1142337"/>
            <a:ext cx="7959918" cy="48847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0188" lvl="1" indent="-230188">
              <a:buClr>
                <a:srgbClr val="C00000"/>
              </a:buClr>
              <a:buFont typeface="Arial" pitchFamily="34" charset="0"/>
              <a:buChar char="•"/>
            </a:pPr>
            <a:r>
              <a:rPr lang="en-US" sz="1900" b="0" dirty="0" smtClean="0">
                <a:latin typeface="Arial" pitchFamily="34" charset="0"/>
                <a:cs typeface="Arial" pitchFamily="34" charset="0"/>
              </a:rPr>
              <a:t>Early/Head Start (mostly federally-funded)</a:t>
            </a:r>
          </a:p>
          <a:p>
            <a:pPr marL="684213" lvl="2" indent="-227013">
              <a:buClr>
                <a:srgbClr val="C00000"/>
              </a:buClr>
              <a:buFont typeface="Courier New" pitchFamily="49" charset="0"/>
              <a:buChar char="o"/>
            </a:pPr>
            <a:r>
              <a:rPr lang="en-US" sz="1900" b="0" dirty="0" smtClean="0"/>
              <a:t>$15,130 or less household income for family of two</a:t>
            </a:r>
          </a:p>
          <a:p>
            <a:pPr marL="684213" lvl="2" indent="-227013">
              <a:buClr>
                <a:srgbClr val="C00000"/>
              </a:buClr>
              <a:buFont typeface="Courier New" pitchFamily="49" charset="0"/>
              <a:buChar char="o"/>
            </a:pPr>
            <a:r>
              <a:rPr lang="en-US" sz="1900" b="0" dirty="0" smtClean="0">
                <a:latin typeface="Arial" pitchFamily="34" charset="0"/>
                <a:cs typeface="Arial" pitchFamily="34" charset="0"/>
              </a:rPr>
              <a:t>Ages 0-5 years old</a:t>
            </a:r>
          </a:p>
          <a:p>
            <a:pPr marL="684213" lvl="2" indent="-227013">
              <a:buClr>
                <a:srgbClr val="C00000"/>
              </a:buClr>
              <a:buFont typeface="Courier New" pitchFamily="49" charset="0"/>
              <a:buChar char="o"/>
            </a:pPr>
            <a:r>
              <a:rPr lang="en-US" sz="1900" b="0" dirty="0" smtClean="0">
                <a:latin typeface="Arial" pitchFamily="34" charset="0"/>
                <a:cs typeface="Arial" pitchFamily="34" charset="0"/>
              </a:rPr>
              <a:t>Not available in all communities</a:t>
            </a:r>
          </a:p>
          <a:p>
            <a:pPr marL="0" lvl="1">
              <a:buClr>
                <a:srgbClr val="C00000"/>
              </a:buClr>
              <a:buFont typeface="Arial" pitchFamily="34" charset="0"/>
              <a:buChar char="•"/>
            </a:pPr>
            <a:endParaRPr lang="en-US" sz="1900" b="0" dirty="0" smtClean="0">
              <a:latin typeface="Arial" pitchFamily="34" charset="0"/>
              <a:cs typeface="Arial" pitchFamily="34" charset="0"/>
            </a:endParaRPr>
          </a:p>
          <a:p>
            <a:pPr marL="230188" lvl="1" indent="-230188">
              <a:buClr>
                <a:srgbClr val="C00000"/>
              </a:buClr>
              <a:buFont typeface="Arial" pitchFamily="34" charset="0"/>
              <a:buChar char="•"/>
            </a:pPr>
            <a:r>
              <a:rPr lang="en-US" sz="1900" b="0" dirty="0" smtClean="0">
                <a:latin typeface="Arial" pitchFamily="34" charset="0"/>
                <a:cs typeface="Arial" pitchFamily="34" charset="0"/>
              </a:rPr>
              <a:t>Public school districts</a:t>
            </a:r>
          </a:p>
          <a:p>
            <a:pPr marL="684213" lvl="2" indent="-227013">
              <a:buClr>
                <a:srgbClr val="C00000"/>
              </a:buClr>
              <a:buFont typeface="Courier New" pitchFamily="49" charset="0"/>
              <a:buChar char="o"/>
            </a:pPr>
            <a:r>
              <a:rPr lang="en-US" sz="1900" b="0" dirty="0" smtClean="0">
                <a:latin typeface="Arial" pitchFamily="34" charset="0"/>
                <a:cs typeface="Arial" pitchFamily="34" charset="0"/>
              </a:rPr>
              <a:t>May charge (if not special needs)</a:t>
            </a:r>
          </a:p>
          <a:p>
            <a:pPr marL="684213" lvl="2" indent="-227013">
              <a:buClr>
                <a:srgbClr val="C00000"/>
              </a:buClr>
              <a:buFont typeface="Courier New" pitchFamily="49" charset="0"/>
              <a:buChar char="o"/>
            </a:pPr>
            <a:r>
              <a:rPr lang="en-US" sz="1900" b="0" dirty="0" smtClean="0">
                <a:latin typeface="Arial" pitchFamily="34" charset="0"/>
                <a:cs typeface="Arial" pitchFamily="34" charset="0"/>
              </a:rPr>
              <a:t>Not available in all districts</a:t>
            </a:r>
          </a:p>
          <a:p>
            <a:pPr marL="684213" lvl="2" indent="-227013">
              <a:buClr>
                <a:srgbClr val="C00000"/>
              </a:buClr>
              <a:buFont typeface="Courier New" pitchFamily="49" charset="0"/>
              <a:buChar char="o"/>
            </a:pPr>
            <a:r>
              <a:rPr lang="en-US" sz="1900" b="0" dirty="0" smtClean="0">
                <a:latin typeface="Arial" pitchFamily="34" charset="0"/>
                <a:cs typeface="Arial" pitchFamily="34" charset="0"/>
              </a:rPr>
              <a:t>Not always full day or full year</a:t>
            </a:r>
          </a:p>
          <a:p>
            <a:pPr marL="0" lvl="1">
              <a:buClr>
                <a:srgbClr val="C00000"/>
              </a:buClr>
              <a:buFont typeface="Arial" pitchFamily="34" charset="0"/>
              <a:buChar char="•"/>
            </a:pPr>
            <a:endParaRPr lang="en-US" sz="1900" b="0" dirty="0" smtClean="0">
              <a:latin typeface="Arial" pitchFamily="34" charset="0"/>
              <a:cs typeface="Arial" pitchFamily="34" charset="0"/>
            </a:endParaRPr>
          </a:p>
          <a:p>
            <a:pPr marL="230188" indent="-230188">
              <a:buClr>
                <a:srgbClr val="C00000"/>
              </a:buClr>
              <a:buFont typeface="Arial" pitchFamily="34" charset="0"/>
              <a:buChar char="•"/>
            </a:pPr>
            <a:r>
              <a:rPr lang="en-US" sz="1900" b="0" dirty="0" smtClean="0">
                <a:latin typeface="Arial" pitchFamily="34" charset="0"/>
                <a:cs typeface="Arial" pitchFamily="34" charset="0"/>
              </a:rPr>
              <a:t>Community based programs that fundraise </a:t>
            </a:r>
            <a:br>
              <a:rPr lang="en-US" sz="1900" b="0" dirty="0" smtClean="0">
                <a:latin typeface="Arial" pitchFamily="34" charset="0"/>
                <a:cs typeface="Arial" pitchFamily="34" charset="0"/>
              </a:rPr>
            </a:br>
            <a:r>
              <a:rPr lang="en-US" sz="1900" b="0" dirty="0" smtClean="0">
                <a:latin typeface="Arial" pitchFamily="34" charset="0"/>
                <a:cs typeface="Arial" pitchFamily="34" charset="0"/>
              </a:rPr>
              <a:t>and offer own scholarships or sliding fee scale.</a:t>
            </a:r>
          </a:p>
          <a:p>
            <a:r>
              <a:rPr lang="en-US" dirty="0" smtClean="0"/>
              <a:t> </a:t>
            </a:r>
          </a:p>
          <a:p>
            <a:r>
              <a:rPr lang="en-US" dirty="0" smtClean="0"/>
              <a:t> </a:t>
            </a:r>
          </a:p>
          <a:p>
            <a:r>
              <a:rPr lang="en-US" dirty="0" smtClean="0"/>
              <a:t> </a:t>
            </a:r>
          </a:p>
          <a:p>
            <a:pPr marL="342900" marR="0" lvl="0" indent="-342900" algn="l" defTabSz="914400" rtl="0" eaLnBrk="1" fontAlgn="base" latinLnBrk="0" hangingPunct="1">
              <a:lnSpc>
                <a:spcPct val="100000"/>
              </a:lnSpc>
              <a:spcBef>
                <a:spcPct val="20000"/>
              </a:spcBef>
              <a:spcAft>
                <a:spcPct val="0"/>
              </a:spcAft>
              <a:buClr>
                <a:srgbClr val="9E3039"/>
              </a:buClr>
              <a:buSzPct val="80000"/>
              <a:buFont typeface="Wingdings" pitchFamily="2" charset="2"/>
              <a:buChar char="l"/>
              <a:tabLst/>
              <a:defRPr/>
            </a:pPr>
            <a:endParaRPr kumimoji="0" lang="en-US" b="0" i="0" u="none" strike="noStrike" kern="0" cap="none" spc="0" normalizeH="0" baseline="0" noProof="0" dirty="0" smtClean="0">
              <a:ln>
                <a:noFill/>
              </a:ln>
              <a:solidFill>
                <a:schemeClr val="tx1"/>
              </a:solidFill>
              <a:effectLst/>
              <a:uLnTx/>
              <a:uFillTx/>
              <a:latin typeface="+mn-lt"/>
              <a:ea typeface="+mn-ea"/>
              <a:cs typeface="ヒラギノ角ゴ Pro W3"/>
            </a:endParaRPr>
          </a:p>
          <a:p>
            <a:pPr marL="342900" marR="0" lvl="0" indent="-342900" algn="l" defTabSz="914400" rtl="0" eaLnBrk="1" fontAlgn="base" latinLnBrk="0" hangingPunct="1">
              <a:lnSpc>
                <a:spcPct val="100000"/>
              </a:lnSpc>
              <a:spcBef>
                <a:spcPct val="20000"/>
              </a:spcBef>
              <a:spcAft>
                <a:spcPct val="0"/>
              </a:spcAft>
              <a:buClr>
                <a:srgbClr val="9E3039"/>
              </a:buClr>
              <a:buSzPct val="80000"/>
              <a:buFont typeface="Wingdings" pitchFamily="2" charset="2"/>
              <a:buChar char="l"/>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ヒラギノ角ゴ Pro W3"/>
            </a:endParaRPr>
          </a:p>
          <a:p>
            <a:pPr marL="342900" marR="0" lvl="0" indent="-342900" algn="l" defTabSz="914400" rtl="0" eaLnBrk="1" fontAlgn="base" latinLnBrk="0" hangingPunct="1">
              <a:lnSpc>
                <a:spcPct val="100000"/>
              </a:lnSpc>
              <a:spcBef>
                <a:spcPct val="20000"/>
              </a:spcBef>
              <a:spcAft>
                <a:spcPct val="0"/>
              </a:spcAft>
              <a:buClr>
                <a:srgbClr val="9E3039"/>
              </a:buClr>
              <a:buSzPct val="80000"/>
              <a:buFont typeface="Wingdings" pitchFamily="2" charset="2"/>
              <a:buChar char="l"/>
              <a:tabLst/>
              <a:defRPr/>
            </a:pPr>
            <a:endParaRPr kumimoji="0" lang="en-US" sz="2200" b="0" i="0" u="none" strike="noStrike" kern="0" cap="none" spc="0" normalizeH="0" baseline="0" noProof="0" dirty="0" smtClean="0">
              <a:ln>
                <a:noFill/>
              </a:ln>
              <a:solidFill>
                <a:schemeClr val="tx1"/>
              </a:solidFill>
              <a:effectLst/>
              <a:uLnTx/>
              <a:uFillTx/>
              <a:latin typeface="+mn-lt"/>
              <a:ea typeface="+mn-ea"/>
              <a:cs typeface="ヒラギノ角ゴ Pro W3"/>
            </a:endParaRPr>
          </a:p>
          <a:p>
            <a:pPr marL="342900" marR="0" lvl="0" indent="-342900" algn="l" defTabSz="914400" rtl="0" eaLnBrk="1" fontAlgn="base" latinLnBrk="0" hangingPunct="1">
              <a:lnSpc>
                <a:spcPct val="100000"/>
              </a:lnSpc>
              <a:spcBef>
                <a:spcPct val="20000"/>
              </a:spcBef>
              <a:spcAft>
                <a:spcPct val="0"/>
              </a:spcAft>
              <a:buClr>
                <a:srgbClr val="9E3039"/>
              </a:buClr>
              <a:buSzPct val="80000"/>
              <a:buFont typeface="Wingdings" pitchFamily="2" charset="2"/>
              <a:buChar char="l"/>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ヒラギノ角ゴ Pro W3"/>
            </a:endParaRPr>
          </a:p>
        </p:txBody>
      </p:sp>
      <p:pic>
        <p:nvPicPr>
          <p:cNvPr id="5" name="Picture 5"/>
          <p:cNvPicPr>
            <a:picLocks noChangeAspect="1" noChangeArrowheads="1"/>
          </p:cNvPicPr>
          <p:nvPr/>
        </p:nvPicPr>
        <p:blipFill>
          <a:blip r:embed="rId2"/>
          <a:srcRect/>
          <a:stretch>
            <a:fillRect/>
          </a:stretch>
        </p:blipFill>
        <p:spPr bwMode="auto">
          <a:xfrm>
            <a:off x="6520054" y="1994170"/>
            <a:ext cx="1978333" cy="2635618"/>
          </a:xfrm>
          <a:prstGeom prst="rect">
            <a:avLst/>
          </a:prstGeom>
          <a:noFill/>
          <a:ln w="9525">
            <a:noFill/>
            <a:miter lim="800000"/>
            <a:headEnd/>
            <a:tailEnd/>
          </a:ln>
          <a:effectLst/>
        </p:spPr>
      </p:pic>
      <p:sp>
        <p:nvSpPr>
          <p:cNvPr id="6" name="TextBox 5"/>
          <p:cNvSpPr txBox="1"/>
          <p:nvPr/>
        </p:nvSpPr>
        <p:spPr>
          <a:xfrm>
            <a:off x="3307404" y="5118505"/>
            <a:ext cx="2616741" cy="1431161"/>
          </a:xfrm>
          <a:prstGeom prst="rect">
            <a:avLst/>
          </a:prstGeom>
          <a:noFill/>
          <a:ln>
            <a:solidFill>
              <a:srgbClr val="C00000"/>
            </a:solidFill>
          </a:ln>
        </p:spPr>
        <p:txBody>
          <a:bodyPr wrap="square" rtlCol="0">
            <a:spAutoFit/>
          </a:bodyPr>
          <a:lstStyle/>
          <a:p>
            <a:r>
              <a:rPr lang="en-US" u="sng" dirty="0" smtClean="0"/>
              <a:t>Waitlist</a:t>
            </a:r>
            <a:r>
              <a:rPr lang="en-US" dirty="0" smtClean="0"/>
              <a:t>:</a:t>
            </a:r>
          </a:p>
          <a:p>
            <a:pPr>
              <a:spcBef>
                <a:spcPts val="600"/>
              </a:spcBef>
            </a:pPr>
            <a:r>
              <a:rPr lang="en-US" dirty="0" err="1" smtClean="0"/>
              <a:t>PreK</a:t>
            </a:r>
            <a:r>
              <a:rPr lang="en-US" dirty="0" smtClean="0"/>
              <a:t> (0-5):     16,616</a:t>
            </a:r>
          </a:p>
          <a:p>
            <a:pPr>
              <a:spcBef>
                <a:spcPts val="600"/>
              </a:spcBef>
            </a:pPr>
            <a:r>
              <a:rPr lang="en-US" dirty="0" smtClean="0"/>
              <a:t>School Age:   11,841</a:t>
            </a:r>
          </a:p>
          <a:p>
            <a:pPr>
              <a:spcBef>
                <a:spcPts val="600"/>
              </a:spcBef>
            </a:pPr>
            <a:r>
              <a:rPr lang="en-US" i="1" dirty="0" smtClean="0"/>
              <a:t>Total:              28,457</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Diagram 2"/>
          <p:cNvPicPr>
            <a:picLocks noChangeArrowheads="1"/>
          </p:cNvPicPr>
          <p:nvPr/>
        </p:nvPicPr>
        <p:blipFill>
          <a:blip r:embed="rId2"/>
          <a:srcRect t="-40919"/>
          <a:stretch>
            <a:fillRect/>
          </a:stretch>
        </p:blipFill>
        <p:spPr bwMode="auto">
          <a:xfrm>
            <a:off x="352508" y="-966194"/>
            <a:ext cx="8548688" cy="7924800"/>
          </a:xfrm>
          <a:prstGeom prst="rect">
            <a:avLst/>
          </a:prstGeom>
          <a:noFill/>
          <a:ln w="9525">
            <a:noFill/>
            <a:miter lim="800000"/>
            <a:headEnd/>
            <a:tailEnd/>
          </a:ln>
        </p:spPr>
      </p:pic>
      <p:sp>
        <p:nvSpPr>
          <p:cNvPr id="3" name="Title 4"/>
          <p:cNvSpPr>
            <a:spLocks noGrp="1"/>
          </p:cNvSpPr>
          <p:nvPr>
            <p:ph type="title"/>
          </p:nvPr>
        </p:nvSpPr>
        <p:spPr>
          <a:xfrm>
            <a:off x="414337" y="152400"/>
            <a:ext cx="7847067" cy="722243"/>
          </a:xfrm>
        </p:spPr>
        <p:txBody>
          <a:bodyPr/>
          <a:lstStyle/>
          <a:p>
            <a:r>
              <a:rPr lang="en-US" sz="2200" dirty="0" smtClean="0"/>
              <a:t>Moving to Higher Levels of Quality</a:t>
            </a:r>
            <a:endParaRPr lang="en-US" sz="2200" dirty="0"/>
          </a:p>
        </p:txBody>
      </p:sp>
      <p:sp>
        <p:nvSpPr>
          <p:cNvPr id="4" name="Slide Number Placeholder 1"/>
          <p:cNvSpPr>
            <a:spLocks noGrp="1"/>
          </p:cNvSpPr>
          <p:nvPr>
            <p:ph type="sldNum" sz="quarter" idx="11"/>
          </p:nvPr>
        </p:nvSpPr>
        <p:spPr>
          <a:xfrm>
            <a:off x="7210425" y="6594475"/>
            <a:ext cx="1933575" cy="263525"/>
          </a:xfrm>
        </p:spPr>
        <p:txBody>
          <a:bodyPr/>
          <a:lstStyle/>
          <a:p>
            <a:pPr algn="r">
              <a:defRPr/>
            </a:pPr>
            <a:fld id="{2CBDBF96-4E2D-43E0-BD17-1C4EADEBF4C4}" type="slidenum">
              <a:rPr lang="en-US" sz="1000" b="0" smtClean="0"/>
              <a:pPr algn="r">
                <a:defRPr/>
              </a:pPr>
              <a:t>19</a:t>
            </a:fld>
            <a:endParaRPr lang="en-US" sz="1000" b="0" dirty="0"/>
          </a:p>
        </p:txBody>
      </p:sp>
      <p:sp>
        <p:nvSpPr>
          <p:cNvPr id="5" name="TextBox 4"/>
          <p:cNvSpPr txBox="1"/>
          <p:nvPr/>
        </p:nvSpPr>
        <p:spPr>
          <a:xfrm>
            <a:off x="373710" y="1065475"/>
            <a:ext cx="8388627" cy="584775"/>
          </a:xfrm>
          <a:prstGeom prst="rect">
            <a:avLst/>
          </a:prstGeom>
          <a:noFill/>
        </p:spPr>
        <p:txBody>
          <a:bodyPr wrap="square" rtlCol="0">
            <a:spAutoFit/>
          </a:bodyPr>
          <a:lstStyle/>
          <a:p>
            <a:r>
              <a:rPr lang="en-US" sz="1600" dirty="0" smtClean="0"/>
              <a:t>As programs meet higher standards in each category, they progress upward in overall level in the QRIS.</a:t>
            </a: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APPENDIX</a:t>
            </a:r>
            <a:endParaRPr lang="en-US" dirty="0"/>
          </a:p>
        </p:txBody>
      </p:sp>
      <p:sp>
        <p:nvSpPr>
          <p:cNvPr id="3" name="Slide Number Placeholder 2"/>
          <p:cNvSpPr>
            <a:spLocks noGrp="1"/>
          </p:cNvSpPr>
          <p:nvPr>
            <p:ph type="sldNum" sz="quarter" idx="11"/>
          </p:nvPr>
        </p:nvSpPr>
        <p:spPr/>
        <p:txBody>
          <a:bodyPr/>
          <a:lstStyle/>
          <a:p>
            <a:pPr>
              <a:defRPr/>
            </a:pPr>
            <a:fld id="{3EC657DF-FE95-454F-AB66-42CBA9BDA6D9}" type="slidenum">
              <a:rPr lang="en-US" smtClean="0"/>
              <a:pPr>
                <a:defRPr/>
              </a:pPr>
              <a:t>2</a:t>
            </a:fld>
            <a:endParaRPr lang="en-US"/>
          </a:p>
        </p:txBody>
      </p:sp>
      <p:sp>
        <p:nvSpPr>
          <p:cNvPr id="5" name="Title 2"/>
          <p:cNvSpPr txBox="1">
            <a:spLocks/>
          </p:cNvSpPr>
          <p:nvPr/>
        </p:nvSpPr>
        <p:spPr bwMode="auto">
          <a:xfrm>
            <a:off x="465667" y="152400"/>
            <a:ext cx="7585075" cy="7223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0033CC"/>
                </a:solidFill>
                <a:effectLst/>
                <a:uLnTx/>
                <a:uFillTx/>
                <a:latin typeface="+mj-lt"/>
                <a:ea typeface="+mj-ea"/>
                <a:cs typeface="+mj-cs"/>
              </a:rPr>
              <a:t>A Commonwealth of Communities</a:t>
            </a:r>
            <a:endParaRPr kumimoji="0" lang="en-US" sz="2400" b="1" i="0" u="none" strike="noStrike" kern="0" cap="none" spc="0" normalizeH="0" baseline="0" noProof="0" dirty="0">
              <a:ln>
                <a:noFill/>
              </a:ln>
              <a:solidFill>
                <a:srgbClr val="0033CC"/>
              </a:solidFill>
              <a:effectLst/>
              <a:uLnTx/>
              <a:uFillTx/>
              <a:latin typeface="+mj-lt"/>
              <a:ea typeface="+mj-ea"/>
              <a:cs typeface="+mj-cs"/>
            </a:endParaRPr>
          </a:p>
        </p:txBody>
      </p:sp>
      <p:pic>
        <p:nvPicPr>
          <p:cNvPr id="6" name="Picture 2"/>
          <p:cNvPicPr>
            <a:picLocks noChangeAspect="1" noChangeArrowheads="1"/>
          </p:cNvPicPr>
          <p:nvPr/>
        </p:nvPicPr>
        <p:blipFill>
          <a:blip r:embed="rId2"/>
          <a:srcRect/>
          <a:stretch>
            <a:fillRect/>
          </a:stretch>
        </p:blipFill>
        <p:spPr bwMode="auto">
          <a:xfrm>
            <a:off x="395909" y="1315884"/>
            <a:ext cx="8302657" cy="4647594"/>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2E52CFE-2BB0-48A7-9F53-4B9D51B44A46}" type="slidenum">
              <a:rPr lang="en-US" smtClean="0"/>
              <a:pPr>
                <a:defRPr/>
              </a:pPr>
              <a:t>20</a:t>
            </a:fld>
            <a:endParaRPr lang="en-US"/>
          </a:p>
        </p:txBody>
      </p:sp>
      <p:sp>
        <p:nvSpPr>
          <p:cNvPr id="3" name="Title 2"/>
          <p:cNvSpPr>
            <a:spLocks noGrp="1"/>
          </p:cNvSpPr>
          <p:nvPr>
            <p:ph type="title"/>
          </p:nvPr>
        </p:nvSpPr>
        <p:spPr/>
        <p:txBody>
          <a:bodyPr/>
          <a:lstStyle/>
          <a:p>
            <a:r>
              <a:rPr lang="en-US" sz="2000" dirty="0" smtClean="0"/>
              <a:t>Moving Towards Higher Education/Qualifications</a:t>
            </a:r>
            <a:endParaRPr lang="en-US" sz="2000" dirty="0"/>
          </a:p>
        </p:txBody>
      </p:sp>
      <p:sp>
        <p:nvSpPr>
          <p:cNvPr id="5" name="Content Placeholder 2"/>
          <p:cNvSpPr txBox="1">
            <a:spLocks/>
          </p:cNvSpPr>
          <p:nvPr/>
        </p:nvSpPr>
        <p:spPr bwMode="auto">
          <a:xfrm>
            <a:off x="405517" y="1232453"/>
            <a:ext cx="8499944" cy="34858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1313" indent="-341313">
              <a:spcBef>
                <a:spcPts val="1800"/>
              </a:spcBef>
              <a:buClr>
                <a:srgbClr val="C00000"/>
              </a:buClr>
              <a:buFont typeface="Wingdings" pitchFamily="2" charset="2"/>
              <a:buChar char="§"/>
            </a:pPr>
            <a:r>
              <a:rPr lang="en-US" sz="2000" b="0" dirty="0" smtClean="0"/>
              <a:t>Accreditation, UPK and QRIS all have requirements on minimum number of educators who must possess a college degree</a:t>
            </a:r>
          </a:p>
          <a:p>
            <a:pPr marL="341313" lvl="0" indent="-341313">
              <a:spcBef>
                <a:spcPts val="1800"/>
              </a:spcBef>
              <a:buClr>
                <a:srgbClr val="C00000"/>
              </a:buClr>
              <a:buFont typeface="Wingdings" pitchFamily="2" charset="2"/>
              <a:buChar char="§"/>
            </a:pPr>
            <a:r>
              <a:rPr lang="en-US" sz="2000" b="0" dirty="0" smtClean="0"/>
              <a:t>EEC Scholarship supports about 3 courses/year per student</a:t>
            </a:r>
          </a:p>
          <a:p>
            <a:pPr marL="798513" lvl="1" indent="-341313">
              <a:spcBef>
                <a:spcPts val="1200"/>
              </a:spcBef>
              <a:buClr>
                <a:srgbClr val="C00000"/>
              </a:buClr>
              <a:buFont typeface="Wingdings" pitchFamily="2" charset="2"/>
              <a:buChar char="Ø"/>
            </a:pPr>
            <a:r>
              <a:rPr lang="en-US" sz="2000" b="0" dirty="0" smtClean="0"/>
              <a:t>6-7 years for Associate’s Degree</a:t>
            </a:r>
          </a:p>
          <a:p>
            <a:pPr marL="798513" lvl="1" indent="-341313">
              <a:spcBef>
                <a:spcPts val="1200"/>
              </a:spcBef>
              <a:buClr>
                <a:srgbClr val="C00000"/>
              </a:buClr>
              <a:buFont typeface="Wingdings" pitchFamily="2" charset="2"/>
              <a:buChar char="Ø"/>
            </a:pPr>
            <a:r>
              <a:rPr lang="en-US" sz="2000" b="0" dirty="0" smtClean="0"/>
              <a:t>13 years for a Bachelor’s Degree</a:t>
            </a:r>
          </a:p>
          <a:p>
            <a:pPr marL="341313" lvl="0" indent="-341313">
              <a:buClr>
                <a:srgbClr val="C00000"/>
              </a:buClr>
              <a:buFont typeface="Wingdings" pitchFamily="2" charset="2"/>
              <a:buChar char="§"/>
            </a:pPr>
            <a:endParaRPr lang="en-US" dirty="0" smtClean="0"/>
          </a:p>
          <a:p>
            <a:pPr lvl="0"/>
            <a:endParaRPr lang="en-US" sz="1200" dirty="0" smtClean="0"/>
          </a:p>
          <a:p>
            <a:pPr marL="285750" indent="-285750">
              <a:buClr>
                <a:srgbClr val="C00000"/>
              </a:buClr>
              <a:buFont typeface="Wingdings" pitchFamily="2" charset="2"/>
              <a:buChar char="§"/>
            </a:pPr>
            <a:r>
              <a:rPr lang="en-US" sz="2000" b="0" dirty="0" smtClean="0"/>
              <a:t> However still unequal compensation structure</a:t>
            </a:r>
          </a:p>
          <a:p>
            <a:pPr marL="742950" lvl="1" indent="-285750">
              <a:spcBef>
                <a:spcPts val="900"/>
              </a:spcBef>
              <a:buClr>
                <a:srgbClr val="C00000"/>
              </a:buClr>
              <a:buFont typeface="Wingdings" pitchFamily="2" charset="2"/>
              <a:buChar char="Ø"/>
            </a:pPr>
            <a:r>
              <a:rPr lang="en-US" sz="2000" b="0" dirty="0" smtClean="0"/>
              <a:t>Family child care provider median salary: </a:t>
            </a:r>
            <a:r>
              <a:rPr lang="en-US" sz="2000" b="0" dirty="0" smtClean="0">
                <a:solidFill>
                  <a:srgbClr val="C00000"/>
                </a:solidFill>
              </a:rPr>
              <a:t>$25,001 - $27,500</a:t>
            </a:r>
            <a:r>
              <a:rPr lang="en-US" sz="2000" b="0" dirty="0" smtClean="0"/>
              <a:t>*</a:t>
            </a:r>
            <a:r>
              <a:rPr lang="en-US" sz="2000" b="0" dirty="0" smtClean="0">
                <a:solidFill>
                  <a:srgbClr val="C00000"/>
                </a:solidFill>
              </a:rPr>
              <a:t> </a:t>
            </a:r>
          </a:p>
          <a:p>
            <a:pPr marL="742950" lvl="1" indent="-285750">
              <a:spcBef>
                <a:spcPts val="900"/>
              </a:spcBef>
              <a:buClr>
                <a:srgbClr val="C00000"/>
              </a:buClr>
              <a:buFont typeface="Wingdings" pitchFamily="2" charset="2"/>
              <a:buChar char="Ø"/>
            </a:pPr>
            <a:r>
              <a:rPr lang="en-US" sz="2000" b="0" dirty="0" smtClean="0"/>
              <a:t>Center-based educator median salary: </a:t>
            </a:r>
            <a:r>
              <a:rPr lang="en-US" sz="2000" b="0" dirty="0" smtClean="0">
                <a:solidFill>
                  <a:srgbClr val="C00000"/>
                </a:solidFill>
              </a:rPr>
              <a:t>$22,501 - $25,000</a:t>
            </a:r>
            <a:r>
              <a:rPr lang="en-US" sz="2000" b="0" dirty="0" smtClean="0"/>
              <a:t>* </a:t>
            </a:r>
          </a:p>
          <a:p>
            <a:pPr marL="742950" lvl="1" indent="-285750">
              <a:spcBef>
                <a:spcPts val="900"/>
              </a:spcBef>
              <a:buClr>
                <a:srgbClr val="C00000"/>
              </a:buClr>
              <a:buFont typeface="Wingdings" pitchFamily="2" charset="2"/>
              <a:buChar char="Ø"/>
            </a:pPr>
            <a:r>
              <a:rPr lang="en-US" sz="2000" b="0" dirty="0" smtClean="0"/>
              <a:t>Public school educator avg. starting salary in MA:  </a:t>
            </a:r>
            <a:r>
              <a:rPr lang="en-US" sz="2000" b="0" dirty="0" smtClean="0">
                <a:solidFill>
                  <a:srgbClr val="C00000"/>
                </a:solidFill>
              </a:rPr>
              <a:t>$40,462</a:t>
            </a:r>
            <a:r>
              <a:rPr lang="en-US" sz="2000" b="0" dirty="0" smtClean="0"/>
              <a:t>**</a:t>
            </a:r>
          </a:p>
          <a:p>
            <a:pPr marL="285750" indent="-285750">
              <a:spcBef>
                <a:spcPts val="1200"/>
              </a:spcBef>
              <a:buClr>
                <a:srgbClr val="C00000"/>
              </a:buClr>
              <a:buFont typeface="Wingdings" pitchFamily="2" charset="2"/>
              <a:buChar char="§"/>
            </a:pPr>
            <a:r>
              <a:rPr lang="en-US" sz="2000" b="0" dirty="0" smtClean="0"/>
              <a:t>Est. 30% of the early educator workforce </a:t>
            </a:r>
            <a:r>
              <a:rPr lang="en-US" sz="2000" b="0" dirty="0" err="1" smtClean="0"/>
              <a:t>attrits</a:t>
            </a:r>
            <a:r>
              <a:rPr lang="en-US" sz="2000" b="0" dirty="0" smtClean="0"/>
              <a:t> annually.</a:t>
            </a:r>
          </a:p>
          <a:p>
            <a:pPr marL="285750" indent="-285750">
              <a:spcBef>
                <a:spcPts val="1200"/>
              </a:spcBef>
              <a:buClr>
                <a:srgbClr val="C00000"/>
              </a:buClr>
              <a:buFont typeface="Wingdings" pitchFamily="2" charset="2"/>
              <a:buChar char="§"/>
            </a:pPr>
            <a:r>
              <a:rPr lang="en-US" sz="2000" b="0" dirty="0" smtClean="0"/>
              <a:t>Salaries/ benefits = most significant operation costs for programs</a:t>
            </a:r>
          </a:p>
          <a:p>
            <a:pPr lvl="0"/>
            <a:endParaRPr lang="en-US" sz="1200" dirty="0" smtClean="0"/>
          </a:p>
          <a:p>
            <a:pPr marL="341313" lvl="0" indent="-341313">
              <a:buClr>
                <a:srgbClr val="C00000"/>
              </a:buClr>
              <a:buFont typeface="Wingdings" pitchFamily="2" charset="2"/>
              <a:buChar char="§"/>
            </a:pPr>
            <a:endParaRPr lang="en-US" dirty="0" smtClean="0"/>
          </a:p>
          <a:p>
            <a:pPr marL="341313" lvl="0" indent="-341313">
              <a:buClr>
                <a:srgbClr val="C00000"/>
              </a:buClr>
              <a:buFont typeface="Wingdings" pitchFamily="2" charset="2"/>
              <a:buChar char="§"/>
            </a:pPr>
            <a:endParaRPr lang="en-US" dirty="0" smtClean="0"/>
          </a:p>
          <a:p>
            <a:pPr marL="341313" lvl="0" indent="-341313">
              <a:buClr>
                <a:srgbClr val="C00000"/>
              </a:buClr>
              <a:buFont typeface="Wingdings" pitchFamily="2" charset="2"/>
              <a:buChar char="§"/>
            </a:pPr>
            <a:endParaRPr lang="en-US" u="sng" dirty="0" smtClean="0"/>
          </a:p>
        </p:txBody>
      </p:sp>
      <p:pic>
        <p:nvPicPr>
          <p:cNvPr id="6" name="Picture 1"/>
          <p:cNvPicPr>
            <a:picLocks noChangeAspect="1" noChangeArrowheads="1"/>
          </p:cNvPicPr>
          <p:nvPr/>
        </p:nvPicPr>
        <p:blipFill>
          <a:blip r:embed="rId3"/>
          <a:srcRect/>
          <a:stretch>
            <a:fillRect/>
          </a:stretch>
        </p:blipFill>
        <p:spPr bwMode="auto">
          <a:xfrm>
            <a:off x="6093317" y="2385770"/>
            <a:ext cx="3050683" cy="1826572"/>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2E52CFE-2BB0-48A7-9F53-4B9D51B44A46}" type="slidenum">
              <a:rPr lang="en-US" smtClean="0"/>
              <a:pPr>
                <a:defRPr/>
              </a:pPr>
              <a:t>21</a:t>
            </a:fld>
            <a:endParaRPr lang="en-US"/>
          </a:p>
        </p:txBody>
      </p:sp>
      <p:sp>
        <p:nvSpPr>
          <p:cNvPr id="3" name="Title 2"/>
          <p:cNvSpPr>
            <a:spLocks noGrp="1"/>
          </p:cNvSpPr>
          <p:nvPr>
            <p:ph type="title"/>
          </p:nvPr>
        </p:nvSpPr>
        <p:spPr/>
        <p:txBody>
          <a:bodyPr/>
          <a:lstStyle/>
          <a:p>
            <a:r>
              <a:rPr lang="en-US" dirty="0" smtClean="0"/>
              <a:t>Notable Accomplishments</a:t>
            </a:r>
            <a:endParaRPr lang="en-US" dirty="0"/>
          </a:p>
        </p:txBody>
      </p:sp>
      <p:sp>
        <p:nvSpPr>
          <p:cNvPr id="5" name="Content Placeholder 2"/>
          <p:cNvSpPr txBox="1">
            <a:spLocks/>
          </p:cNvSpPr>
          <p:nvPr/>
        </p:nvSpPr>
        <p:spPr bwMode="auto">
          <a:xfrm>
            <a:off x="405517" y="1160890"/>
            <a:ext cx="8499944" cy="47555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z="1600" dirty="0" smtClean="0"/>
              <a:t>Creation of EEC </a:t>
            </a:r>
            <a:r>
              <a:rPr lang="en-US" sz="1600" b="0" dirty="0" smtClean="0"/>
              <a:t>(</a:t>
            </a:r>
            <a:r>
              <a:rPr lang="en-US" sz="1600" b="0" i="1" dirty="0" smtClean="0"/>
              <a:t>FY05</a:t>
            </a:r>
            <a:r>
              <a:rPr lang="en-US" sz="1600" b="0" dirty="0" smtClean="0"/>
              <a:t>)</a:t>
            </a:r>
          </a:p>
          <a:p>
            <a:pPr lvl="0">
              <a:spcBef>
                <a:spcPts val="600"/>
              </a:spcBef>
            </a:pPr>
            <a:r>
              <a:rPr lang="en-US" sz="1600" b="0" dirty="0" smtClean="0"/>
              <a:t>Early Childhood Educators </a:t>
            </a:r>
            <a:r>
              <a:rPr lang="en-US" sz="1600" dirty="0" smtClean="0"/>
              <a:t>Scholarship</a:t>
            </a:r>
            <a:r>
              <a:rPr lang="en-US" sz="1600" b="0" dirty="0" smtClean="0"/>
              <a:t> program launched (</a:t>
            </a:r>
            <a:r>
              <a:rPr lang="en-US" sz="1600" b="0" i="1" dirty="0" smtClean="0"/>
              <a:t>FY06</a:t>
            </a:r>
            <a:r>
              <a:rPr lang="en-US" sz="1600" b="0" dirty="0" smtClean="0"/>
              <a:t>)</a:t>
            </a:r>
          </a:p>
          <a:p>
            <a:pPr lvl="0">
              <a:spcBef>
                <a:spcPts val="600"/>
              </a:spcBef>
            </a:pPr>
            <a:r>
              <a:rPr lang="en-US" sz="1600" b="0" dirty="0" smtClean="0"/>
              <a:t>Universal Pre-Kindergarten (</a:t>
            </a:r>
            <a:r>
              <a:rPr lang="en-US" sz="1600" dirty="0" smtClean="0"/>
              <a:t>UPK</a:t>
            </a:r>
            <a:r>
              <a:rPr lang="en-US" sz="1600" b="0" dirty="0" smtClean="0"/>
              <a:t>) Program launched (</a:t>
            </a:r>
            <a:r>
              <a:rPr lang="en-US" sz="1600" b="0" i="1" dirty="0" smtClean="0"/>
              <a:t>FY07</a:t>
            </a:r>
            <a:r>
              <a:rPr lang="en-US" sz="1600" b="0" dirty="0" smtClean="0"/>
              <a:t>) </a:t>
            </a:r>
          </a:p>
          <a:p>
            <a:pPr lvl="0">
              <a:spcBef>
                <a:spcPts val="600"/>
              </a:spcBef>
            </a:pPr>
            <a:r>
              <a:rPr lang="en-US" sz="1600" b="0" dirty="0" smtClean="0"/>
              <a:t>Professional Development </a:t>
            </a:r>
            <a:r>
              <a:rPr lang="en-US" sz="1600" dirty="0" smtClean="0"/>
              <a:t>Calendar</a:t>
            </a:r>
            <a:r>
              <a:rPr lang="en-US" sz="1600" b="0" dirty="0" smtClean="0"/>
              <a:t> posted online (</a:t>
            </a:r>
            <a:r>
              <a:rPr lang="en-US" sz="1600" b="0" i="1" dirty="0" smtClean="0"/>
              <a:t>FY08</a:t>
            </a:r>
            <a:r>
              <a:rPr lang="en-US" sz="1600" b="0" dirty="0" smtClean="0"/>
              <a:t>)</a:t>
            </a:r>
          </a:p>
          <a:p>
            <a:pPr lvl="0">
              <a:spcBef>
                <a:spcPts val="600"/>
              </a:spcBef>
            </a:pPr>
            <a:r>
              <a:rPr lang="en-US" sz="1600" dirty="0" smtClean="0"/>
              <a:t>Workforce Task Force </a:t>
            </a:r>
            <a:r>
              <a:rPr lang="en-US" sz="1600" b="0" dirty="0" smtClean="0"/>
              <a:t>Review and Report (</a:t>
            </a:r>
            <a:r>
              <a:rPr lang="en-US" sz="1600" b="0" i="1" dirty="0" smtClean="0"/>
              <a:t>FY08</a:t>
            </a:r>
            <a:r>
              <a:rPr lang="en-US" sz="1600" b="0" dirty="0" smtClean="0"/>
              <a:t>)</a:t>
            </a:r>
          </a:p>
          <a:p>
            <a:pPr>
              <a:spcBef>
                <a:spcPts val="600"/>
              </a:spcBef>
            </a:pPr>
            <a:r>
              <a:rPr lang="en-US" sz="1600" b="0" dirty="0" smtClean="0"/>
              <a:t>Updates to program </a:t>
            </a:r>
            <a:r>
              <a:rPr lang="en-US" sz="1600" dirty="0" smtClean="0"/>
              <a:t>licensing regulations </a:t>
            </a:r>
            <a:r>
              <a:rPr lang="en-US" sz="1600" b="0" dirty="0" smtClean="0"/>
              <a:t>(</a:t>
            </a:r>
            <a:r>
              <a:rPr lang="en-US" sz="1600" b="0" i="1" dirty="0" smtClean="0"/>
              <a:t>FY10</a:t>
            </a:r>
            <a:r>
              <a:rPr lang="en-US" sz="1600" b="0" dirty="0" smtClean="0"/>
              <a:t>)</a:t>
            </a:r>
          </a:p>
          <a:p>
            <a:pPr>
              <a:spcBef>
                <a:spcPts val="600"/>
              </a:spcBef>
            </a:pPr>
            <a:r>
              <a:rPr lang="en-US" sz="1600" b="0" dirty="0" smtClean="0"/>
              <a:t>Professional Qualifications </a:t>
            </a:r>
            <a:r>
              <a:rPr lang="en-US" sz="1600" dirty="0" smtClean="0"/>
              <a:t>Registry</a:t>
            </a:r>
            <a:r>
              <a:rPr lang="en-US" sz="1600" b="0" dirty="0" smtClean="0"/>
              <a:t> established (</a:t>
            </a:r>
            <a:r>
              <a:rPr lang="en-US" sz="1600" b="0" i="1" dirty="0" smtClean="0"/>
              <a:t>FY10</a:t>
            </a:r>
            <a:r>
              <a:rPr lang="en-US" sz="1600" b="0" dirty="0" smtClean="0"/>
              <a:t>)</a:t>
            </a:r>
          </a:p>
          <a:p>
            <a:pPr>
              <a:spcBef>
                <a:spcPts val="600"/>
              </a:spcBef>
            </a:pPr>
            <a:r>
              <a:rPr lang="en-US" sz="1600" dirty="0" smtClean="0"/>
              <a:t>Guidelines and Standards </a:t>
            </a:r>
            <a:r>
              <a:rPr lang="en-US" sz="1600" b="0" dirty="0" smtClean="0"/>
              <a:t>for early education and care* (</a:t>
            </a:r>
            <a:r>
              <a:rPr lang="en-US" sz="1600" b="0" i="1" dirty="0" smtClean="0"/>
              <a:t>FY10-14</a:t>
            </a:r>
            <a:r>
              <a:rPr lang="en-US" sz="1600" b="0" dirty="0" smtClean="0"/>
              <a:t>)</a:t>
            </a:r>
            <a:endParaRPr lang="en-US" sz="1600" b="0" kern="0" dirty="0" smtClean="0">
              <a:cs typeface="ヒラギノ角ゴ Pro W3"/>
            </a:endParaRPr>
          </a:p>
          <a:p>
            <a:pPr lvl="0">
              <a:spcBef>
                <a:spcPts val="600"/>
              </a:spcBef>
            </a:pPr>
            <a:r>
              <a:rPr lang="en-US" sz="1600" b="0" dirty="0" smtClean="0"/>
              <a:t>Quality Rating and Improvement System (</a:t>
            </a:r>
            <a:r>
              <a:rPr lang="en-US" sz="1600" dirty="0" smtClean="0"/>
              <a:t>QRIS</a:t>
            </a:r>
            <a:r>
              <a:rPr lang="en-US" sz="1600" b="0" dirty="0" smtClean="0"/>
              <a:t>) launched (</a:t>
            </a:r>
            <a:r>
              <a:rPr lang="en-US" sz="1600" b="0" i="1" dirty="0" smtClean="0"/>
              <a:t>FY11</a:t>
            </a:r>
            <a:r>
              <a:rPr lang="en-US" sz="1600" b="0" dirty="0" smtClean="0"/>
              <a:t>)</a:t>
            </a:r>
          </a:p>
          <a:p>
            <a:pPr lvl="0">
              <a:spcBef>
                <a:spcPts val="600"/>
              </a:spcBef>
            </a:pPr>
            <a:r>
              <a:rPr lang="en-US" sz="1600" b="0" dirty="0" smtClean="0"/>
              <a:t>“</a:t>
            </a:r>
            <a:r>
              <a:rPr lang="en-US" sz="1600" dirty="0" smtClean="0"/>
              <a:t>Brain Building in Progress</a:t>
            </a:r>
            <a:r>
              <a:rPr lang="en-US" sz="1600" b="0" dirty="0" smtClean="0"/>
              <a:t>” Campaign launched (</a:t>
            </a:r>
            <a:r>
              <a:rPr lang="en-US" sz="1600" b="0" i="1" dirty="0" smtClean="0"/>
              <a:t>FY11</a:t>
            </a:r>
            <a:r>
              <a:rPr lang="en-US" sz="1600" b="0" dirty="0" smtClean="0"/>
              <a:t>)</a:t>
            </a:r>
          </a:p>
          <a:p>
            <a:pPr lvl="0">
              <a:spcBef>
                <a:spcPts val="600"/>
              </a:spcBef>
            </a:pPr>
            <a:r>
              <a:rPr lang="en-US" sz="1600" b="0" dirty="0" smtClean="0"/>
              <a:t>$50 million federal Early Learning Challenge (</a:t>
            </a:r>
            <a:r>
              <a:rPr lang="en-US" sz="1600" dirty="0" smtClean="0"/>
              <a:t>ELC</a:t>
            </a:r>
            <a:r>
              <a:rPr lang="en-US" sz="1600" b="0" dirty="0" smtClean="0"/>
              <a:t>) Grant award (</a:t>
            </a:r>
            <a:r>
              <a:rPr lang="en-US" sz="1600" b="0" i="1" dirty="0" smtClean="0"/>
              <a:t>2012-2015</a:t>
            </a:r>
            <a:r>
              <a:rPr lang="en-US" sz="1600" b="0" dirty="0" smtClean="0"/>
              <a:t>)</a:t>
            </a:r>
          </a:p>
          <a:p>
            <a:pPr marL="227013" indent="-227013">
              <a:spcBef>
                <a:spcPts val="600"/>
              </a:spcBef>
              <a:buClr>
                <a:srgbClr val="C00000"/>
              </a:buClr>
            </a:pPr>
            <a:r>
              <a:rPr lang="en-US" sz="1600" b="0" dirty="0" smtClean="0"/>
              <a:t>Enhancements to </a:t>
            </a:r>
            <a:r>
              <a:rPr lang="en-US" sz="1600" b="0" i="1" dirty="0" smtClean="0"/>
              <a:t>background</a:t>
            </a:r>
            <a:r>
              <a:rPr lang="en-US" sz="1600" b="0" dirty="0" smtClean="0"/>
              <a:t> </a:t>
            </a:r>
            <a:r>
              <a:rPr lang="en-US" sz="1600" b="0" i="1" dirty="0" smtClean="0"/>
              <a:t>records checks (</a:t>
            </a:r>
            <a:r>
              <a:rPr lang="en-US" sz="1600" dirty="0" smtClean="0"/>
              <a:t>BRC</a:t>
            </a:r>
            <a:r>
              <a:rPr lang="en-US" sz="1600" b="0" i="1" dirty="0" smtClean="0"/>
              <a:t>) (FY13)</a:t>
            </a:r>
          </a:p>
          <a:p>
            <a:pPr marL="227013" indent="-227013">
              <a:spcBef>
                <a:spcPts val="600"/>
              </a:spcBef>
              <a:buClr>
                <a:srgbClr val="C00000"/>
              </a:buClr>
            </a:pPr>
            <a:r>
              <a:rPr lang="en-US" sz="1600" dirty="0" smtClean="0"/>
              <a:t>Rate increases </a:t>
            </a:r>
            <a:r>
              <a:rPr lang="en-US" sz="1600" b="0" dirty="0" smtClean="0"/>
              <a:t>for subsidized providers of early education and care (</a:t>
            </a:r>
            <a:r>
              <a:rPr lang="en-US" sz="1600" b="0" i="1" dirty="0" smtClean="0"/>
              <a:t>FY14, FY15</a:t>
            </a:r>
            <a:r>
              <a:rPr lang="en-US" sz="1600" b="0" dirty="0" smtClean="0"/>
              <a:t>)</a:t>
            </a:r>
          </a:p>
          <a:p>
            <a:pPr marL="227013" indent="-227013">
              <a:spcBef>
                <a:spcPts val="600"/>
              </a:spcBef>
              <a:buClr>
                <a:srgbClr val="C00000"/>
              </a:buClr>
            </a:pPr>
            <a:r>
              <a:rPr lang="en-US" sz="1600" b="0" dirty="0" smtClean="0"/>
              <a:t>Capital fund for early education and care </a:t>
            </a:r>
            <a:r>
              <a:rPr lang="en-US" sz="1600" dirty="0" smtClean="0"/>
              <a:t>facilities</a:t>
            </a:r>
            <a:r>
              <a:rPr lang="en-US" sz="1600" b="0" i="1" dirty="0" smtClean="0"/>
              <a:t> (FY14)</a:t>
            </a:r>
          </a:p>
          <a:p>
            <a:pPr marL="230188" indent="-230188">
              <a:spcBef>
                <a:spcPts val="600"/>
              </a:spcBef>
              <a:buClr>
                <a:srgbClr val="C00000"/>
              </a:buClr>
            </a:pPr>
            <a:r>
              <a:rPr lang="en-US" sz="1600" b="0" dirty="0" smtClean="0"/>
              <a:t>Initial design of a </a:t>
            </a:r>
            <a:r>
              <a:rPr lang="en-US" sz="1600" dirty="0" smtClean="0"/>
              <a:t>differential licensing </a:t>
            </a:r>
            <a:r>
              <a:rPr lang="en-US" sz="1600" b="0" dirty="0" smtClean="0"/>
              <a:t>model (</a:t>
            </a:r>
            <a:r>
              <a:rPr lang="en-US" sz="1600" b="0" i="1" dirty="0" smtClean="0"/>
              <a:t>FY14</a:t>
            </a:r>
            <a:r>
              <a:rPr lang="en-US" sz="1600" b="0" dirty="0" smtClean="0"/>
              <a:t>)</a:t>
            </a:r>
          </a:p>
          <a:p>
            <a:pPr marL="230188" indent="-230188">
              <a:spcBef>
                <a:spcPts val="600"/>
              </a:spcBef>
              <a:buClr>
                <a:srgbClr val="C00000"/>
              </a:buClr>
            </a:pPr>
            <a:r>
              <a:rPr lang="en-US" sz="1600" b="0" dirty="0" smtClean="0"/>
              <a:t>NGA </a:t>
            </a:r>
            <a:r>
              <a:rPr lang="en-US" sz="1600" dirty="0" smtClean="0"/>
              <a:t>Birth to Third Grade Strategy </a:t>
            </a:r>
            <a:r>
              <a:rPr lang="en-US" sz="1600" b="0" dirty="0" smtClean="0"/>
              <a:t>with ESE and DHE (</a:t>
            </a:r>
            <a:r>
              <a:rPr lang="en-US" sz="1600" b="0" i="1" dirty="0" smtClean="0"/>
              <a:t>FY14</a:t>
            </a:r>
            <a:r>
              <a:rPr lang="en-US" sz="1600" b="0" dirty="0" smtClean="0"/>
              <a:t>)</a:t>
            </a:r>
          </a:p>
          <a:p>
            <a:pPr marL="230188" indent="-230188">
              <a:spcBef>
                <a:spcPts val="600"/>
              </a:spcBef>
              <a:buClr>
                <a:srgbClr val="C00000"/>
              </a:buClr>
            </a:pPr>
            <a:r>
              <a:rPr lang="en-US" sz="1600" dirty="0" smtClean="0"/>
              <a:t>Legislative commission review </a:t>
            </a:r>
            <a:r>
              <a:rPr lang="en-US" sz="1600" b="0" dirty="0" smtClean="0"/>
              <a:t>on EEC administration and operations (</a:t>
            </a:r>
            <a:r>
              <a:rPr lang="en-US" sz="1600" b="0" i="1" dirty="0" smtClean="0"/>
              <a:t>FY14</a:t>
            </a:r>
            <a:r>
              <a:rPr lang="en-US" sz="1600" b="0" dirty="0" smtClean="0"/>
              <a:t>)</a:t>
            </a:r>
          </a:p>
          <a:p>
            <a:pPr marL="687388" lvl="1" indent="-230188">
              <a:spcBef>
                <a:spcPts val="1200"/>
              </a:spcBef>
              <a:buClr>
                <a:srgbClr val="C00000"/>
              </a:buClr>
              <a:buFont typeface="Courier New" pitchFamily="49" charset="0"/>
              <a:buChar char="o"/>
            </a:pPr>
            <a:endParaRPr lang="en-US" sz="1200" dirty="0" smtClean="0"/>
          </a:p>
        </p:txBody>
      </p:sp>
      <p:pic>
        <p:nvPicPr>
          <p:cNvPr id="6" name="Picture 6"/>
          <p:cNvPicPr>
            <a:picLocks noChangeAspect="1" noChangeArrowheads="1"/>
          </p:cNvPicPr>
          <p:nvPr/>
        </p:nvPicPr>
        <p:blipFill>
          <a:blip r:embed="rId3" cstate="print"/>
          <a:srcRect/>
          <a:stretch>
            <a:fillRect/>
          </a:stretch>
        </p:blipFill>
        <p:spPr bwMode="auto">
          <a:xfrm>
            <a:off x="6670112" y="1726356"/>
            <a:ext cx="2069189" cy="184578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2CBDBF96-4E2D-43E0-BD17-1C4EADEBF4C4}" type="slidenum">
              <a:rPr lang="en-US" smtClean="0"/>
              <a:pPr>
                <a:defRPr/>
              </a:pPr>
              <a:t>22</a:t>
            </a:fld>
            <a:endParaRPr lang="en-US"/>
          </a:p>
        </p:txBody>
      </p:sp>
      <p:sp>
        <p:nvSpPr>
          <p:cNvPr id="5" name="Title 4"/>
          <p:cNvSpPr>
            <a:spLocks noGrp="1"/>
          </p:cNvSpPr>
          <p:nvPr>
            <p:ph type="title"/>
          </p:nvPr>
        </p:nvSpPr>
        <p:spPr/>
        <p:txBody>
          <a:bodyPr/>
          <a:lstStyle/>
          <a:p>
            <a:r>
              <a:rPr lang="en-US" dirty="0" smtClean="0"/>
              <a:t>Challenges</a:t>
            </a:r>
            <a:endParaRPr lang="en-US" dirty="0"/>
          </a:p>
        </p:txBody>
      </p:sp>
      <p:sp>
        <p:nvSpPr>
          <p:cNvPr id="4" name="Content Placeholder 2"/>
          <p:cNvSpPr txBox="1">
            <a:spLocks/>
          </p:cNvSpPr>
          <p:nvPr/>
        </p:nvSpPr>
        <p:spPr bwMode="auto">
          <a:xfrm>
            <a:off x="508221" y="1121134"/>
            <a:ext cx="8071236" cy="46601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ts val="2400"/>
              </a:spcBef>
              <a:buClr>
                <a:srgbClr val="9E3039"/>
              </a:buClr>
              <a:buSzPct val="80000"/>
              <a:buFont typeface="Wingdings" pitchFamily="2" charset="2"/>
              <a:buChar char="l"/>
            </a:pPr>
            <a:r>
              <a:rPr lang="en-US" sz="2200" dirty="0" smtClean="0"/>
              <a:t>Increasing </a:t>
            </a:r>
            <a:r>
              <a:rPr lang="en-US" sz="2200" dirty="0" smtClean="0">
                <a:solidFill>
                  <a:srgbClr val="C00000"/>
                </a:solidFill>
              </a:rPr>
              <a:t>Access</a:t>
            </a:r>
            <a:r>
              <a:rPr lang="en-US" sz="2200" dirty="0" smtClean="0"/>
              <a:t> - Income Eligible, Supportive</a:t>
            </a:r>
          </a:p>
          <a:p>
            <a:pPr marL="342900" lvl="0" indent="-342900" eaLnBrk="1" hangingPunct="1">
              <a:spcBef>
                <a:spcPts val="1800"/>
              </a:spcBef>
              <a:buClr>
                <a:srgbClr val="9E3039"/>
              </a:buClr>
              <a:buSzPct val="80000"/>
              <a:buFont typeface="Wingdings" pitchFamily="2" charset="2"/>
              <a:buChar char="l"/>
            </a:pPr>
            <a:r>
              <a:rPr lang="en-US" sz="2200" dirty="0" smtClean="0"/>
              <a:t>Improving </a:t>
            </a:r>
            <a:r>
              <a:rPr lang="en-US" sz="2200" dirty="0" smtClean="0">
                <a:solidFill>
                  <a:srgbClr val="C00000"/>
                </a:solidFill>
              </a:rPr>
              <a:t>Affordability</a:t>
            </a:r>
          </a:p>
          <a:p>
            <a:pPr marL="342900" lvl="0" indent="-342900" eaLnBrk="1" hangingPunct="1">
              <a:spcBef>
                <a:spcPts val="1800"/>
              </a:spcBef>
              <a:buClr>
                <a:srgbClr val="9E3039"/>
              </a:buClr>
              <a:buSzPct val="80000"/>
              <a:buFont typeface="Wingdings" pitchFamily="2" charset="2"/>
              <a:buChar char="l"/>
            </a:pPr>
            <a:r>
              <a:rPr lang="en-US" sz="2200" dirty="0" smtClean="0"/>
              <a:t>Supporting </a:t>
            </a:r>
            <a:r>
              <a:rPr lang="en-US" sz="2200" dirty="0" smtClean="0">
                <a:solidFill>
                  <a:srgbClr val="C00000"/>
                </a:solidFill>
              </a:rPr>
              <a:t>Quality</a:t>
            </a:r>
            <a:r>
              <a:rPr lang="en-US" sz="2200" dirty="0" smtClean="0"/>
              <a:t> Agenda</a:t>
            </a:r>
          </a:p>
          <a:p>
            <a:pPr marL="800100" lvl="1" indent="-342900">
              <a:spcBef>
                <a:spcPts val="1200"/>
              </a:spcBef>
              <a:buClr>
                <a:srgbClr val="9E3039"/>
              </a:buClr>
              <a:buSzPct val="80000"/>
              <a:buFont typeface="Courier New" pitchFamily="49" charset="0"/>
              <a:buChar char="o"/>
            </a:pPr>
            <a:r>
              <a:rPr lang="en-US" sz="2200" dirty="0" smtClean="0"/>
              <a:t>Workforce Development</a:t>
            </a:r>
          </a:p>
          <a:p>
            <a:pPr marL="800100" lvl="1" indent="-342900">
              <a:spcBef>
                <a:spcPts val="1200"/>
              </a:spcBef>
              <a:buClr>
                <a:srgbClr val="9E3039"/>
              </a:buClr>
              <a:buSzPct val="80000"/>
              <a:buFont typeface="Courier New" pitchFamily="49" charset="0"/>
              <a:buChar char="o"/>
            </a:pPr>
            <a:r>
              <a:rPr lang="en-US" sz="2200" dirty="0" smtClean="0"/>
              <a:t>Compensation</a:t>
            </a:r>
          </a:p>
          <a:p>
            <a:pPr marL="342900" lvl="0" indent="-342900" eaLnBrk="1" hangingPunct="1">
              <a:spcBef>
                <a:spcPts val="1800"/>
              </a:spcBef>
              <a:buClr>
                <a:srgbClr val="9E3039"/>
              </a:buClr>
              <a:buSzPct val="80000"/>
              <a:buFont typeface="Wingdings" pitchFamily="2" charset="2"/>
              <a:buChar char="l"/>
            </a:pPr>
            <a:r>
              <a:rPr lang="en-US" sz="2200" dirty="0" smtClean="0">
                <a:solidFill>
                  <a:srgbClr val="C00000"/>
                </a:solidFill>
              </a:rPr>
              <a:t>Infrastructure</a:t>
            </a:r>
          </a:p>
          <a:p>
            <a:pPr marL="800100" lvl="1" indent="-342900">
              <a:spcBef>
                <a:spcPts val="1200"/>
              </a:spcBef>
              <a:buClr>
                <a:srgbClr val="9E3039"/>
              </a:buClr>
              <a:buSzPct val="80000"/>
              <a:buFont typeface="Courier New" pitchFamily="49" charset="0"/>
              <a:buChar char="o"/>
            </a:pPr>
            <a:r>
              <a:rPr lang="en-US" sz="2200" dirty="0" smtClean="0"/>
              <a:t>Information Technology</a:t>
            </a:r>
          </a:p>
          <a:p>
            <a:pPr marL="800100" lvl="1" indent="-342900">
              <a:spcBef>
                <a:spcPts val="1200"/>
              </a:spcBef>
              <a:buClr>
                <a:srgbClr val="9E3039"/>
              </a:buClr>
              <a:buSzPct val="80000"/>
              <a:buFont typeface="Courier New" pitchFamily="49" charset="0"/>
              <a:buChar char="o"/>
            </a:pPr>
            <a:r>
              <a:rPr lang="en-US" sz="2200" dirty="0" smtClean="0"/>
              <a:t>Cross-Sector Alignment</a:t>
            </a:r>
          </a:p>
          <a:p>
            <a:pPr marL="800100" lvl="1" indent="-342900">
              <a:spcBef>
                <a:spcPts val="1200"/>
              </a:spcBef>
              <a:buClr>
                <a:srgbClr val="9E3039"/>
              </a:buClr>
              <a:buSzPct val="80000"/>
              <a:buFont typeface="Courier New" pitchFamily="49" charset="0"/>
              <a:buChar char="o"/>
            </a:pPr>
            <a:r>
              <a:rPr lang="en-US" sz="2200" dirty="0" smtClean="0"/>
              <a:t>Staffing, including </a:t>
            </a:r>
            <a:r>
              <a:rPr lang="en-US" sz="2200" i="1" dirty="0" smtClean="0"/>
              <a:t>high licensor caseloads</a:t>
            </a:r>
          </a:p>
          <a:p>
            <a:pPr marL="1257300" lvl="2" indent="-342900">
              <a:spcBef>
                <a:spcPts val="600"/>
              </a:spcBef>
              <a:buClr>
                <a:srgbClr val="9E3039"/>
              </a:buClr>
              <a:buSzPct val="80000"/>
              <a:buFont typeface="Courier New" pitchFamily="49" charset="0"/>
              <a:buChar char="o"/>
            </a:pPr>
            <a:r>
              <a:rPr lang="en-US" sz="2200" dirty="0" smtClean="0">
                <a:solidFill>
                  <a:srgbClr val="6600CC"/>
                </a:solidFill>
              </a:rPr>
              <a:t>273:1 for family child care providers</a:t>
            </a:r>
          </a:p>
          <a:p>
            <a:pPr marL="1257300" lvl="2" indent="-342900">
              <a:spcBef>
                <a:spcPts val="600"/>
              </a:spcBef>
              <a:buClr>
                <a:srgbClr val="9E3039"/>
              </a:buClr>
              <a:buSzPct val="80000"/>
              <a:buFont typeface="Courier New" pitchFamily="49" charset="0"/>
              <a:buChar char="o"/>
            </a:pPr>
            <a:r>
              <a:rPr lang="en-US" sz="2200" dirty="0" smtClean="0">
                <a:solidFill>
                  <a:srgbClr val="6600CC"/>
                </a:solidFill>
              </a:rPr>
              <a:t>90:1 for center-based providers</a:t>
            </a:r>
          </a:p>
          <a:p>
            <a:pPr marL="800100" lvl="1" indent="-342900">
              <a:spcBef>
                <a:spcPts val="1200"/>
              </a:spcBef>
              <a:buClr>
                <a:srgbClr val="9E3039"/>
              </a:buClr>
              <a:buSzPct val="80000"/>
              <a:buFont typeface="Courier New" pitchFamily="49" charset="0"/>
              <a:buChar char="o"/>
            </a:pPr>
            <a:endParaRPr lang="en-US" sz="2200" dirty="0" smtClean="0"/>
          </a:p>
          <a:p>
            <a:pPr marL="342900" lvl="0" indent="-342900" eaLnBrk="1" hangingPunct="1">
              <a:spcBef>
                <a:spcPct val="20000"/>
              </a:spcBef>
              <a:buClr>
                <a:srgbClr val="9E3039"/>
              </a:buClr>
              <a:buSzPct val="80000"/>
              <a:buFont typeface="Wingdings" pitchFamily="2" charset="2"/>
              <a:buChar char="l"/>
            </a:pPr>
            <a:endParaRPr lang="en-US" sz="2200" dirty="0" smtClean="0"/>
          </a:p>
          <a:p>
            <a:pPr lvl="0"/>
            <a:endParaRPr lang="en-US" sz="3200" dirty="0" smtClean="0"/>
          </a:p>
          <a:p>
            <a:pPr lvl="0"/>
            <a:endParaRPr lang="en-US" sz="3200" dirty="0" smtClean="0"/>
          </a:p>
          <a:p>
            <a:pPr marL="342900" indent="-342900" eaLnBrk="1" hangingPunct="1">
              <a:spcBef>
                <a:spcPts val="1800"/>
              </a:spcBef>
              <a:buClr>
                <a:srgbClr val="9E3039"/>
              </a:buClr>
              <a:buSzPct val="65000"/>
              <a:buFont typeface="Wingdings" pitchFamily="2" charset="2"/>
              <a:buChar char="l"/>
            </a:pPr>
            <a:endParaRPr lang="en-US" sz="3200" dirty="0" smtClean="0"/>
          </a:p>
          <a:p>
            <a:pPr marL="342900" marR="0" lvl="0" indent="-342900" algn="l" defTabSz="914400" rtl="0" eaLnBrk="1" fontAlgn="base" latinLnBrk="0" hangingPunct="1">
              <a:lnSpc>
                <a:spcPct val="100000"/>
              </a:lnSpc>
              <a:spcBef>
                <a:spcPct val="20000"/>
              </a:spcBef>
              <a:spcAft>
                <a:spcPct val="0"/>
              </a:spcAft>
              <a:buClr>
                <a:srgbClr val="9E3039"/>
              </a:buClr>
              <a:buSzPct val="80000"/>
              <a:buFont typeface="Wingdings" pitchFamily="2" charset="2"/>
              <a:buChar char="l"/>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ヒラギノ角ゴ Pro W3"/>
            </a:endParaRPr>
          </a:p>
          <a:p>
            <a:pPr marL="342900" marR="0" lvl="0" indent="-342900" algn="l" defTabSz="914400" rtl="0" eaLnBrk="1" fontAlgn="base" latinLnBrk="0" hangingPunct="1">
              <a:lnSpc>
                <a:spcPct val="100000"/>
              </a:lnSpc>
              <a:spcBef>
                <a:spcPct val="20000"/>
              </a:spcBef>
              <a:spcAft>
                <a:spcPct val="0"/>
              </a:spcAft>
              <a:buClr>
                <a:srgbClr val="9E3039"/>
              </a:buClr>
              <a:buSzPct val="80000"/>
              <a:buFont typeface="Wingdings" pitchFamily="2" charset="2"/>
              <a:buChar char="l"/>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ヒラギノ角ゴ Pro W3"/>
            </a:endParaRPr>
          </a:p>
          <a:p>
            <a:pPr marL="342900" marR="0" lvl="0" indent="-342900" algn="l" defTabSz="914400" rtl="0" eaLnBrk="1" fontAlgn="base" latinLnBrk="0" hangingPunct="1">
              <a:lnSpc>
                <a:spcPct val="100000"/>
              </a:lnSpc>
              <a:spcBef>
                <a:spcPct val="20000"/>
              </a:spcBef>
              <a:spcAft>
                <a:spcPct val="0"/>
              </a:spcAft>
              <a:buClr>
                <a:srgbClr val="9E3039"/>
              </a:buClr>
              <a:buSzPct val="80000"/>
              <a:buFont typeface="Wingdings" pitchFamily="2" charset="2"/>
              <a:buChar char="l"/>
              <a:tabLst/>
              <a:defRPr/>
            </a:pPr>
            <a:endParaRPr kumimoji="0" lang="en-US" sz="2200" b="0" i="0" u="none" strike="noStrike" kern="0" cap="none" spc="0" normalizeH="0" baseline="0" noProof="0" dirty="0" smtClean="0">
              <a:ln>
                <a:noFill/>
              </a:ln>
              <a:solidFill>
                <a:schemeClr val="tx1"/>
              </a:solidFill>
              <a:effectLst/>
              <a:uLnTx/>
              <a:uFillTx/>
              <a:latin typeface="+mn-lt"/>
              <a:ea typeface="+mn-ea"/>
              <a:cs typeface="ヒラギノ角ゴ Pro W3"/>
            </a:endParaRPr>
          </a:p>
          <a:p>
            <a:pPr marL="342900" marR="0" lvl="0" indent="-342900" algn="l" defTabSz="914400" rtl="0" eaLnBrk="1" fontAlgn="base" latinLnBrk="0" hangingPunct="1">
              <a:lnSpc>
                <a:spcPct val="100000"/>
              </a:lnSpc>
              <a:spcBef>
                <a:spcPct val="20000"/>
              </a:spcBef>
              <a:spcAft>
                <a:spcPct val="0"/>
              </a:spcAft>
              <a:buClr>
                <a:srgbClr val="9E3039"/>
              </a:buClr>
              <a:buSzPct val="80000"/>
              <a:buFont typeface="Wingdings" pitchFamily="2" charset="2"/>
              <a:buChar char="l"/>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ヒラギノ角ゴ Pro W3"/>
            </a:endParaRPr>
          </a:p>
        </p:txBody>
      </p:sp>
      <p:pic>
        <p:nvPicPr>
          <p:cNvPr id="6" name="Picture 4"/>
          <p:cNvPicPr>
            <a:picLocks noChangeAspect="1" noChangeArrowheads="1"/>
          </p:cNvPicPr>
          <p:nvPr/>
        </p:nvPicPr>
        <p:blipFill>
          <a:blip r:embed="rId3"/>
          <a:srcRect/>
          <a:stretch>
            <a:fillRect/>
          </a:stretch>
        </p:blipFill>
        <p:spPr bwMode="auto">
          <a:xfrm>
            <a:off x="4961986" y="1800226"/>
            <a:ext cx="3821791" cy="2143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3EC657DF-FE95-454F-AB66-42CBA9BDA6D9}" type="slidenum">
              <a:rPr lang="en-US" smtClean="0"/>
              <a:pPr>
                <a:defRPr/>
              </a:pPr>
              <a:t>23</a:t>
            </a:fld>
            <a:endParaRPr lang="en-US"/>
          </a:p>
        </p:txBody>
      </p:sp>
      <p:sp>
        <p:nvSpPr>
          <p:cNvPr id="5" name="Title 2"/>
          <p:cNvSpPr txBox="1">
            <a:spLocks/>
          </p:cNvSpPr>
          <p:nvPr/>
        </p:nvSpPr>
        <p:spPr bwMode="auto">
          <a:xfrm>
            <a:off x="465667" y="152400"/>
            <a:ext cx="7585075" cy="7223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0033CC"/>
                </a:solidFill>
                <a:effectLst/>
                <a:uLnTx/>
                <a:uFillTx/>
                <a:latin typeface="+mj-lt"/>
                <a:ea typeface="+mj-ea"/>
                <a:cs typeface="+mj-cs"/>
              </a:rPr>
              <a:t>Partnerships: Current and Potential</a:t>
            </a:r>
            <a:endParaRPr kumimoji="0" lang="en-US" sz="2400" b="1" i="0" u="none" strike="noStrike" kern="0" cap="none" spc="0" normalizeH="0" baseline="0" noProof="0" dirty="0">
              <a:ln>
                <a:noFill/>
              </a:ln>
              <a:solidFill>
                <a:srgbClr val="0033CC"/>
              </a:solidFill>
              <a:effectLst/>
              <a:uLnTx/>
              <a:uFillTx/>
              <a:latin typeface="+mj-lt"/>
              <a:ea typeface="+mj-ea"/>
              <a:cs typeface="+mj-cs"/>
            </a:endParaRPr>
          </a:p>
        </p:txBody>
      </p:sp>
      <p:sp>
        <p:nvSpPr>
          <p:cNvPr id="6" name="Rectangle 5"/>
          <p:cNvSpPr/>
          <p:nvPr/>
        </p:nvSpPr>
        <p:spPr>
          <a:xfrm>
            <a:off x="625151" y="1256307"/>
            <a:ext cx="8080310" cy="5262979"/>
          </a:xfrm>
          <a:prstGeom prst="rect">
            <a:avLst/>
          </a:prstGeom>
        </p:spPr>
        <p:txBody>
          <a:bodyPr wrap="square">
            <a:spAutoFit/>
          </a:bodyPr>
          <a:lstStyle/>
          <a:p>
            <a:r>
              <a:rPr lang="en-US" sz="2800" dirty="0" smtClean="0">
                <a:solidFill>
                  <a:srgbClr val="632B8D"/>
                </a:solidFill>
              </a:rPr>
              <a:t>Race to the Top – Early Learning Challenge</a:t>
            </a:r>
          </a:p>
          <a:p>
            <a:r>
              <a:rPr lang="en-US" sz="2800" dirty="0" smtClean="0">
                <a:solidFill>
                  <a:srgbClr val="632B8D"/>
                </a:solidFill>
              </a:rPr>
              <a:t>	MKEA</a:t>
            </a:r>
          </a:p>
          <a:p>
            <a:endParaRPr lang="en-US" sz="2800" dirty="0" smtClean="0">
              <a:solidFill>
                <a:srgbClr val="632B8D"/>
              </a:solidFill>
            </a:endParaRPr>
          </a:p>
          <a:p>
            <a:r>
              <a:rPr lang="en-US" sz="2800" dirty="0" smtClean="0">
                <a:solidFill>
                  <a:srgbClr val="632B8D"/>
                </a:solidFill>
              </a:rPr>
              <a:t>Birth to 8 Strategy</a:t>
            </a:r>
          </a:p>
          <a:p>
            <a:pPr lvl="1"/>
            <a:r>
              <a:rPr lang="en-US" sz="2800" dirty="0" smtClean="0">
                <a:solidFill>
                  <a:srgbClr val="632B8D"/>
                </a:solidFill>
              </a:rPr>
              <a:t>NGA</a:t>
            </a:r>
          </a:p>
          <a:p>
            <a:pPr lvl="1"/>
            <a:r>
              <a:rPr lang="en-US" sz="2800" dirty="0" smtClean="0">
                <a:solidFill>
                  <a:srgbClr val="632B8D"/>
                </a:solidFill>
              </a:rPr>
              <a:t>Early Educators’ Fellowship</a:t>
            </a:r>
          </a:p>
          <a:p>
            <a:endParaRPr lang="en-US" sz="2800" dirty="0" smtClean="0">
              <a:solidFill>
                <a:srgbClr val="632B8D"/>
              </a:solidFill>
            </a:endParaRPr>
          </a:p>
          <a:p>
            <a:r>
              <a:rPr lang="en-US" sz="2800" dirty="0" smtClean="0">
                <a:solidFill>
                  <a:srgbClr val="632B8D"/>
                </a:solidFill>
              </a:rPr>
              <a:t>*Early Literacy Expert Panel</a:t>
            </a:r>
          </a:p>
          <a:p>
            <a:endParaRPr lang="en-US" sz="2800" dirty="0" smtClean="0">
              <a:solidFill>
                <a:srgbClr val="632B8D"/>
              </a:solidFill>
            </a:endParaRPr>
          </a:p>
          <a:p>
            <a:r>
              <a:rPr lang="en-US" sz="2800" dirty="0" smtClean="0">
                <a:solidFill>
                  <a:srgbClr val="632B8D"/>
                </a:solidFill>
              </a:rPr>
              <a:t>*K1 Classroom Grant</a:t>
            </a:r>
          </a:p>
          <a:p>
            <a:endParaRPr lang="en-US" sz="2800" dirty="0" smtClean="0">
              <a:solidFill>
                <a:srgbClr val="632B8D"/>
              </a:solidFill>
            </a:endParaRPr>
          </a:p>
          <a:p>
            <a:r>
              <a:rPr lang="en-US" sz="2800" dirty="0" smtClean="0">
                <a:solidFill>
                  <a:srgbClr val="632B8D"/>
                </a:solidFill>
              </a:rPr>
              <a:t>*Preschool Expansion Grant</a:t>
            </a:r>
            <a:endParaRPr lang="en-US" sz="2400" b="0" dirty="0" smtClean="0">
              <a:solidFill>
                <a:srgbClr val="632B8D"/>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2E52CFE-2BB0-48A7-9F53-4B9D51B44A46}" type="slidenum">
              <a:rPr lang="en-US" smtClean="0"/>
              <a:pPr>
                <a:defRPr/>
              </a:pPr>
              <a:t>24</a:t>
            </a:fld>
            <a:endParaRPr lang="en-US"/>
          </a:p>
        </p:txBody>
      </p:sp>
      <p:sp>
        <p:nvSpPr>
          <p:cNvPr id="3" name="Title 2"/>
          <p:cNvSpPr>
            <a:spLocks noGrp="1"/>
          </p:cNvSpPr>
          <p:nvPr>
            <p:ph type="title"/>
          </p:nvPr>
        </p:nvSpPr>
        <p:spPr/>
        <p:txBody>
          <a:bodyPr/>
          <a:lstStyle/>
          <a:p>
            <a:r>
              <a:rPr lang="en-US" dirty="0" smtClean="0"/>
              <a:t>K1 Classroom Grant Program</a:t>
            </a:r>
            <a:endParaRPr lang="en-US" dirty="0"/>
          </a:p>
        </p:txBody>
      </p:sp>
      <p:sp>
        <p:nvSpPr>
          <p:cNvPr id="4" name="Content Placeholder 2"/>
          <p:cNvSpPr txBox="1">
            <a:spLocks/>
          </p:cNvSpPr>
          <p:nvPr/>
        </p:nvSpPr>
        <p:spPr bwMode="auto">
          <a:xfrm>
            <a:off x="414754" y="1164658"/>
            <a:ext cx="8499944" cy="53997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000" dirty="0" smtClean="0"/>
              <a:t>$1M in FY2015 Budget</a:t>
            </a:r>
          </a:p>
          <a:p>
            <a:pPr marL="344488" indent="-344488">
              <a:spcBef>
                <a:spcPts val="1200"/>
              </a:spcBef>
              <a:buClr>
                <a:srgbClr val="C00000"/>
              </a:buClr>
              <a:buSzPct val="120000"/>
              <a:buFont typeface="Arial" pitchFamily="34" charset="0"/>
              <a:buChar char="•"/>
            </a:pPr>
            <a:r>
              <a:rPr lang="en-US" sz="2000" b="0" dirty="0" smtClean="0"/>
              <a:t>For grants to cities, towns, regional school districts and educational </a:t>
            </a:r>
            <a:r>
              <a:rPr lang="en-US" sz="2000" b="0" dirty="0" err="1" smtClean="0"/>
              <a:t>collaboratives</a:t>
            </a:r>
            <a:r>
              <a:rPr lang="en-US" sz="2000" b="0" dirty="0" smtClean="0"/>
              <a:t> to provide educational opportunities on a voluntary basis to 4-year-olds in the district through the creation of Pre-Kindergarten classrooms</a:t>
            </a:r>
          </a:p>
          <a:p>
            <a:pPr marL="344488" indent="-344488">
              <a:spcBef>
                <a:spcPts val="1200"/>
              </a:spcBef>
              <a:buClr>
                <a:srgbClr val="C00000"/>
              </a:buClr>
              <a:buSzPct val="120000"/>
              <a:buFont typeface="Arial" pitchFamily="34" charset="0"/>
              <a:buChar char="•"/>
            </a:pPr>
            <a:r>
              <a:rPr lang="en-US" sz="2000" b="0" dirty="0" smtClean="0"/>
              <a:t>ESE and EEC to jointly develop application guidelines and approve requests for funding</a:t>
            </a:r>
          </a:p>
          <a:p>
            <a:pPr marL="801688" lvl="1" indent="-344488">
              <a:spcBef>
                <a:spcPts val="1200"/>
              </a:spcBef>
              <a:buClr>
                <a:srgbClr val="C00000"/>
              </a:buClr>
              <a:buSzPct val="120000"/>
              <a:buFont typeface="Courier New" pitchFamily="49" charset="0"/>
              <a:buChar char="o"/>
            </a:pPr>
            <a:r>
              <a:rPr lang="en-US" sz="2000" b="0" dirty="0" smtClean="0"/>
              <a:t>Quality standards on teacher qualifications, curriculum, ideal class size, and best practices </a:t>
            </a:r>
          </a:p>
          <a:p>
            <a:pPr marL="344488" indent="-344488">
              <a:spcBef>
                <a:spcPts val="1200"/>
              </a:spcBef>
              <a:buClr>
                <a:srgbClr val="C00000"/>
              </a:buClr>
              <a:buSzPct val="120000"/>
              <a:buFont typeface="Arial" pitchFamily="34" charset="0"/>
              <a:buChar char="•"/>
            </a:pPr>
            <a:r>
              <a:rPr lang="en-US" sz="2000" b="0" dirty="0" smtClean="0"/>
              <a:t>Preference to be given to innovative, collaborative proposals jointly proposed by school districts, private providers, human service agencies, and local/regional non-profits that ensure Pre-K classrooms have appropriate wrap-around child care and human services; </a:t>
            </a:r>
          </a:p>
          <a:p>
            <a:pPr marL="344488" indent="-344488">
              <a:spcBef>
                <a:spcPts val="1200"/>
              </a:spcBef>
              <a:buClr>
                <a:srgbClr val="C00000"/>
              </a:buClr>
              <a:buSzPct val="120000"/>
              <a:buFont typeface="Arial" pitchFamily="34" charset="0"/>
              <a:buChar char="•"/>
            </a:pPr>
            <a:r>
              <a:rPr lang="en-US" sz="2000" b="0" dirty="0" smtClean="0"/>
              <a:t>Preference may be given to Gateway Cities, level 3 and level 4 schools</a:t>
            </a:r>
          </a:p>
          <a:p>
            <a:pPr marL="341313" indent="-341313">
              <a:spcBef>
                <a:spcPts val="1800"/>
              </a:spcBef>
              <a:buClr>
                <a:srgbClr val="C00000"/>
              </a:buClr>
              <a:buFont typeface="Wingdings" pitchFamily="2" charset="2"/>
              <a:buChar char="§"/>
            </a:pPr>
            <a:endParaRPr lang="en-US" sz="2000" dirty="0" smtClean="0">
              <a:latin typeface="Arial" pitchFamily="34" charset="0"/>
              <a:cs typeface="Arial" pitchFamily="34" charset="0"/>
            </a:endParaRPr>
          </a:p>
          <a:p>
            <a:pPr marL="341313" lvl="0" indent="-341313">
              <a:buClr>
                <a:srgbClr val="C00000"/>
              </a:buClr>
              <a:buFont typeface="Wingdings" pitchFamily="2" charset="2"/>
              <a:buChar char="§"/>
            </a:pPr>
            <a:endParaRPr lang="en-US" dirty="0" smtClean="0"/>
          </a:p>
          <a:p>
            <a:pPr lvl="0"/>
            <a:endParaRPr lang="en-US" sz="1200" dirty="0" smtClean="0"/>
          </a:p>
          <a:p>
            <a:r>
              <a:rPr lang="en-US" dirty="0" smtClean="0"/>
              <a:t> </a:t>
            </a:r>
          </a:p>
          <a:p>
            <a:pPr marL="341313" lvl="0" indent="-341313">
              <a:buClr>
                <a:srgbClr val="C00000"/>
              </a:buClr>
              <a:buFont typeface="Wingdings" pitchFamily="2" charset="2"/>
              <a:buChar char="§"/>
            </a:pPr>
            <a:endParaRPr lang="en-US" dirty="0" smtClean="0"/>
          </a:p>
          <a:p>
            <a:pPr marL="341313" lvl="0" indent="-341313">
              <a:buClr>
                <a:srgbClr val="C00000"/>
              </a:buClr>
              <a:buFont typeface="Wingdings" pitchFamily="2" charset="2"/>
              <a:buChar char="§"/>
            </a:pPr>
            <a:endParaRPr lang="en-US" dirty="0" smtClean="0"/>
          </a:p>
          <a:p>
            <a:pPr marL="341313" lvl="0" indent="-341313">
              <a:buClr>
                <a:srgbClr val="C00000"/>
              </a:buClr>
              <a:buFont typeface="Wingdings" pitchFamily="2" charset="2"/>
              <a:buChar char="§"/>
            </a:pPr>
            <a:endParaRPr lang="en-US" u="sng"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2E52CFE-2BB0-48A7-9F53-4B9D51B44A46}" type="slidenum">
              <a:rPr lang="en-US" smtClean="0"/>
              <a:pPr>
                <a:defRPr/>
              </a:pPr>
              <a:t>25</a:t>
            </a:fld>
            <a:endParaRPr lang="en-US"/>
          </a:p>
        </p:txBody>
      </p:sp>
      <p:sp>
        <p:nvSpPr>
          <p:cNvPr id="3" name="Title 2"/>
          <p:cNvSpPr>
            <a:spLocks noGrp="1"/>
          </p:cNvSpPr>
          <p:nvPr>
            <p:ph type="title"/>
          </p:nvPr>
        </p:nvSpPr>
        <p:spPr/>
        <p:txBody>
          <a:bodyPr/>
          <a:lstStyle/>
          <a:p>
            <a:r>
              <a:rPr lang="en-US" dirty="0" smtClean="0"/>
              <a:t>Early Literacy Expert Panel</a:t>
            </a:r>
            <a:endParaRPr lang="en-US" dirty="0"/>
          </a:p>
        </p:txBody>
      </p:sp>
      <p:graphicFrame>
        <p:nvGraphicFramePr>
          <p:cNvPr id="4" name="Table 3"/>
          <p:cNvGraphicFramePr>
            <a:graphicFrameLocks noGrp="1"/>
          </p:cNvGraphicFramePr>
          <p:nvPr/>
        </p:nvGraphicFramePr>
        <p:xfrm>
          <a:off x="1119673" y="1181540"/>
          <a:ext cx="6615404" cy="4064000"/>
        </p:xfrm>
        <a:graphic>
          <a:graphicData uri="http://schemas.openxmlformats.org/drawingml/2006/table">
            <a:tbl>
              <a:tblPr/>
              <a:tblGrid>
                <a:gridCol w="3307702"/>
                <a:gridCol w="3307702"/>
              </a:tblGrid>
              <a:tr h="4064000">
                <a:tc>
                  <a:txBody>
                    <a:bodyPr/>
                    <a:lstStyle/>
                    <a:p>
                      <a:endParaRPr lang="en-US" sz="1100" dirty="0"/>
                    </a:p>
                  </a:txBody>
                  <a:tcPr marL="14360" marR="14360" marT="7180" marB="7180" anchor="ctr">
                    <a:lnL>
                      <a:noFill/>
                    </a:lnL>
                    <a:lnR>
                      <a:noFill/>
                    </a:lnR>
                    <a:lnT>
                      <a:noFill/>
                    </a:lnT>
                    <a:lnB>
                      <a:noFill/>
                    </a:lnB>
                  </a:tcPr>
                </a:tc>
                <a:tc>
                  <a:txBody>
                    <a:bodyPr/>
                    <a:lstStyle/>
                    <a:p>
                      <a:endParaRPr lang="en-US" sz="1100" dirty="0"/>
                    </a:p>
                  </a:txBody>
                  <a:tcPr marL="14360" marR="14360" marT="7180" marB="7180" anchor="ctr">
                    <a:lnL>
                      <a:noFill/>
                    </a:lnL>
                    <a:lnR>
                      <a:noFill/>
                    </a:lnR>
                    <a:lnT>
                      <a:noFill/>
                    </a:lnT>
                    <a:lnB>
                      <a:noFill/>
                    </a:lnB>
                  </a:tcPr>
                </a:tc>
              </a:tr>
            </a:tbl>
          </a:graphicData>
        </a:graphic>
      </p:graphicFrame>
      <p:pic>
        <p:nvPicPr>
          <p:cNvPr id="187393" name="Picture 1"/>
          <p:cNvPicPr>
            <a:picLocks noChangeAspect="1" noChangeArrowheads="1"/>
          </p:cNvPicPr>
          <p:nvPr/>
        </p:nvPicPr>
        <p:blipFill>
          <a:blip r:embed="rId2"/>
          <a:srcRect/>
          <a:stretch>
            <a:fillRect/>
          </a:stretch>
        </p:blipFill>
        <p:spPr bwMode="auto">
          <a:xfrm>
            <a:off x="895739" y="1027767"/>
            <a:ext cx="6955486" cy="5223451"/>
          </a:xfrm>
          <a:prstGeom prst="rect">
            <a:avLst/>
          </a:prstGeom>
          <a:noFill/>
          <a:ln w="9525">
            <a:noFill/>
            <a:miter lim="800000"/>
            <a:headEnd/>
            <a:tailEnd/>
          </a:ln>
          <a:effectLst/>
        </p:spPr>
      </p:pic>
      <p:sp>
        <p:nvSpPr>
          <p:cNvPr id="6" name="TextBox 5"/>
          <p:cNvSpPr txBox="1"/>
          <p:nvPr/>
        </p:nvSpPr>
        <p:spPr>
          <a:xfrm>
            <a:off x="821095" y="6396335"/>
            <a:ext cx="6475444" cy="461665"/>
          </a:xfrm>
          <a:prstGeom prst="rect">
            <a:avLst/>
          </a:prstGeom>
          <a:noFill/>
        </p:spPr>
        <p:txBody>
          <a:bodyPr wrap="square" rtlCol="0">
            <a:spAutoFit/>
          </a:bodyPr>
          <a:lstStyle/>
          <a:p>
            <a:r>
              <a:rPr lang="en-US" sz="1200" i="1" dirty="0" smtClean="0"/>
              <a:t>Source: Nonie K. </a:t>
            </a:r>
            <a:r>
              <a:rPr lang="en-US" sz="1200" i="1" dirty="0" err="1" smtClean="0"/>
              <a:t>Lesaux</a:t>
            </a:r>
            <a:r>
              <a:rPr lang="en-US" sz="1200" i="1" dirty="0" smtClean="0"/>
              <a:t>, PhD, Harvard Graduate School of Education.  </a:t>
            </a:r>
            <a:br>
              <a:rPr lang="en-US" sz="1200" i="1" dirty="0" smtClean="0"/>
            </a:br>
            <a:r>
              <a:rPr lang="en-US" sz="1200" i="1" dirty="0" smtClean="0"/>
              <a:t>Presentation to the EEC and ESE Boards, January 27, 2014</a:t>
            </a:r>
            <a:endParaRPr lang="en-US" sz="1200"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2E52CFE-2BB0-48A7-9F53-4B9D51B44A46}" type="slidenum">
              <a:rPr lang="en-US" smtClean="0"/>
              <a:pPr>
                <a:defRPr/>
              </a:pPr>
              <a:t>26</a:t>
            </a:fld>
            <a:endParaRPr lang="en-US"/>
          </a:p>
        </p:txBody>
      </p:sp>
      <p:sp>
        <p:nvSpPr>
          <p:cNvPr id="3" name="Title 2"/>
          <p:cNvSpPr>
            <a:spLocks noGrp="1"/>
          </p:cNvSpPr>
          <p:nvPr>
            <p:ph type="title"/>
          </p:nvPr>
        </p:nvSpPr>
        <p:spPr/>
        <p:txBody>
          <a:bodyPr/>
          <a:lstStyle/>
          <a:p>
            <a:r>
              <a:rPr lang="en-US" dirty="0" smtClean="0"/>
              <a:t>Early Literacy Expert Panel</a:t>
            </a:r>
            <a:endParaRPr lang="en-US" dirty="0"/>
          </a:p>
        </p:txBody>
      </p:sp>
      <p:pic>
        <p:nvPicPr>
          <p:cNvPr id="221186" name="Picture 2"/>
          <p:cNvPicPr>
            <a:picLocks noChangeAspect="1" noChangeArrowheads="1"/>
          </p:cNvPicPr>
          <p:nvPr/>
        </p:nvPicPr>
        <p:blipFill>
          <a:blip r:embed="rId2"/>
          <a:srcRect/>
          <a:stretch>
            <a:fillRect/>
          </a:stretch>
        </p:blipFill>
        <p:spPr bwMode="auto">
          <a:xfrm>
            <a:off x="382555" y="1092951"/>
            <a:ext cx="5681954" cy="4030915"/>
          </a:xfrm>
          <a:prstGeom prst="rect">
            <a:avLst/>
          </a:prstGeom>
          <a:noFill/>
          <a:ln w="9525">
            <a:noFill/>
            <a:miter lim="800000"/>
            <a:headEnd/>
            <a:tailEnd/>
          </a:ln>
          <a:effectLst/>
        </p:spPr>
      </p:pic>
      <p:sp>
        <p:nvSpPr>
          <p:cNvPr id="5" name="TextBox 4"/>
          <p:cNvSpPr txBox="1"/>
          <p:nvPr/>
        </p:nvSpPr>
        <p:spPr>
          <a:xfrm>
            <a:off x="324465" y="6297561"/>
            <a:ext cx="8819535" cy="461665"/>
          </a:xfrm>
          <a:prstGeom prst="rect">
            <a:avLst/>
          </a:prstGeom>
          <a:noFill/>
        </p:spPr>
        <p:txBody>
          <a:bodyPr wrap="square" rtlCol="0">
            <a:spAutoFit/>
          </a:bodyPr>
          <a:lstStyle/>
          <a:p>
            <a:r>
              <a:rPr lang="en-US" sz="1200" i="1" dirty="0" smtClean="0"/>
              <a:t>Source: Nonie K. </a:t>
            </a:r>
            <a:r>
              <a:rPr lang="en-US" sz="1200" i="1" dirty="0" err="1" smtClean="0"/>
              <a:t>Lesaux</a:t>
            </a:r>
            <a:r>
              <a:rPr lang="en-US" sz="1200" i="1" dirty="0" smtClean="0"/>
              <a:t>, PhD, Harvard Graduate School of Education.  </a:t>
            </a:r>
            <a:br>
              <a:rPr lang="en-US" sz="1200" i="1" dirty="0" smtClean="0"/>
            </a:br>
            <a:r>
              <a:rPr lang="en-US" sz="1200" i="1" dirty="0" smtClean="0"/>
              <a:t>Presentation to the EEC and ESE Boards, January 27, 2014</a:t>
            </a:r>
            <a:endParaRPr lang="en-US" sz="1200" i="1" dirty="0"/>
          </a:p>
        </p:txBody>
      </p:sp>
      <p:pic>
        <p:nvPicPr>
          <p:cNvPr id="221187" name="Picture 3"/>
          <p:cNvPicPr>
            <a:picLocks noChangeAspect="1" noChangeArrowheads="1"/>
          </p:cNvPicPr>
          <p:nvPr/>
        </p:nvPicPr>
        <p:blipFill>
          <a:blip r:embed="rId3"/>
          <a:srcRect/>
          <a:stretch>
            <a:fillRect/>
          </a:stretch>
        </p:blipFill>
        <p:spPr bwMode="auto">
          <a:xfrm>
            <a:off x="5868954" y="3914756"/>
            <a:ext cx="3014664" cy="272630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13184"/>
            <a:ext cx="8382000" cy="4752722"/>
          </a:xfrm>
        </p:spPr>
        <p:txBody>
          <a:bodyPr/>
          <a:lstStyle/>
          <a:p>
            <a:r>
              <a:rPr lang="en-US" b="0" dirty="0" smtClean="0">
                <a:latin typeface="Arial" pitchFamily="34" charset="0"/>
                <a:cs typeface="Arial" pitchFamily="34" charset="0"/>
              </a:rPr>
              <a:t>New grant program jointly administered by U.S. Departments of Education (ED) and Health and Human Services (HHS) </a:t>
            </a:r>
          </a:p>
          <a:p>
            <a:pPr>
              <a:spcBef>
                <a:spcPts val="1400"/>
              </a:spcBef>
            </a:pPr>
            <a:r>
              <a:rPr lang="en-US" b="0" dirty="0" smtClean="0">
                <a:latin typeface="Arial" pitchFamily="34" charset="0"/>
                <a:cs typeface="Arial" pitchFamily="34" charset="0"/>
              </a:rPr>
              <a:t>Program supports State and local efforts to build, develop, and expand High-Quality Preschool Programs so that more children from low- and moderate-income families enter kindergarten ready to succeed in school and in life. </a:t>
            </a:r>
          </a:p>
          <a:p>
            <a:pPr marL="230188" indent="-230188">
              <a:buClr>
                <a:srgbClr val="C00000"/>
              </a:buClr>
              <a:buFont typeface="Wingdings" pitchFamily="2" charset="2"/>
              <a:buChar char="§"/>
            </a:pPr>
            <a:r>
              <a:rPr lang="en-US" b="0" dirty="0" smtClean="0">
                <a:latin typeface="Arial" pitchFamily="34" charset="0"/>
                <a:cs typeface="Arial" pitchFamily="34" charset="0"/>
              </a:rPr>
              <a:t>Request for </a:t>
            </a:r>
            <a:r>
              <a:rPr lang="en-US" dirty="0" smtClean="0">
                <a:latin typeface="Arial" pitchFamily="34" charset="0"/>
                <a:cs typeface="Arial" pitchFamily="34" charset="0"/>
              </a:rPr>
              <a:t>$60M total </a:t>
            </a:r>
            <a:r>
              <a:rPr lang="en-US" b="0" dirty="0" smtClean="0">
                <a:latin typeface="Arial" pitchFamily="34" charset="0"/>
                <a:cs typeface="Arial" pitchFamily="34" charset="0"/>
              </a:rPr>
              <a:t>awarded over four years annual ($15M per year)</a:t>
            </a:r>
          </a:p>
          <a:p>
            <a:pPr marL="577851" lvl="1" indent="-230188">
              <a:spcBef>
                <a:spcPts val="1500"/>
              </a:spcBef>
              <a:buClr>
                <a:srgbClr val="C00000"/>
              </a:buClr>
              <a:buFont typeface="Wingdings" pitchFamily="2" charset="2"/>
              <a:buChar char="§"/>
            </a:pPr>
            <a:r>
              <a:rPr lang="en-US" sz="2000" b="0" dirty="0" smtClean="0">
                <a:latin typeface="Arial" pitchFamily="34" charset="0"/>
                <a:cs typeface="Arial" pitchFamily="34" charset="0"/>
              </a:rPr>
              <a:t>$14,250,000 to expand </a:t>
            </a:r>
            <a:r>
              <a:rPr lang="en-US" sz="2000" b="0" dirty="0" err="1" smtClean="0">
                <a:latin typeface="Arial" pitchFamily="34" charset="0"/>
                <a:cs typeface="Arial" pitchFamily="34" charset="0"/>
              </a:rPr>
              <a:t>PreK</a:t>
            </a:r>
            <a:endParaRPr lang="en-US" sz="2000" b="0" dirty="0" smtClean="0">
              <a:latin typeface="Arial" pitchFamily="34" charset="0"/>
              <a:cs typeface="Arial" pitchFamily="34" charset="0"/>
            </a:endParaRPr>
          </a:p>
          <a:p>
            <a:pPr marL="577851" lvl="1" indent="-230188">
              <a:spcBef>
                <a:spcPts val="1200"/>
              </a:spcBef>
              <a:buClr>
                <a:srgbClr val="C00000"/>
              </a:buClr>
              <a:buSzPct val="100000"/>
              <a:buFont typeface="Wingdings" pitchFamily="2" charset="2"/>
              <a:buChar char="§"/>
            </a:pPr>
            <a:r>
              <a:rPr lang="en-US" sz="2000" b="0" dirty="0" smtClean="0">
                <a:latin typeface="Arial" pitchFamily="34" charset="0"/>
                <a:cs typeface="Arial" pitchFamily="34" charset="0"/>
              </a:rPr>
              <a:t>$750,000 to enhance statewide quality and accountability structures across the state. </a:t>
            </a:r>
          </a:p>
          <a:p>
            <a:pPr>
              <a:spcBef>
                <a:spcPts val="1400"/>
              </a:spcBef>
            </a:pPr>
            <a:endParaRPr lang="en-US" b="0" dirty="0" smtClean="0">
              <a:latin typeface="Arial" pitchFamily="34" charset="0"/>
              <a:cs typeface="Arial" pitchFamily="34" charset="0"/>
            </a:endParaRPr>
          </a:p>
        </p:txBody>
      </p:sp>
      <p:sp>
        <p:nvSpPr>
          <p:cNvPr id="3" name="Slide Number Placeholder 2"/>
          <p:cNvSpPr>
            <a:spLocks noGrp="1"/>
          </p:cNvSpPr>
          <p:nvPr>
            <p:ph type="sldNum" sz="quarter" idx="11"/>
          </p:nvPr>
        </p:nvSpPr>
        <p:spPr/>
        <p:txBody>
          <a:bodyPr/>
          <a:lstStyle/>
          <a:p>
            <a:pPr>
              <a:defRPr/>
            </a:pPr>
            <a:fld id="{3EC657DF-FE95-454F-AB66-42CBA9BDA6D9}" type="slidenum">
              <a:rPr lang="en-US" smtClean="0"/>
              <a:pPr>
                <a:defRPr/>
              </a:pPr>
              <a:t>27</a:t>
            </a:fld>
            <a:endParaRPr lang="en-US"/>
          </a:p>
        </p:txBody>
      </p:sp>
      <p:sp>
        <p:nvSpPr>
          <p:cNvPr id="4" name="Text Placeholder 3"/>
          <p:cNvSpPr>
            <a:spLocks noGrp="1"/>
          </p:cNvSpPr>
          <p:nvPr>
            <p:ph type="body" sz="quarter" idx="12"/>
          </p:nvPr>
        </p:nvSpPr>
        <p:spPr/>
        <p:txBody>
          <a:bodyPr/>
          <a:lstStyle/>
          <a:p>
            <a:r>
              <a:rPr lang="en-US" sz="2000" dirty="0" smtClean="0">
                <a:solidFill>
                  <a:srgbClr val="0000CC"/>
                </a:solidFill>
              </a:rPr>
              <a:t>Preschool Expansion Grant</a:t>
            </a:r>
            <a:endParaRPr lang="en-US" sz="2000" dirty="0">
              <a:solidFill>
                <a:srgbClr val="0000CC"/>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2CBDBF96-4E2D-43E0-BD17-1C4EADEBF4C4}" type="slidenum">
              <a:rPr lang="en-US" smtClean="0"/>
              <a:pPr>
                <a:defRPr/>
              </a:pPr>
              <a:t>28</a:t>
            </a:fld>
            <a:endParaRPr lang="en-US"/>
          </a:p>
        </p:txBody>
      </p:sp>
      <p:sp>
        <p:nvSpPr>
          <p:cNvPr id="5" name="Title 4"/>
          <p:cNvSpPr>
            <a:spLocks noGrp="1"/>
          </p:cNvSpPr>
          <p:nvPr>
            <p:ph type="title"/>
          </p:nvPr>
        </p:nvSpPr>
        <p:spPr/>
        <p:txBody>
          <a:bodyPr/>
          <a:lstStyle/>
          <a:p>
            <a:r>
              <a:rPr lang="en-US" dirty="0" smtClean="0"/>
              <a:t>The Expansion Partnership Model</a:t>
            </a:r>
            <a:endParaRPr lang="en-US" dirty="0"/>
          </a:p>
        </p:txBody>
      </p:sp>
      <p:sp>
        <p:nvSpPr>
          <p:cNvPr id="4" name="Content Placeholder 2"/>
          <p:cNvSpPr txBox="1">
            <a:spLocks/>
          </p:cNvSpPr>
          <p:nvPr/>
        </p:nvSpPr>
        <p:spPr bwMode="auto">
          <a:xfrm>
            <a:off x="429208" y="1256306"/>
            <a:ext cx="8248261" cy="46601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1" hangingPunct="1">
              <a:spcBef>
                <a:spcPts val="1800"/>
              </a:spcBef>
              <a:buClr>
                <a:srgbClr val="9E3039"/>
              </a:buClr>
              <a:buSzPct val="65000"/>
              <a:buFont typeface="Wingdings" pitchFamily="2" charset="2"/>
              <a:buChar char="l"/>
            </a:pPr>
            <a:r>
              <a:rPr lang="en-US" sz="2000" b="0" dirty="0" smtClean="0">
                <a:latin typeface="Arial" pitchFamily="34" charset="0"/>
                <a:cs typeface="Arial" pitchFamily="34" charset="0"/>
              </a:rPr>
              <a:t>High-quality preschool programming for eligible 4 year-olds</a:t>
            </a:r>
          </a:p>
          <a:p>
            <a:pPr marL="342900" indent="-342900" eaLnBrk="1" hangingPunct="1">
              <a:spcBef>
                <a:spcPts val="1800"/>
              </a:spcBef>
              <a:buClr>
                <a:srgbClr val="9E3039"/>
              </a:buClr>
              <a:buSzPct val="65000"/>
              <a:buFont typeface="Wingdings" pitchFamily="2" charset="2"/>
              <a:buChar char="l"/>
            </a:pPr>
            <a:r>
              <a:rPr lang="en-US" sz="2000" b="0" dirty="0" smtClean="0">
                <a:latin typeface="Arial" pitchFamily="34" charset="0"/>
                <a:cs typeface="Arial" pitchFamily="34" charset="0"/>
              </a:rPr>
              <a:t>Model: partnership between LEA and EEC-licensed providers.   </a:t>
            </a:r>
          </a:p>
          <a:p>
            <a:pPr marL="800100" lvl="1" indent="-342900">
              <a:spcBef>
                <a:spcPts val="1200"/>
              </a:spcBef>
              <a:buClr>
                <a:srgbClr val="9E3039"/>
              </a:buClr>
              <a:buSzPct val="65000"/>
              <a:buFont typeface="Courier New" pitchFamily="49" charset="0"/>
              <a:buChar char="o"/>
            </a:pPr>
            <a:r>
              <a:rPr lang="en-US" sz="2000" b="0" dirty="0" smtClean="0">
                <a:latin typeface="Arial" pitchFamily="34" charset="0"/>
                <a:cs typeface="Arial" pitchFamily="34" charset="0"/>
              </a:rPr>
              <a:t>Local school district is lead grantee </a:t>
            </a:r>
          </a:p>
          <a:p>
            <a:pPr marL="800100" lvl="1" indent="-342900">
              <a:spcBef>
                <a:spcPts val="1200"/>
              </a:spcBef>
              <a:buClr>
                <a:srgbClr val="9E3039"/>
              </a:buClr>
              <a:buSzPct val="65000"/>
              <a:buFont typeface="Courier New" pitchFamily="49" charset="0"/>
              <a:buChar char="o"/>
            </a:pPr>
            <a:r>
              <a:rPr lang="en-US" sz="2000" b="0" dirty="0" smtClean="0">
                <a:latin typeface="Arial" pitchFamily="34" charset="0"/>
                <a:cs typeface="Arial" pitchFamily="34" charset="0"/>
              </a:rPr>
              <a:t>EEC-licensed </a:t>
            </a:r>
            <a:r>
              <a:rPr lang="en-US" sz="2000" b="0" dirty="0" err="1" smtClean="0">
                <a:latin typeface="Arial" pitchFamily="34" charset="0"/>
                <a:cs typeface="Arial" pitchFamily="34" charset="0"/>
              </a:rPr>
              <a:t>subgrantees</a:t>
            </a:r>
            <a:r>
              <a:rPr lang="en-US" sz="2000" b="0" dirty="0" smtClean="0">
                <a:latin typeface="Arial" pitchFamily="34" charset="0"/>
                <a:cs typeface="Arial" pitchFamily="34" charset="0"/>
              </a:rPr>
              <a:t> to provide services</a:t>
            </a:r>
          </a:p>
          <a:p>
            <a:pPr marL="342900" indent="-342900" eaLnBrk="1" hangingPunct="1">
              <a:spcBef>
                <a:spcPts val="1800"/>
              </a:spcBef>
              <a:buClr>
                <a:srgbClr val="9E3039"/>
              </a:buClr>
              <a:buSzPct val="65000"/>
              <a:buFont typeface="Wingdings" pitchFamily="2" charset="2"/>
              <a:buChar char="l"/>
            </a:pPr>
            <a:r>
              <a:rPr lang="en-US" sz="2000" b="0" dirty="0" smtClean="0">
                <a:latin typeface="Arial" pitchFamily="34" charset="0"/>
                <a:cs typeface="Arial" pitchFamily="34" charset="0"/>
              </a:rPr>
              <a:t>Five High Need Commonwealth communities   </a:t>
            </a:r>
          </a:p>
          <a:p>
            <a:pPr marL="800100" lvl="1" indent="-342900">
              <a:spcBef>
                <a:spcPts val="600"/>
              </a:spcBef>
              <a:buClr>
                <a:srgbClr val="9E3039"/>
              </a:buClr>
              <a:buSzPct val="65000"/>
              <a:buFont typeface="Courier New" pitchFamily="49" charset="0"/>
              <a:buChar char="o"/>
            </a:pPr>
            <a:r>
              <a:rPr lang="en-US" sz="2000" b="0" dirty="0" smtClean="0">
                <a:latin typeface="Arial" pitchFamily="34" charset="0"/>
                <a:cs typeface="Arial" pitchFamily="34" charset="0"/>
              </a:rPr>
              <a:t>Boston</a:t>
            </a:r>
          </a:p>
          <a:p>
            <a:pPr marL="800100" lvl="1" indent="-342900">
              <a:spcBef>
                <a:spcPts val="600"/>
              </a:spcBef>
              <a:buClr>
                <a:srgbClr val="9E3039"/>
              </a:buClr>
              <a:buSzPct val="65000"/>
              <a:buFont typeface="Courier New" pitchFamily="49" charset="0"/>
              <a:buChar char="o"/>
            </a:pPr>
            <a:r>
              <a:rPr lang="en-US" sz="2000" b="0" dirty="0" smtClean="0">
                <a:latin typeface="Arial" pitchFamily="34" charset="0"/>
                <a:cs typeface="Arial" pitchFamily="34" charset="0"/>
              </a:rPr>
              <a:t>Holyoke</a:t>
            </a:r>
          </a:p>
          <a:p>
            <a:pPr marL="800100" lvl="1" indent="-342900">
              <a:spcBef>
                <a:spcPts val="600"/>
              </a:spcBef>
              <a:buClr>
                <a:srgbClr val="9E3039"/>
              </a:buClr>
              <a:buSzPct val="65000"/>
              <a:buFont typeface="Courier New" pitchFamily="49" charset="0"/>
              <a:buChar char="o"/>
            </a:pPr>
            <a:r>
              <a:rPr lang="en-US" sz="2000" b="0" dirty="0" smtClean="0">
                <a:latin typeface="Arial" pitchFamily="34" charset="0"/>
                <a:cs typeface="Arial" pitchFamily="34" charset="0"/>
              </a:rPr>
              <a:t>Lawrence</a:t>
            </a:r>
          </a:p>
          <a:p>
            <a:pPr marL="800100" lvl="1" indent="-342900">
              <a:spcBef>
                <a:spcPts val="600"/>
              </a:spcBef>
              <a:buClr>
                <a:srgbClr val="9E3039"/>
              </a:buClr>
              <a:buSzPct val="65000"/>
              <a:buFont typeface="Courier New" pitchFamily="49" charset="0"/>
              <a:buChar char="o"/>
            </a:pPr>
            <a:r>
              <a:rPr lang="en-US" sz="2000" b="0" dirty="0" smtClean="0">
                <a:latin typeface="Arial" pitchFamily="34" charset="0"/>
                <a:cs typeface="Arial" pitchFamily="34" charset="0"/>
              </a:rPr>
              <a:t>Lowell</a:t>
            </a:r>
          </a:p>
          <a:p>
            <a:pPr marL="800100" lvl="1" indent="-342900">
              <a:spcBef>
                <a:spcPts val="600"/>
              </a:spcBef>
              <a:buClr>
                <a:srgbClr val="9E3039"/>
              </a:buClr>
              <a:buSzPct val="65000"/>
              <a:buFont typeface="Courier New" pitchFamily="49" charset="0"/>
              <a:buChar char="o"/>
            </a:pPr>
            <a:r>
              <a:rPr lang="en-US" sz="2000" b="0" dirty="0" smtClean="0">
                <a:latin typeface="Arial" pitchFamily="34" charset="0"/>
                <a:cs typeface="Arial" pitchFamily="34" charset="0"/>
              </a:rPr>
              <a:t>Springfield</a:t>
            </a:r>
          </a:p>
          <a:p>
            <a:pPr>
              <a:spcBef>
                <a:spcPts val="1200"/>
              </a:spcBef>
            </a:pPr>
            <a:r>
              <a:rPr lang="en-US" sz="2000" b="0" dirty="0" smtClean="0">
                <a:latin typeface="Arial" pitchFamily="34" charset="0"/>
                <a:cs typeface="Arial" pitchFamily="34" charset="0"/>
              </a:rPr>
              <a:t>Together, these communities are home to </a:t>
            </a:r>
            <a:r>
              <a:rPr lang="en-US" sz="2000" dirty="0" smtClean="0">
                <a:latin typeface="Arial" pitchFamily="34" charset="0"/>
                <a:cs typeface="Arial" pitchFamily="34" charset="0"/>
              </a:rPr>
              <a:t>15.38%</a:t>
            </a:r>
            <a:r>
              <a:rPr lang="en-US" sz="2000" b="0" dirty="0" smtClean="0">
                <a:latin typeface="Arial" pitchFamily="34" charset="0"/>
                <a:cs typeface="Arial" pitchFamily="34" charset="0"/>
              </a:rPr>
              <a:t> of the four-year olds in the Commonwealth </a:t>
            </a:r>
          </a:p>
          <a:p>
            <a:pPr marL="800100" lvl="1" indent="-342900">
              <a:spcBef>
                <a:spcPts val="1200"/>
              </a:spcBef>
              <a:buClr>
                <a:srgbClr val="9E3039"/>
              </a:buClr>
              <a:buSzPct val="65000"/>
              <a:buFont typeface="Courier New" pitchFamily="49" charset="0"/>
              <a:buChar char="o"/>
            </a:pPr>
            <a:endParaRPr lang="en-US" sz="2000" b="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3EC657DF-FE95-454F-AB66-42CBA9BDA6D9}" type="slidenum">
              <a:rPr lang="en-US" smtClean="0"/>
              <a:pPr>
                <a:defRPr/>
              </a:pPr>
              <a:t>29</a:t>
            </a:fld>
            <a:endParaRPr lang="en-US"/>
          </a:p>
        </p:txBody>
      </p:sp>
      <p:sp>
        <p:nvSpPr>
          <p:cNvPr id="5" name="Title 2"/>
          <p:cNvSpPr txBox="1">
            <a:spLocks/>
          </p:cNvSpPr>
          <p:nvPr/>
        </p:nvSpPr>
        <p:spPr bwMode="auto">
          <a:xfrm>
            <a:off x="465667" y="152400"/>
            <a:ext cx="7585075" cy="7223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0033CC"/>
                </a:solidFill>
                <a:effectLst/>
                <a:uLnTx/>
                <a:uFillTx/>
                <a:latin typeface="+mj-lt"/>
                <a:ea typeface="+mj-ea"/>
                <a:cs typeface="+mj-cs"/>
              </a:rPr>
              <a:t>Opportunities</a:t>
            </a:r>
            <a:endParaRPr kumimoji="0" lang="en-US" sz="2400" b="1" i="0" u="none" strike="noStrike" kern="0" cap="none" spc="0" normalizeH="0" baseline="0" noProof="0" dirty="0">
              <a:ln>
                <a:noFill/>
              </a:ln>
              <a:solidFill>
                <a:srgbClr val="0033CC"/>
              </a:solidFill>
              <a:effectLst/>
              <a:uLnTx/>
              <a:uFillTx/>
              <a:latin typeface="+mj-lt"/>
              <a:ea typeface="+mj-ea"/>
              <a:cs typeface="+mj-cs"/>
            </a:endParaRPr>
          </a:p>
        </p:txBody>
      </p:sp>
      <p:pic>
        <p:nvPicPr>
          <p:cNvPr id="81922" name="Picture 2" descr="http://www.casarosa.be/sites/default/files/nieuws/vraagteken.jpg"/>
          <p:cNvPicPr>
            <a:picLocks noChangeAspect="1" noChangeArrowheads="1"/>
          </p:cNvPicPr>
          <p:nvPr/>
        </p:nvPicPr>
        <p:blipFill>
          <a:blip r:embed="rId3"/>
          <a:srcRect/>
          <a:stretch>
            <a:fillRect/>
          </a:stretch>
        </p:blipFill>
        <p:spPr bwMode="auto">
          <a:xfrm>
            <a:off x="6417758" y="2447343"/>
            <a:ext cx="2047984" cy="2047984"/>
          </a:xfrm>
          <a:prstGeom prst="rect">
            <a:avLst/>
          </a:prstGeom>
          <a:noFill/>
        </p:spPr>
      </p:pic>
      <p:sp>
        <p:nvSpPr>
          <p:cNvPr id="6" name="Rectangle 5"/>
          <p:cNvSpPr/>
          <p:nvPr/>
        </p:nvSpPr>
        <p:spPr>
          <a:xfrm>
            <a:off x="357809" y="1256307"/>
            <a:ext cx="7890452" cy="4832092"/>
          </a:xfrm>
          <a:prstGeom prst="rect">
            <a:avLst/>
          </a:prstGeom>
        </p:spPr>
        <p:txBody>
          <a:bodyPr wrap="square">
            <a:spAutoFit/>
          </a:bodyPr>
          <a:lstStyle/>
          <a:p>
            <a:r>
              <a:rPr lang="en-US" sz="2800" dirty="0" smtClean="0">
                <a:solidFill>
                  <a:srgbClr val="632B8D"/>
                </a:solidFill>
              </a:rPr>
              <a:t>How can EEC better support the work of public preschools and elementary schools?</a:t>
            </a:r>
          </a:p>
          <a:p>
            <a:endParaRPr lang="en-US" sz="2800" dirty="0" smtClean="0">
              <a:solidFill>
                <a:srgbClr val="632B8D"/>
              </a:solidFill>
            </a:endParaRPr>
          </a:p>
          <a:p>
            <a:endParaRPr lang="en-US" sz="2800" dirty="0" smtClean="0">
              <a:solidFill>
                <a:srgbClr val="632B8D"/>
              </a:solidFill>
            </a:endParaRPr>
          </a:p>
          <a:p>
            <a:r>
              <a:rPr lang="en-US" sz="2800" dirty="0" smtClean="0">
                <a:solidFill>
                  <a:srgbClr val="632B8D"/>
                </a:solidFill>
              </a:rPr>
              <a:t>What is working well and what </a:t>
            </a:r>
            <a:br>
              <a:rPr lang="en-US" sz="2800" dirty="0" smtClean="0">
                <a:solidFill>
                  <a:srgbClr val="632B8D"/>
                </a:solidFill>
              </a:rPr>
            </a:br>
            <a:r>
              <a:rPr lang="en-US" sz="2800" dirty="0" smtClean="0">
                <a:solidFill>
                  <a:srgbClr val="632B8D"/>
                </a:solidFill>
              </a:rPr>
              <a:t>can be improved?</a:t>
            </a:r>
          </a:p>
          <a:p>
            <a:endParaRPr lang="en-US" sz="2800" dirty="0" smtClean="0">
              <a:solidFill>
                <a:srgbClr val="632B8D"/>
              </a:solidFill>
            </a:endParaRPr>
          </a:p>
          <a:p>
            <a:endParaRPr lang="en-US" sz="2800" dirty="0" smtClean="0">
              <a:solidFill>
                <a:srgbClr val="632B8D"/>
              </a:solidFill>
            </a:endParaRPr>
          </a:p>
          <a:p>
            <a:r>
              <a:rPr lang="en-US" sz="2800" dirty="0" smtClean="0">
                <a:solidFill>
                  <a:srgbClr val="632B8D"/>
                </a:solidFill>
              </a:rPr>
              <a:t>Where are there additional untapped opportunities to collaborate for improved child and family outcomes?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7319"/>
            <a:ext cx="8382000" cy="4833759"/>
          </a:xfrm>
        </p:spPr>
        <p:txBody>
          <a:bodyPr/>
          <a:lstStyle/>
          <a:p>
            <a:r>
              <a:rPr lang="en-US" sz="1800" b="0" dirty="0" smtClean="0"/>
              <a:t>Massachusetts students continue to lead their peers on national and international measures of student achievement. </a:t>
            </a:r>
          </a:p>
          <a:p>
            <a:r>
              <a:rPr lang="en-US" sz="1800" b="0" dirty="0" smtClean="0"/>
              <a:t>There are still persistent achievement gaps that disproportionally affect certain students.</a:t>
            </a:r>
          </a:p>
          <a:p>
            <a:pPr lvl="1"/>
            <a:r>
              <a:rPr lang="en-US" sz="1600" dirty="0" smtClean="0"/>
              <a:t>Vocabulary gaps can be seen early</a:t>
            </a:r>
          </a:p>
          <a:p>
            <a:pPr lvl="1"/>
            <a:r>
              <a:rPr lang="en-US" sz="1400" dirty="0" smtClean="0"/>
              <a:t>Statewide MCAS results for </a:t>
            </a:r>
            <a:r>
              <a:rPr lang="en-US" sz="1400" u="sng" dirty="0" smtClean="0"/>
              <a:t>third-graders</a:t>
            </a:r>
            <a:r>
              <a:rPr lang="en-US" sz="1400" dirty="0" smtClean="0"/>
              <a:t> (Sept. 2014):</a:t>
            </a:r>
          </a:p>
          <a:p>
            <a:pPr lvl="2"/>
            <a:r>
              <a:rPr lang="en-US" sz="1600" dirty="0" smtClean="0"/>
              <a:t>32% scored </a:t>
            </a:r>
            <a:r>
              <a:rPr lang="en-US" sz="1600" b="1" dirty="0" smtClean="0"/>
              <a:t>below proficient </a:t>
            </a:r>
            <a:r>
              <a:rPr lang="en-US" sz="1600" dirty="0" smtClean="0"/>
              <a:t>in Mathematics</a:t>
            </a:r>
          </a:p>
          <a:p>
            <a:pPr lvl="2"/>
            <a:r>
              <a:rPr lang="en-US" sz="1600" dirty="0" smtClean="0">
                <a:solidFill>
                  <a:srgbClr val="C00000"/>
                </a:solidFill>
              </a:rPr>
              <a:t>43% scored </a:t>
            </a:r>
            <a:r>
              <a:rPr lang="en-US" sz="1600" b="1" dirty="0" smtClean="0">
                <a:solidFill>
                  <a:srgbClr val="C00000"/>
                </a:solidFill>
              </a:rPr>
              <a:t>below proficient </a:t>
            </a:r>
            <a:r>
              <a:rPr lang="en-US" sz="1600" dirty="0" smtClean="0">
                <a:solidFill>
                  <a:srgbClr val="C00000"/>
                </a:solidFill>
              </a:rPr>
              <a:t>in </a:t>
            </a:r>
            <a:r>
              <a:rPr lang="en-US" sz="1600" b="1" dirty="0" smtClean="0">
                <a:solidFill>
                  <a:srgbClr val="C00000"/>
                </a:solidFill>
              </a:rPr>
              <a:t>English-Language Arts </a:t>
            </a:r>
          </a:p>
          <a:p>
            <a:r>
              <a:rPr lang="en-US" sz="1800" b="0" dirty="0" smtClean="0">
                <a:solidFill>
                  <a:srgbClr val="C00000"/>
                </a:solidFill>
              </a:rPr>
              <a:t>Access to high-quality early education is </a:t>
            </a:r>
            <a:br>
              <a:rPr lang="en-US" sz="1800" b="0" dirty="0" smtClean="0">
                <a:solidFill>
                  <a:srgbClr val="C00000"/>
                </a:solidFill>
              </a:rPr>
            </a:br>
            <a:r>
              <a:rPr lang="en-US" sz="1800" b="0" dirty="0" smtClean="0">
                <a:solidFill>
                  <a:srgbClr val="C00000"/>
                </a:solidFill>
              </a:rPr>
              <a:t>essential to closing achievement gaps.  </a:t>
            </a:r>
          </a:p>
          <a:p>
            <a:pPr>
              <a:buClr>
                <a:schemeClr val="accent2">
                  <a:lumMod val="50000"/>
                </a:schemeClr>
              </a:buClr>
            </a:pPr>
            <a:r>
              <a:rPr lang="en-US" sz="1800" b="0" dirty="0" smtClean="0"/>
              <a:t>Investment in early </a:t>
            </a:r>
            <a:r>
              <a:rPr lang="en-US" sz="1800" b="0" dirty="0" err="1" smtClean="0"/>
              <a:t>ed</a:t>
            </a:r>
            <a:r>
              <a:rPr lang="en-US" sz="1800" b="0" dirty="0" smtClean="0"/>
              <a:t> yields:</a:t>
            </a:r>
          </a:p>
          <a:p>
            <a:pPr marL="577851" lvl="1" indent="-230188">
              <a:spcBef>
                <a:spcPts val="1200"/>
              </a:spcBef>
              <a:buClr>
                <a:srgbClr val="C00000"/>
              </a:buClr>
              <a:buFont typeface="Wingdings" pitchFamily="2" charset="2"/>
              <a:buChar char="§"/>
            </a:pPr>
            <a:r>
              <a:rPr lang="en-US" sz="1600" b="0" dirty="0" smtClean="0"/>
              <a:t>Benefits to </a:t>
            </a:r>
            <a:r>
              <a:rPr lang="en-US" sz="1600" b="0" u="sng" dirty="0" smtClean="0"/>
              <a:t>government</a:t>
            </a:r>
            <a:r>
              <a:rPr lang="en-US" sz="1600" b="0" dirty="0" smtClean="0"/>
              <a:t> and </a:t>
            </a:r>
            <a:r>
              <a:rPr lang="en-US" sz="1600" b="0" u="sng" dirty="0" smtClean="0"/>
              <a:t>society</a:t>
            </a:r>
          </a:p>
          <a:p>
            <a:pPr marL="577851" lvl="1" indent="-230188">
              <a:spcBef>
                <a:spcPts val="1200"/>
              </a:spcBef>
              <a:buClr>
                <a:srgbClr val="C00000"/>
              </a:buClr>
              <a:buFont typeface="Wingdings" pitchFamily="2" charset="2"/>
              <a:buChar char="§"/>
            </a:pPr>
            <a:r>
              <a:rPr lang="en-US" sz="1600" b="0" dirty="0" smtClean="0"/>
              <a:t>Benefits to </a:t>
            </a:r>
            <a:r>
              <a:rPr lang="en-US" sz="1600" b="0" u="sng" dirty="0" smtClean="0"/>
              <a:t>workforce</a:t>
            </a:r>
            <a:r>
              <a:rPr lang="en-US" sz="1600" b="0" dirty="0" smtClean="0"/>
              <a:t> and </a:t>
            </a:r>
            <a:r>
              <a:rPr lang="en-US" sz="1600" b="0" u="sng" dirty="0" smtClean="0"/>
              <a:t>families</a:t>
            </a:r>
            <a:endParaRPr lang="en-US" sz="1600" b="0" dirty="0" smtClean="0"/>
          </a:p>
          <a:p>
            <a:pPr lvl="1"/>
            <a:r>
              <a:rPr lang="en-US" sz="1600" dirty="0" smtClean="0"/>
              <a:t>Positive return in savings on education, crime and welfare spending; increased taxes on earnings</a:t>
            </a:r>
            <a:endParaRPr lang="en-US" sz="1600" b="0" dirty="0">
              <a:solidFill>
                <a:srgbClr val="C00000"/>
              </a:solidFill>
            </a:endParaRPr>
          </a:p>
        </p:txBody>
      </p:sp>
      <p:sp>
        <p:nvSpPr>
          <p:cNvPr id="3" name="Slide Number Placeholder 2"/>
          <p:cNvSpPr>
            <a:spLocks noGrp="1"/>
          </p:cNvSpPr>
          <p:nvPr>
            <p:ph type="sldNum" sz="quarter" idx="11"/>
          </p:nvPr>
        </p:nvSpPr>
        <p:spPr/>
        <p:txBody>
          <a:bodyPr/>
          <a:lstStyle/>
          <a:p>
            <a:pPr>
              <a:defRPr/>
            </a:pPr>
            <a:fld id="{3EC657DF-FE95-454F-AB66-42CBA9BDA6D9}" type="slidenum">
              <a:rPr lang="en-US" smtClean="0"/>
              <a:pPr>
                <a:defRPr/>
              </a:pPr>
              <a:t>3</a:t>
            </a:fld>
            <a:endParaRPr lang="en-US"/>
          </a:p>
        </p:txBody>
      </p:sp>
      <p:sp>
        <p:nvSpPr>
          <p:cNvPr id="6" name="Title 2"/>
          <p:cNvSpPr txBox="1">
            <a:spLocks/>
          </p:cNvSpPr>
          <p:nvPr/>
        </p:nvSpPr>
        <p:spPr bwMode="auto">
          <a:xfrm>
            <a:off x="465667" y="152400"/>
            <a:ext cx="7779836" cy="7223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0033CC"/>
                </a:solidFill>
                <a:effectLst/>
                <a:uLnTx/>
                <a:uFillTx/>
                <a:latin typeface="+mj-lt"/>
                <a:ea typeface="+mj-ea"/>
                <a:cs typeface="+mj-cs"/>
              </a:rPr>
              <a:t>Why </a:t>
            </a:r>
            <a:r>
              <a:rPr kumimoji="0" lang="en-US" sz="2400" b="1" i="0" u="none" strike="noStrike" kern="0" cap="none" spc="0" normalizeH="0" noProof="0" dirty="0" smtClean="0">
                <a:ln>
                  <a:noFill/>
                </a:ln>
                <a:solidFill>
                  <a:srgbClr val="0033CC"/>
                </a:solidFill>
                <a:effectLst/>
                <a:uLnTx/>
                <a:uFillTx/>
                <a:latin typeface="+mj-lt"/>
                <a:ea typeface="+mj-ea"/>
                <a:cs typeface="+mj-cs"/>
              </a:rPr>
              <a:t>Early Education Matters</a:t>
            </a:r>
            <a:endParaRPr kumimoji="0" lang="en-US" sz="2400" b="1" i="0" u="none" strike="noStrike" kern="0" cap="none" spc="0" normalizeH="0" baseline="0" noProof="0" dirty="0">
              <a:ln>
                <a:noFill/>
              </a:ln>
              <a:solidFill>
                <a:srgbClr val="0033CC"/>
              </a:solidFill>
              <a:effectLst/>
              <a:uLnTx/>
              <a:uFillTx/>
              <a:latin typeface="+mj-lt"/>
              <a:ea typeface="+mj-ea"/>
              <a:cs typeface="+mj-cs"/>
            </a:endParaRPr>
          </a:p>
        </p:txBody>
      </p:sp>
      <p:pic>
        <p:nvPicPr>
          <p:cNvPr id="5" name="Picture 4"/>
          <p:cNvPicPr>
            <a:picLocks noChangeAspect="1" noChangeArrowheads="1"/>
          </p:cNvPicPr>
          <p:nvPr/>
        </p:nvPicPr>
        <p:blipFill>
          <a:blip r:embed="rId3"/>
          <a:srcRect/>
          <a:stretch>
            <a:fillRect/>
          </a:stretch>
        </p:blipFill>
        <p:spPr bwMode="auto">
          <a:xfrm>
            <a:off x="6421134" y="4143983"/>
            <a:ext cx="2469799" cy="1384976"/>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8842"/>
            <a:ext cx="8382000" cy="4697063"/>
          </a:xfrm>
        </p:spPr>
        <p:txBody>
          <a:bodyPr/>
          <a:lstStyle/>
          <a:p>
            <a:r>
              <a:rPr lang="en-US" sz="1600" dirty="0" smtClean="0"/>
              <a:t>Vocabulary gaps by household occupational status can be seen early:</a:t>
            </a:r>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r>
              <a:rPr lang="en-US" sz="1600" dirty="0" smtClean="0"/>
              <a:t>Statewide MCAS results for </a:t>
            </a:r>
            <a:r>
              <a:rPr lang="en-US" sz="1600" u="sng" dirty="0" smtClean="0"/>
              <a:t>third-graders</a:t>
            </a:r>
            <a:r>
              <a:rPr lang="en-US" sz="1600" dirty="0" smtClean="0"/>
              <a:t> (Sept. 2014):</a:t>
            </a:r>
          </a:p>
          <a:p>
            <a:pPr lvl="1"/>
            <a:r>
              <a:rPr lang="en-US" sz="1600" dirty="0" smtClean="0"/>
              <a:t>32% scored </a:t>
            </a:r>
            <a:r>
              <a:rPr lang="en-US" sz="1600" b="1" dirty="0" smtClean="0"/>
              <a:t>below proficient </a:t>
            </a:r>
            <a:r>
              <a:rPr lang="en-US" sz="1600" dirty="0" smtClean="0"/>
              <a:t>in Mathematics</a:t>
            </a:r>
          </a:p>
          <a:p>
            <a:pPr lvl="1"/>
            <a:r>
              <a:rPr lang="en-US" sz="1600" dirty="0" smtClean="0">
                <a:solidFill>
                  <a:srgbClr val="C00000"/>
                </a:solidFill>
              </a:rPr>
              <a:t>43% scored </a:t>
            </a:r>
            <a:r>
              <a:rPr lang="en-US" sz="1600" b="1" dirty="0" smtClean="0">
                <a:solidFill>
                  <a:srgbClr val="C00000"/>
                </a:solidFill>
              </a:rPr>
              <a:t>below proficient </a:t>
            </a:r>
            <a:r>
              <a:rPr lang="en-US" sz="1600" dirty="0" smtClean="0">
                <a:solidFill>
                  <a:srgbClr val="C00000"/>
                </a:solidFill>
              </a:rPr>
              <a:t>in </a:t>
            </a:r>
            <a:r>
              <a:rPr lang="en-US" sz="1600" b="1" dirty="0" smtClean="0">
                <a:solidFill>
                  <a:srgbClr val="C00000"/>
                </a:solidFill>
              </a:rPr>
              <a:t>English-Language Arts </a:t>
            </a:r>
          </a:p>
          <a:p>
            <a:endParaRPr lang="en-US" sz="1600" dirty="0" smtClean="0"/>
          </a:p>
        </p:txBody>
      </p:sp>
      <p:sp>
        <p:nvSpPr>
          <p:cNvPr id="3" name="Slide Number Placeholder 2"/>
          <p:cNvSpPr>
            <a:spLocks noGrp="1"/>
          </p:cNvSpPr>
          <p:nvPr>
            <p:ph type="sldNum" sz="quarter" idx="11"/>
          </p:nvPr>
        </p:nvSpPr>
        <p:spPr/>
        <p:txBody>
          <a:bodyPr/>
          <a:lstStyle/>
          <a:p>
            <a:pPr>
              <a:defRPr/>
            </a:pPr>
            <a:fld id="{3EC657DF-FE95-454F-AB66-42CBA9BDA6D9}" type="slidenum">
              <a:rPr lang="en-US" smtClean="0"/>
              <a:pPr>
                <a:defRPr/>
              </a:pPr>
              <a:t>4</a:t>
            </a:fld>
            <a:endParaRPr lang="en-US" dirty="0"/>
          </a:p>
        </p:txBody>
      </p:sp>
      <p:pic>
        <p:nvPicPr>
          <p:cNvPr id="1027" name="Picture 3"/>
          <p:cNvPicPr>
            <a:picLocks noChangeAspect="1" noChangeArrowheads="1"/>
          </p:cNvPicPr>
          <p:nvPr/>
        </p:nvPicPr>
        <p:blipFill>
          <a:blip r:embed="rId3"/>
          <a:srcRect/>
          <a:stretch>
            <a:fillRect/>
          </a:stretch>
        </p:blipFill>
        <p:spPr bwMode="auto">
          <a:xfrm>
            <a:off x="1113182" y="1647210"/>
            <a:ext cx="5565913" cy="3415038"/>
          </a:xfrm>
          <a:prstGeom prst="rect">
            <a:avLst/>
          </a:prstGeom>
          <a:noFill/>
          <a:ln w="9525">
            <a:noFill/>
            <a:miter lim="800000"/>
            <a:headEnd/>
            <a:tailEnd/>
          </a:ln>
          <a:effectLst/>
        </p:spPr>
      </p:pic>
      <p:sp>
        <p:nvSpPr>
          <p:cNvPr id="7" name="Title 2"/>
          <p:cNvSpPr txBox="1">
            <a:spLocks/>
          </p:cNvSpPr>
          <p:nvPr/>
        </p:nvSpPr>
        <p:spPr bwMode="auto">
          <a:xfrm>
            <a:off x="465667" y="152400"/>
            <a:ext cx="7779836" cy="7223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0033CC"/>
                </a:solidFill>
                <a:effectLst/>
                <a:uLnTx/>
                <a:uFillTx/>
                <a:latin typeface="+mj-lt"/>
                <a:ea typeface="+mj-ea"/>
                <a:cs typeface="+mj-cs"/>
              </a:rPr>
              <a:t>The </a:t>
            </a:r>
            <a:r>
              <a:rPr lang="en-US" sz="2400" kern="0" dirty="0" smtClean="0">
                <a:solidFill>
                  <a:srgbClr val="0033CC"/>
                </a:solidFill>
                <a:latin typeface="+mj-lt"/>
                <a:ea typeface="+mj-ea"/>
                <a:cs typeface="+mj-cs"/>
              </a:rPr>
              <a:t>Achievement </a:t>
            </a:r>
            <a:r>
              <a:rPr kumimoji="0" lang="en-US" sz="2400" b="1" i="0" u="none" strike="noStrike" kern="0" cap="none" spc="0" normalizeH="0" baseline="0" noProof="0" dirty="0" smtClean="0">
                <a:ln>
                  <a:noFill/>
                </a:ln>
                <a:solidFill>
                  <a:srgbClr val="0033CC"/>
                </a:solidFill>
                <a:effectLst/>
                <a:uLnTx/>
                <a:uFillTx/>
                <a:latin typeface="+mj-lt"/>
                <a:ea typeface="+mj-ea"/>
                <a:cs typeface="+mj-cs"/>
              </a:rPr>
              <a:t>Gap Begins Early</a:t>
            </a:r>
            <a:endParaRPr kumimoji="0" lang="en-US" sz="2400" b="1" i="0" u="none" strike="noStrike" kern="0" cap="none" spc="0" normalizeH="0" baseline="0" noProof="0" dirty="0">
              <a:ln>
                <a:noFill/>
              </a:ln>
              <a:solidFill>
                <a:srgbClr val="0033CC"/>
              </a:solidFill>
              <a:effectLst/>
              <a:uLnTx/>
              <a:uFillTx/>
              <a:latin typeface="+mj-lt"/>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2E52CFE-2BB0-48A7-9F53-4B9D51B44A46}" type="slidenum">
              <a:rPr lang="en-US" smtClean="0"/>
              <a:pPr>
                <a:defRPr/>
              </a:pPr>
              <a:t>5</a:t>
            </a:fld>
            <a:endParaRPr lang="en-US"/>
          </a:p>
        </p:txBody>
      </p:sp>
      <p:sp>
        <p:nvSpPr>
          <p:cNvPr id="3" name="Title 2"/>
          <p:cNvSpPr>
            <a:spLocks noGrp="1"/>
          </p:cNvSpPr>
          <p:nvPr>
            <p:ph type="title"/>
          </p:nvPr>
        </p:nvSpPr>
        <p:spPr/>
        <p:txBody>
          <a:bodyPr/>
          <a:lstStyle/>
          <a:p>
            <a:r>
              <a:rPr lang="en-US" dirty="0" smtClean="0"/>
              <a:t>Investing Early Makes Economic Sense</a:t>
            </a:r>
            <a:endParaRPr lang="en-US" dirty="0"/>
          </a:p>
        </p:txBody>
      </p:sp>
      <p:sp>
        <p:nvSpPr>
          <p:cNvPr id="4" name="Content Placeholder 2"/>
          <p:cNvSpPr txBox="1">
            <a:spLocks/>
          </p:cNvSpPr>
          <p:nvPr/>
        </p:nvSpPr>
        <p:spPr bwMode="auto">
          <a:xfrm>
            <a:off x="532075" y="1118483"/>
            <a:ext cx="8285922" cy="28810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1963" indent="-461963">
              <a:spcBef>
                <a:spcPts val="1200"/>
              </a:spcBef>
              <a:buClr>
                <a:srgbClr val="C00000"/>
              </a:buClr>
              <a:buFont typeface="Wingdings" pitchFamily="2" charset="2"/>
              <a:buChar char="§"/>
            </a:pPr>
            <a:r>
              <a:rPr lang="en-US" dirty="0" smtClean="0"/>
              <a:t>Research suggests greater ROI the earlier the investment</a:t>
            </a:r>
          </a:p>
          <a:p>
            <a:pPr marL="461963" indent="-461963">
              <a:spcBef>
                <a:spcPts val="1200"/>
              </a:spcBef>
              <a:buClr>
                <a:srgbClr val="C00000"/>
              </a:buClr>
              <a:buFont typeface="Wingdings" pitchFamily="2" charset="2"/>
              <a:buChar char="§"/>
            </a:pPr>
            <a:r>
              <a:rPr lang="en-US" dirty="0" smtClean="0"/>
              <a:t>Investment in early </a:t>
            </a:r>
            <a:r>
              <a:rPr lang="en-US" dirty="0" err="1" smtClean="0"/>
              <a:t>ed</a:t>
            </a:r>
            <a:r>
              <a:rPr lang="en-US" dirty="0" smtClean="0"/>
              <a:t> yields positive return in savings on education, crime and welfare spending; increased taxes on earnings*</a:t>
            </a:r>
          </a:p>
          <a:p>
            <a:pPr marL="461963" indent="-461963">
              <a:spcBef>
                <a:spcPts val="1200"/>
              </a:spcBef>
              <a:buClr>
                <a:srgbClr val="C00000"/>
              </a:buClr>
              <a:buFont typeface="Wingdings" pitchFamily="2" charset="2"/>
              <a:buChar char="§"/>
            </a:pPr>
            <a:r>
              <a:rPr lang="en-US" dirty="0" smtClean="0"/>
              <a:t>Investment of $15K/child returned total public benefit of $</a:t>
            </a:r>
            <a:r>
              <a:rPr lang="en-US" u="sng" dirty="0" smtClean="0"/>
              <a:t>195</a:t>
            </a:r>
            <a:r>
              <a:rPr lang="en-US" dirty="0" smtClean="0"/>
              <a:t>K/child*</a:t>
            </a:r>
          </a:p>
        </p:txBody>
      </p:sp>
      <p:sp>
        <p:nvSpPr>
          <p:cNvPr id="5" name="Rectangle 4"/>
          <p:cNvSpPr/>
          <p:nvPr/>
        </p:nvSpPr>
        <p:spPr>
          <a:xfrm>
            <a:off x="6011185" y="3267984"/>
            <a:ext cx="2941983" cy="707886"/>
          </a:xfrm>
          <a:prstGeom prst="rect">
            <a:avLst/>
          </a:prstGeom>
        </p:spPr>
        <p:txBody>
          <a:bodyPr wrap="square">
            <a:spAutoFit/>
          </a:bodyPr>
          <a:lstStyle/>
          <a:p>
            <a:r>
              <a:rPr lang="en-US" sz="800" u="sng" dirty="0" smtClean="0"/>
              <a:t>Graph Source</a:t>
            </a:r>
            <a:r>
              <a:rPr lang="en-US" sz="800" dirty="0" smtClean="0"/>
              <a:t>: Heckman, James (2008) “Schools, Skills, and Synapses” Available online at: </a:t>
            </a:r>
            <a:r>
              <a:rPr lang="en-US" sz="800" dirty="0" smtClean="0">
                <a:hlinkClick r:id="rId3"/>
              </a:rPr>
              <a:t>https://heckman.uchicago.edu/sites/heckman2013.uchicago.edu/files/uploads/Heckman_2008_Schools%20skills%20and%20synapses.pdf</a:t>
            </a:r>
            <a:endParaRPr lang="en-US" sz="800" dirty="0"/>
          </a:p>
        </p:txBody>
      </p:sp>
      <p:pic>
        <p:nvPicPr>
          <p:cNvPr id="36866" name="Picture 2"/>
          <p:cNvPicPr>
            <a:picLocks noChangeAspect="1" noChangeArrowheads="1"/>
          </p:cNvPicPr>
          <p:nvPr/>
        </p:nvPicPr>
        <p:blipFill>
          <a:blip r:embed="rId4"/>
          <a:srcRect/>
          <a:stretch>
            <a:fillRect/>
          </a:stretch>
        </p:blipFill>
        <p:spPr bwMode="auto">
          <a:xfrm>
            <a:off x="975953" y="2671639"/>
            <a:ext cx="5112468" cy="3382452"/>
          </a:xfrm>
          <a:prstGeom prst="rect">
            <a:avLst/>
          </a:prstGeom>
          <a:noFill/>
          <a:ln w="9525">
            <a:noFill/>
            <a:miter lim="800000"/>
            <a:headEnd/>
            <a:tailEnd/>
          </a:ln>
          <a:effectLst/>
        </p:spPr>
      </p:pic>
      <p:sp>
        <p:nvSpPr>
          <p:cNvPr id="7" name="Rectangle 6"/>
          <p:cNvSpPr/>
          <p:nvPr/>
        </p:nvSpPr>
        <p:spPr>
          <a:xfrm>
            <a:off x="1176794" y="6154310"/>
            <a:ext cx="7243637" cy="707886"/>
          </a:xfrm>
          <a:prstGeom prst="rect">
            <a:avLst/>
          </a:prstGeom>
        </p:spPr>
        <p:txBody>
          <a:bodyPr wrap="square">
            <a:spAutoFit/>
          </a:bodyPr>
          <a:lstStyle/>
          <a:p>
            <a:r>
              <a:rPr lang="en-US" sz="1200" dirty="0" smtClean="0"/>
              <a:t>*</a:t>
            </a:r>
            <a:r>
              <a:rPr lang="en-US" sz="800" dirty="0" smtClean="0"/>
              <a:t>From “Lifetime Effects: The High/Scope Perry Preschool  Study Through Age 40 (pp. 194–215), by Lawrence J. </a:t>
            </a:r>
            <a:r>
              <a:rPr lang="en-US" sz="800" dirty="0" err="1" smtClean="0"/>
              <a:t>Schweinhart</a:t>
            </a:r>
            <a:r>
              <a:rPr lang="en-US" sz="800" dirty="0" smtClean="0"/>
              <a:t>, Jeanne </a:t>
            </a:r>
            <a:r>
              <a:rPr lang="en-US" sz="800" dirty="0" err="1" smtClean="0"/>
              <a:t>Montie</a:t>
            </a:r>
            <a:r>
              <a:rPr lang="en-US" sz="800" dirty="0" smtClean="0"/>
              <a:t>, </a:t>
            </a:r>
            <a:r>
              <a:rPr lang="en-US" sz="800" dirty="0" err="1" smtClean="0"/>
              <a:t>Zongping</a:t>
            </a:r>
            <a:r>
              <a:rPr lang="en-US" sz="800" dirty="0" smtClean="0"/>
              <a:t> Xiang, W. Steven Barnett, Clive R. Belfield, &amp; Milagros </a:t>
            </a:r>
            <a:r>
              <a:rPr lang="en-US" sz="800" dirty="0" err="1" smtClean="0"/>
              <a:t>Nores</a:t>
            </a:r>
            <a:r>
              <a:rPr lang="en-US" sz="800" dirty="0" smtClean="0"/>
              <a:t>, 2005, Ypsilanti, MI: High/Scope Press. © 2005 by High/Scope ® Educational Research Foundation.  Available at: </a:t>
            </a:r>
            <a:r>
              <a:rPr lang="en-US" sz="800" dirty="0" smtClean="0">
                <a:hlinkClick r:id="rId5"/>
              </a:rPr>
              <a:t>http://www.highscope.org/file/Research/PerryProject/specialsummary_rev2011_02_2.pdf</a:t>
            </a:r>
            <a:endParaRPr lang="en-US" sz="800" dirty="0" smtClean="0"/>
          </a:p>
          <a:p>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2E52CFE-2BB0-48A7-9F53-4B9D51B44A46}" type="slidenum">
              <a:rPr lang="en-US" smtClean="0"/>
              <a:pPr>
                <a:defRPr/>
              </a:pPr>
              <a:t>6</a:t>
            </a:fld>
            <a:endParaRPr lang="en-US"/>
          </a:p>
        </p:txBody>
      </p:sp>
      <p:sp>
        <p:nvSpPr>
          <p:cNvPr id="3" name="Title 2"/>
          <p:cNvSpPr>
            <a:spLocks noGrp="1"/>
          </p:cNvSpPr>
          <p:nvPr>
            <p:ph type="title"/>
          </p:nvPr>
        </p:nvSpPr>
        <p:spPr/>
        <p:txBody>
          <a:bodyPr/>
          <a:lstStyle/>
          <a:p>
            <a:r>
              <a:rPr lang="en-US" dirty="0" smtClean="0"/>
              <a:t>Quantifying the Value</a:t>
            </a:r>
            <a:endParaRPr lang="en-US" dirty="0"/>
          </a:p>
        </p:txBody>
      </p:sp>
      <p:pic>
        <p:nvPicPr>
          <p:cNvPr id="35842" name="Picture 2"/>
          <p:cNvPicPr>
            <a:picLocks noChangeAspect="1" noChangeArrowheads="1"/>
          </p:cNvPicPr>
          <p:nvPr/>
        </p:nvPicPr>
        <p:blipFill>
          <a:blip r:embed="rId2"/>
          <a:srcRect/>
          <a:stretch>
            <a:fillRect/>
          </a:stretch>
        </p:blipFill>
        <p:spPr bwMode="auto">
          <a:xfrm>
            <a:off x="736698" y="1129429"/>
            <a:ext cx="7230509" cy="4531237"/>
          </a:xfrm>
          <a:prstGeom prst="rect">
            <a:avLst/>
          </a:prstGeom>
          <a:noFill/>
          <a:ln w="9525">
            <a:noFill/>
            <a:miter lim="800000"/>
            <a:headEnd/>
            <a:tailEnd/>
          </a:ln>
          <a:effectLst/>
        </p:spPr>
      </p:pic>
      <p:sp>
        <p:nvSpPr>
          <p:cNvPr id="5" name="Rectangle 4"/>
          <p:cNvSpPr/>
          <p:nvPr/>
        </p:nvSpPr>
        <p:spPr>
          <a:xfrm>
            <a:off x="628154" y="5657671"/>
            <a:ext cx="7967206" cy="1200329"/>
          </a:xfrm>
          <a:prstGeom prst="rect">
            <a:avLst/>
          </a:prstGeom>
        </p:spPr>
        <p:txBody>
          <a:bodyPr wrap="square">
            <a:spAutoFit/>
          </a:bodyPr>
          <a:lstStyle/>
          <a:p>
            <a:r>
              <a:rPr lang="en-US" sz="1200" dirty="0" smtClean="0"/>
              <a:t>From “Lifetime Effects: The High/Scope Perry Preschool </a:t>
            </a:r>
          </a:p>
          <a:p>
            <a:r>
              <a:rPr lang="en-US" sz="1200" dirty="0" smtClean="0"/>
              <a:t>Study Through Age 40 (pp. 194–215), by Lawrence J. </a:t>
            </a:r>
            <a:r>
              <a:rPr lang="en-US" sz="1200" dirty="0" err="1" smtClean="0"/>
              <a:t>Schweinhart</a:t>
            </a:r>
            <a:r>
              <a:rPr lang="en-US" sz="1200" dirty="0" smtClean="0"/>
              <a:t>, Jeanne </a:t>
            </a:r>
            <a:r>
              <a:rPr lang="en-US" sz="1200" dirty="0" err="1" smtClean="0"/>
              <a:t>Montie</a:t>
            </a:r>
            <a:r>
              <a:rPr lang="en-US" sz="1200" dirty="0" smtClean="0"/>
              <a:t>, </a:t>
            </a:r>
            <a:r>
              <a:rPr lang="en-US" sz="1200" dirty="0" err="1" smtClean="0"/>
              <a:t>Zongping</a:t>
            </a:r>
            <a:r>
              <a:rPr lang="en-US" sz="1200" dirty="0" smtClean="0"/>
              <a:t> Xiang, W. Steven Barnett, Clive R. Belfield, &amp; Milagros </a:t>
            </a:r>
            <a:r>
              <a:rPr lang="en-US" sz="1200" dirty="0" err="1" smtClean="0"/>
              <a:t>Nores</a:t>
            </a:r>
            <a:r>
              <a:rPr lang="en-US" sz="1200" dirty="0" smtClean="0"/>
              <a:t>, 2005, Ypsilanti, MI: High/Scope Press. © 2005 by High/Scope ® Educational Research Foundation.  Available at: </a:t>
            </a:r>
            <a:r>
              <a:rPr lang="en-US" sz="1200" dirty="0" smtClean="0">
                <a:hlinkClick r:id="rId3"/>
              </a:rPr>
              <a:t>http://www.highscope.org/file/Research/PerryProject/specialsummary_rev2011_02_2.pdf</a:t>
            </a:r>
            <a:endParaRPr lang="en-US" sz="1200" dirty="0" smtClean="0"/>
          </a:p>
          <a:p>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24502"/>
            <a:ext cx="8225624" cy="4641404"/>
          </a:xfrm>
        </p:spPr>
        <p:txBody>
          <a:bodyPr/>
          <a:lstStyle/>
          <a:p>
            <a:pPr>
              <a:spcBef>
                <a:spcPts val="1800"/>
              </a:spcBef>
              <a:buClr>
                <a:srgbClr val="C00000"/>
              </a:buClr>
              <a:buFont typeface="Wingdings" pitchFamily="2" charset="2"/>
              <a:buChar char="§"/>
            </a:pPr>
            <a:r>
              <a:rPr lang="en-US" sz="2200" dirty="0" smtClean="0">
                <a:latin typeface="Arial" pitchFamily="34" charset="0"/>
                <a:cs typeface="Arial" pitchFamily="34" charset="0"/>
              </a:rPr>
              <a:t>The Commonwealth established the Massachusetts Department of Early Education and Care in 2005</a:t>
            </a:r>
          </a:p>
          <a:p>
            <a:pPr>
              <a:spcBef>
                <a:spcPts val="2400"/>
              </a:spcBef>
              <a:buClr>
                <a:srgbClr val="C00000"/>
              </a:buClr>
              <a:buFont typeface="Wingdings" pitchFamily="2" charset="2"/>
              <a:buChar char="§"/>
            </a:pPr>
            <a:r>
              <a:rPr lang="en-US" sz="2200" dirty="0" smtClean="0">
                <a:latin typeface="Arial" pitchFamily="34" charset="0"/>
                <a:cs typeface="Arial" pitchFamily="34" charset="0"/>
              </a:rPr>
              <a:t>First agency of its kind in the nation</a:t>
            </a:r>
          </a:p>
          <a:p>
            <a:pPr>
              <a:spcBef>
                <a:spcPts val="2400"/>
              </a:spcBef>
              <a:buClr>
                <a:srgbClr val="C00000"/>
              </a:buClr>
              <a:buFont typeface="Wingdings" pitchFamily="2" charset="2"/>
              <a:buChar char="§"/>
            </a:pPr>
            <a:r>
              <a:rPr lang="en-US" sz="2200" dirty="0" smtClean="0">
                <a:latin typeface="Arial" pitchFamily="34" charset="0"/>
                <a:cs typeface="Arial" pitchFamily="34" charset="0"/>
              </a:rPr>
              <a:t>Department was created to </a:t>
            </a:r>
            <a:br>
              <a:rPr lang="en-US" sz="2200" dirty="0" smtClean="0">
                <a:latin typeface="Arial" pitchFamily="34" charset="0"/>
                <a:cs typeface="Arial" pitchFamily="34" charset="0"/>
              </a:rPr>
            </a:br>
            <a:r>
              <a:rPr lang="en-US" sz="2200" dirty="0" smtClean="0">
                <a:latin typeface="Arial" pitchFamily="34" charset="0"/>
                <a:cs typeface="Arial" pitchFamily="34" charset="0"/>
              </a:rPr>
              <a:t>develop a more effective and </a:t>
            </a:r>
            <a:br>
              <a:rPr lang="en-US" sz="2200" dirty="0" smtClean="0">
                <a:latin typeface="Arial" pitchFamily="34" charset="0"/>
                <a:cs typeface="Arial" pitchFamily="34" charset="0"/>
              </a:rPr>
            </a:br>
            <a:r>
              <a:rPr lang="en-US" sz="2200" dirty="0" smtClean="0">
                <a:latin typeface="Arial" pitchFamily="34" charset="0"/>
                <a:cs typeface="Arial" pitchFamily="34" charset="0"/>
              </a:rPr>
              <a:t>coordinated early education </a:t>
            </a:r>
            <a:br>
              <a:rPr lang="en-US" sz="2200" dirty="0" smtClean="0">
                <a:latin typeface="Arial" pitchFamily="34" charset="0"/>
                <a:cs typeface="Arial" pitchFamily="34" charset="0"/>
              </a:rPr>
            </a:br>
            <a:r>
              <a:rPr lang="en-US" sz="2200" dirty="0" smtClean="0">
                <a:latin typeface="Arial" pitchFamily="34" charset="0"/>
                <a:cs typeface="Arial" pitchFamily="34" charset="0"/>
              </a:rPr>
              <a:t>and care system</a:t>
            </a:r>
          </a:p>
          <a:p>
            <a:pPr>
              <a:spcBef>
                <a:spcPts val="2400"/>
              </a:spcBef>
              <a:buClr>
                <a:srgbClr val="C00000"/>
              </a:buClr>
              <a:buFont typeface="Wingdings" pitchFamily="2" charset="2"/>
              <a:buChar char="§"/>
            </a:pPr>
            <a:r>
              <a:rPr lang="en-US" sz="2200" dirty="0" smtClean="0">
                <a:latin typeface="Arial" pitchFamily="34" charset="0"/>
                <a:cs typeface="Arial" pitchFamily="34" charset="0"/>
              </a:rPr>
              <a:t>Merged the Office of Child Care </a:t>
            </a:r>
            <a:br>
              <a:rPr lang="en-US" sz="2200" dirty="0" smtClean="0">
                <a:latin typeface="Arial" pitchFamily="34" charset="0"/>
                <a:cs typeface="Arial" pitchFamily="34" charset="0"/>
              </a:rPr>
            </a:br>
            <a:r>
              <a:rPr lang="en-US" sz="2200" dirty="0" smtClean="0">
                <a:latin typeface="Arial" pitchFamily="34" charset="0"/>
                <a:cs typeface="Arial" pitchFamily="34" charset="0"/>
              </a:rPr>
              <a:t>Services with the Early Learning </a:t>
            </a:r>
            <a:br>
              <a:rPr lang="en-US" sz="2200" dirty="0" smtClean="0">
                <a:latin typeface="Arial" pitchFamily="34" charset="0"/>
                <a:cs typeface="Arial" pitchFamily="34" charset="0"/>
              </a:rPr>
            </a:br>
            <a:r>
              <a:rPr lang="en-US" sz="2200" dirty="0" smtClean="0">
                <a:latin typeface="Arial" pitchFamily="34" charset="0"/>
                <a:cs typeface="Arial" pitchFamily="34" charset="0"/>
              </a:rPr>
              <a:t>Services division of the (former) </a:t>
            </a:r>
            <a:br>
              <a:rPr lang="en-US" sz="2200" dirty="0" smtClean="0">
                <a:latin typeface="Arial" pitchFamily="34" charset="0"/>
                <a:cs typeface="Arial" pitchFamily="34" charset="0"/>
              </a:rPr>
            </a:br>
            <a:r>
              <a:rPr lang="en-US" sz="2200" dirty="0" smtClean="0">
                <a:latin typeface="Arial" pitchFamily="34" charset="0"/>
                <a:cs typeface="Arial" pitchFamily="34" charset="0"/>
              </a:rPr>
              <a:t>Department of Education (now the Department of Elementary and Secondary Education)</a:t>
            </a:r>
            <a:endParaRPr lang="en-US" dirty="0"/>
          </a:p>
        </p:txBody>
      </p:sp>
      <p:sp>
        <p:nvSpPr>
          <p:cNvPr id="3" name="Slide Number Placeholder 2"/>
          <p:cNvSpPr>
            <a:spLocks noGrp="1"/>
          </p:cNvSpPr>
          <p:nvPr>
            <p:ph type="sldNum" sz="quarter" idx="11"/>
          </p:nvPr>
        </p:nvSpPr>
        <p:spPr/>
        <p:txBody>
          <a:bodyPr/>
          <a:lstStyle/>
          <a:p>
            <a:pPr>
              <a:defRPr/>
            </a:pPr>
            <a:fld id="{3EC657DF-FE95-454F-AB66-42CBA9BDA6D9}" type="slidenum">
              <a:rPr lang="en-US" smtClean="0"/>
              <a:pPr>
                <a:defRPr/>
              </a:pPr>
              <a:t>7</a:t>
            </a:fld>
            <a:endParaRPr lang="en-US"/>
          </a:p>
        </p:txBody>
      </p:sp>
      <p:sp>
        <p:nvSpPr>
          <p:cNvPr id="4" name="Text Placeholder 3"/>
          <p:cNvSpPr>
            <a:spLocks noGrp="1"/>
          </p:cNvSpPr>
          <p:nvPr>
            <p:ph type="body" sz="quarter" idx="12"/>
          </p:nvPr>
        </p:nvSpPr>
        <p:spPr/>
        <p:txBody>
          <a:bodyPr/>
          <a:lstStyle/>
          <a:p>
            <a:r>
              <a:rPr lang="en-US" sz="2000" dirty="0" smtClean="0">
                <a:solidFill>
                  <a:srgbClr val="0000CC"/>
                </a:solidFill>
              </a:rPr>
              <a:t>A Bold Step</a:t>
            </a:r>
            <a:endParaRPr lang="en-US" sz="2000" dirty="0">
              <a:solidFill>
                <a:srgbClr val="0000CC"/>
              </a:solidFill>
            </a:endParaRPr>
          </a:p>
        </p:txBody>
      </p:sp>
      <p:pic>
        <p:nvPicPr>
          <p:cNvPr id="15361" name="Picture 1"/>
          <p:cNvPicPr>
            <a:picLocks noChangeAspect="1" noChangeArrowheads="1"/>
          </p:cNvPicPr>
          <p:nvPr/>
        </p:nvPicPr>
        <p:blipFill>
          <a:blip r:embed="rId2"/>
          <a:srcRect/>
          <a:stretch>
            <a:fillRect/>
          </a:stretch>
        </p:blipFill>
        <p:spPr bwMode="auto">
          <a:xfrm>
            <a:off x="5922853" y="2576221"/>
            <a:ext cx="2006723" cy="2547813"/>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3EC657DF-FE95-454F-AB66-42CBA9BDA6D9}" type="slidenum">
              <a:rPr lang="en-US" smtClean="0"/>
              <a:pPr>
                <a:defRPr/>
              </a:pPr>
              <a:t>8</a:t>
            </a:fld>
            <a:endParaRPr lang="en-US"/>
          </a:p>
        </p:txBody>
      </p:sp>
      <p:sp>
        <p:nvSpPr>
          <p:cNvPr id="4" name="Text Placeholder 3"/>
          <p:cNvSpPr>
            <a:spLocks noGrp="1"/>
          </p:cNvSpPr>
          <p:nvPr>
            <p:ph type="body" sz="quarter" idx="12"/>
          </p:nvPr>
        </p:nvSpPr>
        <p:spPr/>
        <p:txBody>
          <a:bodyPr/>
          <a:lstStyle/>
          <a:p>
            <a:r>
              <a:rPr lang="en-US" dirty="0" smtClean="0">
                <a:solidFill>
                  <a:srgbClr val="000099"/>
                </a:solidFill>
              </a:rPr>
              <a:t>The Department of Early Education and Care</a:t>
            </a:r>
            <a:endParaRPr lang="en-US" dirty="0">
              <a:solidFill>
                <a:srgbClr val="000099"/>
              </a:solidFill>
            </a:endParaRPr>
          </a:p>
        </p:txBody>
      </p:sp>
      <p:sp>
        <p:nvSpPr>
          <p:cNvPr id="6" name="TextBox 5"/>
          <p:cNvSpPr txBox="1"/>
          <p:nvPr/>
        </p:nvSpPr>
        <p:spPr>
          <a:xfrm>
            <a:off x="405513" y="1065474"/>
            <a:ext cx="8444287" cy="769441"/>
          </a:xfrm>
          <a:prstGeom prst="rect">
            <a:avLst/>
          </a:prstGeom>
          <a:noFill/>
        </p:spPr>
        <p:txBody>
          <a:bodyPr wrap="square" rtlCol="0">
            <a:spAutoFit/>
          </a:bodyPr>
          <a:lstStyle/>
          <a:p>
            <a:r>
              <a:rPr lang="en-US" sz="2200" dirty="0" smtClean="0">
                <a:solidFill>
                  <a:srgbClr val="006600"/>
                </a:solidFill>
              </a:rPr>
              <a:t>We license programs, provide financial assistance, and much more!</a:t>
            </a:r>
            <a:endParaRPr lang="en-US" sz="2200" dirty="0">
              <a:solidFill>
                <a:srgbClr val="006600"/>
              </a:solidFill>
            </a:endParaRPr>
          </a:p>
        </p:txBody>
      </p:sp>
      <p:pic>
        <p:nvPicPr>
          <p:cNvPr id="1026" name="Picture 2"/>
          <p:cNvPicPr>
            <a:picLocks noChangeAspect="1" noChangeArrowheads="1"/>
          </p:cNvPicPr>
          <p:nvPr/>
        </p:nvPicPr>
        <p:blipFill>
          <a:blip r:embed="rId3"/>
          <a:srcRect/>
          <a:stretch>
            <a:fillRect/>
          </a:stretch>
        </p:blipFill>
        <p:spPr bwMode="auto">
          <a:xfrm>
            <a:off x="1956021" y="1605240"/>
            <a:ext cx="5006794" cy="4628583"/>
          </a:xfrm>
          <a:prstGeom prst="rect">
            <a:avLst/>
          </a:prstGeom>
          <a:noFill/>
          <a:ln w="9525">
            <a:noFill/>
            <a:miter lim="800000"/>
            <a:headEnd/>
            <a:tailEnd/>
          </a:ln>
          <a:effectLst/>
        </p:spPr>
      </p:pic>
      <p:sp>
        <p:nvSpPr>
          <p:cNvPr id="8" name="TextBox 7"/>
          <p:cNvSpPr txBox="1"/>
          <p:nvPr/>
        </p:nvSpPr>
        <p:spPr>
          <a:xfrm>
            <a:off x="2703441" y="2854517"/>
            <a:ext cx="1240405" cy="523220"/>
          </a:xfrm>
          <a:prstGeom prst="rect">
            <a:avLst/>
          </a:prstGeom>
          <a:noFill/>
        </p:spPr>
        <p:txBody>
          <a:bodyPr wrap="square" rtlCol="0">
            <a:spAutoFit/>
          </a:bodyPr>
          <a:lstStyle/>
          <a:p>
            <a:r>
              <a:rPr lang="en-US" sz="1400" dirty="0" smtClean="0"/>
              <a:t>family engagement</a:t>
            </a:r>
            <a:endParaRPr lang="en-US" sz="1400" dirty="0"/>
          </a:p>
        </p:txBody>
      </p:sp>
      <p:sp>
        <p:nvSpPr>
          <p:cNvPr id="9" name="TextBox 8"/>
          <p:cNvSpPr txBox="1"/>
          <p:nvPr/>
        </p:nvSpPr>
        <p:spPr>
          <a:xfrm>
            <a:off x="3442915" y="4183711"/>
            <a:ext cx="1663149" cy="307777"/>
          </a:xfrm>
          <a:prstGeom prst="rect">
            <a:avLst/>
          </a:prstGeom>
          <a:noFill/>
        </p:spPr>
        <p:txBody>
          <a:bodyPr wrap="square" rtlCol="0">
            <a:spAutoFit/>
          </a:bodyPr>
          <a:lstStyle/>
          <a:p>
            <a:r>
              <a:rPr lang="en-US" sz="1400" dirty="0" smtClean="0"/>
              <a:t>infants/toddlers</a:t>
            </a:r>
            <a:endParaRPr lang="en-US" sz="1400" dirty="0"/>
          </a:p>
        </p:txBody>
      </p:sp>
      <p:sp>
        <p:nvSpPr>
          <p:cNvPr id="10" name="TextBox 9"/>
          <p:cNvSpPr txBox="1"/>
          <p:nvPr/>
        </p:nvSpPr>
        <p:spPr>
          <a:xfrm>
            <a:off x="5385684" y="4590554"/>
            <a:ext cx="1126434" cy="738664"/>
          </a:xfrm>
          <a:prstGeom prst="rect">
            <a:avLst/>
          </a:prstGeom>
          <a:noFill/>
        </p:spPr>
        <p:txBody>
          <a:bodyPr wrap="square" rtlCol="0">
            <a:spAutoFit/>
          </a:bodyPr>
          <a:lstStyle/>
          <a:p>
            <a:r>
              <a:rPr lang="en-US" sz="1400" dirty="0" smtClean="0"/>
              <a:t>subsidies/waitlist/  I&amp;R</a:t>
            </a:r>
            <a:endParaRPr lang="en-US" sz="1400" dirty="0"/>
          </a:p>
        </p:txBody>
      </p:sp>
      <p:sp>
        <p:nvSpPr>
          <p:cNvPr id="11" name="TextBox 10"/>
          <p:cNvSpPr txBox="1"/>
          <p:nvPr/>
        </p:nvSpPr>
        <p:spPr>
          <a:xfrm>
            <a:off x="5943598" y="4051190"/>
            <a:ext cx="830911" cy="523220"/>
          </a:xfrm>
          <a:prstGeom prst="rect">
            <a:avLst/>
          </a:prstGeom>
          <a:noFill/>
        </p:spPr>
        <p:txBody>
          <a:bodyPr wrap="square" rtlCol="0">
            <a:spAutoFit/>
          </a:bodyPr>
          <a:lstStyle/>
          <a:p>
            <a:r>
              <a:rPr lang="en-US" sz="1400" dirty="0" smtClean="0"/>
              <a:t>safety/</a:t>
            </a:r>
            <a:br>
              <a:rPr lang="en-US" sz="1400" dirty="0" smtClean="0"/>
            </a:br>
            <a:r>
              <a:rPr lang="en-US" sz="1400" dirty="0" smtClean="0"/>
              <a:t>BRC</a:t>
            </a:r>
            <a:endParaRPr lang="en-US" sz="1400" dirty="0"/>
          </a:p>
        </p:txBody>
      </p:sp>
      <p:sp>
        <p:nvSpPr>
          <p:cNvPr id="12" name="TextBox 11"/>
          <p:cNvSpPr txBox="1"/>
          <p:nvPr/>
        </p:nvSpPr>
        <p:spPr>
          <a:xfrm>
            <a:off x="4094921" y="2971136"/>
            <a:ext cx="1399431" cy="523220"/>
          </a:xfrm>
          <a:prstGeom prst="rect">
            <a:avLst/>
          </a:prstGeom>
          <a:noFill/>
        </p:spPr>
        <p:txBody>
          <a:bodyPr wrap="square" rtlCol="0">
            <a:spAutoFit/>
          </a:bodyPr>
          <a:lstStyle/>
          <a:p>
            <a:r>
              <a:rPr lang="en-US" sz="1400" dirty="0" smtClean="0"/>
              <a:t>licensing/</a:t>
            </a:r>
            <a:br>
              <a:rPr lang="en-US" sz="1400" dirty="0" smtClean="0"/>
            </a:br>
            <a:r>
              <a:rPr lang="en-US" sz="1400" dirty="0" smtClean="0"/>
              <a:t>investigations</a:t>
            </a:r>
            <a:endParaRPr lang="en-US" sz="1400" dirty="0"/>
          </a:p>
        </p:txBody>
      </p:sp>
      <p:sp>
        <p:nvSpPr>
          <p:cNvPr id="13" name="TextBox 12"/>
          <p:cNvSpPr txBox="1"/>
          <p:nvPr/>
        </p:nvSpPr>
        <p:spPr>
          <a:xfrm>
            <a:off x="2288650" y="4721749"/>
            <a:ext cx="1042947" cy="307777"/>
          </a:xfrm>
          <a:prstGeom prst="rect">
            <a:avLst/>
          </a:prstGeom>
          <a:noFill/>
        </p:spPr>
        <p:txBody>
          <a:bodyPr wrap="square" rtlCol="0">
            <a:spAutoFit/>
          </a:bodyPr>
          <a:lstStyle/>
          <a:p>
            <a:r>
              <a:rPr lang="en-US" sz="1400" dirty="0" smtClean="0"/>
              <a:t>workforce</a:t>
            </a:r>
            <a:endParaRPr lang="en-US" sz="1400" dirty="0"/>
          </a:p>
        </p:txBody>
      </p:sp>
      <p:sp>
        <p:nvSpPr>
          <p:cNvPr id="14" name="TextBox 13"/>
          <p:cNvSpPr txBox="1"/>
          <p:nvPr/>
        </p:nvSpPr>
        <p:spPr>
          <a:xfrm>
            <a:off x="5996608" y="2975113"/>
            <a:ext cx="801757" cy="523220"/>
          </a:xfrm>
          <a:prstGeom prst="rect">
            <a:avLst/>
          </a:prstGeom>
          <a:noFill/>
        </p:spPr>
        <p:txBody>
          <a:bodyPr wrap="square" rtlCol="0">
            <a:spAutoFit/>
          </a:bodyPr>
          <a:lstStyle/>
          <a:p>
            <a:r>
              <a:rPr lang="en-US" sz="1400" dirty="0" smtClean="0"/>
              <a:t>mental </a:t>
            </a:r>
            <a:br>
              <a:rPr lang="en-US" sz="1400" dirty="0" smtClean="0"/>
            </a:br>
            <a:r>
              <a:rPr lang="en-US" sz="1400" dirty="0" smtClean="0"/>
              <a:t>health</a:t>
            </a:r>
            <a:endParaRPr lang="en-US" sz="1400" dirty="0"/>
          </a:p>
        </p:txBody>
      </p:sp>
      <p:sp>
        <p:nvSpPr>
          <p:cNvPr id="15" name="TextBox 14"/>
          <p:cNvSpPr txBox="1"/>
          <p:nvPr/>
        </p:nvSpPr>
        <p:spPr>
          <a:xfrm>
            <a:off x="4854272" y="1641944"/>
            <a:ext cx="830910" cy="307777"/>
          </a:xfrm>
          <a:prstGeom prst="rect">
            <a:avLst/>
          </a:prstGeom>
          <a:noFill/>
        </p:spPr>
        <p:txBody>
          <a:bodyPr wrap="square" rtlCol="0">
            <a:spAutoFit/>
          </a:bodyPr>
          <a:lstStyle/>
          <a:p>
            <a:r>
              <a:rPr lang="en-US" sz="1400" dirty="0" smtClean="0"/>
              <a:t>quality</a:t>
            </a:r>
            <a:endParaRPr lang="en-US" sz="1400" dirty="0"/>
          </a:p>
        </p:txBody>
      </p:sp>
      <p:pic>
        <p:nvPicPr>
          <p:cNvPr id="1027" name="Picture 3"/>
          <p:cNvPicPr>
            <a:picLocks noChangeAspect="1" noChangeArrowheads="1"/>
          </p:cNvPicPr>
          <p:nvPr/>
        </p:nvPicPr>
        <p:blipFill>
          <a:blip r:embed="rId4"/>
          <a:srcRect/>
          <a:stretch>
            <a:fillRect/>
          </a:stretch>
        </p:blipFill>
        <p:spPr bwMode="auto">
          <a:xfrm>
            <a:off x="3407053" y="4901102"/>
            <a:ext cx="457282" cy="446647"/>
          </a:xfrm>
          <a:prstGeom prst="rect">
            <a:avLst/>
          </a:prstGeom>
          <a:noFill/>
          <a:ln w="9525">
            <a:noFill/>
            <a:miter lim="800000"/>
            <a:headEnd/>
            <a:tailEnd/>
          </a:ln>
          <a:effectLst/>
        </p:spPr>
      </p:pic>
      <p:sp>
        <p:nvSpPr>
          <p:cNvPr id="17" name="TextBox 16"/>
          <p:cNvSpPr txBox="1"/>
          <p:nvPr/>
        </p:nvSpPr>
        <p:spPr>
          <a:xfrm>
            <a:off x="4778735" y="5446643"/>
            <a:ext cx="628152" cy="307777"/>
          </a:xfrm>
          <a:prstGeom prst="rect">
            <a:avLst/>
          </a:prstGeom>
          <a:noFill/>
        </p:spPr>
        <p:txBody>
          <a:bodyPr wrap="square" rtlCol="0">
            <a:spAutoFit/>
          </a:bodyPr>
          <a:lstStyle/>
          <a:p>
            <a:r>
              <a:rPr lang="en-US" sz="1400" dirty="0" smtClean="0"/>
              <a:t>UPK</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2E52CFE-2BB0-48A7-9F53-4B9D51B44A46}" type="slidenum">
              <a:rPr lang="en-US" smtClean="0"/>
              <a:pPr>
                <a:defRPr/>
              </a:pPr>
              <a:t>9</a:t>
            </a:fld>
            <a:endParaRPr lang="en-US"/>
          </a:p>
        </p:txBody>
      </p:sp>
      <p:sp>
        <p:nvSpPr>
          <p:cNvPr id="3" name="Title 2"/>
          <p:cNvSpPr>
            <a:spLocks noGrp="1"/>
          </p:cNvSpPr>
          <p:nvPr>
            <p:ph type="title"/>
          </p:nvPr>
        </p:nvSpPr>
        <p:spPr/>
        <p:txBody>
          <a:bodyPr/>
          <a:lstStyle/>
          <a:p>
            <a:r>
              <a:rPr lang="en-US" dirty="0" smtClean="0"/>
              <a:t>EEC Licensed Programs</a:t>
            </a:r>
            <a:endParaRPr lang="en-US" dirty="0"/>
          </a:p>
        </p:txBody>
      </p:sp>
      <p:pic>
        <p:nvPicPr>
          <p:cNvPr id="44034" name="Picture 2" descr="C:\Users\khart\Desktop\local.gif"/>
          <p:cNvPicPr>
            <a:picLocks noChangeAspect="1" noChangeArrowheads="1"/>
          </p:cNvPicPr>
          <p:nvPr/>
        </p:nvPicPr>
        <p:blipFill>
          <a:blip r:embed="rId2"/>
          <a:srcRect/>
          <a:stretch>
            <a:fillRect/>
          </a:stretch>
        </p:blipFill>
        <p:spPr bwMode="auto">
          <a:xfrm>
            <a:off x="683702" y="1350368"/>
            <a:ext cx="8007408" cy="5002723"/>
          </a:xfrm>
          <a:prstGeom prst="rect">
            <a:avLst/>
          </a:prstGeom>
          <a:noFill/>
        </p:spPr>
      </p:pic>
      <p:sp>
        <p:nvSpPr>
          <p:cNvPr id="6" name="TextBox 5"/>
          <p:cNvSpPr txBox="1"/>
          <p:nvPr/>
        </p:nvSpPr>
        <p:spPr>
          <a:xfrm>
            <a:off x="5716988" y="2250219"/>
            <a:ext cx="811033" cy="369332"/>
          </a:xfrm>
          <a:prstGeom prst="rect">
            <a:avLst/>
          </a:prstGeom>
          <a:noFill/>
        </p:spPr>
        <p:txBody>
          <a:bodyPr wrap="square" rtlCol="0">
            <a:spAutoFit/>
          </a:bodyPr>
          <a:lstStyle/>
          <a:p>
            <a:r>
              <a:rPr lang="en-US" dirty="0" smtClean="0">
                <a:solidFill>
                  <a:srgbClr val="7030A0"/>
                </a:solidFill>
              </a:rPr>
              <a:t>2,386</a:t>
            </a:r>
            <a:endParaRPr lang="en-US" dirty="0">
              <a:solidFill>
                <a:srgbClr val="7030A0"/>
              </a:solidFill>
            </a:endParaRPr>
          </a:p>
        </p:txBody>
      </p:sp>
      <p:sp>
        <p:nvSpPr>
          <p:cNvPr id="7" name="TextBox 6"/>
          <p:cNvSpPr txBox="1"/>
          <p:nvPr/>
        </p:nvSpPr>
        <p:spPr>
          <a:xfrm>
            <a:off x="5185576" y="3181847"/>
            <a:ext cx="858741" cy="369332"/>
          </a:xfrm>
          <a:prstGeom prst="rect">
            <a:avLst/>
          </a:prstGeom>
          <a:noFill/>
        </p:spPr>
        <p:txBody>
          <a:bodyPr wrap="square" rtlCol="0">
            <a:spAutoFit/>
          </a:bodyPr>
          <a:lstStyle/>
          <a:p>
            <a:r>
              <a:rPr lang="en-US" dirty="0" smtClean="0">
                <a:solidFill>
                  <a:srgbClr val="7030A0"/>
                </a:solidFill>
              </a:rPr>
              <a:t>2,287</a:t>
            </a:r>
            <a:endParaRPr lang="en-US" dirty="0">
              <a:solidFill>
                <a:srgbClr val="7030A0"/>
              </a:solidFill>
            </a:endParaRPr>
          </a:p>
        </p:txBody>
      </p:sp>
      <p:sp>
        <p:nvSpPr>
          <p:cNvPr id="8" name="TextBox 7"/>
          <p:cNvSpPr txBox="1"/>
          <p:nvPr/>
        </p:nvSpPr>
        <p:spPr>
          <a:xfrm>
            <a:off x="2062039" y="2912828"/>
            <a:ext cx="858741" cy="369332"/>
          </a:xfrm>
          <a:prstGeom prst="rect">
            <a:avLst/>
          </a:prstGeom>
          <a:noFill/>
        </p:spPr>
        <p:txBody>
          <a:bodyPr wrap="square" rtlCol="0">
            <a:spAutoFit/>
          </a:bodyPr>
          <a:lstStyle/>
          <a:p>
            <a:r>
              <a:rPr lang="en-US" dirty="0" smtClean="0">
                <a:solidFill>
                  <a:srgbClr val="7030A0"/>
                </a:solidFill>
              </a:rPr>
              <a:t>1,824</a:t>
            </a:r>
            <a:endParaRPr lang="en-US" dirty="0">
              <a:solidFill>
                <a:srgbClr val="7030A0"/>
              </a:solidFill>
            </a:endParaRPr>
          </a:p>
        </p:txBody>
      </p:sp>
      <p:sp>
        <p:nvSpPr>
          <p:cNvPr id="9" name="TextBox 8"/>
          <p:cNvSpPr txBox="1"/>
          <p:nvPr/>
        </p:nvSpPr>
        <p:spPr>
          <a:xfrm>
            <a:off x="3756991" y="3009569"/>
            <a:ext cx="858741" cy="369332"/>
          </a:xfrm>
          <a:prstGeom prst="rect">
            <a:avLst/>
          </a:prstGeom>
          <a:noFill/>
        </p:spPr>
        <p:txBody>
          <a:bodyPr wrap="square" rtlCol="0">
            <a:spAutoFit/>
          </a:bodyPr>
          <a:lstStyle/>
          <a:p>
            <a:r>
              <a:rPr lang="en-US" dirty="0" smtClean="0">
                <a:solidFill>
                  <a:srgbClr val="7030A0"/>
                </a:solidFill>
              </a:rPr>
              <a:t>1,903</a:t>
            </a:r>
            <a:endParaRPr lang="en-US" dirty="0">
              <a:solidFill>
                <a:srgbClr val="7030A0"/>
              </a:solidFill>
            </a:endParaRPr>
          </a:p>
        </p:txBody>
      </p:sp>
      <p:sp>
        <p:nvSpPr>
          <p:cNvPr id="10" name="TextBox 9"/>
          <p:cNvSpPr txBox="1"/>
          <p:nvPr/>
        </p:nvSpPr>
        <p:spPr>
          <a:xfrm>
            <a:off x="6317312" y="4369243"/>
            <a:ext cx="858741" cy="369332"/>
          </a:xfrm>
          <a:prstGeom prst="rect">
            <a:avLst/>
          </a:prstGeom>
          <a:noFill/>
        </p:spPr>
        <p:txBody>
          <a:bodyPr wrap="square" rtlCol="0">
            <a:spAutoFit/>
          </a:bodyPr>
          <a:lstStyle/>
          <a:p>
            <a:r>
              <a:rPr lang="en-US" dirty="0" smtClean="0">
                <a:solidFill>
                  <a:srgbClr val="7030A0"/>
                </a:solidFill>
              </a:rPr>
              <a:t>1,718</a:t>
            </a:r>
            <a:endParaRPr lang="en-US" dirty="0">
              <a:solidFill>
                <a:srgbClr val="7030A0"/>
              </a:solidFill>
            </a:endParaRPr>
          </a:p>
        </p:txBody>
      </p:sp>
      <p:sp>
        <p:nvSpPr>
          <p:cNvPr id="11" name="TextBox 10"/>
          <p:cNvSpPr txBox="1"/>
          <p:nvPr/>
        </p:nvSpPr>
        <p:spPr>
          <a:xfrm>
            <a:off x="389614" y="1144988"/>
            <a:ext cx="5375082" cy="369332"/>
          </a:xfrm>
          <a:prstGeom prst="rect">
            <a:avLst/>
          </a:prstGeom>
          <a:noFill/>
        </p:spPr>
        <p:txBody>
          <a:bodyPr wrap="square" rtlCol="0">
            <a:spAutoFit/>
          </a:bodyPr>
          <a:lstStyle/>
          <a:p>
            <a:r>
              <a:rPr lang="en-US" dirty="0" smtClean="0"/>
              <a:t>Total programs* statewide: 10,078 (July 2014) </a:t>
            </a:r>
            <a:endParaRPr lang="en-US" dirty="0"/>
          </a:p>
        </p:txBody>
      </p:sp>
      <p:sp>
        <p:nvSpPr>
          <p:cNvPr id="12" name="TextBox 11"/>
          <p:cNvSpPr txBox="1"/>
          <p:nvPr/>
        </p:nvSpPr>
        <p:spPr>
          <a:xfrm>
            <a:off x="404733" y="6001806"/>
            <a:ext cx="7420131" cy="584775"/>
          </a:xfrm>
          <a:prstGeom prst="rect">
            <a:avLst/>
          </a:prstGeom>
          <a:noFill/>
        </p:spPr>
        <p:txBody>
          <a:bodyPr wrap="square" rtlCol="0">
            <a:spAutoFit/>
          </a:bodyPr>
          <a:lstStyle/>
          <a:p>
            <a:r>
              <a:rPr lang="en-US" sz="1600" b="0" i="1" dirty="0" smtClean="0"/>
              <a:t>*Includes family child care and group/school age child care only.  </a:t>
            </a:r>
            <a:br>
              <a:rPr lang="en-US" sz="1600" b="0" i="1" dirty="0" smtClean="0"/>
            </a:br>
            <a:r>
              <a:rPr lang="en-US" sz="1600" b="0" i="1" dirty="0" smtClean="0"/>
              <a:t>Does not include Residential programs or placement agencies.</a:t>
            </a:r>
            <a:endParaRPr lang="en-US" sz="1600" b="0" i="1" dirty="0"/>
          </a:p>
        </p:txBody>
      </p:sp>
      <p:graphicFrame>
        <p:nvGraphicFramePr>
          <p:cNvPr id="13" name="Table 12"/>
          <p:cNvGraphicFramePr>
            <a:graphicFrameLocks noGrp="1"/>
          </p:cNvGraphicFramePr>
          <p:nvPr/>
        </p:nvGraphicFramePr>
        <p:xfrm>
          <a:off x="1149246" y="4320081"/>
          <a:ext cx="3947410" cy="1331210"/>
        </p:xfrm>
        <a:graphic>
          <a:graphicData uri="http://schemas.openxmlformats.org/drawingml/2006/table">
            <a:tbl>
              <a:tblPr firstRow="1" bandRow="1">
                <a:tableStyleId>{5C22544A-7EE6-4342-B048-85BDC9FD1C3A}</a:tableStyleId>
              </a:tblPr>
              <a:tblGrid>
                <a:gridCol w="3048000"/>
                <a:gridCol w="899410"/>
              </a:tblGrid>
              <a:tr h="236928">
                <a:tc>
                  <a:txBody>
                    <a:bodyPr/>
                    <a:lstStyle/>
                    <a:p>
                      <a:pPr algn="l" rtl="0" fontAlgn="t"/>
                      <a:r>
                        <a:rPr lang="en-US" sz="1600" b="1" i="0" u="none" strike="noStrike" dirty="0" smtClean="0">
                          <a:solidFill>
                            <a:srgbClr val="000000"/>
                          </a:solidFill>
                          <a:latin typeface="Arial" pitchFamily="34" charset="0"/>
                          <a:cs typeface="Arial" pitchFamily="34" charset="0"/>
                        </a:rPr>
                        <a:t>Program Setting</a:t>
                      </a:r>
                      <a:endParaRPr lang="en-US" sz="1600" b="1" i="0" u="none" strike="noStrike" dirty="0">
                        <a:solidFill>
                          <a:srgbClr val="000000"/>
                        </a:solidFill>
                        <a:latin typeface="Arial" pitchFamily="34" charset="0"/>
                        <a:cs typeface="Arial" pitchFamily="34" charset="0"/>
                      </a:endParaRPr>
                    </a:p>
                  </a:txBody>
                  <a:tcPr marL="0" marR="0" marT="0" marB="0"/>
                </a:tc>
                <a:tc>
                  <a:txBody>
                    <a:bodyPr/>
                    <a:lstStyle/>
                    <a:p>
                      <a:pPr algn="r" rtl="0" fontAlgn="t"/>
                      <a:r>
                        <a:rPr lang="en-US" sz="1600" b="1" i="0" u="none" strike="noStrike" dirty="0" smtClean="0">
                          <a:solidFill>
                            <a:srgbClr val="000000"/>
                          </a:solidFill>
                          <a:latin typeface="Arial" pitchFamily="34" charset="0"/>
                          <a:cs typeface="Arial" pitchFamily="34" charset="0"/>
                        </a:rPr>
                        <a:t>Children</a:t>
                      </a:r>
                      <a:endParaRPr lang="en-US" sz="1600" b="1" i="0" u="none" strike="noStrike" dirty="0">
                        <a:solidFill>
                          <a:srgbClr val="000000"/>
                        </a:solidFill>
                        <a:latin typeface="Arial" pitchFamily="34" charset="0"/>
                        <a:cs typeface="Arial" pitchFamily="34" charset="0"/>
                      </a:endParaRPr>
                    </a:p>
                  </a:txBody>
                  <a:tcPr marL="9525" marR="9525" marT="9525" marB="0"/>
                </a:tc>
              </a:tr>
              <a:tr h="268376">
                <a:tc>
                  <a:txBody>
                    <a:bodyPr/>
                    <a:lstStyle/>
                    <a:p>
                      <a:pPr algn="l" rtl="0" fontAlgn="t"/>
                      <a:r>
                        <a:rPr lang="en-US" sz="1600" b="0" i="0" u="none" strike="noStrike" dirty="0" smtClean="0">
                          <a:solidFill>
                            <a:srgbClr val="000000"/>
                          </a:solidFill>
                          <a:latin typeface="Arial" pitchFamily="34" charset="0"/>
                          <a:cs typeface="Arial" pitchFamily="34" charset="0"/>
                        </a:rPr>
                        <a:t>Family Child Care</a:t>
                      </a:r>
                      <a:endParaRPr lang="en-US" sz="1600" b="0" i="0" u="none" strike="noStrike" dirty="0">
                        <a:solidFill>
                          <a:srgbClr val="000000"/>
                        </a:solidFill>
                        <a:latin typeface="Arial" pitchFamily="34" charset="0"/>
                        <a:cs typeface="Arial" pitchFamily="34" charset="0"/>
                      </a:endParaRPr>
                    </a:p>
                  </a:txBody>
                  <a:tcPr marL="0" marR="0" marT="0" marB="0"/>
                </a:tc>
                <a:tc>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latin typeface="Arial" pitchFamily="34" charset="0"/>
                          <a:cs typeface="Arial" pitchFamily="34" charset="0"/>
                        </a:rPr>
                        <a:t>51,357</a:t>
                      </a:r>
                    </a:p>
                  </a:txBody>
                  <a:tcPr marL="9525" marR="9525" marT="9525" marB="0"/>
                </a:tc>
              </a:tr>
              <a:tr h="269823">
                <a:tc>
                  <a:txBody>
                    <a:bodyPr/>
                    <a:lstStyle/>
                    <a:p>
                      <a:pPr algn="l" rtl="0" fontAlgn="t"/>
                      <a:r>
                        <a:rPr lang="en-US" sz="1600" b="0" i="0" u="none" strike="noStrike" dirty="0" smtClean="0">
                          <a:solidFill>
                            <a:srgbClr val="000000"/>
                          </a:solidFill>
                          <a:latin typeface="Arial" pitchFamily="34" charset="0"/>
                          <a:cs typeface="Arial" pitchFamily="34" charset="0"/>
                        </a:rPr>
                        <a:t>Small Group and School Age</a:t>
                      </a:r>
                      <a:endParaRPr lang="en-US" sz="1600" b="0" i="0" u="none" strike="noStrike" dirty="0">
                        <a:solidFill>
                          <a:srgbClr val="000000"/>
                        </a:solidFill>
                        <a:latin typeface="Arial" pitchFamily="34" charset="0"/>
                        <a:cs typeface="Arial" pitchFamily="34" charset="0"/>
                      </a:endParaRPr>
                    </a:p>
                  </a:txBody>
                  <a:tcPr marL="0" marR="0" marT="0" marB="0"/>
                </a:tc>
                <a:tc>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latin typeface="Arial" pitchFamily="34" charset="0"/>
                          <a:cs typeface="Arial" pitchFamily="34" charset="0"/>
                        </a:rPr>
                        <a:t>246</a:t>
                      </a:r>
                      <a:endParaRPr lang="en-US" sz="1600" b="0" i="0" u="none" strike="noStrike" dirty="0">
                        <a:solidFill>
                          <a:srgbClr val="000000"/>
                        </a:solidFill>
                        <a:latin typeface="Arial" pitchFamily="34" charset="0"/>
                        <a:cs typeface="Arial" pitchFamily="34" charset="0"/>
                      </a:endParaRPr>
                    </a:p>
                  </a:txBody>
                  <a:tcPr marL="9525" marR="9525" marT="9525" marB="0"/>
                </a:tc>
              </a:tr>
              <a:tr h="284813">
                <a:tc>
                  <a:txBody>
                    <a:bodyPr/>
                    <a:lstStyle/>
                    <a:p>
                      <a:pPr algn="l" rtl="0" fontAlgn="t"/>
                      <a:r>
                        <a:rPr lang="en-US" sz="1600" b="0" i="0" u="none" strike="noStrike" dirty="0" smtClean="0">
                          <a:solidFill>
                            <a:srgbClr val="000000"/>
                          </a:solidFill>
                          <a:latin typeface="Arial" pitchFamily="34" charset="0"/>
                          <a:cs typeface="Arial" pitchFamily="34" charset="0"/>
                        </a:rPr>
                        <a:t>Large </a:t>
                      </a:r>
                      <a:r>
                        <a:rPr lang="en-US" sz="1600" b="0" i="0" u="none" strike="noStrike" dirty="0">
                          <a:solidFill>
                            <a:srgbClr val="000000"/>
                          </a:solidFill>
                          <a:latin typeface="Arial" pitchFamily="34" charset="0"/>
                          <a:cs typeface="Arial" pitchFamily="34" charset="0"/>
                        </a:rPr>
                        <a:t>Group and School Age</a:t>
                      </a:r>
                    </a:p>
                  </a:txBody>
                  <a:tcPr marL="0" marR="0" marT="0" marB="0"/>
                </a:tc>
                <a:tc>
                  <a:txBody>
                    <a:bodyPr/>
                    <a:lstStyle/>
                    <a:p>
                      <a:pPr algn="r" rtl="0" fontAlgn="t"/>
                      <a:r>
                        <a:rPr lang="en-US" sz="1600" b="0" i="0" u="none" strike="noStrike" dirty="0" smtClean="0">
                          <a:solidFill>
                            <a:srgbClr val="000000"/>
                          </a:solidFill>
                          <a:latin typeface="Arial" pitchFamily="34" charset="0"/>
                          <a:cs typeface="Arial" pitchFamily="34" charset="0"/>
                        </a:rPr>
                        <a:t>171,255</a:t>
                      </a:r>
                      <a:endParaRPr lang="en-US" sz="1600" b="0" i="0" u="none" strike="noStrike" dirty="0">
                        <a:solidFill>
                          <a:srgbClr val="000000"/>
                        </a:solidFill>
                        <a:latin typeface="Arial" pitchFamily="34" charset="0"/>
                        <a:cs typeface="Arial" pitchFamily="34" charset="0"/>
                      </a:endParaRPr>
                    </a:p>
                  </a:txBody>
                  <a:tcPr marL="9525" marR="9525" marT="9525" marB="0"/>
                </a:tc>
              </a:tr>
              <a:tr h="254833">
                <a:tc>
                  <a:txBody>
                    <a:bodyPr/>
                    <a:lstStyle/>
                    <a:p>
                      <a:pPr algn="l" rtl="0" fontAlgn="t"/>
                      <a:r>
                        <a:rPr lang="en-US" sz="1600" b="1" i="0" u="none" strike="noStrike" dirty="0" smtClean="0">
                          <a:solidFill>
                            <a:srgbClr val="000000"/>
                          </a:solidFill>
                          <a:latin typeface="Arial" pitchFamily="34" charset="0"/>
                          <a:cs typeface="Arial" pitchFamily="34" charset="0"/>
                        </a:rPr>
                        <a:t>Total licensed capacity</a:t>
                      </a:r>
                      <a:r>
                        <a:rPr lang="en-US" sz="1600" b="1" i="0" u="none" strike="noStrike" baseline="0" dirty="0" smtClean="0">
                          <a:solidFill>
                            <a:srgbClr val="000000"/>
                          </a:solidFill>
                          <a:latin typeface="Arial" pitchFamily="34" charset="0"/>
                          <a:cs typeface="Arial" pitchFamily="34" charset="0"/>
                        </a:rPr>
                        <a:t> </a:t>
                      </a:r>
                      <a:endParaRPr lang="en-US" sz="1600" b="1" i="0" u="none" strike="noStrike" dirty="0">
                        <a:solidFill>
                          <a:srgbClr val="000000"/>
                        </a:solidFill>
                        <a:latin typeface="Arial" pitchFamily="34" charset="0"/>
                        <a:cs typeface="Arial" pitchFamily="34" charset="0"/>
                      </a:endParaRPr>
                    </a:p>
                  </a:txBody>
                  <a:tcPr marL="0" marR="0" marT="0" marB="0"/>
                </a:tc>
                <a:tc>
                  <a:txBody>
                    <a:bodyPr/>
                    <a:lstStyle/>
                    <a:p>
                      <a:pPr algn="r" fontAlgn="b"/>
                      <a:r>
                        <a:rPr lang="en-US" sz="1600" b="1" i="0" u="none" strike="noStrike" dirty="0">
                          <a:solidFill>
                            <a:srgbClr val="000000"/>
                          </a:solidFill>
                          <a:latin typeface="Arial" pitchFamily="34" charset="0"/>
                          <a:cs typeface="Arial" pitchFamily="34" charset="0"/>
                        </a:rPr>
                        <a:t>222,858</a:t>
                      </a:r>
                    </a:p>
                  </a:txBody>
                  <a:tcPr marL="9525" marR="9525" marT="9525" marB="0" anchor="b"/>
                </a:tc>
              </a:tr>
            </a:tbl>
          </a:graphicData>
        </a:graphic>
      </p:graphicFrame>
    </p:spTree>
  </p:cSld>
  <p:clrMapOvr>
    <a:masterClrMapping/>
  </p:clrMapOvr>
</p:sld>
</file>

<file path=ppt/theme/theme1.xml><?xml version="1.0" encoding="utf-8"?>
<a:theme xmlns:a="http://schemas.openxmlformats.org/drawingml/2006/main" name="Blank EEC 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 EEC Template</Template>
  <TotalTime>14345</TotalTime>
  <Words>2679</Words>
  <Application>Microsoft Office PowerPoint</Application>
  <PresentationFormat>On-screen Show (4:3)</PresentationFormat>
  <Paragraphs>444</Paragraphs>
  <Slides>29</Slides>
  <Notes>17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Blank EEC Template</vt:lpstr>
      <vt:lpstr>State of Early Education in Massachusetts  Presentation to the Massachusetts School Committees and School Superintendents Associations Joint Conference   November 14, 2014  </vt:lpstr>
      <vt:lpstr>Slide 2</vt:lpstr>
      <vt:lpstr>Slide 3</vt:lpstr>
      <vt:lpstr>Slide 4</vt:lpstr>
      <vt:lpstr>Investing Early Makes Economic Sense</vt:lpstr>
      <vt:lpstr>Quantifying the Value</vt:lpstr>
      <vt:lpstr>Slide 7</vt:lpstr>
      <vt:lpstr>Slide 8</vt:lpstr>
      <vt:lpstr>EEC Licensed Programs</vt:lpstr>
      <vt:lpstr>Slide 10</vt:lpstr>
      <vt:lpstr>Budget Funding</vt:lpstr>
      <vt:lpstr>Slide 12</vt:lpstr>
      <vt:lpstr>Formal Programs: Who EEC Serves</vt:lpstr>
      <vt:lpstr>Universe of Children Birth to Age 16</vt:lpstr>
      <vt:lpstr>Reach of Current Subsidy System</vt:lpstr>
      <vt:lpstr>Other Children Served Through  Publicly Funded Early Education</vt:lpstr>
      <vt:lpstr>Affordability of Child Care</vt:lpstr>
      <vt:lpstr>Other Options For PreK Are Limited</vt:lpstr>
      <vt:lpstr>Moving to Higher Levels of Quality</vt:lpstr>
      <vt:lpstr>Moving Towards Higher Education/Qualifications</vt:lpstr>
      <vt:lpstr>Notable Accomplishments</vt:lpstr>
      <vt:lpstr>Challenges</vt:lpstr>
      <vt:lpstr>Slide 23</vt:lpstr>
      <vt:lpstr>K1 Classroom Grant Program</vt:lpstr>
      <vt:lpstr>Early Literacy Expert Panel</vt:lpstr>
      <vt:lpstr>Early Literacy Expert Panel</vt:lpstr>
      <vt:lpstr>Slide 27</vt:lpstr>
      <vt:lpstr>The Expansion Partnership Model</vt:lpstr>
      <vt:lpstr>Slide 29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Date</dc:title>
  <dc:creator>EEC,</dc:creator>
  <dc:description>Edited project list on slide 7 -- Proposed Bond IV Projects.</dc:description>
  <cp:lastModifiedBy>EEC,</cp:lastModifiedBy>
  <cp:revision>408</cp:revision>
  <cp:lastPrinted>2011-02-28T13:39:27Z</cp:lastPrinted>
  <dcterms:created xsi:type="dcterms:W3CDTF">2014-07-30T15:34:19Z</dcterms:created>
  <dcterms:modified xsi:type="dcterms:W3CDTF">2014-11-07T14:20:39Z</dcterms:modified>
</cp:coreProperties>
</file>