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  <p:sldMasterId id="2147483686" r:id="rId3"/>
  </p:sldMasterIdLst>
  <p:notesMasterIdLst>
    <p:notesMasterId r:id="rId35"/>
  </p:notesMasterIdLst>
  <p:handoutMasterIdLst>
    <p:handoutMasterId r:id="rId36"/>
  </p:handoutMasterIdLst>
  <p:sldIdLst>
    <p:sldId id="281" r:id="rId4"/>
    <p:sldId id="362" r:id="rId5"/>
    <p:sldId id="363" r:id="rId6"/>
    <p:sldId id="326" r:id="rId7"/>
    <p:sldId id="327" r:id="rId8"/>
    <p:sldId id="364" r:id="rId9"/>
    <p:sldId id="365" r:id="rId10"/>
    <p:sldId id="366" r:id="rId11"/>
    <p:sldId id="367" r:id="rId12"/>
    <p:sldId id="32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61" r:id="rId21"/>
    <p:sldId id="356" r:id="rId22"/>
    <p:sldId id="273" r:id="rId23"/>
    <p:sldId id="289" r:id="rId24"/>
    <p:sldId id="336" r:id="rId25"/>
    <p:sldId id="337" r:id="rId26"/>
    <p:sldId id="338" r:id="rId27"/>
    <p:sldId id="359" r:id="rId28"/>
    <p:sldId id="332" r:id="rId29"/>
    <p:sldId id="340" r:id="rId30"/>
    <p:sldId id="360" r:id="rId31"/>
    <p:sldId id="345" r:id="rId32"/>
    <p:sldId id="346" r:id="rId33"/>
    <p:sldId id="274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0303"/>
    <a:srgbClr val="A80000"/>
    <a:srgbClr val="0000A4"/>
    <a:srgbClr val="FF9900"/>
    <a:srgbClr val="008080"/>
    <a:srgbClr val="CC3300"/>
    <a:srgbClr val="333399"/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5" autoAdjust="0"/>
    <p:restoredTop sz="94660"/>
  </p:normalViewPr>
  <p:slideViewPr>
    <p:cSldViewPr>
      <p:cViewPr>
        <p:scale>
          <a:sx n="75" d="100"/>
          <a:sy n="75" d="100"/>
        </p:scale>
        <p:origin x="-876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36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2778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63CCCDA-A09B-4DCA-BA4F-8FB65F64E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9087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0DA19382-B1AD-45DD-8394-11530E810BB1}" type="slidenum">
              <a:rPr lang="en-US" altLang="en-US" sz="1200" smtClean="0">
                <a:latin typeface="Times New Roman" pitchFamily="18" charset="0"/>
              </a:rPr>
              <a:pPr/>
              <a:t>1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000314-88E5-4B50-B875-ACBD6134D177}" type="slidenum">
              <a:rPr lang="en-US"/>
              <a:pPr/>
              <a:t>25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9AA80-7001-4548-902C-7D110630E803}" type="slidenum">
              <a:rPr lang="en-US"/>
              <a:pPr/>
              <a:t>28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11CE9E39-DDC4-4BA3-9C6D-B1C0CA1F3A74}" type="slidenum">
              <a:rPr lang="en-US" altLang="en-US" sz="1200" smtClean="0">
                <a:latin typeface="Times New Roman" pitchFamily="18" charset="0"/>
              </a:rPr>
              <a:pPr/>
              <a:t>29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C2979788-5132-4654-A664-D0557AABBDB3}" type="slidenum">
              <a:rPr lang="en-US" altLang="en-US" sz="1200" smtClean="0">
                <a:latin typeface="Times New Roman" pitchFamily="18" charset="0"/>
              </a:rPr>
              <a:pPr/>
              <a:t>30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86E28F5F-808C-4538-B6DF-7F92889588EB}" type="slidenum">
              <a:rPr lang="en-US" altLang="en-US" sz="1200" smtClean="0">
                <a:latin typeface="Times New Roman" pitchFamily="18" charset="0"/>
              </a:rPr>
              <a:pPr/>
              <a:t>31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75E74-2F88-48F5-97AD-02E8EA5596A0}" type="slidenum">
              <a:rPr lang="en-US"/>
              <a:pPr/>
              <a:t>2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C489967F-1832-4091-B68F-CAA88DA09FBC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8A521DD9-4575-4499-A44E-75A962822A78}" type="slidenum"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en-US" alt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8868A886-C072-4CF3-973F-AB9205479B21}" type="slidenum"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en-US" alt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C19CD733-089F-498E-B276-87CBDAD25C82}" type="slidenum"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10</a:t>
            </a:fld>
            <a:endParaRPr lang="en-US" alt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35620-34D5-4BD3-8E82-D7DD57679277}" type="slidenum">
              <a:rPr lang="en-US"/>
              <a:pPr/>
              <a:t>17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9BF4B2FA-CB2A-4185-8CAB-0BA741C22977}" type="slidenum">
              <a:rPr lang="en-US" altLang="en-US" sz="1200" smtClean="0">
                <a:latin typeface="Times New Roman" pitchFamily="18" charset="0"/>
              </a:rPr>
              <a:pPr/>
              <a:t>18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fld id="{C3CEEAAD-B383-4241-AD93-5B8E383583C1}" type="slidenum">
              <a:rPr lang="en-US" altLang="en-US" sz="1200" smtClean="0">
                <a:latin typeface="Times New Roman" pitchFamily="18" charset="0"/>
              </a:rPr>
              <a:pPr/>
              <a:t>20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98D25-B619-4A52-A0DD-2C15CBE7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458905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4378D-1283-4112-A654-28D07FF82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9681282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8F1B7-E62D-41A2-8CD6-81841F6EE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0937068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617FB-183C-41E9-9473-A7E797C83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455488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6E373-5FFC-40AB-985D-0F8E9E230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2032108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392F5-BDD4-4FF7-9885-DAEAAE71E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8398030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2610C-EA84-442A-A750-A5E02D463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515815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6EBE6-7BD8-40E5-8478-A7286B2B1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456780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9B683-1DE7-43D7-8337-F9AA81E4E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088587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0A9C4-A33D-42BC-9748-7EB1E66CA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764965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8CEE0-BC09-45B7-AFF3-C93C75C99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5043730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71F57-8DA1-4CAE-95B2-8C8499398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2966201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7DAE0-5386-48EE-B355-DCAB38208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1255229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54224-A0F2-4E89-8FDE-293021281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829629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76E03-ACFE-452D-A2A7-B06CF9BBB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048417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51657-D61E-4009-9341-FDDFD9F19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817625"/>
      </p:ext>
    </p:extLst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1C0CA-417B-44F0-B4B1-78C66C8DD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142129"/>
      </p:ext>
    </p:extLst>
  </p:cSld>
  <p:clrMapOvr>
    <a:masterClrMapping/>
  </p:clrMapOvr>
  <p:transition spd="med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09252-A5BA-4A85-9BC8-3AAC81265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4725847"/>
      </p:ext>
    </p:extLst>
  </p:cSld>
  <p:clrMapOvr>
    <a:masterClrMapping/>
  </p:clrMapOvr>
  <p:transition spd="med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BE99-E178-42CA-B216-6B0DCF710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0584208"/>
      </p:ext>
    </p:extLst>
  </p:cSld>
  <p:clrMapOvr>
    <a:masterClrMapping/>
  </p:clrMapOvr>
  <p:transition spd="med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2388-F634-4112-9662-3DF448D99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5674692"/>
      </p:ext>
    </p:extLst>
  </p:cSld>
  <p:clrMapOvr>
    <a:masterClrMapping/>
  </p:clrMapOvr>
  <p:transition spd="med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F55B7-0470-43AF-ABC8-1A9D35351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1387518"/>
      </p:ext>
    </p:extLst>
  </p:cSld>
  <p:clrMapOvr>
    <a:masterClrMapping/>
  </p:clrMapOvr>
  <p:transition spd="med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CEB19-399B-4814-8DEA-F0A0EE566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426285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2325B-DAC0-44B4-B39C-2B5CCAC93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7779414"/>
      </p:ext>
    </p:extLst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2328E-4636-4E6C-89EA-B2E5CC52D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9539305"/>
      </p:ext>
    </p:extLst>
  </p:cSld>
  <p:clrMapOvr>
    <a:masterClrMapping/>
  </p:clrMapOvr>
  <p:transition spd="med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CDF0-3A67-4079-9323-F9AC943FE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7559577"/>
      </p:ext>
    </p:extLst>
  </p:cSld>
  <p:clrMapOvr>
    <a:masterClrMapping/>
  </p:clrMapOvr>
  <p:transition spd="med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C44BE-AA64-46CD-9D07-7988A55D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657346"/>
      </p:ext>
    </p:extLst>
  </p:cSld>
  <p:clrMapOvr>
    <a:masterClrMapping/>
  </p:clrMapOvr>
  <p:transition spd="med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CCDE9-7022-4196-8C3C-DCC6BBAF6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864024"/>
      </p:ext>
    </p:extLst>
  </p:cSld>
  <p:clrMapOvr>
    <a:masterClrMapping/>
  </p:clrMapOvr>
  <p:transition spd="med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1F0A8-7E28-4977-8BA2-14BBD5FD2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141611"/>
      </p:ext>
    </p:extLst>
  </p:cSld>
  <p:clrMapOvr>
    <a:masterClrMapping/>
  </p:clrMapOvr>
  <p:transition spd="med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6B3CC-EEB1-40AA-9D18-5C1386D4D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040832"/>
      </p:ext>
    </p:extLst>
  </p:cSld>
  <p:clrMapOvr>
    <a:masterClrMapping/>
  </p:clrMapOvr>
  <p:transition spd="med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9B686-F809-4B8C-916C-6E9312E8D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838820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F69CC-1E17-4463-AED2-88886D359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024210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E12B3-5AC7-438D-A84A-AB455B17F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595228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4F564-18EA-4329-998D-168178E83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3223988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79551-CBFC-444E-A898-910FD5A94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7160677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9F152-839C-4070-B16F-D645FDC8E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607817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54782-14C3-4B1A-BDFE-6D75FEC5B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171806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CA9156B-69AE-4998-94CF-B6A72DD25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" y="0"/>
            <a:ext cx="7966075" cy="1905000"/>
            <a:chOff x="192" y="0"/>
            <a:chExt cx="5018" cy="1200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1392" y="0"/>
              <a:ext cx="3818" cy="1200"/>
              <a:chOff x="1584" y="0"/>
              <a:chExt cx="3818" cy="1296"/>
            </a:xfrm>
          </p:grpSpPr>
          <p:sp useBgFill="1">
            <p:nvSpPr>
              <p:cNvPr id="1043" name="Text Box 9"/>
              <p:cNvSpPr txBox="1">
                <a:spLocks noChangeArrowheads="1"/>
              </p:cNvSpPr>
              <p:nvPr/>
            </p:nvSpPr>
            <p:spPr bwMode="auto">
              <a:xfrm>
                <a:off x="1584" y="0"/>
                <a:ext cx="3818" cy="81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8800" b="1" baseline="-25000" smtClean="0">
                    <a:solidFill>
                      <a:srgbClr val="000080"/>
                    </a:solidFill>
                  </a:rPr>
                  <a:t>State Ethics</a:t>
                </a:r>
                <a:r>
                  <a:rPr lang="en-US" altLang="en-US" sz="3600" b="1" baseline="-25000" smtClean="0">
                    <a:solidFill>
                      <a:srgbClr val="000080"/>
                    </a:solidFill>
                  </a:rPr>
                  <a:t> </a:t>
                </a:r>
                <a:endParaRPr lang="en-US" altLang="en-US" sz="3600" b="1" baseline="30000" smtClean="0">
                  <a:solidFill>
                    <a:srgbClr val="000080"/>
                  </a:solidFill>
                </a:endParaRPr>
              </a:p>
            </p:txBody>
          </p:sp>
          <p:sp useBgFill="1">
            <p:nvSpPr>
              <p:cNvPr id="1044" name="Text Box 10"/>
              <p:cNvSpPr txBox="1">
                <a:spLocks noChangeArrowheads="1"/>
              </p:cNvSpPr>
              <p:nvPr/>
            </p:nvSpPr>
            <p:spPr bwMode="auto">
              <a:xfrm>
                <a:off x="1584" y="720"/>
                <a:ext cx="3818" cy="57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8800" b="1" baseline="15000" smtClean="0">
                    <a:solidFill>
                      <a:srgbClr val="000080"/>
                    </a:solidFill>
                  </a:rPr>
                  <a:t>Commission</a:t>
                </a:r>
                <a:endParaRPr lang="en-US" altLang="en-US" sz="3600" b="1" smtClean="0">
                  <a:solidFill>
                    <a:srgbClr val="000080"/>
                  </a:solidFill>
                </a:endParaRPr>
              </a:p>
              <a:p>
                <a:pPr>
                  <a:defRPr/>
                </a:pPr>
                <a:endParaRPr lang="en-US" altLang="en-US" sz="1000" smtClean="0"/>
              </a:p>
              <a:p>
                <a:pPr>
                  <a:defRPr/>
                </a:pPr>
                <a:endParaRPr lang="en-US" altLang="en-US" sz="1000" smtClean="0"/>
              </a:p>
            </p:txBody>
          </p:sp>
        </p:grpSp>
        <p:grpSp>
          <p:nvGrpSpPr>
            <p:cNvPr id="1033" name="Group 11"/>
            <p:cNvGrpSpPr>
              <a:grpSpLocks/>
            </p:cNvGrpSpPr>
            <p:nvPr/>
          </p:nvGrpSpPr>
          <p:grpSpPr bwMode="auto">
            <a:xfrm>
              <a:off x="192" y="311"/>
              <a:ext cx="1152" cy="697"/>
              <a:chOff x="384" y="336"/>
              <a:chExt cx="1152" cy="816"/>
            </a:xfrm>
          </p:grpSpPr>
          <p:sp useBgFill="1">
            <p:nvSpPr>
              <p:cNvPr id="1034" name="Line 12"/>
              <p:cNvSpPr>
                <a:spLocks noChangeShapeType="1"/>
              </p:cNvSpPr>
              <p:nvPr/>
            </p:nvSpPr>
            <p:spPr bwMode="auto">
              <a:xfrm>
                <a:off x="384" y="1152"/>
                <a:ext cx="1152" cy="0"/>
              </a:xfrm>
              <a:prstGeom prst="line">
                <a:avLst/>
              </a:prstGeom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5" name="Line 13"/>
              <p:cNvSpPr>
                <a:spLocks noChangeShapeType="1"/>
              </p:cNvSpPr>
              <p:nvPr/>
            </p:nvSpPr>
            <p:spPr bwMode="auto">
              <a:xfrm>
                <a:off x="991" y="336"/>
                <a:ext cx="0" cy="658"/>
              </a:xfrm>
              <a:prstGeom prst="line">
                <a:avLst/>
              </a:prstGeom>
              <a:ln w="762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6" name="Line 14"/>
              <p:cNvSpPr>
                <a:spLocks noChangeShapeType="1"/>
              </p:cNvSpPr>
              <p:nvPr/>
            </p:nvSpPr>
            <p:spPr bwMode="auto">
              <a:xfrm>
                <a:off x="432" y="1049"/>
                <a:ext cx="1048" cy="0"/>
              </a:xfrm>
              <a:prstGeom prst="line">
                <a:avLst/>
              </a:prstGeom>
              <a:ln w="762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7" name="Line 15"/>
              <p:cNvSpPr>
                <a:spLocks noChangeShapeType="1"/>
              </p:cNvSpPr>
              <p:nvPr/>
            </p:nvSpPr>
            <p:spPr bwMode="auto">
              <a:xfrm>
                <a:off x="572" y="336"/>
                <a:ext cx="0" cy="658"/>
              </a:xfrm>
              <a:prstGeom prst="line">
                <a:avLst/>
              </a:prstGeom>
              <a:ln w="1778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8" name="Line 16"/>
              <p:cNvSpPr>
                <a:spLocks noChangeShapeType="1"/>
              </p:cNvSpPr>
              <p:nvPr/>
            </p:nvSpPr>
            <p:spPr bwMode="auto">
              <a:xfrm>
                <a:off x="852" y="336"/>
                <a:ext cx="0" cy="658"/>
              </a:xfrm>
              <a:prstGeom prst="line">
                <a:avLst/>
              </a:prstGeom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9" name="Line 17"/>
              <p:cNvSpPr>
                <a:spLocks noChangeShapeType="1"/>
              </p:cNvSpPr>
              <p:nvPr/>
            </p:nvSpPr>
            <p:spPr bwMode="auto">
              <a:xfrm>
                <a:off x="1130" y="336"/>
                <a:ext cx="0" cy="658"/>
              </a:xfrm>
              <a:prstGeom prst="line">
                <a:avLst/>
              </a:prstGeom>
              <a:ln w="635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0" name="Line 18"/>
              <p:cNvSpPr>
                <a:spLocks noChangeShapeType="1"/>
              </p:cNvSpPr>
              <p:nvPr/>
            </p:nvSpPr>
            <p:spPr bwMode="auto">
              <a:xfrm>
                <a:off x="1270" y="336"/>
                <a:ext cx="0" cy="658"/>
              </a:xfrm>
              <a:prstGeom prst="line">
                <a:avLst/>
              </a:prstGeom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1" name="Line 19"/>
              <p:cNvSpPr>
                <a:spLocks noChangeShapeType="1"/>
              </p:cNvSpPr>
              <p:nvPr/>
            </p:nvSpPr>
            <p:spPr bwMode="auto">
              <a:xfrm>
                <a:off x="1410" y="336"/>
                <a:ext cx="0" cy="658"/>
              </a:xfrm>
              <a:prstGeom prst="line">
                <a:avLst/>
              </a:prstGeom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2" name="Line 20"/>
              <p:cNvSpPr>
                <a:spLocks noChangeShapeType="1"/>
              </p:cNvSpPr>
              <p:nvPr/>
            </p:nvSpPr>
            <p:spPr bwMode="auto">
              <a:xfrm>
                <a:off x="720" y="336"/>
                <a:ext cx="0" cy="672"/>
              </a:xfrm>
              <a:prstGeom prst="line">
                <a:avLst/>
              </a:prstGeom>
              <a:ln w="12700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5FBB554-CDD4-42BA-BBFC-5EA7DCD8D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228600" y="0"/>
            <a:ext cx="7966075" cy="1905000"/>
            <a:chOff x="192" y="0"/>
            <a:chExt cx="5018" cy="1200"/>
          </a:xfrm>
        </p:grpSpPr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1392" y="0"/>
              <a:ext cx="3818" cy="1200"/>
              <a:chOff x="1584" y="0"/>
              <a:chExt cx="3818" cy="1296"/>
            </a:xfrm>
          </p:grpSpPr>
          <p:sp useBgFill="1">
            <p:nvSpPr>
              <p:cNvPr id="1043" name="Text Box 9"/>
              <p:cNvSpPr txBox="1">
                <a:spLocks noChangeArrowheads="1"/>
              </p:cNvSpPr>
              <p:nvPr/>
            </p:nvSpPr>
            <p:spPr bwMode="auto">
              <a:xfrm>
                <a:off x="1584" y="0"/>
                <a:ext cx="3818" cy="81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9pPr>
              </a:lstStyle>
              <a:p>
                <a:pPr>
                  <a:defRPr/>
                </a:pPr>
                <a:r>
                  <a:rPr lang="en-US" sz="8800" b="1" baseline="-25000" smtClean="0">
                    <a:solidFill>
                      <a:srgbClr val="000080"/>
                    </a:solidFill>
                  </a:rPr>
                  <a:t>State Ethics</a:t>
                </a:r>
                <a:r>
                  <a:rPr lang="en-US" sz="3600" b="1" baseline="-25000" smtClean="0">
                    <a:solidFill>
                      <a:srgbClr val="000080"/>
                    </a:solidFill>
                  </a:rPr>
                  <a:t> </a:t>
                </a:r>
                <a:endParaRPr lang="en-US" sz="3600" b="1" baseline="30000" smtClean="0">
                  <a:solidFill>
                    <a:srgbClr val="000080"/>
                  </a:solidFill>
                </a:endParaRPr>
              </a:p>
            </p:txBody>
          </p:sp>
          <p:sp useBgFill="1">
            <p:nvSpPr>
              <p:cNvPr id="1044" name="Text Box 10"/>
              <p:cNvSpPr txBox="1">
                <a:spLocks noChangeArrowheads="1"/>
              </p:cNvSpPr>
              <p:nvPr/>
            </p:nvSpPr>
            <p:spPr bwMode="auto">
              <a:xfrm>
                <a:off x="1584" y="720"/>
                <a:ext cx="3818" cy="57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9pPr>
              </a:lstStyle>
              <a:p>
                <a:pPr>
                  <a:defRPr/>
                </a:pPr>
                <a:r>
                  <a:rPr lang="en-US" sz="8800" b="1" baseline="15000" smtClean="0">
                    <a:solidFill>
                      <a:srgbClr val="000080"/>
                    </a:solidFill>
                  </a:rPr>
                  <a:t>Commission</a:t>
                </a:r>
                <a:endParaRPr lang="en-US" sz="3600" b="1" smtClean="0">
                  <a:solidFill>
                    <a:srgbClr val="000080"/>
                  </a:solidFill>
                </a:endParaRPr>
              </a:p>
              <a:p>
                <a:pPr>
                  <a:defRPr/>
                </a:pPr>
                <a:endParaRPr lang="en-US" sz="1000" smtClean="0">
                  <a:solidFill>
                    <a:srgbClr val="000000"/>
                  </a:solidFill>
                </a:endParaRPr>
              </a:p>
              <a:p>
                <a:pPr>
                  <a:defRPr/>
                </a:pPr>
                <a:endParaRPr lang="en-US" sz="10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057" name="Group 11"/>
            <p:cNvGrpSpPr>
              <a:grpSpLocks/>
            </p:cNvGrpSpPr>
            <p:nvPr/>
          </p:nvGrpSpPr>
          <p:grpSpPr bwMode="auto">
            <a:xfrm>
              <a:off x="192" y="311"/>
              <a:ext cx="1152" cy="697"/>
              <a:chOff x="384" y="336"/>
              <a:chExt cx="1152" cy="816"/>
            </a:xfrm>
          </p:grpSpPr>
          <p:sp useBgFill="1">
            <p:nvSpPr>
              <p:cNvPr id="2058" name="Line 12"/>
              <p:cNvSpPr>
                <a:spLocks noChangeShapeType="1"/>
              </p:cNvSpPr>
              <p:nvPr/>
            </p:nvSpPr>
            <p:spPr bwMode="auto">
              <a:xfrm>
                <a:off x="384" y="1152"/>
                <a:ext cx="1152" cy="0"/>
              </a:xfrm>
              <a:prstGeom prst="line">
                <a:avLst/>
              </a:prstGeom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59" name="Line 13"/>
              <p:cNvSpPr>
                <a:spLocks noChangeShapeType="1"/>
              </p:cNvSpPr>
              <p:nvPr/>
            </p:nvSpPr>
            <p:spPr bwMode="auto">
              <a:xfrm>
                <a:off x="991" y="336"/>
                <a:ext cx="0" cy="658"/>
              </a:xfrm>
              <a:prstGeom prst="line">
                <a:avLst/>
              </a:prstGeom>
              <a:ln w="762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0" name="Line 14"/>
              <p:cNvSpPr>
                <a:spLocks noChangeShapeType="1"/>
              </p:cNvSpPr>
              <p:nvPr/>
            </p:nvSpPr>
            <p:spPr bwMode="auto">
              <a:xfrm>
                <a:off x="432" y="1049"/>
                <a:ext cx="1048" cy="0"/>
              </a:xfrm>
              <a:prstGeom prst="line">
                <a:avLst/>
              </a:prstGeom>
              <a:ln w="762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1" name="Line 15"/>
              <p:cNvSpPr>
                <a:spLocks noChangeShapeType="1"/>
              </p:cNvSpPr>
              <p:nvPr/>
            </p:nvSpPr>
            <p:spPr bwMode="auto">
              <a:xfrm>
                <a:off x="572" y="336"/>
                <a:ext cx="0" cy="658"/>
              </a:xfrm>
              <a:prstGeom prst="line">
                <a:avLst/>
              </a:prstGeom>
              <a:ln w="1778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2" name="Line 16"/>
              <p:cNvSpPr>
                <a:spLocks noChangeShapeType="1"/>
              </p:cNvSpPr>
              <p:nvPr/>
            </p:nvSpPr>
            <p:spPr bwMode="auto">
              <a:xfrm>
                <a:off x="852" y="336"/>
                <a:ext cx="0" cy="658"/>
              </a:xfrm>
              <a:prstGeom prst="line">
                <a:avLst/>
              </a:prstGeom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3" name="Line 17"/>
              <p:cNvSpPr>
                <a:spLocks noChangeShapeType="1"/>
              </p:cNvSpPr>
              <p:nvPr/>
            </p:nvSpPr>
            <p:spPr bwMode="auto">
              <a:xfrm>
                <a:off x="1130" y="336"/>
                <a:ext cx="0" cy="658"/>
              </a:xfrm>
              <a:prstGeom prst="line">
                <a:avLst/>
              </a:prstGeom>
              <a:ln w="635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4" name="Line 18"/>
              <p:cNvSpPr>
                <a:spLocks noChangeShapeType="1"/>
              </p:cNvSpPr>
              <p:nvPr/>
            </p:nvSpPr>
            <p:spPr bwMode="auto">
              <a:xfrm>
                <a:off x="1270" y="336"/>
                <a:ext cx="0" cy="658"/>
              </a:xfrm>
              <a:prstGeom prst="line">
                <a:avLst/>
              </a:prstGeom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5" name="Line 19"/>
              <p:cNvSpPr>
                <a:spLocks noChangeShapeType="1"/>
              </p:cNvSpPr>
              <p:nvPr/>
            </p:nvSpPr>
            <p:spPr bwMode="auto">
              <a:xfrm>
                <a:off x="1410" y="336"/>
                <a:ext cx="0" cy="658"/>
              </a:xfrm>
              <a:prstGeom prst="line">
                <a:avLst/>
              </a:prstGeom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066" name="Line 20"/>
              <p:cNvSpPr>
                <a:spLocks noChangeShapeType="1"/>
              </p:cNvSpPr>
              <p:nvPr/>
            </p:nvSpPr>
            <p:spPr bwMode="auto">
              <a:xfrm>
                <a:off x="720" y="336"/>
                <a:ext cx="0" cy="672"/>
              </a:xfrm>
              <a:prstGeom prst="line">
                <a:avLst/>
              </a:prstGeom>
              <a:ln w="12700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34C9E49-B2F9-43D8-AB31-296609550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228600" y="0"/>
            <a:ext cx="7966075" cy="1905000"/>
            <a:chOff x="192" y="0"/>
            <a:chExt cx="5018" cy="1200"/>
          </a:xfrm>
        </p:grpSpPr>
        <p:grpSp>
          <p:nvGrpSpPr>
            <p:cNvPr id="3080" name="Group 8"/>
            <p:cNvGrpSpPr>
              <a:grpSpLocks/>
            </p:cNvGrpSpPr>
            <p:nvPr/>
          </p:nvGrpSpPr>
          <p:grpSpPr bwMode="auto">
            <a:xfrm>
              <a:off x="1392" y="0"/>
              <a:ext cx="3818" cy="1200"/>
              <a:chOff x="1584" y="0"/>
              <a:chExt cx="3818" cy="1296"/>
            </a:xfrm>
          </p:grpSpPr>
          <p:sp useBgFill="1">
            <p:nvSpPr>
              <p:cNvPr id="3091" name="Text Box 9"/>
              <p:cNvSpPr txBox="1">
                <a:spLocks noChangeArrowheads="1"/>
              </p:cNvSpPr>
              <p:nvPr/>
            </p:nvSpPr>
            <p:spPr bwMode="auto">
              <a:xfrm>
                <a:off x="1584" y="0"/>
                <a:ext cx="3818" cy="81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8800" b="1" baseline="-25000" smtClean="0">
                    <a:solidFill>
                      <a:srgbClr val="000080"/>
                    </a:solidFill>
                  </a:rPr>
                  <a:t>State Ethics</a:t>
                </a:r>
                <a:r>
                  <a:rPr lang="en-US" altLang="en-US" sz="3600" b="1" baseline="-25000" smtClean="0">
                    <a:solidFill>
                      <a:srgbClr val="000080"/>
                    </a:solidFill>
                  </a:rPr>
                  <a:t> </a:t>
                </a:r>
                <a:endParaRPr lang="en-US" altLang="en-US" sz="3600" b="1" baseline="30000" smtClean="0">
                  <a:solidFill>
                    <a:srgbClr val="000080"/>
                  </a:solidFill>
                </a:endParaRPr>
              </a:p>
            </p:txBody>
          </p:sp>
          <p:sp useBgFill="1">
            <p:nvSpPr>
              <p:cNvPr id="3092" name="Text Box 10"/>
              <p:cNvSpPr txBox="1">
                <a:spLocks noChangeArrowheads="1"/>
              </p:cNvSpPr>
              <p:nvPr/>
            </p:nvSpPr>
            <p:spPr bwMode="auto">
              <a:xfrm>
                <a:off x="1584" y="720"/>
                <a:ext cx="3818" cy="57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Bookman Old Style" pitchFamily="18" charset="0"/>
                  </a:defRPr>
                </a:lvl9pPr>
              </a:lstStyle>
              <a:p>
                <a:pPr>
                  <a:defRPr/>
                </a:pPr>
                <a:r>
                  <a:rPr lang="en-US" altLang="en-US" sz="8800" b="1" baseline="15000" smtClean="0">
                    <a:solidFill>
                      <a:srgbClr val="000080"/>
                    </a:solidFill>
                  </a:rPr>
                  <a:t>Commission</a:t>
                </a:r>
                <a:endParaRPr lang="en-US" altLang="en-US" sz="3600" b="1" smtClean="0">
                  <a:solidFill>
                    <a:srgbClr val="000080"/>
                  </a:solidFill>
                </a:endParaRPr>
              </a:p>
              <a:p>
                <a:pPr>
                  <a:defRPr/>
                </a:pPr>
                <a:endParaRPr lang="en-US" altLang="en-US" sz="1000" smtClean="0">
                  <a:solidFill>
                    <a:srgbClr val="000000"/>
                  </a:solidFill>
                </a:endParaRPr>
              </a:p>
              <a:p>
                <a:pPr>
                  <a:defRPr/>
                </a:pPr>
                <a:endParaRPr lang="en-US" altLang="en-US" sz="10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081" name="Group 11"/>
            <p:cNvGrpSpPr>
              <a:grpSpLocks/>
            </p:cNvGrpSpPr>
            <p:nvPr/>
          </p:nvGrpSpPr>
          <p:grpSpPr bwMode="auto">
            <a:xfrm>
              <a:off x="192" y="311"/>
              <a:ext cx="1152" cy="697"/>
              <a:chOff x="384" y="336"/>
              <a:chExt cx="1152" cy="816"/>
            </a:xfrm>
          </p:grpSpPr>
          <p:sp useBgFill="1">
            <p:nvSpPr>
              <p:cNvPr id="3082" name="Line 12"/>
              <p:cNvSpPr>
                <a:spLocks noChangeShapeType="1"/>
              </p:cNvSpPr>
              <p:nvPr/>
            </p:nvSpPr>
            <p:spPr bwMode="auto">
              <a:xfrm>
                <a:off x="384" y="1152"/>
                <a:ext cx="1152" cy="0"/>
              </a:xfrm>
              <a:prstGeom prst="line">
                <a:avLst/>
              </a:prstGeom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3" name="Line 13"/>
              <p:cNvSpPr>
                <a:spLocks noChangeShapeType="1"/>
              </p:cNvSpPr>
              <p:nvPr/>
            </p:nvSpPr>
            <p:spPr bwMode="auto">
              <a:xfrm>
                <a:off x="991" y="336"/>
                <a:ext cx="0" cy="658"/>
              </a:xfrm>
              <a:prstGeom prst="line">
                <a:avLst/>
              </a:prstGeom>
              <a:ln w="762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4" name="Line 14"/>
              <p:cNvSpPr>
                <a:spLocks noChangeShapeType="1"/>
              </p:cNvSpPr>
              <p:nvPr/>
            </p:nvSpPr>
            <p:spPr bwMode="auto">
              <a:xfrm>
                <a:off x="432" y="1049"/>
                <a:ext cx="1048" cy="0"/>
              </a:xfrm>
              <a:prstGeom prst="line">
                <a:avLst/>
              </a:prstGeom>
              <a:ln w="762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5" name="Line 15"/>
              <p:cNvSpPr>
                <a:spLocks noChangeShapeType="1"/>
              </p:cNvSpPr>
              <p:nvPr/>
            </p:nvSpPr>
            <p:spPr bwMode="auto">
              <a:xfrm>
                <a:off x="572" y="336"/>
                <a:ext cx="0" cy="658"/>
              </a:xfrm>
              <a:prstGeom prst="line">
                <a:avLst/>
              </a:prstGeom>
              <a:ln w="1778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6" name="Line 16"/>
              <p:cNvSpPr>
                <a:spLocks noChangeShapeType="1"/>
              </p:cNvSpPr>
              <p:nvPr/>
            </p:nvSpPr>
            <p:spPr bwMode="auto">
              <a:xfrm>
                <a:off x="852" y="336"/>
                <a:ext cx="0" cy="658"/>
              </a:xfrm>
              <a:prstGeom prst="line">
                <a:avLst/>
              </a:prstGeom>
              <a:ln w="1016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7" name="Line 17"/>
              <p:cNvSpPr>
                <a:spLocks noChangeShapeType="1"/>
              </p:cNvSpPr>
              <p:nvPr/>
            </p:nvSpPr>
            <p:spPr bwMode="auto">
              <a:xfrm>
                <a:off x="1130" y="336"/>
                <a:ext cx="0" cy="658"/>
              </a:xfrm>
              <a:prstGeom prst="line">
                <a:avLst/>
              </a:prstGeom>
              <a:ln w="635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8" name="Line 18"/>
              <p:cNvSpPr>
                <a:spLocks noChangeShapeType="1"/>
              </p:cNvSpPr>
              <p:nvPr/>
            </p:nvSpPr>
            <p:spPr bwMode="auto">
              <a:xfrm>
                <a:off x="1270" y="336"/>
                <a:ext cx="0" cy="658"/>
              </a:xfrm>
              <a:prstGeom prst="line">
                <a:avLst/>
              </a:prstGeom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89" name="Line 19"/>
              <p:cNvSpPr>
                <a:spLocks noChangeShapeType="1"/>
              </p:cNvSpPr>
              <p:nvPr/>
            </p:nvSpPr>
            <p:spPr bwMode="auto">
              <a:xfrm>
                <a:off x="1410" y="336"/>
                <a:ext cx="0" cy="658"/>
              </a:xfrm>
              <a:prstGeom prst="line">
                <a:avLst/>
              </a:prstGeom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090" name="Line 20"/>
              <p:cNvSpPr>
                <a:spLocks noChangeShapeType="1"/>
              </p:cNvSpPr>
              <p:nvPr/>
            </p:nvSpPr>
            <p:spPr bwMode="auto">
              <a:xfrm>
                <a:off x="720" y="336"/>
                <a:ext cx="0" cy="672"/>
              </a:xfrm>
              <a:prstGeom prst="line">
                <a:avLst/>
              </a:prstGeom>
              <a:ln w="127000">
                <a:solidFill>
                  <a:srgbClr val="000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026"/>
          <p:cNvGrpSpPr>
            <a:grpSpLocks/>
          </p:cNvGrpSpPr>
          <p:nvPr/>
        </p:nvGrpSpPr>
        <p:grpSpPr bwMode="auto">
          <a:xfrm>
            <a:off x="227013" y="0"/>
            <a:ext cx="7961312" cy="1901825"/>
            <a:chOff x="192" y="0"/>
            <a:chExt cx="5018" cy="1200"/>
          </a:xfrm>
        </p:grpSpPr>
        <p:grpSp>
          <p:nvGrpSpPr>
            <p:cNvPr id="6148" name="Group 1027"/>
            <p:cNvGrpSpPr>
              <a:grpSpLocks/>
            </p:cNvGrpSpPr>
            <p:nvPr/>
          </p:nvGrpSpPr>
          <p:grpSpPr bwMode="auto">
            <a:xfrm>
              <a:off x="1392" y="0"/>
              <a:ext cx="3818" cy="1200"/>
              <a:chOff x="1584" y="0"/>
              <a:chExt cx="3818" cy="1296"/>
            </a:xfrm>
          </p:grpSpPr>
          <p:sp useBgFill="1">
            <p:nvSpPr>
              <p:cNvPr id="6159" name="Text Box 1028"/>
              <p:cNvSpPr txBox="1">
                <a:spLocks noChangeArrowheads="1"/>
              </p:cNvSpPr>
              <p:nvPr/>
            </p:nvSpPr>
            <p:spPr bwMode="auto">
              <a:xfrm>
                <a:off x="1584" y="0"/>
                <a:ext cx="3818" cy="81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8800" b="1" baseline="-25000">
                    <a:solidFill>
                      <a:srgbClr val="000080"/>
                    </a:solidFill>
                    <a:latin typeface="Bookman Old Style" pitchFamily="18" charset="0"/>
                  </a:rPr>
                  <a:t>State Ethics</a:t>
                </a:r>
                <a:r>
                  <a:rPr lang="en-US" altLang="en-US" sz="3600" b="1" baseline="-25000">
                    <a:solidFill>
                      <a:srgbClr val="000080"/>
                    </a:solidFill>
                    <a:latin typeface="Bookman Old Style" pitchFamily="18" charset="0"/>
                  </a:rPr>
                  <a:t> </a:t>
                </a:r>
                <a:endParaRPr lang="en-US" altLang="en-US" sz="3600" b="1" baseline="30000">
                  <a:solidFill>
                    <a:srgbClr val="000080"/>
                  </a:solidFill>
                  <a:latin typeface="Bookman Old Style" pitchFamily="18" charset="0"/>
                </a:endParaRPr>
              </a:p>
            </p:txBody>
          </p:sp>
          <p:sp useBgFill="1">
            <p:nvSpPr>
              <p:cNvPr id="6160" name="Text Box 1029"/>
              <p:cNvSpPr txBox="1">
                <a:spLocks noChangeArrowheads="1"/>
              </p:cNvSpPr>
              <p:nvPr/>
            </p:nvSpPr>
            <p:spPr bwMode="auto">
              <a:xfrm>
                <a:off x="1584" y="720"/>
                <a:ext cx="3818" cy="576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3333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13500000" sx="75000" sy="75000" algn="tl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8800" b="1" baseline="15000">
                    <a:solidFill>
                      <a:srgbClr val="000080"/>
                    </a:solidFill>
                    <a:latin typeface="Bookman Old Style" pitchFamily="18" charset="0"/>
                  </a:rPr>
                  <a:t>Commission</a:t>
                </a:r>
                <a:endParaRPr lang="en-US" altLang="en-US" sz="3600" b="1">
                  <a:solidFill>
                    <a:srgbClr val="000080"/>
                  </a:solidFill>
                  <a:latin typeface="Bookman Old Style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>
                  <a:latin typeface="Bookman Old Style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>
                  <a:latin typeface="Bookman Old Style" pitchFamily="18" charset="0"/>
                </a:endParaRPr>
              </a:p>
            </p:txBody>
          </p:sp>
        </p:grpSp>
        <p:grpSp>
          <p:nvGrpSpPr>
            <p:cNvPr id="6149" name="Group 1030"/>
            <p:cNvGrpSpPr>
              <a:grpSpLocks/>
            </p:cNvGrpSpPr>
            <p:nvPr/>
          </p:nvGrpSpPr>
          <p:grpSpPr bwMode="auto">
            <a:xfrm>
              <a:off x="192" y="311"/>
              <a:ext cx="1152" cy="697"/>
              <a:chOff x="384" y="336"/>
              <a:chExt cx="1152" cy="816"/>
            </a:xfrm>
          </p:grpSpPr>
          <p:sp useBgFill="1">
            <p:nvSpPr>
              <p:cNvPr id="6150" name="Line 1031"/>
              <p:cNvSpPr>
                <a:spLocks noChangeShapeType="1"/>
              </p:cNvSpPr>
              <p:nvPr/>
            </p:nvSpPr>
            <p:spPr bwMode="auto">
              <a:xfrm>
                <a:off x="384" y="1152"/>
                <a:ext cx="1152" cy="0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016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1" name="Line 1032"/>
              <p:cNvSpPr>
                <a:spLocks noChangeShapeType="1"/>
              </p:cNvSpPr>
              <p:nvPr/>
            </p:nvSpPr>
            <p:spPr bwMode="auto">
              <a:xfrm>
                <a:off x="991" y="336"/>
                <a:ext cx="0" cy="658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762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2" name="Line 1033"/>
              <p:cNvSpPr>
                <a:spLocks noChangeShapeType="1"/>
              </p:cNvSpPr>
              <p:nvPr/>
            </p:nvSpPr>
            <p:spPr bwMode="auto">
              <a:xfrm>
                <a:off x="432" y="1049"/>
                <a:ext cx="1048" cy="0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762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3" name="Line 1034"/>
              <p:cNvSpPr>
                <a:spLocks noChangeShapeType="1"/>
              </p:cNvSpPr>
              <p:nvPr/>
            </p:nvSpPr>
            <p:spPr bwMode="auto">
              <a:xfrm>
                <a:off x="572" y="336"/>
                <a:ext cx="0" cy="658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778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4" name="Line 1035"/>
              <p:cNvSpPr>
                <a:spLocks noChangeShapeType="1"/>
              </p:cNvSpPr>
              <p:nvPr/>
            </p:nvSpPr>
            <p:spPr bwMode="auto">
              <a:xfrm>
                <a:off x="852" y="336"/>
                <a:ext cx="0" cy="658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016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5" name="Line 1036"/>
              <p:cNvSpPr>
                <a:spLocks noChangeShapeType="1"/>
              </p:cNvSpPr>
              <p:nvPr/>
            </p:nvSpPr>
            <p:spPr bwMode="auto">
              <a:xfrm>
                <a:off x="1130" y="336"/>
                <a:ext cx="0" cy="658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635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6" name="Line 1037"/>
              <p:cNvSpPr>
                <a:spLocks noChangeShapeType="1"/>
              </p:cNvSpPr>
              <p:nvPr/>
            </p:nvSpPr>
            <p:spPr bwMode="auto">
              <a:xfrm>
                <a:off x="1270" y="336"/>
                <a:ext cx="0" cy="658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381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7" name="Line 1038"/>
              <p:cNvSpPr>
                <a:spLocks noChangeShapeType="1"/>
              </p:cNvSpPr>
              <p:nvPr/>
            </p:nvSpPr>
            <p:spPr bwMode="auto">
              <a:xfrm>
                <a:off x="1410" y="336"/>
                <a:ext cx="0" cy="658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381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6158" name="Line 1039"/>
              <p:cNvSpPr>
                <a:spLocks noChangeShapeType="1"/>
              </p:cNvSpPr>
              <p:nvPr/>
            </p:nvSpPr>
            <p:spPr bwMode="auto">
              <a:xfrm>
                <a:off x="720" y="336"/>
                <a:ext cx="0" cy="672"/>
              </a:xfrm>
              <a:prstGeom prst="line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0">
                    <a:solidFill>
                      <a:srgbClr val="000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147" name="Text Box 1040"/>
          <p:cNvSpPr txBox="1">
            <a:spLocks noChangeArrowheads="1"/>
          </p:cNvSpPr>
          <p:nvPr/>
        </p:nvSpPr>
        <p:spPr bwMode="auto">
          <a:xfrm>
            <a:off x="304800" y="2514600"/>
            <a:ext cx="8610600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600" b="1">
                <a:solidFill>
                  <a:srgbClr val="A80000"/>
                </a:solidFill>
                <a:latin typeface="Bookman Old Style" pitchFamily="18" charset="0"/>
              </a:rPr>
              <a:t>Conflict of Interest</a:t>
            </a:r>
            <a:r>
              <a:rPr lang="en-US" altLang="en-US" sz="8000" b="1">
                <a:solidFill>
                  <a:srgbClr val="A80000"/>
                </a:solidFill>
                <a:latin typeface="Bookman Old Style" pitchFamily="18" charset="0"/>
              </a:rPr>
              <a:t> </a:t>
            </a:r>
            <a:r>
              <a:rPr lang="en-US" altLang="en-US" sz="6600" b="1">
                <a:solidFill>
                  <a:srgbClr val="A80000"/>
                </a:solidFill>
                <a:latin typeface="Bookman Old Style" pitchFamily="18" charset="0"/>
              </a:rPr>
              <a:t>Seminar-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A4"/>
                </a:solidFill>
                <a:latin typeface="Bookman Old Style" pitchFamily="18" charset="0"/>
              </a:rPr>
              <a:t>School Districts</a:t>
            </a:r>
            <a:endParaRPr lang="en-US" altLang="en-US" sz="6600" b="1">
              <a:solidFill>
                <a:schemeClr val="accent2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/>
          <p:cNvSpPr txBox="1">
            <a:spLocks/>
          </p:cNvSpPr>
          <p:nvPr/>
        </p:nvSpPr>
        <p:spPr>
          <a:xfrm>
            <a:off x="1295400" y="2057400"/>
            <a:ext cx="6400800" cy="76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1298575" y="2179638"/>
            <a:ext cx="6477000" cy="12795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4000" b="1" kern="0" dirty="0" smtClean="0">
                <a:solidFill>
                  <a:srgbClr val="C00000"/>
                </a:solidFill>
              </a:rPr>
              <a:t>CONFLICTS 101</a:t>
            </a:r>
            <a:r>
              <a:rPr lang="en-US" sz="4000" b="1" kern="0" dirty="0" smtClean="0">
                <a:solidFill>
                  <a:srgbClr val="000000"/>
                </a:solidFill>
              </a:rPr>
              <a:t/>
            </a:r>
            <a:br>
              <a:rPr lang="en-US" sz="4000" b="1" kern="0" dirty="0" smtClean="0">
                <a:solidFill>
                  <a:srgbClr val="000000"/>
                </a:solidFill>
              </a:rPr>
            </a:br>
            <a:r>
              <a:rPr lang="en-US" sz="3200" kern="0" dirty="0">
                <a:solidFill>
                  <a:srgbClr val="000000"/>
                </a:solidFill>
              </a:rPr>
              <a:t>Professional Life        Personal Life</a:t>
            </a:r>
          </a:p>
          <a:p>
            <a:pPr>
              <a:defRPr/>
            </a:pPr>
            <a:endParaRPr lang="en-US" kern="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kern="0" dirty="0">
              <a:solidFill>
                <a:srgbClr val="000000"/>
              </a:solidFill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43275"/>
            <a:ext cx="4413250" cy="219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1" name="Text Box 24"/>
          <p:cNvSpPr txBox="1">
            <a:spLocks noChangeArrowheads="1"/>
          </p:cNvSpPr>
          <p:nvPr/>
        </p:nvSpPr>
        <p:spPr bwMode="auto">
          <a:xfrm>
            <a:off x="2476500" y="5740400"/>
            <a:ext cx="4419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1652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1652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16522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16522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16522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165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165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165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165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Arial" charset="0"/>
                <a:cs typeface="Arial" charset="0"/>
              </a:rPr>
              <a:t>Focus of the Conflict of Interest Law</a:t>
            </a:r>
          </a:p>
        </p:txBody>
      </p:sp>
      <p:sp>
        <p:nvSpPr>
          <p:cNvPr id="9222" name="Right Arrow 1"/>
          <p:cNvSpPr>
            <a:spLocks noChangeArrowheads="1"/>
          </p:cNvSpPr>
          <p:nvPr/>
        </p:nvSpPr>
        <p:spPr bwMode="auto">
          <a:xfrm rot="-5400000">
            <a:off x="4025900" y="5118100"/>
            <a:ext cx="1022350" cy="82550"/>
          </a:xfrm>
          <a:prstGeom prst="rightArrow">
            <a:avLst>
              <a:gd name="adj1" fmla="val 50000"/>
              <a:gd name="adj2" fmla="val 50341"/>
            </a:avLst>
          </a:prstGeom>
          <a:solidFill>
            <a:srgbClr val="FF0000"/>
          </a:solidFill>
          <a:ln w="57150" cmpd="thinThick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9223" name="Left-Right Arrow 8"/>
          <p:cNvSpPr>
            <a:spLocks noChangeArrowheads="1"/>
          </p:cNvSpPr>
          <p:nvPr/>
        </p:nvSpPr>
        <p:spPr bwMode="auto">
          <a:xfrm>
            <a:off x="4508500" y="3084513"/>
            <a:ext cx="609600" cy="120650"/>
          </a:xfrm>
          <a:prstGeom prst="leftRightArrow">
            <a:avLst>
              <a:gd name="adj1" fmla="val 50000"/>
              <a:gd name="adj2" fmla="val 50222"/>
            </a:avLst>
          </a:prstGeom>
          <a:solidFill>
            <a:srgbClr val="FF0000"/>
          </a:solidFill>
          <a:ln w="57150" cmpd="thinThick" algn="ctr">
            <a:solidFill>
              <a:srgbClr val="A8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914400"/>
          </a:xfrm>
        </p:spPr>
        <p:txBody>
          <a:bodyPr/>
          <a:lstStyle/>
          <a:p>
            <a:r>
              <a:rPr lang="en-US" sz="4000" b="1" smtClean="0">
                <a:solidFill>
                  <a:srgbClr val="CC3300"/>
                </a:solidFill>
                <a:latin typeface="Arial" charset="0"/>
              </a:rPr>
              <a:t>Conflict of Interest Law: Gifts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3352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2800" b="1" dirty="0" smtClean="0">
                <a:latin typeface="+mj-lt"/>
              </a:rPr>
              <a:t>School Employees may not accept:</a:t>
            </a: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latin typeface="+mj-lt"/>
              </a:rPr>
              <a:t>Bribes</a:t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400" b="1" dirty="0" smtClean="0">
                <a:latin typeface="+mj-lt"/>
              </a:rPr>
              <a:t>Gifts, Gratuities or Any Item of Value Worth $50 or more and that is given because of an official act or because of official position.</a:t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lvl="2">
              <a:lnSpc>
                <a:spcPct val="90000"/>
              </a:lnSpc>
              <a:defRPr/>
            </a:pPr>
            <a:endParaRPr lang="en-US" sz="10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346111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914400"/>
          </a:xfrm>
        </p:spPr>
        <p:txBody>
          <a:bodyPr/>
          <a:lstStyle/>
          <a:p>
            <a:r>
              <a:rPr lang="en-US" sz="4000" b="1" smtClean="0">
                <a:solidFill>
                  <a:srgbClr val="CC3300"/>
                </a:solidFill>
                <a:latin typeface="Arial" charset="0"/>
              </a:rPr>
              <a:t>Conflict of Interest Law: Gifts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33528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2400" b="1" dirty="0" smtClean="0">
                <a:solidFill>
                  <a:srgbClr val="0000A4"/>
                </a:solidFill>
                <a:latin typeface="+mj-lt"/>
              </a:rPr>
              <a:t>GIFTS THAT MAY BE PROHIBITED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Meals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Event Tickets </a:t>
            </a:r>
            <a:r>
              <a:rPr lang="en-US" sz="2400" b="1" dirty="0" smtClean="0">
                <a:solidFill>
                  <a:srgbClr val="C00000"/>
                </a:solidFill>
              </a:rPr>
              <a:t>[Advisory 04-01]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Free Travel or Expense Reimbursements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Gift Certificates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Floral Arrangements/Fruit Baskets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Lottery Tickets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0303"/>
                </a:solidFill>
              </a:rPr>
              <a:t> </a:t>
            </a:r>
            <a:r>
              <a:rPr lang="en-US" sz="2400" b="1" dirty="0" smtClean="0"/>
              <a:t>Gifts offered through sales promotions</a:t>
            </a:r>
          </a:p>
          <a:p>
            <a:pPr lvl="2">
              <a:lnSpc>
                <a:spcPct val="90000"/>
              </a:lnSpc>
              <a:defRPr/>
            </a:pPr>
            <a:endParaRPr lang="en-US" sz="1000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926136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r>
              <a:rPr lang="en-US" sz="4000" b="1" smtClean="0">
                <a:solidFill>
                  <a:srgbClr val="CC3300"/>
                </a:solidFill>
                <a:latin typeface="Arial" charset="0"/>
              </a:rPr>
              <a:t>Conflict of Interest Law: Gifts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2971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/>
              <a:t>Gifts worth less than $50 are not prohibited, but a written disclosure may be required to dispel an appearance of a conflict interest.</a:t>
            </a:r>
          </a:p>
          <a:p>
            <a:pPr marL="0" indent="0">
              <a:buNone/>
            </a:pPr>
            <a:endParaRPr lang="en-US" sz="2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/>
              <a:t>Amounts can be Aggregated.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85800" y="2133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4400" b="1">
              <a:solidFill>
                <a:srgbClr val="FF0303"/>
              </a:solidFill>
              <a:latin typeface="Times New Roman" pitchFamily="18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85800" y="3048000"/>
            <a:ext cx="7772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771974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57400"/>
            <a:ext cx="7772400" cy="838200"/>
          </a:xfrm>
        </p:spPr>
        <p:txBody>
          <a:bodyPr/>
          <a:lstStyle/>
          <a:p>
            <a:r>
              <a:rPr lang="en-US" sz="4000" b="1">
                <a:solidFill>
                  <a:srgbClr val="CC3300"/>
                </a:solidFill>
                <a:latin typeface="Arial" charset="0"/>
              </a:rPr>
              <a:t>Regulatory Exemption: Gifts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153400" cy="2667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Class Gifts to Teachers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Gift Cards to Reimburse or pay for classroom supplies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Passes to School Events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Unsolicited Perishable Items</a:t>
            </a:r>
            <a:endParaRPr lang="en-US" sz="2400" dirty="0">
              <a:solidFill>
                <a:srgbClr val="FF0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909268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57400"/>
            <a:ext cx="7772400" cy="838200"/>
          </a:xfrm>
        </p:spPr>
        <p:txBody>
          <a:bodyPr/>
          <a:lstStyle/>
          <a:p>
            <a:r>
              <a:rPr lang="en-US" sz="4000" b="1">
                <a:solidFill>
                  <a:srgbClr val="CC3300"/>
                </a:solidFill>
                <a:latin typeface="Arial" charset="0"/>
              </a:rPr>
              <a:t>Regulatory Exemption: Gifts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153400" cy="3429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Travel Expense Payment or Reimbursement for Events that Serve a Legitimate Public Purpose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Incidental Hospitality at Events that Serve a Legitimate Public Purpose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School Dept. employees, including supervisory employees can advocate for their children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/>
              <a:t>Fee based Services Available to the Public</a:t>
            </a:r>
            <a:endParaRPr lang="en-US" sz="2400" dirty="0">
              <a:solidFill>
                <a:srgbClr val="FF03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1372370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57400"/>
            <a:ext cx="7772400" cy="838200"/>
          </a:xfrm>
        </p:spPr>
        <p:txBody>
          <a:bodyPr/>
          <a:lstStyle/>
          <a:p>
            <a:r>
              <a:rPr lang="en-US" sz="4000" b="1">
                <a:solidFill>
                  <a:srgbClr val="CC3300"/>
                </a:solidFill>
                <a:latin typeface="Arial" charset="0"/>
              </a:rPr>
              <a:t>Regulatory Exemption: Gifts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8153400" cy="34290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b="1" dirty="0" smtClean="0"/>
              <a:t>Gifts of Nominal Value are allowed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400" b="1" dirty="0" smtClean="0"/>
              <a:t>A </a:t>
            </a:r>
            <a:r>
              <a:rPr lang="en-US" sz="2400" b="1" dirty="0"/>
              <a:t>gift without retail value, such as a plate of cookies or other homemade food items, hand-picked flowers, handmade gifts, or other items worth less than $10, need not be disclosed, because a reasonable person would not think that a teacher would unduly show favor to the giver. </a:t>
            </a:r>
            <a:endParaRPr lang="en-US" sz="2400" b="1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0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800" b="1" dirty="0" smtClean="0"/>
              <a:t>Teacher </a:t>
            </a:r>
            <a:r>
              <a:rPr lang="en-US" sz="2800" b="1" dirty="0"/>
              <a:t>FAQs available on the website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1433696174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15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A80000"/>
                </a:solidFill>
                <a:latin typeface="Arial" charset="0"/>
              </a:rPr>
              <a:t>NEPOTISM</a:t>
            </a:r>
            <a:endParaRPr lang="en-US" sz="4000" b="1">
              <a:solidFill>
                <a:srgbClr val="A80000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2971800"/>
            <a:ext cx="8077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A4"/>
                </a:solidFill>
                <a:latin typeface="Arial" charset="0"/>
              </a:rPr>
              <a:t>A public employee may not in general participate in particular matters in which he, his immediate family, a partner, a business organization with which he has certain affiliations or someone with whom he is negotiating prospective employment has a financial interest.</a:t>
            </a:r>
            <a:endParaRPr lang="en-US" sz="2000" dirty="0">
              <a:solidFill>
                <a:srgbClr val="0000A4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4587875"/>
            <a:ext cx="685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Black" panose="020B0A04020102020204" pitchFamily="34" charset="0"/>
              </a:rPr>
              <a:t>Hiring, Supervising and Personnel Matters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Black" panose="020B0A04020102020204" pitchFamily="34" charset="0"/>
              </a:rPr>
              <a:t>Budgets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Black" panose="020B0A04020102020204" pitchFamily="34" charset="0"/>
              </a:rPr>
              <a:t>Contracts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Black" panose="020B0A04020102020204" pitchFamily="34" charset="0"/>
              </a:rPr>
              <a:t>Negotiating for Employment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8991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9600" y="2133600"/>
            <a:ext cx="8153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5400" b="1">
                <a:solidFill>
                  <a:srgbClr val="A80000"/>
                </a:solidFill>
                <a:latin typeface="Arial Black" pitchFamily="34" charset="0"/>
              </a:rPr>
              <a:t>IMMEDIATE FAMILY</a:t>
            </a:r>
            <a:endParaRPr lang="en-US" altLang="en-US" sz="9600" b="1">
              <a:solidFill>
                <a:srgbClr val="A80000"/>
              </a:solidFill>
              <a:latin typeface="Arial Black" pitchFamily="34" charset="0"/>
              <a:sym typeface="Webdings" pitchFamily="18" charset="2"/>
            </a:endParaRPr>
          </a:p>
        </p:txBody>
      </p:sp>
      <p:grpSp>
        <p:nvGrpSpPr>
          <p:cNvPr id="19459" name="Group 26"/>
          <p:cNvGrpSpPr>
            <a:grpSpLocks/>
          </p:cNvGrpSpPr>
          <p:nvPr/>
        </p:nvGrpSpPr>
        <p:grpSpPr bwMode="auto">
          <a:xfrm>
            <a:off x="838200" y="3429000"/>
            <a:ext cx="7620000" cy="2438400"/>
            <a:chOff x="624" y="1920"/>
            <a:chExt cx="4800" cy="1536"/>
          </a:xfrm>
        </p:grpSpPr>
        <p:sp>
          <p:nvSpPr>
            <p:cNvPr id="19460" name="Rectangle 9"/>
            <p:cNvSpPr>
              <a:spLocks noChangeArrowheads="1"/>
            </p:cNvSpPr>
            <p:nvPr/>
          </p:nvSpPr>
          <p:spPr bwMode="auto">
            <a:xfrm>
              <a:off x="1776" y="1920"/>
              <a:ext cx="2592" cy="2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333399"/>
                  </a:solidFill>
                </a:rPr>
                <a:t>BOTH SETS OF PARENTS</a:t>
              </a:r>
              <a:endParaRPr lang="en-US" altLang="en-US" sz="2400"/>
            </a:p>
          </p:txBody>
        </p:sp>
        <p:sp>
          <p:nvSpPr>
            <p:cNvPr id="19461" name="Rectangle 11"/>
            <p:cNvSpPr>
              <a:spLocks noChangeArrowheads="1"/>
            </p:cNvSpPr>
            <p:nvPr/>
          </p:nvSpPr>
          <p:spPr bwMode="auto">
            <a:xfrm>
              <a:off x="1680" y="2400"/>
              <a:ext cx="1200" cy="57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333399"/>
                  </a:solidFill>
                </a:rPr>
                <a:t>YOU</a:t>
              </a:r>
              <a:endParaRPr lang="en-US" altLang="en-US" sz="2400">
                <a:solidFill>
                  <a:srgbClr val="333399"/>
                </a:solidFill>
              </a:endParaRPr>
            </a:p>
          </p:txBody>
        </p:sp>
        <p:sp>
          <p:nvSpPr>
            <p:cNvPr id="19462" name="Rectangle 12"/>
            <p:cNvSpPr>
              <a:spLocks noChangeArrowheads="1"/>
            </p:cNvSpPr>
            <p:nvPr/>
          </p:nvSpPr>
          <p:spPr bwMode="auto">
            <a:xfrm>
              <a:off x="3312" y="2400"/>
              <a:ext cx="1152" cy="57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333399"/>
                  </a:solidFill>
                </a:rPr>
                <a:t>YOUR SPOUSE</a:t>
              </a:r>
              <a:endParaRPr lang="en-US" altLang="en-US" sz="1800"/>
            </a:p>
          </p:txBody>
        </p:sp>
        <p:sp>
          <p:nvSpPr>
            <p:cNvPr id="19463" name="Rectangle 13"/>
            <p:cNvSpPr>
              <a:spLocks noChangeArrowheads="1"/>
            </p:cNvSpPr>
            <p:nvPr/>
          </p:nvSpPr>
          <p:spPr bwMode="auto">
            <a:xfrm>
              <a:off x="1776" y="3216"/>
              <a:ext cx="2544" cy="24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333399"/>
                  </a:solidFill>
                </a:rPr>
                <a:t>YOUR CHILDREN</a:t>
              </a:r>
            </a:p>
          </p:txBody>
        </p:sp>
        <p:sp>
          <p:nvSpPr>
            <p:cNvPr id="19464" name="Rectangle 14"/>
            <p:cNvSpPr>
              <a:spLocks noChangeArrowheads="1"/>
            </p:cNvSpPr>
            <p:nvPr/>
          </p:nvSpPr>
          <p:spPr bwMode="auto">
            <a:xfrm>
              <a:off x="4752" y="2496"/>
              <a:ext cx="672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333399"/>
                  </a:solidFill>
                </a:rPr>
                <a:t>SIBLINGS</a:t>
              </a:r>
              <a:endParaRPr lang="en-US" altLang="en-US" sz="2400"/>
            </a:p>
          </p:txBody>
        </p:sp>
        <p:sp>
          <p:nvSpPr>
            <p:cNvPr id="19465" name="Rectangle 16"/>
            <p:cNvSpPr>
              <a:spLocks noChangeArrowheads="1"/>
            </p:cNvSpPr>
            <p:nvPr/>
          </p:nvSpPr>
          <p:spPr bwMode="auto">
            <a:xfrm>
              <a:off x="624" y="2544"/>
              <a:ext cx="720" cy="38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333399"/>
                  </a:solidFill>
                </a:rPr>
                <a:t>SIBLINGS</a:t>
              </a:r>
              <a:endParaRPr lang="en-US" altLang="en-US" sz="2400"/>
            </a:p>
          </p:txBody>
        </p:sp>
        <p:sp>
          <p:nvSpPr>
            <p:cNvPr id="19466" name="Line 17"/>
            <p:cNvSpPr>
              <a:spLocks noChangeShapeType="1"/>
            </p:cNvSpPr>
            <p:nvPr/>
          </p:nvSpPr>
          <p:spPr bwMode="auto">
            <a:xfrm>
              <a:off x="2256" y="2160"/>
              <a:ext cx="0" cy="24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Line 18"/>
            <p:cNvSpPr>
              <a:spLocks noChangeShapeType="1"/>
            </p:cNvSpPr>
            <p:nvPr/>
          </p:nvSpPr>
          <p:spPr bwMode="auto">
            <a:xfrm>
              <a:off x="3840" y="2160"/>
              <a:ext cx="0" cy="24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Line 20"/>
            <p:cNvSpPr>
              <a:spLocks noChangeShapeType="1"/>
            </p:cNvSpPr>
            <p:nvPr/>
          </p:nvSpPr>
          <p:spPr bwMode="auto">
            <a:xfrm flipV="1">
              <a:off x="2256" y="2976"/>
              <a:ext cx="0" cy="24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Line 21"/>
            <p:cNvSpPr>
              <a:spLocks noChangeShapeType="1"/>
            </p:cNvSpPr>
            <p:nvPr/>
          </p:nvSpPr>
          <p:spPr bwMode="auto">
            <a:xfrm flipV="1">
              <a:off x="3888" y="2976"/>
              <a:ext cx="0" cy="24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Line 23"/>
            <p:cNvSpPr>
              <a:spLocks noChangeShapeType="1"/>
            </p:cNvSpPr>
            <p:nvPr/>
          </p:nvSpPr>
          <p:spPr bwMode="auto">
            <a:xfrm>
              <a:off x="1344" y="2736"/>
              <a:ext cx="33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24"/>
            <p:cNvSpPr>
              <a:spLocks noChangeShapeType="1"/>
            </p:cNvSpPr>
            <p:nvPr/>
          </p:nvSpPr>
          <p:spPr bwMode="auto">
            <a:xfrm>
              <a:off x="2880" y="2688"/>
              <a:ext cx="432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25"/>
            <p:cNvSpPr>
              <a:spLocks noChangeShapeType="1"/>
            </p:cNvSpPr>
            <p:nvPr/>
          </p:nvSpPr>
          <p:spPr bwMode="auto">
            <a:xfrm>
              <a:off x="4464" y="2688"/>
              <a:ext cx="240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867144104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305800" cy="914400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rgbClr val="CC3300"/>
                </a:solidFill>
                <a:latin typeface="Arial" charset="0"/>
              </a:rPr>
              <a:t>Regulatory Exemption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772400" cy="3276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>
                <a:solidFill>
                  <a:srgbClr val="0000A4"/>
                </a:solidFill>
              </a:rPr>
              <a:t>930 CMR 6.09:   Exemption for School Committee Members</a:t>
            </a:r>
            <a:br>
              <a:rPr lang="en-US" altLang="en-US" sz="2800" b="1" dirty="0" smtClean="0">
                <a:solidFill>
                  <a:srgbClr val="0000A4"/>
                </a:solidFill>
              </a:rPr>
            </a:br>
            <a:endParaRPr lang="en-US" altLang="en-US" sz="2800" b="1" dirty="0" smtClean="0">
              <a:solidFill>
                <a:srgbClr val="0000A4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/>
              <a:t>School Committee members may participate 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/>
              <a:t>general school fees that will affect their child if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/>
              <a:t>the school committee member first files 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/>
              <a:t>disclosure of the financial interest with the city 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/>
              <a:t>town clerk.</a:t>
            </a:r>
            <a:br>
              <a:rPr lang="en-US" altLang="en-US" sz="2800" b="1" dirty="0" smtClean="0"/>
            </a:br>
            <a:r>
              <a:rPr lang="en-US" altLang="en-US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55319892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3124200"/>
            <a:ext cx="8229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99"/>
                </a:solidFill>
                <a:latin typeface="Arial" charset="0"/>
                <a:sym typeface="Monotype Sorts" pitchFamily="2" charset="2"/>
              </a:rPr>
              <a:t> </a:t>
            </a:r>
            <a:r>
              <a:rPr lang="en-US" b="1" dirty="0">
                <a:solidFill>
                  <a:srgbClr val="008080"/>
                </a:solidFill>
                <a:latin typeface="Arial" charset="0"/>
                <a:sym typeface="Monotype Sorts" pitchFamily="2" charset="2"/>
              </a:rPr>
              <a:t>   	</a:t>
            </a:r>
            <a:r>
              <a:rPr lang="en-US" b="1" dirty="0">
                <a:latin typeface="Arial" charset="0"/>
              </a:rPr>
              <a:t>is a five-member, independent, 	non-partisan 	agency.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99"/>
                </a:solidFill>
                <a:latin typeface="Arial" charset="0"/>
                <a:sym typeface="Monotype Sorts" pitchFamily="2" charset="2"/>
              </a:rPr>
              <a:t></a:t>
            </a:r>
            <a:r>
              <a:rPr lang="en-US" b="1" dirty="0">
                <a:solidFill>
                  <a:srgbClr val="008080"/>
                </a:solidFill>
                <a:latin typeface="Arial" charset="0"/>
              </a:rPr>
              <a:t> 	</a:t>
            </a:r>
            <a:r>
              <a:rPr lang="en-US" b="1" dirty="0">
                <a:latin typeface="Arial" charset="0"/>
              </a:rPr>
              <a:t>provides advice, education and enforcement of 	M.G.L. 268A 	and 268B.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99"/>
                </a:solidFill>
                <a:latin typeface="Arial" charset="0"/>
                <a:sym typeface="Monotype Sorts" pitchFamily="2" charset="2"/>
              </a:rPr>
              <a:t></a:t>
            </a:r>
            <a:r>
              <a:rPr lang="en-US" b="1" dirty="0">
                <a:solidFill>
                  <a:srgbClr val="008080"/>
                </a:solidFill>
                <a:latin typeface="Arial" charset="0"/>
              </a:rPr>
              <a:t> 	</a:t>
            </a:r>
            <a:r>
              <a:rPr lang="en-US" b="1" dirty="0">
                <a:latin typeface="Arial" charset="0"/>
              </a:rPr>
              <a:t>has jurisdiction over all state, county and 		municipal employees, including volunteers, paid</a:t>
            </a:r>
            <a:br>
              <a:rPr lang="en-US" b="1" dirty="0">
                <a:latin typeface="Arial" charset="0"/>
              </a:rPr>
            </a:br>
            <a:r>
              <a:rPr lang="en-US" b="1" dirty="0">
                <a:latin typeface="Arial" charset="0"/>
              </a:rPr>
              <a:t>	or unpaid, full-time, part-time, intermittent or</a:t>
            </a:r>
            <a:br>
              <a:rPr lang="en-US" b="1" dirty="0">
                <a:latin typeface="Arial" charset="0"/>
              </a:rPr>
            </a:br>
            <a:r>
              <a:rPr lang="en-US" b="1" dirty="0">
                <a:latin typeface="Arial" charset="0"/>
              </a:rPr>
              <a:t>	specials.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100263" y="2297113"/>
            <a:ext cx="4670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A80000"/>
                </a:solidFill>
                <a:latin typeface="Arial" charset="0"/>
              </a:rPr>
              <a:t>THE COMMISSION</a:t>
            </a:r>
          </a:p>
        </p:txBody>
      </p:sp>
    </p:spTree>
    <p:extLst>
      <p:ext uri="{BB962C8B-B14F-4D97-AF65-F5344CB8AC3E}">
        <p14:creationId xmlns:p14="http://schemas.microsoft.com/office/powerpoint/2010/main" xmlns="" val="33743046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1154113" y="2178050"/>
            <a:ext cx="67897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A80000"/>
                </a:solidFill>
                <a:latin typeface="Arial Black" pitchFamily="34" charset="0"/>
              </a:rPr>
              <a:t>CODE OF CONDUCT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685800" y="3703638"/>
            <a:ext cx="8001000" cy="246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000" b="1" dirty="0">
                <a:solidFill>
                  <a:srgbClr val="008080"/>
                </a:solidFill>
                <a:latin typeface="Arial Narrow" pitchFamily="34" charset="0"/>
              </a:rPr>
              <a:t> </a:t>
            </a:r>
            <a:r>
              <a:rPr lang="en-US" altLang="en-US" sz="2400" b="1" dirty="0">
                <a:latin typeface="Arial Narrow" pitchFamily="34" charset="0"/>
              </a:rPr>
              <a:t>Act in a manner  such that a reasonable person might</a:t>
            </a:r>
            <a:br>
              <a:rPr lang="en-US" altLang="en-US" sz="2400" b="1" dirty="0">
                <a:latin typeface="Arial Narrow" pitchFamily="34" charset="0"/>
              </a:rPr>
            </a:br>
            <a:r>
              <a:rPr lang="en-US" altLang="en-US" sz="2400" b="1" dirty="0">
                <a:latin typeface="Arial Narrow" pitchFamily="34" charset="0"/>
              </a:rPr>
              <a:t>     conclude that he or she might act with bias.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Arial Narrow" pitchFamily="34" charset="0"/>
              </a:rPr>
              <a:t>     	 </a:t>
            </a:r>
            <a:r>
              <a:rPr lang="en-US" altLang="en-US" sz="1400" b="1" dirty="0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000" b="1" dirty="0">
                <a:solidFill>
                  <a:srgbClr val="008080"/>
                </a:solidFill>
                <a:latin typeface="Arial Narrow" pitchFamily="34" charset="0"/>
              </a:rPr>
              <a:t> </a:t>
            </a:r>
            <a:r>
              <a:rPr lang="en-US" altLang="en-US" sz="2000" b="1" i="1" dirty="0">
                <a:solidFill>
                  <a:srgbClr val="0000A4"/>
                </a:solidFill>
                <a:latin typeface="Arial Narrow" pitchFamily="34" charset="0"/>
              </a:rPr>
              <a:t>One-step </a:t>
            </a:r>
            <a:r>
              <a:rPr lang="en-US" altLang="en-US" sz="2000" b="1" i="1" u="sng" dirty="0">
                <a:solidFill>
                  <a:srgbClr val="0000A4"/>
                </a:solidFill>
                <a:latin typeface="Arial Narrow" pitchFamily="34" charset="0"/>
              </a:rPr>
              <a:t>written </a:t>
            </a:r>
            <a:r>
              <a:rPr lang="en-US" altLang="en-US" sz="2000" b="1" i="1" dirty="0">
                <a:solidFill>
                  <a:srgbClr val="0000A4"/>
                </a:solidFill>
                <a:latin typeface="Arial Narrow" pitchFamily="34" charset="0"/>
              </a:rPr>
              <a:t>disclosure to dispel appearance of conflict</a:t>
            </a:r>
            <a:r>
              <a:rPr lang="en-US" altLang="en-US" sz="1800" b="1" i="1" dirty="0">
                <a:solidFill>
                  <a:srgbClr val="0000A4"/>
                </a:solidFill>
                <a:latin typeface="Arial Narrow" pitchFamily="34" charset="0"/>
              </a:rPr>
              <a:t>.</a:t>
            </a:r>
            <a:endParaRPr lang="en-US" altLang="en-US" sz="1800" b="1" dirty="0">
              <a:solidFill>
                <a:srgbClr val="008080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000" b="1" dirty="0">
                <a:solidFill>
                  <a:srgbClr val="008080"/>
                </a:solidFill>
                <a:latin typeface="Arial Narrow" pitchFamily="34" charset="0"/>
              </a:rPr>
              <a:t> </a:t>
            </a:r>
            <a:r>
              <a:rPr lang="en-US" altLang="en-US" sz="2400" b="1" dirty="0">
                <a:latin typeface="Arial Narrow" pitchFamily="34" charset="0"/>
              </a:rPr>
              <a:t>Secure unwarranted privileges for his/herself or others.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000" b="1" dirty="0">
                <a:solidFill>
                  <a:srgbClr val="008080"/>
                </a:solidFill>
                <a:latin typeface="Arial Narrow" pitchFamily="34" charset="0"/>
              </a:rPr>
              <a:t> </a:t>
            </a:r>
            <a:r>
              <a:rPr lang="en-US" altLang="en-US" sz="2400" b="1" dirty="0">
                <a:latin typeface="Arial Narrow" pitchFamily="34" charset="0"/>
              </a:rPr>
              <a:t>Use </a:t>
            </a:r>
            <a:r>
              <a:rPr lang="en-US" altLang="en-US" sz="2400" b="1" dirty="0" smtClean="0">
                <a:latin typeface="Arial Narrow" pitchFamily="34" charset="0"/>
              </a:rPr>
              <a:t>school resources </a:t>
            </a:r>
            <a:r>
              <a:rPr lang="en-US" altLang="en-US" sz="2400" b="1" dirty="0">
                <a:latin typeface="Arial Narrow" pitchFamily="34" charset="0"/>
              </a:rPr>
              <a:t>for private or personal use. 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000" b="1" dirty="0">
                <a:solidFill>
                  <a:srgbClr val="008080"/>
                </a:solidFill>
                <a:latin typeface="Arial Narrow" pitchFamily="34" charset="0"/>
              </a:rPr>
              <a:t> </a:t>
            </a:r>
            <a:r>
              <a:rPr lang="en-US" altLang="en-US" sz="2400" b="1" dirty="0">
                <a:latin typeface="Arial Narrow" pitchFamily="34" charset="0"/>
              </a:rPr>
              <a:t>Disclose confidential information.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36538" y="2954338"/>
            <a:ext cx="8624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A4"/>
                </a:solidFill>
                <a:latin typeface="Bookman Old Style" pitchFamily="18" charset="0"/>
              </a:rPr>
              <a:t>A school department employee shall not knowingly:</a:t>
            </a:r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4572000" y="6172200"/>
            <a:ext cx="13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240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914400"/>
          </a:xfrm>
        </p:spPr>
        <p:txBody>
          <a:bodyPr/>
          <a:lstStyle/>
          <a:p>
            <a:r>
              <a:rPr lang="en-US" altLang="en-US" b="1" smtClean="0">
                <a:solidFill>
                  <a:srgbClr val="A80000"/>
                </a:solidFill>
              </a:rPr>
              <a:t>POLITICAL ACTIVITY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76600"/>
            <a:ext cx="8153400" cy="3352800"/>
          </a:xfrm>
        </p:spPr>
        <p:txBody>
          <a:bodyPr/>
          <a:lstStyle/>
          <a:p>
            <a:pPr lvl="2"/>
            <a:r>
              <a:rPr lang="en-US" altLang="en-US" sz="2000" b="1" dirty="0" smtClean="0"/>
              <a:t>SOLICITING CAMPAIGN SUPPORT FROM COLLEAGUES, SUBORDINATES OR CONSTITUENTS</a:t>
            </a:r>
            <a:br>
              <a:rPr lang="en-US" altLang="en-US" sz="2000" b="1" dirty="0" smtClean="0"/>
            </a:br>
            <a:endParaRPr lang="en-US" altLang="en-US" sz="2000" b="1" dirty="0" smtClean="0"/>
          </a:p>
          <a:p>
            <a:pPr lvl="2"/>
            <a:r>
              <a:rPr lang="en-US" altLang="en-US" sz="2000" b="1" dirty="0" smtClean="0"/>
              <a:t>CAMPAIGN ACTIVITIES IN PUBLIC BUILDINGS</a:t>
            </a:r>
            <a:br>
              <a:rPr lang="en-US" altLang="en-US" sz="2000" b="1" dirty="0" smtClean="0"/>
            </a:br>
            <a:endParaRPr lang="en-US" altLang="en-US" sz="2000" b="1" dirty="0" smtClean="0"/>
          </a:p>
          <a:p>
            <a:pPr lvl="2"/>
            <a:r>
              <a:rPr lang="en-US" altLang="en-US" sz="2000" b="1" dirty="0" smtClean="0"/>
              <a:t>CANNOT USE MUNICIPAL RESOURCES FOR POLITICAL PURPOSES</a:t>
            </a:r>
            <a:r>
              <a:rPr lang="en-US" altLang="en-US" sz="2000" b="1" dirty="0" smtClean="0">
                <a:solidFill>
                  <a:srgbClr val="0000A4"/>
                </a:solidFill>
              </a:rPr>
              <a:t/>
            </a:r>
            <a:br>
              <a:rPr lang="en-US" altLang="en-US" sz="2000" b="1" dirty="0" smtClean="0">
                <a:solidFill>
                  <a:srgbClr val="0000A4"/>
                </a:solidFill>
              </a:rPr>
            </a:br>
            <a:endParaRPr lang="en-US" altLang="en-US" sz="2000" b="1" dirty="0" smtClean="0">
              <a:solidFill>
                <a:srgbClr val="0000A4"/>
              </a:solidFill>
            </a:endParaRPr>
          </a:p>
          <a:p>
            <a:pPr marL="114300" indent="0">
              <a:buFontTx/>
              <a:buNone/>
            </a:pPr>
            <a:r>
              <a:rPr lang="en-US" altLang="en-US" sz="2600" b="1" u="sng" dirty="0" smtClean="0">
                <a:solidFill>
                  <a:srgbClr val="0000A4"/>
                </a:solidFill>
              </a:rPr>
              <a:t>Advisory 11-1</a:t>
            </a:r>
            <a:r>
              <a:rPr lang="en-US" altLang="en-US" sz="2600" b="1" dirty="0" smtClean="0">
                <a:solidFill>
                  <a:srgbClr val="0000A4"/>
                </a:solidFill>
              </a:rPr>
              <a:t>:  Public Employee Political Activity</a:t>
            </a:r>
          </a:p>
          <a:p>
            <a:pPr lvl="3">
              <a:buFontTx/>
              <a:buNone/>
            </a:pPr>
            <a:endParaRPr lang="en-US" altLang="en-US" dirty="0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914400"/>
          </a:xfrm>
        </p:spPr>
        <p:txBody>
          <a:bodyPr/>
          <a:lstStyle/>
          <a:p>
            <a:r>
              <a:rPr lang="en-US" altLang="en-US" b="1" smtClean="0">
                <a:solidFill>
                  <a:srgbClr val="A80000"/>
                </a:solidFill>
              </a:rPr>
              <a:t>JOB RECOMMENDATIONS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305800" cy="2819400"/>
          </a:xfrm>
        </p:spPr>
        <p:txBody>
          <a:bodyPr/>
          <a:lstStyle/>
          <a:p>
            <a:pPr marL="114300" indent="0">
              <a:buFontTx/>
              <a:buNone/>
              <a:defRPr/>
            </a:pPr>
            <a:r>
              <a:rPr lang="en-US" altLang="en-US" sz="2400" b="1" u="sng" dirty="0">
                <a:solidFill>
                  <a:srgbClr val="0000A4"/>
                </a:solidFill>
              </a:rPr>
              <a:t>Advisory 13-1</a:t>
            </a:r>
            <a:r>
              <a:rPr lang="en-US" altLang="en-US" sz="2400" b="1" dirty="0">
                <a:solidFill>
                  <a:srgbClr val="0000A4"/>
                </a:solidFill>
              </a:rPr>
              <a:t>: Making and Receiving Recommendations </a:t>
            </a:r>
            <a:r>
              <a:rPr lang="en-US" altLang="en-US" sz="2400" b="1" dirty="0" smtClean="0">
                <a:solidFill>
                  <a:srgbClr val="0000A4"/>
                </a:solidFill>
              </a:rPr>
              <a:t>for</a:t>
            </a:r>
            <a:br>
              <a:rPr lang="en-US" altLang="en-US" sz="2400" b="1" dirty="0" smtClean="0">
                <a:solidFill>
                  <a:srgbClr val="0000A4"/>
                </a:solidFill>
              </a:rPr>
            </a:br>
            <a:r>
              <a:rPr lang="en-US" altLang="en-US" sz="2400" b="1" dirty="0" smtClean="0">
                <a:solidFill>
                  <a:srgbClr val="0000A4"/>
                </a:solidFill>
              </a:rPr>
              <a:t>                          Employment  </a:t>
            </a:r>
            <a:br>
              <a:rPr lang="en-US" altLang="en-US" sz="2400" b="1" dirty="0" smtClean="0">
                <a:solidFill>
                  <a:srgbClr val="0000A4"/>
                </a:solidFill>
              </a:rPr>
            </a:br>
            <a:endParaRPr lang="en-US" altLang="en-US" sz="2800" b="1" dirty="0" smtClean="0">
              <a:solidFill>
                <a:srgbClr val="0000A4"/>
              </a:solidFill>
            </a:endParaRPr>
          </a:p>
          <a:p>
            <a:pPr marL="457200"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 smtClean="0"/>
              <a:t>Explains </a:t>
            </a:r>
            <a:r>
              <a:rPr lang="en-US" altLang="en-US" sz="2400" b="1" dirty="0"/>
              <a:t>how the conflict of interest </a:t>
            </a:r>
            <a:r>
              <a:rPr lang="en-US" altLang="en-US" sz="2400" b="1" dirty="0" smtClean="0"/>
              <a:t>law applies </a:t>
            </a:r>
            <a:r>
              <a:rPr lang="en-US" altLang="en-US" sz="2400" b="1" dirty="0"/>
              <a:t>to elected and appointed public employees in connection with making and receiving job </a:t>
            </a:r>
            <a:r>
              <a:rPr lang="en-US" altLang="en-US" sz="2400" b="1" dirty="0" smtClean="0"/>
              <a:t>recommendations.</a:t>
            </a:r>
            <a:endParaRPr lang="en-US" altLang="en-US" dirty="0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066800"/>
          </a:xfrm>
        </p:spPr>
        <p:txBody>
          <a:bodyPr/>
          <a:lstStyle/>
          <a:p>
            <a:r>
              <a:rPr lang="en-US" altLang="en-US" sz="3800" b="1" smtClean="0">
                <a:solidFill>
                  <a:srgbClr val="A80000"/>
                </a:solidFill>
              </a:rPr>
              <a:t>PRIVATE COMMERCIAL RELATIONSHIPS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685800" y="3733800"/>
            <a:ext cx="7772400" cy="1905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u="sng" smtClean="0">
                <a:solidFill>
                  <a:srgbClr val="0000A4"/>
                </a:solidFill>
              </a:rPr>
              <a:t>Advisory 14-1</a:t>
            </a:r>
            <a:r>
              <a:rPr lang="en-US" altLang="en-US" sz="2400" b="1" smtClean="0">
                <a:solidFill>
                  <a:srgbClr val="0000A4"/>
                </a:solidFill>
              </a:rPr>
              <a:t>: Public Employees’ Private Business </a:t>
            </a:r>
            <a:br>
              <a:rPr lang="en-US" altLang="en-US" sz="2400" b="1" smtClean="0">
                <a:solidFill>
                  <a:srgbClr val="0000A4"/>
                </a:solidFill>
              </a:rPr>
            </a:br>
            <a:r>
              <a:rPr lang="en-US" altLang="en-US" sz="2400" b="1" smtClean="0">
                <a:solidFill>
                  <a:srgbClr val="0000A4"/>
                </a:solidFill>
              </a:rPr>
              <a:t>                          Relationships And Other Private Dealings</a:t>
            </a:r>
            <a:br>
              <a:rPr lang="en-US" altLang="en-US" sz="2400" b="1" smtClean="0">
                <a:solidFill>
                  <a:srgbClr val="0000A4"/>
                </a:solidFill>
              </a:rPr>
            </a:br>
            <a:r>
              <a:rPr lang="en-US" altLang="en-US" sz="2400" b="1" smtClean="0">
                <a:solidFill>
                  <a:srgbClr val="0000A4"/>
                </a:solidFill>
              </a:rPr>
              <a:t>                          With Those Over Whom They Have</a:t>
            </a:r>
            <a:br>
              <a:rPr lang="en-US" altLang="en-US" sz="2400" b="1" smtClean="0">
                <a:solidFill>
                  <a:srgbClr val="0000A4"/>
                </a:solidFill>
              </a:rPr>
            </a:br>
            <a:r>
              <a:rPr lang="en-US" altLang="en-US" sz="2400" b="1" smtClean="0">
                <a:solidFill>
                  <a:srgbClr val="0000A4"/>
                </a:solidFill>
              </a:rPr>
              <a:t>                          Official Authority Or With Whom They</a:t>
            </a:r>
            <a:br>
              <a:rPr lang="en-US" altLang="en-US" sz="2400" b="1" smtClean="0">
                <a:solidFill>
                  <a:srgbClr val="0000A4"/>
                </a:solidFill>
              </a:rPr>
            </a:br>
            <a:r>
              <a:rPr lang="en-US" altLang="en-US" sz="2400" b="1" smtClean="0">
                <a:solidFill>
                  <a:srgbClr val="0000A4"/>
                </a:solidFill>
              </a:rPr>
              <a:t>                          Have Official Dealings </a:t>
            </a:r>
            <a:endParaRPr lang="en-US" altLang="en-US" sz="2400" smtClean="0">
              <a:solidFill>
                <a:srgbClr val="0000A4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9800"/>
            <a:ext cx="7772400" cy="1066800"/>
          </a:xfrm>
        </p:spPr>
        <p:txBody>
          <a:bodyPr/>
          <a:lstStyle/>
          <a:p>
            <a:r>
              <a:rPr lang="en-US" altLang="en-US" sz="4000" b="1" smtClean="0">
                <a:solidFill>
                  <a:srgbClr val="A80000"/>
                </a:solidFill>
              </a:rPr>
              <a:t>SEEKING NEW EMPLOYMENT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276600"/>
            <a:ext cx="8077200" cy="3048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u="sng" dirty="0" smtClean="0">
                <a:solidFill>
                  <a:srgbClr val="0000A4"/>
                </a:solidFill>
              </a:rPr>
              <a:t>Advisory 15-1</a:t>
            </a:r>
            <a:r>
              <a:rPr lang="en-US" sz="2400" b="1" dirty="0" smtClean="0">
                <a:solidFill>
                  <a:srgbClr val="0000A4"/>
                </a:solidFill>
              </a:rPr>
              <a:t>:  Avoiding Conflicts of Interest While Seeking</a:t>
            </a:r>
            <a:br>
              <a:rPr lang="en-US" sz="2400" b="1" dirty="0" smtClean="0">
                <a:solidFill>
                  <a:srgbClr val="0000A4"/>
                </a:solidFill>
              </a:rPr>
            </a:br>
            <a:r>
              <a:rPr lang="en-US" sz="2400" b="1" dirty="0" smtClean="0">
                <a:solidFill>
                  <a:srgbClr val="0000A4"/>
                </a:solidFill>
              </a:rPr>
              <a:t>                           a New Job and After Leaving Public</a:t>
            </a:r>
            <a:br>
              <a:rPr lang="en-US" sz="2400" b="1" dirty="0" smtClean="0">
                <a:solidFill>
                  <a:srgbClr val="0000A4"/>
                </a:solidFill>
              </a:rPr>
            </a:br>
            <a:r>
              <a:rPr lang="en-US" sz="2400" b="1" dirty="0" smtClean="0">
                <a:solidFill>
                  <a:srgbClr val="0000A4"/>
                </a:solidFill>
              </a:rPr>
              <a:t>                           Employment 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b="1" dirty="0" smtClean="0"/>
              <a:t>   Explains how the conflict law applies to public employees</a:t>
            </a:r>
            <a:br>
              <a:rPr lang="en-US" sz="2200" b="1" dirty="0" smtClean="0"/>
            </a:br>
            <a:r>
              <a:rPr lang="en-US" sz="2200" b="1" dirty="0" smtClean="0"/>
              <a:t>   when seeking new employment with those with whom the</a:t>
            </a:r>
            <a:br>
              <a:rPr lang="en-US" sz="2200" b="1" dirty="0" smtClean="0"/>
            </a:br>
            <a:r>
              <a:rPr lang="en-US" sz="2200" b="1" dirty="0" smtClean="0"/>
              <a:t>   public employee has had official dealings, and after the</a:t>
            </a:r>
            <a:br>
              <a:rPr lang="en-US" sz="2200" b="1" dirty="0" smtClean="0"/>
            </a:br>
            <a:r>
              <a:rPr lang="en-US" sz="2200" b="1" dirty="0" smtClean="0"/>
              <a:t>   public employee leaves public employment.</a:t>
            </a:r>
          </a:p>
          <a:p>
            <a:pPr marL="0" indent="0">
              <a:buFontTx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6"/>
          <p:cNvSpPr txBox="1">
            <a:spLocks noChangeArrowheads="1"/>
          </p:cNvSpPr>
          <p:nvPr/>
        </p:nvSpPr>
        <p:spPr bwMode="auto">
          <a:xfrm>
            <a:off x="990600" y="2209800"/>
            <a:ext cx="739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A80000"/>
                </a:solidFill>
                <a:latin typeface="Arial Black" panose="020B0A04020102020204" pitchFamily="34" charset="0"/>
              </a:rPr>
              <a:t>Divided Loyalties</a:t>
            </a:r>
            <a:endParaRPr lang="en-US" sz="3600" b="1" dirty="0">
              <a:solidFill>
                <a:srgbClr val="A80000"/>
              </a:solidFill>
              <a:latin typeface="Arial Black" pitchFamily="34" charset="0"/>
              <a:sym typeface="Webdings" pitchFamily="18" charset="2"/>
            </a:endParaRPr>
          </a:p>
        </p:txBody>
      </p:sp>
      <p:sp>
        <p:nvSpPr>
          <p:cNvPr id="19466" name="Text Box 1034"/>
          <p:cNvSpPr txBox="1">
            <a:spLocks noChangeArrowheads="1"/>
          </p:cNvSpPr>
          <p:nvPr/>
        </p:nvSpPr>
        <p:spPr bwMode="auto">
          <a:xfrm>
            <a:off x="457200" y="3200400"/>
            <a:ext cx="8153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S</a:t>
            </a:r>
            <a:r>
              <a:rPr lang="en-US" b="1" dirty="0" smtClean="0">
                <a:latin typeface="Times New Roman" pitchFamily="18" charset="0"/>
              </a:rPr>
              <a:t>chool Dept. employees </a:t>
            </a:r>
            <a:r>
              <a:rPr lang="en-US" b="1" dirty="0">
                <a:latin typeface="Times New Roman" pitchFamily="18" charset="0"/>
              </a:rPr>
              <a:t>may not act on the behalf of, or </a:t>
            </a:r>
            <a:r>
              <a:rPr lang="en-US" b="1" dirty="0" smtClean="0">
                <a:latin typeface="Times New Roman" pitchFamily="18" charset="0"/>
              </a:rPr>
              <a:t>be paid by third parties </a:t>
            </a:r>
            <a:r>
              <a:rPr lang="en-US" b="1" dirty="0">
                <a:latin typeface="Times New Roman" pitchFamily="18" charset="0"/>
              </a:rPr>
              <a:t>in connection with </a:t>
            </a:r>
            <a:r>
              <a:rPr lang="en-US" b="1" dirty="0" smtClean="0">
                <a:latin typeface="Times New Roman" pitchFamily="18" charset="0"/>
              </a:rPr>
              <a:t>matters of </a:t>
            </a:r>
            <a:r>
              <a:rPr lang="en-US" b="1" dirty="0">
                <a:latin typeface="Times New Roman" pitchFamily="18" charset="0"/>
              </a:rPr>
              <a:t>direct and substantial interest to </a:t>
            </a:r>
            <a:r>
              <a:rPr lang="en-US" b="1" dirty="0" smtClean="0">
                <a:latin typeface="Times New Roman" pitchFamily="18" charset="0"/>
              </a:rPr>
              <a:t>the municipality.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A4"/>
                </a:solidFill>
                <a:latin typeface="Times New Roman" pitchFamily="18" charset="0"/>
              </a:rPr>
              <a:t>Law applies less restrictively to special municipal employees</a:t>
            </a:r>
            <a:endParaRPr lang="en-US" dirty="0">
              <a:solidFill>
                <a:srgbClr val="0000A4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28715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772400" cy="762000"/>
          </a:xfrm>
        </p:spPr>
        <p:txBody>
          <a:bodyPr/>
          <a:lstStyle/>
          <a:p>
            <a:r>
              <a:rPr lang="en-US" altLang="en-US" sz="3600" b="1" smtClean="0">
                <a:solidFill>
                  <a:srgbClr val="C00000"/>
                </a:solidFill>
                <a:latin typeface="Arial" charset="0"/>
              </a:rPr>
              <a:t>Regulatory Exemption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971800"/>
            <a:ext cx="7772400" cy="3429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b="1" u="sng" smtClean="0">
                <a:solidFill>
                  <a:srgbClr val="0000A4"/>
                </a:solidFill>
              </a:rPr>
              <a:t>930 CMR 6.03</a:t>
            </a:r>
            <a:r>
              <a:rPr lang="en-US" altLang="en-US" sz="2400" b="1" smtClean="0">
                <a:solidFill>
                  <a:srgbClr val="0000A4"/>
                </a:solidFill>
              </a:rPr>
              <a:t>:   Exemption to Permit School Department</a:t>
            </a:r>
            <a:br>
              <a:rPr lang="en-US" altLang="en-US" sz="2400" b="1" smtClean="0">
                <a:solidFill>
                  <a:srgbClr val="0000A4"/>
                </a:solidFill>
              </a:rPr>
            </a:br>
            <a:r>
              <a:rPr lang="en-US" altLang="en-US" sz="2400" b="1" smtClean="0">
                <a:solidFill>
                  <a:srgbClr val="0000A4"/>
                </a:solidFill>
              </a:rPr>
              <a:t>                        Employees 	Who Are Parents to Advocate</a:t>
            </a:r>
            <a:br>
              <a:rPr lang="en-US" altLang="en-US" sz="2400" b="1" smtClean="0">
                <a:solidFill>
                  <a:srgbClr val="0000A4"/>
                </a:solidFill>
              </a:rPr>
            </a:br>
            <a:r>
              <a:rPr lang="en-US" altLang="en-US" sz="2400" b="1" smtClean="0">
                <a:solidFill>
                  <a:srgbClr val="0000A4"/>
                </a:solidFill>
              </a:rPr>
              <a:t>                        for Their Children</a:t>
            </a:r>
            <a:endParaRPr lang="en-US" altLang="en-US" sz="2400" smtClean="0">
              <a:solidFill>
                <a:srgbClr val="0000A4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altLang="en-US" sz="2800" b="1" smtClean="0">
                <a:solidFill>
                  <a:srgbClr val="FF0303"/>
                </a:solidFill>
              </a:rPr>
              <a:t>  </a:t>
            </a:r>
            <a:r>
              <a:rPr lang="en-US" altLang="en-US" sz="2000" b="1" smtClean="0"/>
              <a:t>A public employee may advocate for their children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	   provided that they follow established procedures and do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       not seek special consideration for their child.  </a:t>
            </a:r>
          </a:p>
          <a:p>
            <a:pPr lvl="2">
              <a:lnSpc>
                <a:spcPct val="80000"/>
              </a:lnSpc>
            </a:pPr>
            <a:r>
              <a:rPr lang="en-US" altLang="en-US" sz="2800" b="1" smtClean="0">
                <a:solidFill>
                  <a:srgbClr val="FF0303"/>
                </a:solidFill>
              </a:rPr>
              <a:t>  </a:t>
            </a:r>
            <a:r>
              <a:rPr lang="en-US" altLang="en-US" sz="2000" b="1" smtClean="0"/>
              <a:t>Persons holding supervisory positions with a school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      department or agency related to education must disclose,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      but the disclosure may omit identifying information to the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      extent necessary to protect a student's privacy rights.</a:t>
            </a:r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52800"/>
            <a:ext cx="8458200" cy="2743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smtClean="0">
                <a:latin typeface="Arial Black" pitchFamily="34" charset="0"/>
              </a:rPr>
              <a:t>Exceptions to the rule:</a:t>
            </a:r>
            <a:r>
              <a:rPr lang="en-US" altLang="en-US" sz="2000" smtClean="0"/>
              <a:t> </a:t>
            </a:r>
            <a:r>
              <a:rPr lang="en-US" altLang="en-US" sz="2000" smtClean="0">
                <a:solidFill>
                  <a:srgbClr val="CC3300"/>
                </a:solidFill>
              </a:rPr>
              <a:t/>
            </a:r>
            <a:br>
              <a:rPr lang="en-US" altLang="en-US" sz="2000" smtClean="0">
                <a:solidFill>
                  <a:srgbClr val="CC3300"/>
                </a:solidFill>
              </a:rPr>
            </a:br>
            <a:endParaRPr lang="en-US" altLang="en-US" sz="2000" smtClean="0">
              <a:solidFill>
                <a:srgbClr val="CC33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en-US" altLang="en-US" sz="2000" smtClean="0">
                <a:solidFill>
                  <a:srgbClr val="0000A4"/>
                </a:solidFill>
                <a:latin typeface="Arial Black" pitchFamily="34" charset="0"/>
              </a:rPr>
              <a:t>Disciplinary/Personnel issues if uncompensated.</a:t>
            </a:r>
            <a:endParaRPr lang="en-US" altLang="en-US" sz="2800" smtClean="0">
              <a:solidFill>
                <a:srgbClr val="CC3300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en-US" altLang="en-US" sz="2000" smtClean="0">
                <a:solidFill>
                  <a:srgbClr val="0000A4"/>
                </a:solidFill>
                <a:latin typeface="Arial Black" pitchFamily="34" charset="0"/>
              </a:rPr>
              <a:t>Family members if appointing authority approves.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en-US" altLang="en-US" sz="2000" smtClean="0">
                <a:solidFill>
                  <a:srgbClr val="0000A4"/>
                </a:solidFill>
                <a:latin typeface="Arial Black" pitchFamily="34" charset="0"/>
              </a:rPr>
              <a:t>Testimony/Sworn Statements.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rgbClr val="CC3300"/>
                </a:solidFill>
                <a:latin typeface="Arial Black" pitchFamily="34" charset="0"/>
              </a:rPr>
              <a:t> </a:t>
            </a:r>
            <a:r>
              <a:rPr lang="en-US" altLang="en-US" sz="2000" smtClean="0">
                <a:solidFill>
                  <a:srgbClr val="0000A4"/>
                </a:solidFill>
                <a:latin typeface="Arial Black" pitchFamily="34" charset="0"/>
              </a:rPr>
              <a:t>Can Apply for Gas, Plumbing, Electrical or Septic  	Permits.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46200" y="2133600"/>
            <a:ext cx="662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C00000"/>
                </a:solidFill>
                <a:latin typeface="Arial Black" panose="020B0A04020102020204" pitchFamily="34" charset="0"/>
                <a:cs typeface="Arial" charset="0"/>
              </a:rPr>
              <a:t>Divided Loyalties</a:t>
            </a:r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1981200"/>
            <a:ext cx="84582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3600" b="1" dirty="0">
                <a:solidFill>
                  <a:srgbClr val="A80000"/>
                </a:solidFill>
                <a:latin typeface="Arial" charset="0"/>
                <a:sym typeface="Webdings" pitchFamily="18" charset="2"/>
              </a:rPr>
              <a:t> </a:t>
            </a:r>
            <a:endParaRPr lang="en-US" sz="3600" b="1" dirty="0" smtClean="0">
              <a:solidFill>
                <a:srgbClr val="A80000"/>
              </a:solidFill>
              <a:latin typeface="Arial" charset="0"/>
              <a:sym typeface="Webdings" pitchFamily="18" charset="2"/>
            </a:endParaRP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3600" b="1" dirty="0" smtClean="0">
                <a:solidFill>
                  <a:srgbClr val="A80000"/>
                </a:solidFill>
                <a:latin typeface="Arial Black" panose="020B0A04020102020204" pitchFamily="34" charset="0"/>
              </a:rPr>
              <a:t>FINANCIAL </a:t>
            </a:r>
            <a:r>
              <a:rPr lang="en-US" sz="3600" b="1" dirty="0">
                <a:solidFill>
                  <a:srgbClr val="A80000"/>
                </a:solidFill>
                <a:latin typeface="Arial Black" panose="020B0A04020102020204" pitchFamily="34" charset="0"/>
              </a:rPr>
              <a:t>INTERESTS IN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sz="3600" b="1" dirty="0">
                <a:solidFill>
                  <a:srgbClr val="A80000"/>
                </a:solidFill>
                <a:latin typeface="Arial Black" panose="020B0A04020102020204" pitchFamily="34" charset="0"/>
              </a:rPr>
              <a:t> </a:t>
            </a:r>
            <a:r>
              <a:rPr lang="en-US" sz="3600" b="1" dirty="0" smtClean="0">
                <a:solidFill>
                  <a:srgbClr val="A80000"/>
                </a:solidFill>
                <a:latin typeface="Arial Black" panose="020B0A04020102020204" pitchFamily="34" charset="0"/>
              </a:rPr>
              <a:t>CONTRACTS</a:t>
            </a:r>
            <a:endParaRPr lang="en-US" sz="3600" b="1" dirty="0">
              <a:solidFill>
                <a:srgbClr val="A80000"/>
              </a:solidFill>
              <a:latin typeface="Arial Black" panose="020B0A04020102020204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1000" y="3276600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Unless an exemption applies, a public employee </a:t>
            </a:r>
            <a:r>
              <a:rPr lang="en-US" b="1" dirty="0">
                <a:latin typeface="Times New Roman" pitchFamily="18" charset="0"/>
              </a:rPr>
              <a:t>may not have a financial interest in a </a:t>
            </a:r>
            <a:r>
              <a:rPr lang="en-US" b="1" dirty="0" smtClean="0">
                <a:latin typeface="Times New Roman" pitchFamily="18" charset="0"/>
              </a:rPr>
              <a:t>public contract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93700" y="4107597"/>
            <a:ext cx="8153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rgbClr val="0000A4"/>
                </a:solidFill>
                <a:latin typeface="Arial Black" pitchFamily="34" charset="0"/>
                <a:sym typeface="Webdings" pitchFamily="18" charset="2"/>
              </a:rPr>
              <a:t>Applies to Teachers Involved in:</a:t>
            </a:r>
            <a:endParaRPr lang="en-US" sz="2000" b="1" dirty="0">
              <a:solidFill>
                <a:srgbClr val="FF0000"/>
              </a:solidFill>
              <a:latin typeface="Arial Black" pitchFamily="34" charset="0"/>
              <a:sym typeface="Webdings" pitchFamily="18" charset="2"/>
            </a:endParaRPr>
          </a:p>
          <a:p>
            <a:pPr lvl="2">
              <a:spcBef>
                <a:spcPts val="0"/>
              </a:spcBef>
              <a:buFont typeface="Webdings"/>
              <a:buChar char="="/>
            </a:pPr>
            <a:r>
              <a:rPr lang="en-US" sz="2000" b="1" dirty="0" smtClean="0">
                <a:solidFill>
                  <a:srgbClr val="FF0000"/>
                </a:solidFill>
                <a:latin typeface="Arial Black" pitchFamily="34" charset="0"/>
                <a:sym typeface="Webdings" pitchFamily="18" charset="2"/>
              </a:rPr>
              <a:t> </a:t>
            </a:r>
            <a:r>
              <a:rPr lang="en-US" sz="2000" b="1" dirty="0" smtClean="0">
                <a:latin typeface="Arial Black" pitchFamily="34" charset="0"/>
                <a:sym typeface="Webdings" pitchFamily="18" charset="2"/>
              </a:rPr>
              <a:t>Tutoring	</a:t>
            </a:r>
          </a:p>
          <a:p>
            <a:pPr lvl="2">
              <a:spcBef>
                <a:spcPts val="0"/>
              </a:spcBef>
              <a:buFont typeface="Webdings"/>
              <a:buChar char="="/>
            </a:pPr>
            <a:r>
              <a:rPr lang="en-US" sz="2000" b="1" dirty="0">
                <a:solidFill>
                  <a:srgbClr val="FF0000"/>
                </a:solidFill>
                <a:latin typeface="Arial Black" pitchFamily="34" charset="0"/>
                <a:sym typeface="Webdings" pitchFamily="18" charset="2"/>
              </a:rPr>
              <a:t> </a:t>
            </a:r>
            <a:r>
              <a:rPr lang="en-US" sz="2000" b="1" dirty="0" smtClean="0">
                <a:latin typeface="Arial Black" pitchFamily="34" charset="0"/>
                <a:sym typeface="Webdings" pitchFamily="18" charset="2"/>
              </a:rPr>
              <a:t>Coaching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solidFill>
                  <a:srgbClr val="0000A4"/>
                </a:solidFill>
                <a:latin typeface="Arial Black" pitchFamily="34" charset="0"/>
                <a:sym typeface="Webdings" pitchFamily="18" charset="2"/>
              </a:rPr>
              <a:t>Law </a:t>
            </a:r>
            <a:r>
              <a:rPr lang="en-US" sz="2000" b="1" dirty="0">
                <a:solidFill>
                  <a:srgbClr val="0000A4"/>
                </a:solidFill>
                <a:latin typeface="Arial Black" pitchFamily="34" charset="0"/>
                <a:sym typeface="Webdings" pitchFamily="18" charset="2"/>
              </a:rPr>
              <a:t>applies less restrictively to special municipal </a:t>
            </a:r>
            <a:r>
              <a:rPr lang="en-US" sz="2000" b="1" dirty="0" smtClean="0">
                <a:solidFill>
                  <a:srgbClr val="0000A4"/>
                </a:solidFill>
                <a:latin typeface="Arial Black" pitchFamily="34" charset="0"/>
                <a:sym typeface="Webdings" pitchFamily="18" charset="2"/>
              </a:rPr>
              <a:t>employees</a:t>
            </a:r>
            <a:endParaRPr lang="en-US" sz="2000" b="1" dirty="0">
              <a:solidFill>
                <a:srgbClr val="0000A4"/>
              </a:solidFill>
              <a:latin typeface="Arial Black" pitchFamily="34" charset="0"/>
              <a:sym typeface="Webdings" pitchFamily="18" charset="2"/>
            </a:endParaRPr>
          </a:p>
          <a:p>
            <a:pPr>
              <a:spcBef>
                <a:spcPts val="0"/>
              </a:spcBef>
            </a:pPr>
            <a:r>
              <a:rPr lang="en-US" sz="2000" b="1" dirty="0" smtClean="0">
                <a:solidFill>
                  <a:srgbClr val="0000A4"/>
                </a:solidFill>
                <a:latin typeface="Arial Black" pitchFamily="34" charset="0"/>
                <a:sym typeface="Webdings" pitchFamily="18" charset="2"/>
              </a:rPr>
              <a:t/>
            </a:r>
            <a:br>
              <a:rPr lang="en-US" sz="2000" b="1" dirty="0" smtClean="0">
                <a:solidFill>
                  <a:srgbClr val="0000A4"/>
                </a:solidFill>
                <a:latin typeface="Arial Black" pitchFamily="34" charset="0"/>
                <a:sym typeface="Webdings" pitchFamily="18" charset="2"/>
              </a:rPr>
            </a:br>
            <a:r>
              <a:rPr lang="en-US" sz="2000" b="1" dirty="0" smtClean="0">
                <a:latin typeface="Arial Black" pitchFamily="34" charset="0"/>
                <a:sym typeface="Webdings" pitchFamily="18" charset="2"/>
              </a:rPr>
              <a:t>Teacher FAQs available on the website</a:t>
            </a:r>
            <a:endParaRPr lang="en-US" sz="2000" b="1" dirty="0">
              <a:latin typeface="Arial Black" pitchFamily="34" charset="0"/>
              <a:sym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6721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04800" y="22098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A80000"/>
                </a:solidFill>
                <a:latin typeface="Arial Black" pitchFamily="34" charset="0"/>
                <a:sym typeface="Webdings" pitchFamily="18" charset="2"/>
              </a:rPr>
              <a:t> </a:t>
            </a:r>
            <a:r>
              <a:rPr lang="en-US" altLang="en-US" sz="3600" b="1">
                <a:solidFill>
                  <a:srgbClr val="A80000"/>
                </a:solidFill>
                <a:latin typeface="Arial Black" pitchFamily="34" charset="0"/>
              </a:rPr>
              <a:t>REVOLVING DOOR PROVISIONS</a:t>
            </a:r>
            <a:endParaRPr lang="en-US" altLang="en-US" sz="9600" b="1">
              <a:solidFill>
                <a:srgbClr val="A80000"/>
              </a:solidFill>
              <a:latin typeface="Arial Black" pitchFamily="34" charset="0"/>
              <a:sym typeface="Webdings" pitchFamily="18" charset="2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2819400"/>
            <a:ext cx="80772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800" b="1">
                <a:solidFill>
                  <a:srgbClr val="CC3300"/>
                </a:solidFill>
              </a:rPr>
              <a:t> </a:t>
            </a:r>
            <a:r>
              <a:rPr lang="en-US" altLang="en-US" sz="2400" b="1">
                <a:solidFill>
                  <a:srgbClr val="0000A4"/>
                </a:solidFill>
                <a:latin typeface="Arial" charset="0"/>
              </a:rPr>
              <a:t>THE FOREVER BAN</a:t>
            </a:r>
            <a:endParaRPr lang="en-US" altLang="en-US" sz="2000">
              <a:solidFill>
                <a:srgbClr val="0000A4"/>
              </a:solidFill>
              <a:sym typeface="Webdings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</a:rPr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 b="1">
              <a:solidFill>
                <a:srgbClr val="008080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CC3300"/>
                </a:solidFill>
                <a:latin typeface="Arial" charset="0"/>
                <a:sym typeface="Webdings" pitchFamily="18" charset="2"/>
              </a:rPr>
              <a:t></a:t>
            </a:r>
            <a:r>
              <a:rPr lang="en-US" altLang="en-US" sz="2000" b="1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US" altLang="en-US" sz="2400" b="1">
                <a:solidFill>
                  <a:srgbClr val="0000A4"/>
                </a:solidFill>
                <a:latin typeface="Arial" charset="0"/>
              </a:rPr>
              <a:t>THE ONE YEAR COOLING OFF PERIOD</a:t>
            </a:r>
            <a:r>
              <a:rPr lang="en-US" altLang="en-US" sz="2000" b="1">
                <a:solidFill>
                  <a:srgbClr val="0000A4"/>
                </a:solidFill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Arial" charset="0"/>
              </a:rPr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Arial" charset="0"/>
              </a:rPr>
              <a:t>		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066800" y="3429000"/>
            <a:ext cx="807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charset="0"/>
              </a:rPr>
              <a:t>A former municipal employee is prohibited from receiving compensation from or representing a third party in any particular matter in which he participated as a municipal employee. </a:t>
            </a:r>
            <a:r>
              <a:rPr lang="en-US" altLang="en-US" sz="2000" b="1">
                <a:solidFill>
                  <a:srgbClr val="008080"/>
                </a:solidFill>
                <a:latin typeface="Arial" charset="0"/>
              </a:rPr>
              <a:t>	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66800" y="5105400"/>
            <a:ext cx="7620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charset="0"/>
              </a:rPr>
              <a:t>A former municipal employee is prohibited for one year from appearing personally on behalf of a third party if, within two years prior to his last day of employment, the matter was under his official responsibility.       </a:t>
            </a:r>
            <a:r>
              <a:rPr lang="en-US" altLang="en-US" sz="2000" b="1">
                <a:solidFill>
                  <a:srgbClr val="008080"/>
                </a:solidFill>
                <a:latin typeface="Arial" charset="0"/>
              </a:rPr>
              <a:t>	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utoUpdateAnimBg="0"/>
      <p:bldP spid="245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1524000" y="2362200"/>
            <a:ext cx="601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Arial Black" pitchFamily="34" charset="0"/>
              </a:rPr>
              <a:t>THE DIVISIONS</a:t>
            </a:r>
            <a:endParaRPr lang="en-US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533400" y="3124200"/>
            <a:ext cx="8077200" cy="292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en-US" b="1" dirty="0">
                <a:solidFill>
                  <a:srgbClr val="333399"/>
                </a:solidFill>
                <a:sym typeface="Monotype Sorts" pitchFamily="2" charset="2"/>
              </a:rPr>
              <a:t>    </a:t>
            </a:r>
            <a:r>
              <a:rPr lang="en-US" b="1" dirty="0">
                <a:solidFill>
                  <a:srgbClr val="0000A4"/>
                </a:solidFill>
                <a:latin typeface="Arial" charset="0"/>
              </a:rPr>
              <a:t>Public Education Division:</a:t>
            </a:r>
            <a:r>
              <a:rPr lang="en-US" b="1" dirty="0">
                <a:solidFill>
                  <a:srgbClr val="0000A4"/>
                </a:solidFill>
              </a:rPr>
              <a:t> </a:t>
            </a:r>
          </a:p>
          <a:p>
            <a:pPr>
              <a:lnSpc>
                <a:spcPct val="75000"/>
              </a:lnSpc>
            </a:pPr>
            <a:r>
              <a:rPr lang="en-US" b="1" dirty="0">
                <a:solidFill>
                  <a:srgbClr val="0000A4"/>
                </a:solidFill>
              </a:rPr>
              <a:t>	</a:t>
            </a:r>
            <a:r>
              <a:rPr lang="en-US" sz="2000" b="1" dirty="0">
                <a:latin typeface="Arial" charset="0"/>
              </a:rPr>
              <a:t>Seminars, Website, Media.</a:t>
            </a:r>
            <a:r>
              <a:rPr lang="en-US" b="1" dirty="0"/>
              <a:t> </a:t>
            </a:r>
          </a:p>
          <a:p>
            <a:pPr>
              <a:lnSpc>
                <a:spcPct val="75000"/>
              </a:lnSpc>
            </a:pPr>
            <a:r>
              <a:rPr lang="en-US" b="1" dirty="0">
                <a:solidFill>
                  <a:srgbClr val="0000A4"/>
                </a:solidFill>
              </a:rPr>
              <a:t>                                                </a:t>
            </a:r>
          </a:p>
          <a:p>
            <a:pPr>
              <a:lnSpc>
                <a:spcPct val="75000"/>
              </a:lnSpc>
            </a:pPr>
            <a:r>
              <a:rPr lang="en-US" b="1" dirty="0">
                <a:solidFill>
                  <a:srgbClr val="0000A4"/>
                </a:solidFill>
                <a:sym typeface="Monotype Sorts" pitchFamily="2" charset="2"/>
              </a:rPr>
              <a:t></a:t>
            </a:r>
            <a:r>
              <a:rPr lang="en-US" b="1" dirty="0">
                <a:solidFill>
                  <a:srgbClr val="0000A4"/>
                </a:solidFill>
              </a:rPr>
              <a:t>    </a:t>
            </a:r>
            <a:r>
              <a:rPr lang="en-US" b="1" dirty="0">
                <a:solidFill>
                  <a:srgbClr val="0000A4"/>
                </a:solidFill>
                <a:latin typeface="Arial" charset="0"/>
              </a:rPr>
              <a:t>Legal Division:</a:t>
            </a:r>
            <a:r>
              <a:rPr lang="en-US" b="1" dirty="0">
                <a:solidFill>
                  <a:srgbClr val="0000A4"/>
                </a:solidFill>
                <a:latin typeface="Times New Roman" pitchFamily="18" charset="0"/>
              </a:rPr>
              <a:t>  </a:t>
            </a:r>
            <a:br>
              <a:rPr lang="en-US" b="1" dirty="0">
                <a:solidFill>
                  <a:srgbClr val="0000A4"/>
                </a:solidFill>
                <a:latin typeface="Times New Roman" pitchFamily="18" charset="0"/>
              </a:rPr>
            </a:br>
            <a:r>
              <a:rPr lang="en-US" b="1" dirty="0">
                <a:solidFill>
                  <a:srgbClr val="0000A4"/>
                </a:solidFill>
                <a:latin typeface="Times New Roman" pitchFamily="18" charset="0"/>
              </a:rPr>
              <a:t>	</a:t>
            </a:r>
            <a:r>
              <a:rPr lang="en-US" sz="2000" b="1" dirty="0">
                <a:latin typeface="Arial" charset="0"/>
              </a:rPr>
              <a:t>Free, confidential, guidance, oral or written.  </a:t>
            </a:r>
          </a:p>
          <a:p>
            <a:pPr>
              <a:lnSpc>
                <a:spcPct val="75000"/>
              </a:lnSpc>
            </a:pPr>
            <a:r>
              <a:rPr lang="en-US" sz="2000" b="1" dirty="0">
                <a:latin typeface="Arial" charset="0"/>
              </a:rPr>
              <a:t>	Statements of Financial Interests.</a:t>
            </a:r>
          </a:p>
          <a:p>
            <a:pPr>
              <a:lnSpc>
                <a:spcPct val="75000"/>
              </a:lnSpc>
            </a:pPr>
            <a:endParaRPr lang="en-US" sz="2000" b="1" dirty="0">
              <a:solidFill>
                <a:srgbClr val="0000A4"/>
              </a:solidFill>
              <a:latin typeface="Arial" charset="0"/>
            </a:endParaRPr>
          </a:p>
          <a:p>
            <a:pPr>
              <a:lnSpc>
                <a:spcPct val="75000"/>
              </a:lnSpc>
            </a:pPr>
            <a:r>
              <a:rPr lang="en-US" b="1" dirty="0">
                <a:solidFill>
                  <a:srgbClr val="0000A4"/>
                </a:solidFill>
                <a:sym typeface="Monotype Sorts" pitchFamily="2" charset="2"/>
              </a:rPr>
              <a:t>    </a:t>
            </a:r>
            <a:r>
              <a:rPr lang="en-US" b="1" dirty="0">
                <a:solidFill>
                  <a:srgbClr val="0000A4"/>
                </a:solidFill>
                <a:latin typeface="Arial" charset="0"/>
                <a:sym typeface="Monotype Sorts" pitchFamily="2" charset="2"/>
              </a:rPr>
              <a:t>Enforcement Division:</a:t>
            </a:r>
            <a:r>
              <a:rPr lang="en-US" b="1" dirty="0">
                <a:solidFill>
                  <a:srgbClr val="0000A4"/>
                </a:solidFill>
                <a:latin typeface="Times New Roman" pitchFamily="18" charset="0"/>
                <a:sym typeface="Monotype Sorts" pitchFamily="2" charset="2"/>
              </a:rPr>
              <a:t>  </a:t>
            </a:r>
          </a:p>
          <a:p>
            <a:pPr>
              <a:lnSpc>
                <a:spcPct val="75000"/>
              </a:lnSpc>
            </a:pPr>
            <a:r>
              <a:rPr lang="en-US" b="1" dirty="0">
                <a:solidFill>
                  <a:srgbClr val="0000A4"/>
                </a:solidFill>
                <a:latin typeface="Times New Roman" pitchFamily="18" charset="0"/>
                <a:sym typeface="Monotype Sorts" pitchFamily="2" charset="2"/>
              </a:rPr>
              <a:t>	</a:t>
            </a:r>
            <a:r>
              <a:rPr lang="en-US" sz="2000" b="1" dirty="0">
                <a:latin typeface="Arial" charset="0"/>
                <a:sym typeface="Monotype Sorts" pitchFamily="2" charset="2"/>
              </a:rPr>
              <a:t>Investigates 900-1200 complaints a year.                                                                                                                                                                                                                	Complainant identity kept confidential.                                                                                                                                                                                                      	Anonymous complaints accepted.</a:t>
            </a:r>
          </a:p>
        </p:txBody>
      </p:sp>
    </p:spTree>
    <p:extLst>
      <p:ext uri="{BB962C8B-B14F-4D97-AF65-F5344CB8AC3E}">
        <p14:creationId xmlns:p14="http://schemas.microsoft.com/office/powerpoint/2010/main" xmlns="" val="1313785484"/>
      </p:ext>
    </p:extLst>
  </p:cSld>
  <p:clrMapOvr>
    <a:masterClrMapping/>
  </p:clrMapOvr>
  <p:transition spd="med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04800" y="22098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A80000"/>
                </a:solidFill>
                <a:latin typeface="Arial Black" pitchFamily="34" charset="0"/>
                <a:sym typeface="Webdings" pitchFamily="18" charset="2"/>
              </a:rPr>
              <a:t> </a:t>
            </a:r>
            <a:r>
              <a:rPr lang="en-US" altLang="en-US" sz="3600" b="1">
                <a:solidFill>
                  <a:srgbClr val="A80000"/>
                </a:solidFill>
                <a:latin typeface="Arial Black" pitchFamily="34" charset="0"/>
              </a:rPr>
              <a:t>REVOLVING DOOR PROVISIONS</a:t>
            </a:r>
            <a:endParaRPr lang="en-US" altLang="en-US" sz="9600" b="1">
              <a:solidFill>
                <a:srgbClr val="A80000"/>
              </a:solidFill>
              <a:latin typeface="Arial Black" pitchFamily="34" charset="0"/>
              <a:sym typeface="Webdings" pitchFamily="18" charset="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508000" y="2819400"/>
            <a:ext cx="8077200" cy="197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CC3300"/>
                </a:solidFill>
                <a:sym typeface="Webdings" pitchFamily="18" charset="2"/>
              </a:rPr>
              <a:t></a:t>
            </a:r>
            <a:r>
              <a:rPr lang="en-US" altLang="en-US" sz="2800" b="1">
                <a:solidFill>
                  <a:srgbClr val="CC3300"/>
                </a:solidFill>
              </a:rPr>
              <a:t> </a:t>
            </a:r>
            <a:r>
              <a:rPr lang="en-US" altLang="en-US" sz="2400" b="1">
                <a:solidFill>
                  <a:srgbClr val="0000A4"/>
                </a:solidFill>
                <a:latin typeface="Arial" charset="0"/>
              </a:rPr>
              <a:t>THE FOREVER BAN</a:t>
            </a:r>
            <a:endParaRPr lang="en-US" altLang="en-US" sz="2000">
              <a:solidFill>
                <a:srgbClr val="0000A4"/>
              </a:solidFill>
              <a:sym typeface="Webdings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</a:rPr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 b="1">
              <a:solidFill>
                <a:srgbClr val="008080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Arial" charset="0"/>
              </a:rPr>
              <a:t>		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066800" y="3429000"/>
            <a:ext cx="807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charset="0"/>
              </a:rPr>
              <a:t>A former municipal employee is prohibited from receiving compensation from or representing a third party in any particular matter in which he participated as a municipal employee. </a:t>
            </a:r>
            <a:r>
              <a:rPr lang="en-US" altLang="en-US" sz="2000" b="1">
                <a:solidFill>
                  <a:srgbClr val="008080"/>
                </a:solidFill>
                <a:latin typeface="Arial" charset="0"/>
              </a:rPr>
              <a:t>	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66800" y="4776788"/>
            <a:ext cx="76200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charset="0"/>
              </a:rPr>
              <a:t>Partners in the firm may also be restricted in matters where the former municipal employee is restricted under the Forever Ban.        	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utoUpdateAnimBg="0"/>
      <p:bldP spid="2458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1028"/>
          <p:cNvSpPr>
            <a:spLocks noChangeArrowheads="1" noChangeShapeType="1" noTextEdit="1"/>
          </p:cNvSpPr>
          <p:nvPr/>
        </p:nvSpPr>
        <p:spPr bwMode="auto">
          <a:xfrm>
            <a:off x="2286000" y="2209800"/>
            <a:ext cx="4648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A8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Quick Tips</a:t>
            </a:r>
          </a:p>
        </p:txBody>
      </p:sp>
      <p:sp>
        <p:nvSpPr>
          <p:cNvPr id="35843" name="Text Box 1034"/>
          <p:cNvSpPr txBox="1">
            <a:spLocks noChangeArrowheads="1"/>
          </p:cNvSpPr>
          <p:nvPr/>
        </p:nvSpPr>
        <p:spPr bwMode="auto">
          <a:xfrm>
            <a:off x="228600" y="3429000"/>
            <a:ext cx="68326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8080"/>
                </a:solidFill>
                <a:latin typeface="Arial Narrow" pitchFamily="34" charset="0"/>
              </a:rPr>
              <a:t>When in doubt …..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8080"/>
                </a:solidFill>
                <a:latin typeface="Arial Narrow" pitchFamily="34" charset="0"/>
              </a:rPr>
              <a:t>If a bell goes off or a flag goes up ….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3600" b="1">
              <a:solidFill>
                <a:srgbClr val="008080"/>
              </a:solidFill>
              <a:latin typeface="Arial Narrow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8080"/>
                </a:solidFill>
                <a:latin typeface="Arial Narrow" pitchFamily="34" charset="0"/>
              </a:rPr>
              <a:t>Visit us on the Web at</a:t>
            </a:r>
            <a:endParaRPr lang="en-US" altLang="en-US" sz="2400">
              <a:latin typeface="Bookman Old Style" pitchFamily="18" charset="0"/>
            </a:endParaRPr>
          </a:p>
        </p:txBody>
      </p:sp>
      <p:sp>
        <p:nvSpPr>
          <p:cNvPr id="29707" name="WordArt 1035"/>
          <p:cNvSpPr>
            <a:spLocks noChangeArrowheads="1" noChangeShapeType="1" noTextEdit="1"/>
          </p:cNvSpPr>
          <p:nvPr/>
        </p:nvSpPr>
        <p:spPr bwMode="auto">
          <a:xfrm>
            <a:off x="3810000" y="3429000"/>
            <a:ext cx="1524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A8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DON’T</a:t>
            </a:r>
          </a:p>
        </p:txBody>
      </p:sp>
      <p:sp>
        <p:nvSpPr>
          <p:cNvPr id="29708" name="WordArt 1036"/>
          <p:cNvSpPr>
            <a:spLocks noChangeArrowheads="1" noChangeShapeType="1" noTextEdit="1"/>
          </p:cNvSpPr>
          <p:nvPr/>
        </p:nvSpPr>
        <p:spPr bwMode="auto">
          <a:xfrm>
            <a:off x="7696200" y="4191000"/>
            <a:ext cx="12096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A8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CALL</a:t>
            </a:r>
          </a:p>
        </p:txBody>
      </p:sp>
      <p:sp>
        <p:nvSpPr>
          <p:cNvPr id="35846" name="WordArt 1037"/>
          <p:cNvSpPr>
            <a:spLocks noChangeArrowheads="1" noChangeShapeType="1" noTextEdit="1"/>
          </p:cNvSpPr>
          <p:nvPr/>
        </p:nvSpPr>
        <p:spPr bwMode="auto">
          <a:xfrm>
            <a:off x="533400" y="5105400"/>
            <a:ext cx="35814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617/371-9500 </a:t>
            </a:r>
          </a:p>
        </p:txBody>
      </p:sp>
      <p:sp>
        <p:nvSpPr>
          <p:cNvPr id="35847" name="WordArt 1038"/>
          <p:cNvSpPr>
            <a:spLocks noChangeArrowheads="1" noChangeShapeType="1" noTextEdit="1"/>
          </p:cNvSpPr>
          <p:nvPr/>
        </p:nvSpPr>
        <p:spPr bwMode="auto">
          <a:xfrm>
            <a:off x="5029200" y="5105400"/>
            <a:ext cx="35814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888/485-4766</a:t>
            </a:r>
          </a:p>
        </p:txBody>
      </p:sp>
      <p:sp>
        <p:nvSpPr>
          <p:cNvPr id="35848" name="WordArt 1039"/>
          <p:cNvSpPr>
            <a:spLocks noChangeArrowheads="1" noChangeShapeType="1" noTextEdit="1"/>
          </p:cNvSpPr>
          <p:nvPr/>
        </p:nvSpPr>
        <p:spPr bwMode="auto">
          <a:xfrm>
            <a:off x="4343400" y="5943600"/>
            <a:ext cx="45243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80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www.mass.gov/ethics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7" grpId="0" animBg="1"/>
      <p:bldP spid="297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1549400" y="2312988"/>
            <a:ext cx="6019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CC3300"/>
                </a:solidFill>
                <a:latin typeface="Arial Black" pitchFamily="34" charset="0"/>
              </a:rPr>
              <a:t>Website</a:t>
            </a:r>
            <a:endParaRPr lang="en-US" altLang="en-US" sz="2400">
              <a:solidFill>
                <a:srgbClr val="CC3300"/>
              </a:solidFill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20700" y="3124200"/>
            <a:ext cx="8077200" cy="311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333399"/>
                </a:solidFill>
                <a:latin typeface="Bookman Old Style" pitchFamily="18" charset="0"/>
                <a:sym typeface="Monotype Sorts" pitchFamily="2" charset="2"/>
              </a:rPr>
              <a:t>www.mass.gov/ethics</a:t>
            </a:r>
            <a:r>
              <a:rPr lang="en-US" altLang="en-US" sz="1800" b="1">
                <a:solidFill>
                  <a:srgbClr val="333399"/>
                </a:solidFill>
                <a:latin typeface="Bookman Old Style" pitchFamily="18" charset="0"/>
                <a:sym typeface="Monotype Sorts" pitchFamily="2" charset="2"/>
              </a:rPr>
              <a:t/>
            </a:r>
            <a:br>
              <a:rPr lang="en-US" altLang="en-US" sz="1800" b="1">
                <a:solidFill>
                  <a:srgbClr val="333399"/>
                </a:solidFill>
                <a:latin typeface="Bookman Old Style" pitchFamily="18" charset="0"/>
                <a:sym typeface="Monotype Sorts" pitchFamily="2" charset="2"/>
              </a:rPr>
            </a:br>
            <a:endParaRPr lang="en-US" altLang="en-US" sz="1800" b="1">
              <a:solidFill>
                <a:srgbClr val="333399"/>
              </a:solidFill>
              <a:latin typeface="Bookman Old Style" pitchFamily="18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Educational materials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Formal Legal Opinions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Enforcement Decisions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Disclosure Forms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Links to the Online Training Program and Summary of the Conflict of Interest Law for Municipal Employees</a:t>
            </a: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549400" y="2312988"/>
            <a:ext cx="60198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CC3300"/>
                </a:solidFill>
                <a:latin typeface="Arial Black" pitchFamily="34" charset="0"/>
              </a:rPr>
              <a:t>Obtaining Legal Advice</a:t>
            </a:r>
            <a:endParaRPr lang="en-US" altLang="en-US" sz="2400">
              <a:solidFill>
                <a:srgbClr val="CC3300"/>
              </a:solidFill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520700" y="3124200"/>
            <a:ext cx="80772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333399"/>
                </a:solidFill>
                <a:latin typeface="Bookman Old Style" pitchFamily="18" charset="0"/>
                <a:sym typeface="Monotype Sorts" pitchFamily="2" charset="2"/>
              </a:rPr>
              <a:t>Speak to the Attorney of the Day</a:t>
            </a:r>
            <a:r>
              <a:rPr lang="en-US" altLang="en-US" sz="2000" b="1">
                <a:solidFill>
                  <a:srgbClr val="333399"/>
                </a:solidFill>
                <a:latin typeface="Bookman Old Style" pitchFamily="18" charset="0"/>
                <a:sym typeface="Monotype Sorts" pitchFamily="2" charset="2"/>
              </a:rPr>
              <a:t/>
            </a:r>
            <a:br>
              <a:rPr lang="en-US" altLang="en-US" sz="2000" b="1">
                <a:solidFill>
                  <a:srgbClr val="333399"/>
                </a:solidFill>
                <a:latin typeface="Bookman Old Style" pitchFamily="18" charset="0"/>
                <a:sym typeface="Monotype Sorts" pitchFamily="2" charset="2"/>
              </a:rPr>
            </a:br>
            <a:endParaRPr lang="en-US" altLang="en-US" sz="2000" b="1">
              <a:solidFill>
                <a:srgbClr val="333399"/>
              </a:solidFill>
              <a:latin typeface="Bookman Old Style" pitchFamily="18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Advice is Confidential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Advice can be given by telephone (617-371-9500), email, or letter.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Online request for advice, </a:t>
            </a:r>
            <a:r>
              <a:rPr lang="en-US" altLang="en-US" sz="2000" b="1">
                <a:solidFill>
                  <a:srgbClr val="3333CC"/>
                </a:solidFill>
                <a:latin typeface="Arial" charset="0"/>
                <a:sym typeface="Monotype Sorts" pitchFamily="2" charset="2"/>
              </a:rPr>
              <a:t>www.mass.gov/ethics.</a:t>
            </a: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	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No third party or past conduct advice given.</a:t>
            </a:r>
            <a:b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</a:br>
            <a:endParaRPr lang="en-US" altLang="en-US" sz="2000" b="1">
              <a:solidFill>
                <a:srgbClr val="000000"/>
              </a:solidFill>
              <a:latin typeface="Arial" charset="0"/>
              <a:sym typeface="Monotype Sorts" pitchFamily="2" charset="2"/>
            </a:endParaRPr>
          </a:p>
          <a:p>
            <a:pPr lvl="2">
              <a:lnSpc>
                <a:spcPct val="7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000000"/>
                </a:solidFill>
                <a:latin typeface="Arial" charset="0"/>
                <a:sym typeface="Monotype Sorts" pitchFamily="2" charset="2"/>
              </a:rPr>
              <a:t>Disclosure forms available on the website.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muniprog.eth.state.ma.us/images/coi_municipal_ic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33863600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stateprog.eth.state.ma.us/images/certificate_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0823539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2726449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A8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26959422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7150" cap="flat" cmpd="thinThick" algn="ctr">
          <a:solidFill>
            <a:srgbClr val="A8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7150" cap="flat" cmpd="thinThick" algn="ctr">
          <a:solidFill>
            <a:srgbClr val="A8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7150" cap="flat" cmpd="thinThick" algn="ctr">
          <a:solidFill>
            <a:srgbClr val="A8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7150" cap="flat" cmpd="thinThick" algn="ctr">
          <a:solidFill>
            <a:srgbClr val="A8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7150" cap="flat" cmpd="thinThick" algn="ctr">
          <a:solidFill>
            <a:srgbClr val="A8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57150" cap="flat" cmpd="thinThick" algn="ctr">
          <a:solidFill>
            <a:srgbClr val="A8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3782</TotalTime>
  <Words>677</Words>
  <Application>Microsoft Office PowerPoint</Application>
  <PresentationFormat>On-screen Show (4:3)</PresentationFormat>
  <Paragraphs>178</Paragraphs>
  <Slides>31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Default Design</vt:lpstr>
      <vt:lpstr>1_Default Design</vt:lpstr>
      <vt:lpstr>2_Default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Conflict of Interest Law: Gifts</vt:lpstr>
      <vt:lpstr>Conflict of Interest Law: Gifts</vt:lpstr>
      <vt:lpstr>Conflict of Interest Law: Gifts</vt:lpstr>
      <vt:lpstr>Regulatory Exemption: Gifts</vt:lpstr>
      <vt:lpstr>Regulatory Exemption: Gifts</vt:lpstr>
      <vt:lpstr>Regulatory Exemption: Gifts</vt:lpstr>
      <vt:lpstr>Slide 17</vt:lpstr>
      <vt:lpstr>Slide 18</vt:lpstr>
      <vt:lpstr>Regulatory Exemption</vt:lpstr>
      <vt:lpstr>Slide 20</vt:lpstr>
      <vt:lpstr>POLITICAL ACTIVITY</vt:lpstr>
      <vt:lpstr>JOB RECOMMENDATIONS</vt:lpstr>
      <vt:lpstr>PRIVATE COMMERCIAL RELATIONSHIPS</vt:lpstr>
      <vt:lpstr>SEEKING NEW EMPLOYMENT</vt:lpstr>
      <vt:lpstr>Slide 25</vt:lpstr>
      <vt:lpstr>Regulatory Exemption</vt:lpstr>
      <vt:lpstr>Slide 27</vt:lpstr>
      <vt:lpstr>Slide 28</vt:lpstr>
      <vt:lpstr>Slide 29</vt:lpstr>
      <vt:lpstr>Slide 30</vt:lpstr>
      <vt:lpstr>Slide 31</vt:lpstr>
    </vt:vector>
  </TitlesOfParts>
  <Company>State Ethics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MArmour</dc:creator>
  <cp:lastModifiedBy>mfredericks</cp:lastModifiedBy>
  <cp:revision>170</cp:revision>
  <cp:lastPrinted>2001-10-19T23:41:47Z</cp:lastPrinted>
  <dcterms:created xsi:type="dcterms:W3CDTF">2001-07-25T11:24:48Z</dcterms:created>
  <dcterms:modified xsi:type="dcterms:W3CDTF">2016-10-26T13:05:18Z</dcterms:modified>
</cp:coreProperties>
</file>