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5"/>
  </p:notesMasterIdLst>
  <p:handoutMasterIdLst>
    <p:handoutMasterId r:id="rId36"/>
  </p:handoutMasterIdLst>
  <p:sldIdLst>
    <p:sldId id="256" r:id="rId2"/>
    <p:sldId id="257" r:id="rId3"/>
    <p:sldId id="270" r:id="rId4"/>
    <p:sldId id="312" r:id="rId5"/>
    <p:sldId id="268" r:id="rId6"/>
    <p:sldId id="269" r:id="rId7"/>
    <p:sldId id="260" r:id="rId8"/>
    <p:sldId id="263" r:id="rId9"/>
    <p:sldId id="267" r:id="rId10"/>
    <p:sldId id="265" r:id="rId11"/>
    <p:sldId id="266" r:id="rId12"/>
    <p:sldId id="264" r:id="rId13"/>
    <p:sldId id="302" r:id="rId14"/>
    <p:sldId id="303" r:id="rId15"/>
    <p:sldId id="304" r:id="rId16"/>
    <p:sldId id="305" r:id="rId17"/>
    <p:sldId id="308" r:id="rId18"/>
    <p:sldId id="273" r:id="rId19"/>
    <p:sldId id="274" r:id="rId20"/>
    <p:sldId id="275" r:id="rId21"/>
    <p:sldId id="276" r:id="rId22"/>
    <p:sldId id="277" r:id="rId23"/>
    <p:sldId id="278" r:id="rId24"/>
    <p:sldId id="279" r:id="rId25"/>
    <p:sldId id="280" r:id="rId26"/>
    <p:sldId id="314" r:id="rId27"/>
    <p:sldId id="315" r:id="rId28"/>
    <p:sldId id="309" r:id="rId29"/>
    <p:sldId id="310" r:id="rId30"/>
    <p:sldId id="311" r:id="rId31"/>
    <p:sldId id="306" r:id="rId32"/>
    <p:sldId id="282" r:id="rId33"/>
    <p:sldId id="31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8">
          <p15:clr>
            <a:srgbClr val="A4A3A4"/>
          </p15:clr>
        </p15:guide>
        <p15:guide id="2" orient="horz" pos="1152">
          <p15:clr>
            <a:srgbClr val="A4A3A4"/>
          </p15:clr>
        </p15:guide>
        <p15:guide id="3" pos="288">
          <p15:clr>
            <a:srgbClr val="A4A3A4"/>
          </p15:clr>
        </p15:guide>
        <p15:guide id="4" pos="547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clrMru>
    <a:srgbClr val="658D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265" autoAdjust="0"/>
  </p:normalViewPr>
  <p:slideViewPr>
    <p:cSldViewPr>
      <p:cViewPr varScale="1">
        <p:scale>
          <a:sx n="48" d="100"/>
          <a:sy n="48" d="100"/>
        </p:scale>
        <p:origin x="978" y="54"/>
      </p:cViewPr>
      <p:guideLst>
        <p:guide orient="horz" pos="1008"/>
        <p:guide orient="horz" pos="1152"/>
        <p:guide pos="288"/>
        <p:guide pos="5471"/>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190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563111-BA43-D542-A0A6-2B1EB1BF51F9}" type="datetimeFigureOut">
              <a:rPr lang="en-US" smtClean="0"/>
              <a:t>11/08/2016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562B53F-D471-6C40-8AE9-33FDB3BE5FE7}" type="slidenum">
              <a:rPr lang="en-US" smtClean="0"/>
              <a:t>‹#›</a:t>
            </a:fld>
            <a:endParaRPr lang="en-US"/>
          </a:p>
        </p:txBody>
      </p:sp>
    </p:spTree>
    <p:extLst>
      <p:ext uri="{BB962C8B-B14F-4D97-AF65-F5344CB8AC3E}">
        <p14:creationId xmlns:p14="http://schemas.microsoft.com/office/powerpoint/2010/main" val="4184938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65EE23-3CD1-4406-AE16-BFD541C038F9}" type="datetimeFigureOut">
              <a:rPr lang="en-US" smtClean="0"/>
              <a:t>11/08/2016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7CDE90-8B2C-47EB-93E2-DBBE17CBBE95}" type="slidenum">
              <a:rPr lang="en-US" smtClean="0"/>
              <a:t>‹#›</a:t>
            </a:fld>
            <a:endParaRPr lang="en-US"/>
          </a:p>
        </p:txBody>
      </p:sp>
    </p:spTree>
    <p:extLst>
      <p:ext uri="{BB962C8B-B14F-4D97-AF65-F5344CB8AC3E}">
        <p14:creationId xmlns:p14="http://schemas.microsoft.com/office/powerpoint/2010/main" val="25557515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Why retirement benefits for public school employees who aren’t eligible for the Mass. Teachers Retirement System do not seem to reach the same percentage of salary even after the same number of years of work and age?</a:t>
            </a:r>
          </a:p>
          <a:p>
            <a:pPr marL="0" indent="0">
              <a:buNone/>
            </a:pPr>
            <a:r>
              <a:rPr lang="en-US" i="1" dirty="0"/>
              <a:t>(I will give them the bad news about RetirementPlus and TARP here). Yep that’s the answer.</a:t>
            </a:r>
          </a:p>
          <a:p>
            <a:endParaRPr lang="en-US" dirty="0"/>
          </a:p>
          <a:p>
            <a:r>
              <a:rPr lang="en-US" i="1" dirty="0"/>
              <a:t>Although I agree that this question is probably about the difference between regular and RetirementPlus benefits (teachers vs. non-teachers in group 1), I’m confused by the reference to actual retirement percentages.  Both Tier 1 and Tier 2 teachers who retire at 67 years old with 25 years of service are only at 62.5% (.025 age factor and no R+ enhancement at 25 years).  In this scenario, the retirement percentages would be the same for public school employees who aren’t eligible for membership in MTRS.</a:t>
            </a:r>
          </a:p>
          <a:p>
            <a:endParaRPr lang="en-US" dirty="0"/>
          </a:p>
          <a:p>
            <a:endParaRPr lang="en-US" dirty="0"/>
          </a:p>
        </p:txBody>
      </p:sp>
      <p:sp>
        <p:nvSpPr>
          <p:cNvPr id="4" name="Slide Number Placeholder 3"/>
          <p:cNvSpPr>
            <a:spLocks noGrp="1"/>
          </p:cNvSpPr>
          <p:nvPr>
            <p:ph type="sldNum" sz="quarter" idx="10"/>
          </p:nvPr>
        </p:nvSpPr>
        <p:spPr/>
        <p:txBody>
          <a:bodyPr/>
          <a:lstStyle/>
          <a:p>
            <a:fld id="{307CDE90-8B2C-47EB-93E2-DBBE17CBBE95}" type="slidenum">
              <a:rPr lang="en-US" smtClean="0"/>
              <a:t>4</a:t>
            </a:fld>
            <a:endParaRPr lang="en-US"/>
          </a:p>
        </p:txBody>
      </p:sp>
    </p:spTree>
    <p:extLst>
      <p:ext uri="{BB962C8B-B14F-4D97-AF65-F5344CB8AC3E}">
        <p14:creationId xmlns:p14="http://schemas.microsoft.com/office/powerpoint/2010/main" val="3660967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buybacks made under Section 4, buyback interest is used.  If buybacks are</a:t>
            </a:r>
            <a:r>
              <a:rPr lang="en-US" baseline="0" dirty="0"/>
              <a:t> made under Section 3, actuarial assumed interest will be used.</a:t>
            </a:r>
          </a:p>
          <a:p>
            <a:endParaRPr lang="en-US" baseline="0" dirty="0"/>
          </a:p>
          <a:p>
            <a:pPr>
              <a:lnSpc>
                <a:spcPct val="90000"/>
              </a:lnSpc>
            </a:pPr>
            <a:r>
              <a:rPr lang="en-US" altLang="en-US" sz="1200" dirty="0"/>
              <a:t>People buying back non-membership time between April 2, 2012 and April 2, 2013, or entering into a contract to buy it back in that time frame, were able to use buyback interest to make the purchase.</a:t>
            </a:r>
          </a:p>
          <a:p>
            <a:pPr>
              <a:lnSpc>
                <a:spcPct val="90000"/>
              </a:lnSpc>
            </a:pPr>
            <a:r>
              <a:rPr lang="en-US" altLang="en-US" sz="1200" dirty="0"/>
              <a:t>After April 2, 2013 all prior non-membership purchases bought back under </a:t>
            </a:r>
            <a:r>
              <a:rPr lang="en-US" altLang="en-US" sz="1200" i="1" dirty="0">
                <a:solidFill>
                  <a:srgbClr val="0070C0"/>
                </a:solidFill>
                <a:effectLst>
                  <a:outerShdw blurRad="38100" dist="38100" dir="2700000" algn="tl">
                    <a:srgbClr val="000000">
                      <a:alpha val="43137"/>
                    </a:srgbClr>
                  </a:outerShdw>
                </a:effectLst>
              </a:rPr>
              <a:t>Section 3</a:t>
            </a:r>
            <a:r>
              <a:rPr lang="en-US" altLang="en-US" sz="1200" i="1" dirty="0">
                <a:effectLst>
                  <a:outerShdw blurRad="38100" dist="38100" dir="2700000" algn="tl">
                    <a:srgbClr val="000000">
                      <a:alpha val="43137"/>
                    </a:srgbClr>
                  </a:outerShdw>
                </a:effectLst>
              </a:rPr>
              <a:t> </a:t>
            </a:r>
            <a:r>
              <a:rPr lang="en-US" altLang="en-US" sz="1200" dirty="0"/>
              <a:t>will have to be made at the actuarial assumed interest rate.</a:t>
            </a:r>
          </a:p>
          <a:p>
            <a:endParaRPr lang="en-US" dirty="0"/>
          </a:p>
        </p:txBody>
      </p:sp>
      <p:sp>
        <p:nvSpPr>
          <p:cNvPr id="4" name="Slide Number Placeholder 3"/>
          <p:cNvSpPr>
            <a:spLocks noGrp="1"/>
          </p:cNvSpPr>
          <p:nvPr>
            <p:ph type="sldNum" sz="quarter" idx="10"/>
          </p:nvPr>
        </p:nvSpPr>
        <p:spPr/>
        <p:txBody>
          <a:bodyPr/>
          <a:lstStyle/>
          <a:p>
            <a:fld id="{307CDE90-8B2C-47EB-93E2-DBBE17CBBE95}" type="slidenum">
              <a:rPr lang="en-US" smtClean="0"/>
              <a:t>15</a:t>
            </a:fld>
            <a:endParaRPr lang="en-US"/>
          </a:p>
        </p:txBody>
      </p:sp>
    </p:spTree>
    <p:extLst>
      <p:ext uri="{BB962C8B-B14F-4D97-AF65-F5344CB8AC3E}">
        <p14:creationId xmlns:p14="http://schemas.microsoft.com/office/powerpoint/2010/main" val="3611476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7CDE90-8B2C-47EB-93E2-DBBE17CBBE95}" type="slidenum">
              <a:rPr lang="en-US" smtClean="0"/>
              <a:t>16</a:t>
            </a:fld>
            <a:endParaRPr lang="en-US"/>
          </a:p>
        </p:txBody>
      </p:sp>
    </p:spTree>
    <p:extLst>
      <p:ext uri="{BB962C8B-B14F-4D97-AF65-F5344CB8AC3E}">
        <p14:creationId xmlns:p14="http://schemas.microsoft.com/office/powerpoint/2010/main" val="12303211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military buyback is no different for disabled veterans.</a:t>
            </a:r>
          </a:p>
        </p:txBody>
      </p:sp>
      <p:sp>
        <p:nvSpPr>
          <p:cNvPr id="4" name="Slide Number Placeholder 3"/>
          <p:cNvSpPr>
            <a:spLocks noGrp="1"/>
          </p:cNvSpPr>
          <p:nvPr>
            <p:ph type="sldNum" sz="quarter" idx="10"/>
          </p:nvPr>
        </p:nvSpPr>
        <p:spPr/>
        <p:txBody>
          <a:bodyPr/>
          <a:lstStyle/>
          <a:p>
            <a:fld id="{307CDE90-8B2C-47EB-93E2-DBBE17CBBE95}" type="slidenum">
              <a:rPr lang="en-US" smtClean="0"/>
              <a:t>17</a:t>
            </a:fld>
            <a:endParaRPr lang="en-US"/>
          </a:p>
        </p:txBody>
      </p:sp>
    </p:spTree>
    <p:extLst>
      <p:ext uri="{BB962C8B-B14F-4D97-AF65-F5344CB8AC3E}">
        <p14:creationId xmlns:p14="http://schemas.microsoft.com/office/powerpoint/2010/main" val="1512689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29057" indent="-280406">
              <a:defRPr>
                <a:solidFill>
                  <a:schemeClr val="tx1"/>
                </a:solidFill>
                <a:latin typeface="Arial" charset="0"/>
              </a:defRPr>
            </a:lvl2pPr>
            <a:lvl3pPr marL="1121626" indent="-224325">
              <a:defRPr>
                <a:solidFill>
                  <a:schemeClr val="tx1"/>
                </a:solidFill>
                <a:latin typeface="Arial" charset="0"/>
              </a:defRPr>
            </a:lvl3pPr>
            <a:lvl4pPr marL="1570276" indent="-224325">
              <a:defRPr>
                <a:solidFill>
                  <a:schemeClr val="tx1"/>
                </a:solidFill>
                <a:latin typeface="Arial" charset="0"/>
              </a:defRPr>
            </a:lvl4pPr>
            <a:lvl5pPr marL="2018927" indent="-224325">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fld id="{6FEF9323-8D78-4FE6-9BD4-916CC4CACCF0}" type="slidenum">
              <a:rPr lang="en-US" altLang="en-US" smtClean="0"/>
              <a:pPr/>
              <a:t>18</a:t>
            </a:fld>
            <a:endParaRPr lang="en-US" alt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r>
              <a:rPr lang="en-US" altLang="en-US" dirty="0"/>
              <a:t>Option C was not always available to ordinary disability retirees, or accidental disability retirees.  Ordinary disability retirees were able to pick Option C as of December 30, 1971, but they had to wait to die until January 1, 1973.  Or something.  Accidental disability retirees could pick Option C as of November 7, 1996.  Everyone can pick any of these now.</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29057" indent="-280406">
              <a:defRPr>
                <a:solidFill>
                  <a:schemeClr val="tx1"/>
                </a:solidFill>
                <a:latin typeface="Arial" charset="0"/>
              </a:defRPr>
            </a:lvl2pPr>
            <a:lvl3pPr marL="1121626" indent="-224325">
              <a:defRPr>
                <a:solidFill>
                  <a:schemeClr val="tx1"/>
                </a:solidFill>
                <a:latin typeface="Arial" charset="0"/>
              </a:defRPr>
            </a:lvl3pPr>
            <a:lvl4pPr marL="1570276" indent="-224325">
              <a:defRPr>
                <a:solidFill>
                  <a:schemeClr val="tx1"/>
                </a:solidFill>
                <a:latin typeface="Arial" charset="0"/>
              </a:defRPr>
            </a:lvl4pPr>
            <a:lvl5pPr marL="2018927" indent="-224325">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fld id="{95A349B4-5BFB-40EF-AFE7-36B7C4525191}" type="slidenum">
              <a:rPr lang="en-US" altLang="en-US" smtClean="0"/>
              <a:pPr/>
              <a:t>19</a:t>
            </a:fld>
            <a:endParaRPr lang="en-US"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a:t>Provides a full retirement allowance</a:t>
            </a:r>
          </a:p>
          <a:p>
            <a:pPr eaLnBrk="1" hangingPunct="1"/>
            <a:r>
              <a:rPr lang="en-US" altLang="en-US"/>
              <a:t>No money payable upon death.</a:t>
            </a:r>
          </a:p>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29057" indent="-280406">
              <a:defRPr>
                <a:solidFill>
                  <a:schemeClr val="tx1"/>
                </a:solidFill>
                <a:latin typeface="Arial" charset="0"/>
              </a:defRPr>
            </a:lvl2pPr>
            <a:lvl3pPr marL="1121626" indent="-224325">
              <a:defRPr>
                <a:solidFill>
                  <a:schemeClr val="tx1"/>
                </a:solidFill>
                <a:latin typeface="Arial" charset="0"/>
              </a:defRPr>
            </a:lvl3pPr>
            <a:lvl4pPr marL="1570276" indent="-224325">
              <a:defRPr>
                <a:solidFill>
                  <a:schemeClr val="tx1"/>
                </a:solidFill>
                <a:latin typeface="Arial" charset="0"/>
              </a:defRPr>
            </a:lvl4pPr>
            <a:lvl5pPr marL="2018927" indent="-224325">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fld id="{CAF49800-8245-41B4-9DC3-F564E8CD755E}" type="slidenum">
              <a:rPr lang="en-US" altLang="en-US" smtClean="0"/>
              <a:pPr/>
              <a:t>23</a:t>
            </a:fld>
            <a:endParaRPr lang="en-US" alt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altLang="en-US" dirty="0"/>
              <a:t>Memo # 37/2004 has more information on the so-called “New Option C”  I am amused that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amount</a:t>
            </a:r>
            <a:r>
              <a:rPr lang="en-US" baseline="0" dirty="0"/>
              <a:t> of the member and then survivor allowances will be impacted by the ages of the member and the beneficiary.</a:t>
            </a:r>
            <a:endParaRPr lang="en-US" dirty="0"/>
          </a:p>
        </p:txBody>
      </p:sp>
      <p:sp>
        <p:nvSpPr>
          <p:cNvPr id="4" name="Slide Number Placeholder 3"/>
          <p:cNvSpPr>
            <a:spLocks noGrp="1"/>
          </p:cNvSpPr>
          <p:nvPr>
            <p:ph type="sldNum" sz="quarter" idx="10"/>
          </p:nvPr>
        </p:nvSpPr>
        <p:spPr/>
        <p:txBody>
          <a:bodyPr/>
          <a:lstStyle/>
          <a:p>
            <a:fld id="{307CDE90-8B2C-47EB-93E2-DBBE17CBBE95}" type="slidenum">
              <a:rPr lang="en-US" smtClean="0"/>
              <a:t>24</a:t>
            </a:fld>
            <a:endParaRPr lang="en-US"/>
          </a:p>
        </p:txBody>
      </p:sp>
    </p:spTree>
    <p:extLst>
      <p:ext uri="{BB962C8B-B14F-4D97-AF65-F5344CB8AC3E}">
        <p14:creationId xmlns:p14="http://schemas.microsoft.com/office/powerpoint/2010/main" val="36349059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29057" indent="-280406">
              <a:defRPr>
                <a:solidFill>
                  <a:schemeClr val="tx1"/>
                </a:solidFill>
                <a:latin typeface="Arial" charset="0"/>
              </a:defRPr>
            </a:lvl2pPr>
            <a:lvl3pPr marL="1121626" indent="-224325">
              <a:defRPr>
                <a:solidFill>
                  <a:schemeClr val="tx1"/>
                </a:solidFill>
                <a:latin typeface="Arial" charset="0"/>
              </a:defRPr>
            </a:lvl3pPr>
            <a:lvl4pPr marL="1570276" indent="-224325">
              <a:defRPr>
                <a:solidFill>
                  <a:schemeClr val="tx1"/>
                </a:solidFill>
                <a:latin typeface="Arial" charset="0"/>
              </a:defRPr>
            </a:lvl4pPr>
            <a:lvl5pPr marL="2018927" indent="-224325">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fld id="{4BCACDF5-2065-47D4-9A8B-9281435DE4A4}" type="slidenum">
              <a:rPr lang="en-US" altLang="en-US" smtClean="0"/>
              <a:pPr/>
              <a:t>25</a:t>
            </a:fld>
            <a:endParaRPr lang="en-US"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r>
              <a:rPr lang="en-US" altLang="en-US" sz="1000"/>
              <a:t>As we know there is some mathematical formula involving denominators at play here but this is basically the deal.</a:t>
            </a:r>
          </a:p>
          <a:p>
            <a:pPr eaLnBrk="1" hangingPunct="1"/>
            <a:endParaRPr lang="en-US" altLang="en-US" sz="1000"/>
          </a:p>
          <a:p>
            <a:pPr eaLnBrk="1" hangingPunct="1"/>
            <a:r>
              <a:rPr lang="en-US" altLang="en-US" sz="1000"/>
              <a:t>Of note, if the Option C beneficiary dies before the date the retirement allowance becomes effective, this option shall not take effect, and in such case such member, upon his written request on a prescribed form filed with the board prior to such effective date, may make a new election of any one of the first three options specified in this subdivision.</a:t>
            </a:r>
          </a:p>
          <a:p>
            <a:pPr eaLnBrk="1" hangingPunct="1"/>
            <a:endParaRPr lang="en-US" altLang="en-US" sz="1000"/>
          </a:p>
          <a:p>
            <a:pPr eaLnBrk="1" hangingPunct="1"/>
            <a:r>
              <a:rPr lang="en-US" altLang="en-US" sz="1000"/>
              <a:t>Also, what if the spouse receiving Option C after your death herself dies, leaving minor children?</a:t>
            </a:r>
          </a:p>
          <a:p>
            <a:pPr eaLnBrk="1" hangingPunct="1"/>
            <a:r>
              <a:rPr lang="en-US" altLang="en-US" sz="1000"/>
              <a:t>Section 12 (2)(c) provides:</a:t>
            </a:r>
          </a:p>
          <a:p>
            <a:pPr eaLnBrk="1" hangingPunct="1"/>
            <a:endParaRPr lang="en-US" altLang="en-US" sz="1000"/>
          </a:p>
          <a:p>
            <a:pPr eaLnBrk="1" hangingPunct="1"/>
            <a:r>
              <a:rPr lang="en-US" altLang="en-US" sz="1000"/>
              <a:t>If a spouse receiving an allowance as beneficiary under this option dies leaving any children of the deceased member and of such spouse who are under age eighteen, such amount as would have been paid to such spouse shall be divided into such number of equal shares as there are such children, and each such share shall be paid to a guardian for the benefit of each such child until the child reaches age 18.  </a:t>
            </a:r>
          </a:p>
          <a:p>
            <a:pPr eaLnBrk="1" hangingPunct="1"/>
            <a:r>
              <a:rPr lang="en-US" altLang="en-US" sz="1000"/>
              <a:t>So, no 22 and a student provision.</a:t>
            </a:r>
          </a:p>
          <a:p>
            <a:pPr eaLnBrk="1" hangingPunct="1"/>
            <a:r>
              <a:rPr lang="en-US" altLang="en-US" sz="1000"/>
              <a:t>Apparently, the children must be the common children of the deceased member and the spouse receiving the benefit.</a:t>
            </a:r>
          </a:p>
          <a:p>
            <a:pPr eaLnBrk="1" hangingPunct="1"/>
            <a:endParaRPr lang="en-US" altLang="en-US" sz="1000"/>
          </a:p>
          <a:p>
            <a:pPr eaLnBrk="1" hangingPunct="1"/>
            <a:endParaRPr lang="en-US" altLang="en-US" sz="1000"/>
          </a:p>
          <a:p>
            <a:pPr eaLnBrk="1" hangingPunct="1"/>
            <a:endParaRPr lang="en-US" altLang="en-US" sz="1000"/>
          </a:p>
          <a:p>
            <a:pPr eaLnBrk="1" hangingPunct="1"/>
            <a:endParaRPr lang="en-US" altLang="en-US" sz="1000"/>
          </a:p>
          <a:p>
            <a:pPr eaLnBrk="1" hangingPunct="1"/>
            <a:endParaRPr lang="en-US" altLang="en-US" sz="1000"/>
          </a:p>
          <a:p>
            <a:pPr eaLnBrk="1" hangingPunct="1"/>
            <a:endParaRPr lang="en-US" altLang="en-US" sz="1000"/>
          </a:p>
          <a:p>
            <a:pPr eaLnBrk="1" hangingPunct="1"/>
            <a:endParaRPr lang="en-US" altLang="en-US" sz="1000"/>
          </a:p>
          <a:p>
            <a:pPr eaLnBrk="1" hangingPunct="1"/>
            <a:endParaRPr lang="en-US" altLang="en-US" sz="1000"/>
          </a:p>
          <a:p>
            <a:pPr eaLnBrk="1" hangingPunct="1"/>
            <a:endParaRPr lang="en-US" altLang="en-US" sz="1000"/>
          </a:p>
          <a:p>
            <a:pPr eaLnBrk="1" hangingPunct="1"/>
            <a:endParaRPr lang="en-US" altLang="en-US" sz="1000"/>
          </a:p>
          <a:p>
            <a:pPr eaLnBrk="1" hangingPunct="1"/>
            <a:endParaRPr lang="en-US" altLang="en-US" sz="1000"/>
          </a:p>
          <a:p>
            <a:pPr eaLnBrk="1" hangingPunct="1"/>
            <a:endParaRPr lang="en-US" altLang="en-US" sz="10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called “Member Survivor Allowance” described at Chapter 32, Section 12(2)(d)</a:t>
            </a:r>
          </a:p>
          <a:p>
            <a:endParaRPr lang="en-US" dirty="0"/>
          </a:p>
          <a:p>
            <a:r>
              <a:rPr lang="en-US" dirty="0"/>
              <a:t>These are for members who do not die in circumstances which would result in their loved ones being eligible for the accidental death or killed in the line of duty benefit.</a:t>
            </a:r>
          </a:p>
          <a:p>
            <a:endParaRPr lang="en-US" dirty="0"/>
          </a:p>
          <a:p>
            <a:r>
              <a:rPr lang="en-US" dirty="0"/>
              <a:t>This is a very hot topic consistently, at least in terms of PERAC phone calls and letter inquiries.  PERA/PERAC letters on topic from 1983 on… </a:t>
            </a:r>
          </a:p>
          <a:p>
            <a:endParaRPr lang="en-US" dirty="0"/>
          </a:p>
          <a:p>
            <a:r>
              <a:rPr lang="en-US" altLang="en-US" dirty="0"/>
              <a:t>Unless trumped by a spousal election, a nominated Option D beneficiary must receive the allowance.</a:t>
            </a:r>
          </a:p>
          <a:p>
            <a:endParaRPr lang="en-US" altLang="en-US" dirty="0"/>
          </a:p>
          <a:p>
            <a:r>
              <a:rPr lang="en-US" altLang="en-US" dirty="0"/>
              <a:t>A spouse nominated by a member must receive the allowance, and may not pick between the allowance and a return of accumulated deductions.</a:t>
            </a:r>
          </a:p>
          <a:p>
            <a:endParaRPr lang="en-US" dirty="0"/>
          </a:p>
        </p:txBody>
      </p:sp>
      <p:sp>
        <p:nvSpPr>
          <p:cNvPr id="4" name="Slide Number Placeholder 3"/>
          <p:cNvSpPr>
            <a:spLocks noGrp="1"/>
          </p:cNvSpPr>
          <p:nvPr>
            <p:ph type="sldNum" sz="quarter" idx="10"/>
          </p:nvPr>
        </p:nvSpPr>
        <p:spPr/>
        <p:txBody>
          <a:bodyPr/>
          <a:lstStyle/>
          <a:p>
            <a:fld id="{8E74055F-0457-4925-8E13-D7FE393C1C78}" type="slidenum">
              <a:rPr lang="en-US" smtClean="0"/>
              <a:t>26</a:t>
            </a:fld>
            <a:endParaRPr lang="en-US"/>
          </a:p>
        </p:txBody>
      </p:sp>
    </p:spTree>
    <p:extLst>
      <p:ext uri="{BB962C8B-B14F-4D97-AF65-F5344CB8AC3E}">
        <p14:creationId xmlns:p14="http://schemas.microsoft.com/office/powerpoint/2010/main" val="41338657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the topic I am avoiding on this slide:  “Eligibility of beneficiary determined at option selection” is not listed under Option D.</a:t>
            </a:r>
          </a:p>
          <a:p>
            <a:endParaRPr lang="en-US" dirty="0"/>
          </a:p>
          <a:p>
            <a:r>
              <a:rPr lang="en-US" dirty="0"/>
              <a:t>Now personally, from reading the statute, I would think that, just as with Option C,  the eligibility of a beneficiary is determined at option selection for Option D as well.</a:t>
            </a:r>
          </a:p>
          <a:p>
            <a:endParaRPr lang="en-US" dirty="0"/>
          </a:p>
          <a:p>
            <a:r>
              <a:rPr lang="en-US" dirty="0"/>
              <a:t>But I think the practice of the public pension community in Massachusetts is that the eligibility of the Option D beneficiary is determined at the death of the member.</a:t>
            </a:r>
          </a:p>
          <a:p>
            <a:endParaRPr lang="en-US" dirty="0"/>
          </a:p>
          <a:p>
            <a:r>
              <a:rPr lang="en-US" dirty="0"/>
              <a:t>Story about first opinion letter regarding this in a DRO. (BP)</a:t>
            </a:r>
          </a:p>
          <a:p>
            <a:endParaRPr lang="en-US" dirty="0"/>
          </a:p>
          <a:p>
            <a:r>
              <a:rPr lang="en-US" dirty="0"/>
              <a:t>What does the statute say?  A person may pick their spouse, former spouse who has not remarried, mother, father , brother, child.  Of course, the only one that may become ineligible is the “former spouse who has not remarried.”  They may get married.  And we see DRO’s addressing that contingency.  So if you pick your former spouse who has not remarried pursuant to a DRO, and then they remarry…they lose their shot at a D.</a:t>
            </a:r>
          </a:p>
          <a:p>
            <a:endParaRPr lang="en-US" dirty="0"/>
          </a:p>
          <a:p>
            <a:r>
              <a:rPr lang="en-US" dirty="0"/>
              <a:t>I don’t think they lose their shot at a C, however.   If they remarry the day after the guy retires, I think they still get their C.</a:t>
            </a:r>
          </a:p>
        </p:txBody>
      </p:sp>
      <p:sp>
        <p:nvSpPr>
          <p:cNvPr id="4" name="Slide Number Placeholder 3"/>
          <p:cNvSpPr>
            <a:spLocks noGrp="1"/>
          </p:cNvSpPr>
          <p:nvPr>
            <p:ph type="sldNum" sz="quarter" idx="10"/>
          </p:nvPr>
        </p:nvSpPr>
        <p:spPr/>
        <p:txBody>
          <a:bodyPr/>
          <a:lstStyle/>
          <a:p>
            <a:fld id="{8E74055F-0457-4925-8E13-D7FE393C1C78}" type="slidenum">
              <a:rPr lang="en-US" smtClean="0"/>
              <a:t>27</a:t>
            </a:fld>
            <a:endParaRPr lang="en-US"/>
          </a:p>
        </p:txBody>
      </p:sp>
    </p:spTree>
    <p:extLst>
      <p:ext uri="{BB962C8B-B14F-4D97-AF65-F5344CB8AC3E}">
        <p14:creationId xmlns:p14="http://schemas.microsoft.com/office/powerpoint/2010/main" val="2620143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 15% of a person’s three year highest salary average or 14.5% of a person’s five year highest salary average.  (Depends upon the person’s date of membership).</a:t>
            </a:r>
          </a:p>
          <a:p>
            <a:endParaRPr lang="en-US" dirty="0"/>
          </a:p>
        </p:txBody>
      </p:sp>
      <p:sp>
        <p:nvSpPr>
          <p:cNvPr id="4" name="Slide Number Placeholder 3"/>
          <p:cNvSpPr>
            <a:spLocks noGrp="1"/>
          </p:cNvSpPr>
          <p:nvPr>
            <p:ph type="sldNum" sz="quarter" idx="10"/>
          </p:nvPr>
        </p:nvSpPr>
        <p:spPr/>
        <p:txBody>
          <a:bodyPr/>
          <a:lstStyle/>
          <a:p>
            <a:fld id="{307CDE90-8B2C-47EB-93E2-DBBE17CBBE95}" type="slidenum">
              <a:rPr lang="en-US" smtClean="0"/>
              <a:t>6</a:t>
            </a:fld>
            <a:endParaRPr lang="en-US"/>
          </a:p>
        </p:txBody>
      </p:sp>
    </p:spTree>
    <p:extLst>
      <p:ext uri="{BB962C8B-B14F-4D97-AF65-F5344CB8AC3E}">
        <p14:creationId xmlns:p14="http://schemas.microsoft.com/office/powerpoint/2010/main" val="16091690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Note that the benefit does NOT change if the person has completely drawn down the ASF account.  This question is really only a concern if the member elects Option B, as the balance, if any, is refunded to the beneficiary/beneficiaries of record upon the death of the member.  If the member elects Option A or Option C, the funds stay in the system upon the death of the member and/or beneficiary.</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Are the funds we personally contributed drawn down first?" – See prior answer.</a:t>
            </a:r>
          </a:p>
          <a:p>
            <a:endParaRPr lang="en-US" dirty="0"/>
          </a:p>
        </p:txBody>
      </p:sp>
      <p:sp>
        <p:nvSpPr>
          <p:cNvPr id="4" name="Slide Number Placeholder 3"/>
          <p:cNvSpPr>
            <a:spLocks noGrp="1"/>
          </p:cNvSpPr>
          <p:nvPr>
            <p:ph type="sldNum" sz="quarter" idx="10"/>
          </p:nvPr>
        </p:nvSpPr>
        <p:spPr/>
        <p:txBody>
          <a:bodyPr/>
          <a:lstStyle/>
          <a:p>
            <a:fld id="{307CDE90-8B2C-47EB-93E2-DBBE17CBBE95}" type="slidenum">
              <a:rPr lang="en-US" smtClean="0"/>
              <a:t>28</a:t>
            </a:fld>
            <a:endParaRPr lang="en-US"/>
          </a:p>
        </p:txBody>
      </p:sp>
    </p:spTree>
    <p:extLst>
      <p:ext uri="{BB962C8B-B14F-4D97-AF65-F5344CB8AC3E}">
        <p14:creationId xmlns:p14="http://schemas.microsoft.com/office/powerpoint/2010/main" val="12060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Why it takes so long for this process to take place. For people like me this is my only income since my husband passed away as I am not eligible for his social security because of my pension that I will be receiving. – Again the time frame depends on the Retirement System, but it does take time to compile all the information necessary to calculate a benefit. ·  </a:t>
            </a:r>
          </a:p>
          <a:p>
            <a:endParaRPr lang="en-US" dirty="0"/>
          </a:p>
          <a:p>
            <a:r>
              <a:rPr lang="en-US" dirty="0"/>
              <a:t>(Teachers)  The answer to both these questions has to do with the fact that we are a multi-employer plan with about 400 employers. We have to verify all salary information with the employer before we can do anything. Also, it’s first come first served, and lots of member wait until the last minute to do service purchases. That said, we tell people that if they file their application four or more months ahead of the effective date, they will get a check with little delay, and I think we hit that goal. It’s the people who file in June, effective July 1, who will have to wait until September or October for their first check.</a:t>
            </a:r>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307CDE90-8B2C-47EB-93E2-DBBE17CBBE95}" type="slidenum">
              <a:rPr lang="en-US" smtClean="0"/>
              <a:t>29</a:t>
            </a:fld>
            <a:endParaRPr lang="en-US"/>
          </a:p>
        </p:txBody>
      </p:sp>
    </p:spTree>
    <p:extLst>
      <p:ext uri="{BB962C8B-B14F-4D97-AF65-F5344CB8AC3E}">
        <p14:creationId xmlns:p14="http://schemas.microsoft.com/office/powerpoint/2010/main" val="29090224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have been asked “</a:t>
            </a:r>
            <a:r>
              <a:rPr lang="en-US" dirty="0"/>
              <a:t>How the county municipal retirement effects Social Security?” This is outside our area of expertise, but I can say the 2 areas where a public employee may run into this are noted above.</a:t>
            </a:r>
          </a:p>
          <a:p>
            <a:endParaRPr lang="en-US" dirty="0"/>
          </a:p>
          <a:p>
            <a:r>
              <a:rPr lang="en-US" dirty="0"/>
              <a:t>How (and why) the "</a:t>
            </a:r>
            <a:r>
              <a:rPr lang="en-US" i="1" dirty="0"/>
              <a:t>double-dipping</a:t>
            </a:r>
            <a:r>
              <a:rPr lang="en-US" dirty="0"/>
              <a:t>" penalty applies to pension and Social Security benefits for those of us who had substantial work years in both the private and public sector. – Outside our area of expertise.</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Impact on when one begins to collect Social Security and any taxes that may come out that, as well, after retirement; – Outside our area of expertise.</a:t>
            </a:r>
          </a:p>
          <a:p>
            <a:endParaRPr lang="en-US" dirty="0"/>
          </a:p>
          <a:p>
            <a:endParaRPr lang="en-US" dirty="0"/>
          </a:p>
          <a:p>
            <a:r>
              <a:rPr lang="en-US" dirty="0"/>
              <a:t>me</a:t>
            </a:r>
          </a:p>
          <a:p>
            <a:endParaRPr lang="en-US" dirty="0"/>
          </a:p>
          <a:p>
            <a:r>
              <a:rPr lang="en-US" dirty="0"/>
              <a:t>Aunt Adelaide and Uncle Edmund</a:t>
            </a:r>
          </a:p>
          <a:p>
            <a:endParaRPr lang="en-US" dirty="0"/>
          </a:p>
          <a:p>
            <a:r>
              <a:rPr lang="en-US" dirty="0"/>
              <a:t>I don’t even have any anecdotes</a:t>
            </a:r>
            <a:r>
              <a:rPr lang="en-US" baseline="0" dirty="0"/>
              <a:t> about Medicare questions…You’ll need another speaker for that one.</a:t>
            </a:r>
            <a:endParaRPr lang="en-US" dirty="0"/>
          </a:p>
        </p:txBody>
      </p:sp>
      <p:sp>
        <p:nvSpPr>
          <p:cNvPr id="4" name="Slide Number Placeholder 3"/>
          <p:cNvSpPr>
            <a:spLocks noGrp="1"/>
          </p:cNvSpPr>
          <p:nvPr>
            <p:ph type="sldNum" sz="quarter" idx="10"/>
          </p:nvPr>
        </p:nvSpPr>
        <p:spPr/>
        <p:txBody>
          <a:bodyPr/>
          <a:lstStyle/>
          <a:p>
            <a:fld id="{307CDE90-8B2C-47EB-93E2-DBBE17CBBE95}" type="slidenum">
              <a:rPr lang="en-US" smtClean="0"/>
              <a:t>31</a:t>
            </a:fld>
            <a:endParaRPr lang="en-US"/>
          </a:p>
        </p:txBody>
      </p:sp>
    </p:spTree>
    <p:extLst>
      <p:ext uri="{BB962C8B-B14F-4D97-AF65-F5344CB8AC3E}">
        <p14:creationId xmlns:p14="http://schemas.microsoft.com/office/powerpoint/2010/main" val="1139744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you have to wait one full year to add the $15,000 to the calculation</a:t>
            </a:r>
          </a:p>
          <a:p>
            <a:endParaRPr lang="en-US" dirty="0"/>
          </a:p>
          <a:p>
            <a:r>
              <a:rPr lang="en-US" dirty="0"/>
              <a:t>PERAC takes the position that independent contractors and/or consultants who retired after July 1, 2009 should not be subject to this limitation, since  “independent contractors” and “consultants” were only inserted into Chapter 32 with Chapter 21 of the Acts of 2009.</a:t>
            </a:r>
          </a:p>
        </p:txBody>
      </p:sp>
      <p:sp>
        <p:nvSpPr>
          <p:cNvPr id="4" name="Slide Number Placeholder 3"/>
          <p:cNvSpPr>
            <a:spLocks noGrp="1"/>
          </p:cNvSpPr>
          <p:nvPr>
            <p:ph type="sldNum" sz="quarter" idx="10"/>
          </p:nvPr>
        </p:nvSpPr>
        <p:spPr/>
        <p:txBody>
          <a:bodyPr/>
          <a:lstStyle/>
          <a:p>
            <a:fld id="{72BC0980-9DE3-4A73-9DDD-7F3DA716C99B}" type="slidenum">
              <a:rPr lang="en-US" smtClean="0"/>
              <a:t>32</a:t>
            </a:fld>
            <a:endParaRPr lang="en-US"/>
          </a:p>
        </p:txBody>
      </p:sp>
    </p:spTree>
    <p:extLst>
      <p:ext uri="{BB962C8B-B14F-4D97-AF65-F5344CB8AC3E}">
        <p14:creationId xmlns:p14="http://schemas.microsoft.com/office/powerpoint/2010/main" val="2917550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where I ask:  How many of you became members of the system you are in on or after April 2, 2012?  </a:t>
            </a:r>
          </a:p>
        </p:txBody>
      </p:sp>
      <p:sp>
        <p:nvSpPr>
          <p:cNvPr id="4" name="Slide Number Placeholder 3"/>
          <p:cNvSpPr>
            <a:spLocks noGrp="1"/>
          </p:cNvSpPr>
          <p:nvPr>
            <p:ph type="sldNum" sz="quarter" idx="10"/>
          </p:nvPr>
        </p:nvSpPr>
        <p:spPr/>
        <p:txBody>
          <a:bodyPr/>
          <a:lstStyle/>
          <a:p>
            <a:fld id="{307CDE90-8B2C-47EB-93E2-DBBE17CBBE95}" type="slidenum">
              <a:rPr lang="en-US" smtClean="0"/>
              <a:t>7</a:t>
            </a:fld>
            <a:endParaRPr lang="en-US"/>
          </a:p>
        </p:txBody>
      </p:sp>
    </p:spTree>
    <p:extLst>
      <p:ext uri="{BB962C8B-B14F-4D97-AF65-F5344CB8AC3E}">
        <p14:creationId xmlns:p14="http://schemas.microsoft.com/office/powerpoint/2010/main" val="3582036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14485">
              <a:defRPr>
                <a:solidFill>
                  <a:schemeClr val="tx1"/>
                </a:solidFill>
                <a:latin typeface="Arial" charset="0"/>
              </a:defRPr>
            </a:lvl1pPr>
            <a:lvl2pPr marL="702756" indent="-270291" defTabSz="914485">
              <a:defRPr>
                <a:solidFill>
                  <a:schemeClr val="tx1"/>
                </a:solidFill>
                <a:latin typeface="Arial" charset="0"/>
              </a:defRPr>
            </a:lvl2pPr>
            <a:lvl3pPr marL="1081164" indent="-216233" defTabSz="914485">
              <a:defRPr>
                <a:solidFill>
                  <a:schemeClr val="tx1"/>
                </a:solidFill>
                <a:latin typeface="Arial" charset="0"/>
              </a:defRPr>
            </a:lvl3pPr>
            <a:lvl4pPr marL="1513629" indent="-216233" defTabSz="914485">
              <a:defRPr>
                <a:solidFill>
                  <a:schemeClr val="tx1"/>
                </a:solidFill>
                <a:latin typeface="Arial" charset="0"/>
              </a:defRPr>
            </a:lvl4pPr>
            <a:lvl5pPr marL="1946095" indent="-216233" defTabSz="914485">
              <a:defRPr>
                <a:solidFill>
                  <a:schemeClr val="tx1"/>
                </a:solidFill>
                <a:latin typeface="Arial" charset="0"/>
              </a:defRPr>
            </a:lvl5pPr>
            <a:lvl6pPr marL="2378560" indent="-216233" defTabSz="914485" eaLnBrk="0" fontAlgn="base" hangingPunct="0">
              <a:spcBef>
                <a:spcPct val="0"/>
              </a:spcBef>
              <a:spcAft>
                <a:spcPct val="0"/>
              </a:spcAft>
              <a:defRPr>
                <a:solidFill>
                  <a:schemeClr val="tx1"/>
                </a:solidFill>
                <a:latin typeface="Arial" charset="0"/>
              </a:defRPr>
            </a:lvl6pPr>
            <a:lvl7pPr marL="2811026" indent="-216233" defTabSz="914485" eaLnBrk="0" fontAlgn="base" hangingPunct="0">
              <a:spcBef>
                <a:spcPct val="0"/>
              </a:spcBef>
              <a:spcAft>
                <a:spcPct val="0"/>
              </a:spcAft>
              <a:defRPr>
                <a:solidFill>
                  <a:schemeClr val="tx1"/>
                </a:solidFill>
                <a:latin typeface="Arial" charset="0"/>
              </a:defRPr>
            </a:lvl7pPr>
            <a:lvl8pPr marL="3243491" indent="-216233" defTabSz="914485" eaLnBrk="0" fontAlgn="base" hangingPunct="0">
              <a:spcBef>
                <a:spcPct val="0"/>
              </a:spcBef>
              <a:spcAft>
                <a:spcPct val="0"/>
              </a:spcAft>
              <a:defRPr>
                <a:solidFill>
                  <a:schemeClr val="tx1"/>
                </a:solidFill>
                <a:latin typeface="Arial" charset="0"/>
              </a:defRPr>
            </a:lvl8pPr>
            <a:lvl9pPr marL="3675957" indent="-216233" defTabSz="914485" eaLnBrk="0" fontAlgn="base" hangingPunct="0">
              <a:spcBef>
                <a:spcPct val="0"/>
              </a:spcBef>
              <a:spcAft>
                <a:spcPct val="0"/>
              </a:spcAft>
              <a:defRPr>
                <a:solidFill>
                  <a:schemeClr val="tx1"/>
                </a:solidFill>
                <a:latin typeface="Arial" charset="0"/>
              </a:defRPr>
            </a:lvl9pPr>
          </a:lstStyle>
          <a:p>
            <a:fld id="{E30C28F2-1D01-4F51-A405-83EDF4709AA8}" type="slidenum">
              <a:rPr lang="en-US" altLang="en-US" smtClean="0"/>
              <a:pPr/>
              <a:t>8</a:t>
            </a:fld>
            <a:endParaRPr lang="en-US" alt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altLang="en-US" u="sng" dirty="0"/>
              <a:t>Contribution rate</a:t>
            </a:r>
            <a:r>
              <a:rPr lang="en-US" altLang="en-US" dirty="0"/>
              <a:t>:</a:t>
            </a:r>
          </a:p>
          <a:p>
            <a:pPr eaLnBrk="1" hangingPunct="1"/>
            <a:endParaRPr lang="en-US" altLang="en-US" dirty="0"/>
          </a:p>
          <a:p>
            <a:r>
              <a:rPr lang="en-US" sz="1200" kern="1200" dirty="0">
                <a:solidFill>
                  <a:schemeClr val="tx1"/>
                </a:solidFill>
                <a:latin typeface="+mn-lt"/>
                <a:ea typeface="+mn-ea"/>
                <a:cs typeface="+mn-cs"/>
              </a:rPr>
              <a:t>5%   on or after January 1, 1946 but prior to January 1, 1975</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7%  on or after January 1, 1975 but prior to January 1, 1984</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8%  on or after January 1, 1984 but prior to July 1, 1996</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9%  employed on or after July 1, 1996</a:t>
            </a:r>
          </a:p>
          <a:p>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1/1/79  2 % over 30,000</a:t>
            </a:r>
          </a:p>
          <a:p>
            <a:pPr eaLnBrk="1" hangingPunct="1"/>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just to mention</a:t>
            </a:r>
            <a:r>
              <a:rPr lang="en-US" baseline="0" dirty="0"/>
              <a:t> the contribution rate:  You can see what happens after a Group 1 person, who entered service on or after April 2, 2012, </a:t>
            </a:r>
            <a:endParaRPr lang="en-US" dirty="0"/>
          </a:p>
        </p:txBody>
      </p:sp>
      <p:sp>
        <p:nvSpPr>
          <p:cNvPr id="4" name="Slide Number Placeholder 3"/>
          <p:cNvSpPr>
            <a:spLocks noGrp="1"/>
          </p:cNvSpPr>
          <p:nvPr>
            <p:ph type="sldNum" sz="quarter" idx="10"/>
          </p:nvPr>
        </p:nvSpPr>
        <p:spPr/>
        <p:txBody>
          <a:bodyPr/>
          <a:lstStyle/>
          <a:p>
            <a:fld id="{307CDE90-8B2C-47EB-93E2-DBBE17CBBE95}" type="slidenum">
              <a:rPr lang="en-US" smtClean="0"/>
              <a:t>9</a:t>
            </a:fld>
            <a:endParaRPr lang="en-US"/>
          </a:p>
        </p:txBody>
      </p:sp>
    </p:spTree>
    <p:extLst>
      <p:ext uri="{BB962C8B-B14F-4D97-AF65-F5344CB8AC3E}">
        <p14:creationId xmlns:p14="http://schemas.microsoft.com/office/powerpoint/2010/main" val="2639659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a:t>
            </a:r>
            <a:r>
              <a:rPr lang="en-US" baseline="0" dirty="0"/>
              <a:t> here is where a person in the old retirement plan would end up with a minimum retirement allowance of 15%, and a person in the newer retirement plan would end up with a minimum retirement allowance of 14.5% .  </a:t>
            </a:r>
          </a:p>
          <a:p>
            <a:endParaRPr lang="en-US" baseline="0" dirty="0"/>
          </a:p>
          <a:p>
            <a:r>
              <a:rPr lang="en-US" baseline="0" dirty="0"/>
              <a:t>I don’t know about you but I don’t think I could survive on 15% of my salary.  People choosing this option are usually attempting to get health insurance or they are desperate, or both.</a:t>
            </a:r>
          </a:p>
          <a:p>
            <a:endParaRPr lang="en-US" baseline="0" dirty="0"/>
          </a:p>
          <a:p>
            <a:r>
              <a:rPr lang="en-US" baseline="0" dirty="0"/>
              <a:t>And though the people in the older retirement plan may retire with 20 years of service at any age, the newer group cannot.  </a:t>
            </a:r>
          </a:p>
          <a:p>
            <a:endParaRPr lang="en-US" baseline="0" dirty="0"/>
          </a:p>
          <a:p>
            <a:r>
              <a:rPr lang="en-US" baseline="0" dirty="0"/>
              <a:t>Why the asterisk, because sometimes you can’t retire with 20 years of service, because there is no age factor to multiply by.  I don’t want to get too deep into the math weeds on this one, but occasionally we’ve run into, and it’s hard to do, someone in their late 30s trying to retire, and there’s no age factor to use to multiply.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307CDE90-8B2C-47EB-93E2-DBBE17CBBE95}" type="slidenum">
              <a:rPr lang="en-US" smtClean="0"/>
              <a:t>10</a:t>
            </a:fld>
            <a:endParaRPr lang="en-US"/>
          </a:p>
        </p:txBody>
      </p:sp>
    </p:spTree>
    <p:extLst>
      <p:ext uri="{BB962C8B-B14F-4D97-AF65-F5344CB8AC3E}">
        <p14:creationId xmlns:p14="http://schemas.microsoft.com/office/powerpoint/2010/main" val="3234013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This is also affectionately known as “maxing out” your retirement allowance</a:t>
            </a:r>
          </a:p>
          <a:p>
            <a:endParaRPr lang="en-US" dirty="0"/>
          </a:p>
          <a:p>
            <a:r>
              <a:rPr lang="en-US" dirty="0"/>
              <a:t>If you started</a:t>
            </a:r>
            <a:r>
              <a:rPr lang="en-US" baseline="0" dirty="0"/>
              <a:t> service very young you may get to 80 percent before age 65, but everybody, new system, old system, needs a minimum of 32 years in order to get the 80%.  And it bears noting that the only people who actually get to 80% percent are those who pick Option A.  There are 3 retirement options available to you when you retire, new plan, old plan, doesn’t matter, it’s the same for everyone.</a:t>
            </a:r>
            <a:endParaRPr lang="en-US" dirty="0"/>
          </a:p>
        </p:txBody>
      </p:sp>
      <p:sp>
        <p:nvSpPr>
          <p:cNvPr id="4" name="Slide Number Placeholder 3"/>
          <p:cNvSpPr>
            <a:spLocks noGrp="1"/>
          </p:cNvSpPr>
          <p:nvPr>
            <p:ph type="sldNum" sz="quarter" idx="10"/>
          </p:nvPr>
        </p:nvSpPr>
        <p:spPr/>
        <p:txBody>
          <a:bodyPr/>
          <a:lstStyle/>
          <a:p>
            <a:fld id="{307CDE90-8B2C-47EB-93E2-DBBE17CBBE95}" type="slidenum">
              <a:rPr lang="en-US" smtClean="0"/>
              <a:t>12</a:t>
            </a:fld>
            <a:endParaRPr lang="en-US"/>
          </a:p>
        </p:txBody>
      </p:sp>
    </p:spTree>
    <p:extLst>
      <p:ext uri="{BB962C8B-B14F-4D97-AF65-F5344CB8AC3E}">
        <p14:creationId xmlns:p14="http://schemas.microsoft.com/office/powerpoint/2010/main" val="4039605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Basically, they get a full year of credit for a school year, one-tenth of a year for each month, assuming they are 10 month employees as almost all teachers are. If they are 12 month employees, and this group of administrators might be, they get a year’s credit for a calendar years, one-twelfth of a year for each month.</a:t>
            </a:r>
          </a:p>
          <a:p>
            <a:endParaRPr lang="en-US" dirty="0"/>
          </a:p>
        </p:txBody>
      </p:sp>
      <p:sp>
        <p:nvSpPr>
          <p:cNvPr id="4" name="Slide Number Placeholder 3"/>
          <p:cNvSpPr>
            <a:spLocks noGrp="1"/>
          </p:cNvSpPr>
          <p:nvPr>
            <p:ph type="sldNum" sz="quarter" idx="10"/>
          </p:nvPr>
        </p:nvSpPr>
        <p:spPr/>
        <p:txBody>
          <a:bodyPr/>
          <a:lstStyle/>
          <a:p>
            <a:fld id="{307CDE90-8B2C-47EB-93E2-DBBE17CBBE95}" type="slidenum">
              <a:rPr lang="en-US" smtClean="0"/>
              <a:t>13</a:t>
            </a:fld>
            <a:endParaRPr lang="en-US"/>
          </a:p>
        </p:txBody>
      </p:sp>
    </p:spTree>
    <p:extLst>
      <p:ext uri="{BB962C8B-B14F-4D97-AF65-F5344CB8AC3E}">
        <p14:creationId xmlns:p14="http://schemas.microsoft.com/office/powerpoint/2010/main" val="945436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fill out your membership form on becoming a member of the system, there is a space</a:t>
            </a:r>
            <a:r>
              <a:rPr lang="en-US" baseline="0" dirty="0"/>
              <a:t> for you to write if you have been an employee in another public retirement system.  If you are changing jobs within the same county, there is no need to transfer funds as this will still be the </a:t>
            </a:r>
            <a:endParaRPr lang="en-US" dirty="0"/>
          </a:p>
          <a:p>
            <a:r>
              <a:rPr lang="en-US" dirty="0"/>
              <a:t>If the member hasn’t already done so, they should inform their current retirement system that there is potentially money in other retirement systems and the Retirement Systems can request transfers.</a:t>
            </a:r>
          </a:p>
        </p:txBody>
      </p:sp>
      <p:sp>
        <p:nvSpPr>
          <p:cNvPr id="4" name="Slide Number Placeholder 3"/>
          <p:cNvSpPr>
            <a:spLocks noGrp="1"/>
          </p:cNvSpPr>
          <p:nvPr>
            <p:ph type="sldNum" sz="quarter" idx="10"/>
          </p:nvPr>
        </p:nvSpPr>
        <p:spPr/>
        <p:txBody>
          <a:bodyPr/>
          <a:lstStyle/>
          <a:p>
            <a:fld id="{307CDE90-8B2C-47EB-93E2-DBBE17CBBE95}" type="slidenum">
              <a:rPr lang="en-US" smtClean="0"/>
              <a:t>14</a:t>
            </a:fld>
            <a:endParaRPr lang="en-US"/>
          </a:p>
        </p:txBody>
      </p:sp>
    </p:spTree>
    <p:extLst>
      <p:ext uri="{BB962C8B-B14F-4D97-AF65-F5344CB8AC3E}">
        <p14:creationId xmlns:p14="http://schemas.microsoft.com/office/powerpoint/2010/main" val="10684987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til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2895600"/>
            <a:ext cx="8229600" cy="2286000"/>
          </a:xfrm>
        </p:spPr>
        <p:txBody>
          <a:bodyPr/>
          <a:lstStyle/>
          <a:p>
            <a:r>
              <a:rPr lang="en-US" dirty="0"/>
              <a:t>CLICK TO EDIT MASTER TITLE STYLE</a:t>
            </a:r>
          </a:p>
        </p:txBody>
      </p:sp>
    </p:spTree>
    <p:extLst>
      <p:ext uri="{BB962C8B-B14F-4D97-AF65-F5344CB8AC3E}">
        <p14:creationId xmlns:p14="http://schemas.microsoft.com/office/powerpoint/2010/main" val="850669925"/>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ub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2895600"/>
            <a:ext cx="8229600" cy="2286000"/>
          </a:xfrm>
        </p:spPr>
        <p:txBody>
          <a:bodyPr/>
          <a:lstStyle>
            <a:lvl1pPr algn="r">
              <a:defRPr/>
            </a:lvl1pPr>
          </a:lstStyle>
          <a:p>
            <a:r>
              <a:rPr lang="en-US" dirty="0"/>
              <a:t>CLICK TO EDIT MASTER SUBTITLE STYLE</a:t>
            </a:r>
          </a:p>
        </p:txBody>
      </p:sp>
      <p:sp>
        <p:nvSpPr>
          <p:cNvPr id="9" name="Subtitle 2"/>
          <p:cNvSpPr txBox="1">
            <a:spLocks/>
          </p:cNvSpPr>
          <p:nvPr/>
        </p:nvSpPr>
        <p:spPr>
          <a:xfrm>
            <a:off x="3352800" y="4267200"/>
            <a:ext cx="5334000" cy="1524000"/>
          </a:xfrm>
          <a:prstGeom prst="rect">
            <a:avLst/>
          </a:prstGeom>
        </p:spPr>
        <p:txBody>
          <a:bodyPr anchor="ctr" anchorCtr="0">
            <a:normAutofit/>
          </a:bodyPr>
          <a:lstStyle>
            <a:lvl1pPr marL="0" indent="0" algn="r" defTabSz="914400" rtl="0" eaLnBrk="1" latinLnBrk="0" hangingPunct="1">
              <a:spcBef>
                <a:spcPct val="20000"/>
              </a:spcBef>
              <a:buFont typeface="Arial" pitchFamily="34" charset="0"/>
              <a:buNone/>
              <a:defRPr sz="2000" b="1" kern="1200">
                <a:solidFill>
                  <a:schemeClr val="tx1"/>
                </a:solidFill>
                <a:latin typeface="Trebuchet MS" pitchFamily="34"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1600" dirty="0">
              <a:latin typeface="Corbel"/>
              <a:cs typeface="Corbel"/>
            </a:endParaRPr>
          </a:p>
        </p:txBody>
      </p:sp>
      <p:sp>
        <p:nvSpPr>
          <p:cNvPr id="10" name="Subtitle 2"/>
          <p:cNvSpPr txBox="1">
            <a:spLocks/>
          </p:cNvSpPr>
          <p:nvPr/>
        </p:nvSpPr>
        <p:spPr>
          <a:xfrm>
            <a:off x="3352800" y="4267200"/>
            <a:ext cx="5334000" cy="1524000"/>
          </a:xfrm>
          <a:prstGeom prst="rect">
            <a:avLst/>
          </a:prstGeom>
        </p:spPr>
        <p:txBody>
          <a:bodyPr anchor="ctr" anchorCtr="0">
            <a:normAutofit/>
          </a:bodyPr>
          <a:lstStyle>
            <a:lvl1pPr marL="0" indent="0" algn="r" defTabSz="914400" rtl="0" eaLnBrk="1" latinLnBrk="0" hangingPunct="1">
              <a:spcBef>
                <a:spcPct val="20000"/>
              </a:spcBef>
              <a:buFont typeface="Arial" pitchFamily="34" charset="0"/>
              <a:buNone/>
              <a:defRPr sz="2000" b="1" kern="1200">
                <a:solidFill>
                  <a:schemeClr val="tx1"/>
                </a:solidFill>
                <a:latin typeface="Trebuchet MS" pitchFamily="34"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1600" dirty="0">
              <a:latin typeface="Corbel"/>
              <a:cs typeface="Corbel"/>
            </a:endParaRPr>
          </a:p>
        </p:txBody>
      </p:sp>
      <p:sp>
        <p:nvSpPr>
          <p:cNvPr id="14" name="Slide Number Placeholder 5"/>
          <p:cNvSpPr>
            <a:spLocks noGrp="1"/>
          </p:cNvSpPr>
          <p:nvPr>
            <p:ph type="sldNum" sz="quarter" idx="4"/>
          </p:nvPr>
        </p:nvSpPr>
        <p:spPr>
          <a:xfrm>
            <a:off x="6553200" y="6553200"/>
            <a:ext cx="2133600" cy="304800"/>
          </a:xfrm>
          <a:prstGeom prst="rect">
            <a:avLst/>
          </a:prstGeom>
        </p:spPr>
        <p:txBody>
          <a:bodyPr vert="horz" lIns="0" tIns="0" rIns="0" bIns="0" rtlCol="0" anchor="ctr"/>
          <a:lstStyle>
            <a:lvl1pPr algn="r">
              <a:defRPr sz="1200" b="1">
                <a:solidFill>
                  <a:schemeClr val="bg1"/>
                </a:solidFill>
                <a:latin typeface="Trebuchet MS"/>
                <a:cs typeface="Trebuchet MS"/>
              </a:defRPr>
            </a:lvl1pPr>
          </a:lstStyle>
          <a:p>
            <a:fld id="{5C0040DD-D5D8-4D5E-BA2F-D4334376CA30}" type="slidenum">
              <a:rPr lang="en-US" smtClean="0"/>
              <a:t>‹#›</a:t>
            </a:fld>
            <a:endParaRPr lang="en-US"/>
          </a:p>
        </p:txBody>
      </p:sp>
    </p:spTree>
    <p:extLst>
      <p:ext uri="{BB962C8B-B14F-4D97-AF65-F5344CB8AC3E}">
        <p14:creationId xmlns:p14="http://schemas.microsoft.com/office/powerpoint/2010/main" val="353806952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04801"/>
            <a:ext cx="8229600" cy="129857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idx="1"/>
          </p:nvPr>
        </p:nvSpPr>
        <p:spPr>
          <a:xfrm>
            <a:off x="457200" y="1828800"/>
            <a:ext cx="8229600" cy="4495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11" name="Slide Number Placeholder 5"/>
          <p:cNvSpPr>
            <a:spLocks noGrp="1"/>
          </p:cNvSpPr>
          <p:nvPr>
            <p:ph type="sldNum" sz="quarter" idx="4"/>
          </p:nvPr>
        </p:nvSpPr>
        <p:spPr>
          <a:xfrm>
            <a:off x="6553200" y="6553200"/>
            <a:ext cx="2133600" cy="304800"/>
          </a:xfrm>
          <a:prstGeom prst="rect">
            <a:avLst/>
          </a:prstGeom>
        </p:spPr>
        <p:txBody>
          <a:bodyPr vert="horz" lIns="0" tIns="0" rIns="0" bIns="0" rtlCol="0" anchor="ctr"/>
          <a:lstStyle>
            <a:lvl1pPr algn="r">
              <a:defRPr sz="1200" b="1">
                <a:solidFill>
                  <a:schemeClr val="bg1"/>
                </a:solidFill>
                <a:latin typeface="Trebuchet MS"/>
                <a:cs typeface="Trebuchet MS"/>
              </a:defRPr>
            </a:lvl1pPr>
          </a:lstStyle>
          <a:p>
            <a:fld id="{5C0040DD-D5D8-4D5E-BA2F-D4334376CA30}" type="slidenum">
              <a:rPr lang="en-US" smtClean="0"/>
              <a:t>‹#›</a:t>
            </a:fld>
            <a:endParaRPr lang="en-US"/>
          </a:p>
        </p:txBody>
      </p:sp>
    </p:spTree>
    <p:extLst>
      <p:ext uri="{BB962C8B-B14F-4D97-AF65-F5344CB8AC3E}">
        <p14:creationId xmlns:p14="http://schemas.microsoft.com/office/powerpoint/2010/main" val="519988017"/>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C0040DD-D5D8-4D5E-BA2F-D4334376CA30}" type="slidenum">
              <a:rPr lang="en-US" smtClean="0"/>
              <a:t>‹#›</a:t>
            </a:fld>
            <a:endParaRPr lang="en-US"/>
          </a:p>
        </p:txBody>
      </p:sp>
    </p:spTree>
    <p:extLst>
      <p:ext uri="{BB962C8B-B14F-4D97-AF65-F5344CB8AC3E}">
        <p14:creationId xmlns:p14="http://schemas.microsoft.com/office/powerpoint/2010/main" val="3650854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C0040DD-D5D8-4D5E-BA2F-D4334376CA30}" type="slidenum">
              <a:rPr lang="en-US" smtClean="0"/>
              <a:t>‹#›</a:t>
            </a:fld>
            <a:endParaRPr lang="en-US"/>
          </a:p>
        </p:txBody>
      </p:sp>
    </p:spTree>
    <p:extLst>
      <p:ext uri="{BB962C8B-B14F-4D97-AF65-F5344CB8AC3E}">
        <p14:creationId xmlns:p14="http://schemas.microsoft.com/office/powerpoint/2010/main" val="2902308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5C0040DD-D5D8-4D5E-BA2F-D4334376CA30}" type="slidenum">
              <a:rPr lang="en-US" smtClean="0"/>
              <a:t>‹#›</a:t>
            </a:fld>
            <a:endParaRPr lang="en-US"/>
          </a:p>
        </p:txBody>
      </p:sp>
    </p:spTree>
    <p:extLst>
      <p:ext uri="{BB962C8B-B14F-4D97-AF65-F5344CB8AC3E}">
        <p14:creationId xmlns:p14="http://schemas.microsoft.com/office/powerpoint/2010/main" val="254178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600"/>
            <a:ext cx="8229600" cy="137477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28800"/>
            <a:ext cx="8229600" cy="4572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sz="quarter" idx="4"/>
          </p:nvPr>
        </p:nvSpPr>
        <p:spPr>
          <a:xfrm>
            <a:off x="6553200" y="6553200"/>
            <a:ext cx="2133600" cy="304800"/>
          </a:xfrm>
          <a:prstGeom prst="rect">
            <a:avLst/>
          </a:prstGeom>
        </p:spPr>
        <p:txBody>
          <a:bodyPr vert="horz" lIns="0" tIns="0" rIns="0" bIns="0" rtlCol="0" anchor="ctr"/>
          <a:lstStyle>
            <a:lvl1pPr algn="r">
              <a:defRPr sz="1200" b="1">
                <a:solidFill>
                  <a:schemeClr val="bg1"/>
                </a:solidFill>
                <a:latin typeface="Trebuchet MS"/>
                <a:cs typeface="Trebuchet MS"/>
              </a:defRPr>
            </a:lvl1pPr>
          </a:lstStyle>
          <a:p>
            <a:fld id="{5C0040DD-D5D8-4D5E-BA2F-D4334376CA30}" type="slidenum">
              <a:rPr lang="en-US" smtClean="0"/>
              <a:t>‹#›</a:t>
            </a:fld>
            <a:endParaRPr lang="en-US"/>
          </a:p>
        </p:txBody>
      </p:sp>
    </p:spTree>
    <p:extLst>
      <p:ext uri="{BB962C8B-B14F-4D97-AF65-F5344CB8AC3E}">
        <p14:creationId xmlns:p14="http://schemas.microsoft.com/office/powerpoint/2010/main" val="2961550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spd="slow">
    <p:wipe/>
  </p:transition>
  <p:hf hdr="0" ftr="0" dt="0"/>
  <p:txStyles>
    <p:titleStyle>
      <a:lvl1pPr algn="l" defTabSz="914400" rtl="0" eaLnBrk="1" latinLnBrk="0" hangingPunct="1">
        <a:lnSpc>
          <a:spcPts val="3800"/>
        </a:lnSpc>
        <a:spcBef>
          <a:spcPct val="0"/>
        </a:spcBef>
        <a:buNone/>
        <a:defRPr sz="3600" b="1" kern="1200">
          <a:solidFill>
            <a:schemeClr val="tx1"/>
          </a:solidFill>
          <a:latin typeface="Trebuchet MS"/>
          <a:ea typeface="+mj-ea"/>
          <a:cs typeface="Trebuchet MS"/>
        </a:defRPr>
      </a:lvl1pPr>
    </p:titleStyle>
    <p:bodyStyle>
      <a:lvl1pPr marL="342900" indent="-342900" algn="l" defTabSz="914400" rtl="0" eaLnBrk="1" latinLnBrk="0" hangingPunct="1">
        <a:lnSpc>
          <a:spcPts val="3200"/>
        </a:lnSpc>
        <a:spcBef>
          <a:spcPts val="1800"/>
        </a:spcBef>
        <a:buFont typeface="Wingdings" charset="2"/>
        <a:buChar char="§"/>
        <a:defRPr sz="2800" kern="1200">
          <a:solidFill>
            <a:schemeClr val="tx1"/>
          </a:solidFill>
          <a:latin typeface="Trebuchet MS"/>
          <a:ea typeface="+mn-ea"/>
          <a:cs typeface="Trebuchet MS"/>
        </a:defRPr>
      </a:lvl1pPr>
      <a:lvl2pPr marL="742950" indent="-285750" algn="l" defTabSz="914400" rtl="0" eaLnBrk="1" latinLnBrk="0" hangingPunct="1">
        <a:lnSpc>
          <a:spcPts val="2800"/>
        </a:lnSpc>
        <a:spcBef>
          <a:spcPts val="1200"/>
        </a:spcBef>
        <a:buFont typeface="Arial"/>
        <a:buChar char="•"/>
        <a:defRPr sz="2400" kern="1200">
          <a:solidFill>
            <a:schemeClr val="tx1"/>
          </a:solidFill>
          <a:latin typeface="Trebuchet MS"/>
          <a:ea typeface="+mn-ea"/>
          <a:cs typeface="Trebuchet MS"/>
        </a:defRPr>
      </a:lvl2pPr>
      <a:lvl3pPr marL="1143000" indent="-228600" algn="l" defTabSz="914400" rtl="0" eaLnBrk="1" latinLnBrk="0" hangingPunct="1">
        <a:lnSpc>
          <a:spcPts val="2400"/>
        </a:lnSpc>
        <a:spcBef>
          <a:spcPts val="600"/>
        </a:spcBef>
        <a:buFont typeface="Courier New"/>
        <a:buChar char="o"/>
        <a:defRPr sz="2000" kern="1200">
          <a:solidFill>
            <a:schemeClr val="tx1"/>
          </a:solidFill>
          <a:latin typeface="Trebuchet MS"/>
          <a:ea typeface="+mn-ea"/>
          <a:cs typeface="Trebuchet M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orbel"/>
          <a:ea typeface="+mn-ea"/>
          <a:cs typeface="Corbel"/>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orbel"/>
          <a:ea typeface="+mn-ea"/>
          <a:cs typeface="Corbe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219200"/>
          </a:xfrm>
        </p:spPr>
        <p:txBody>
          <a:bodyPr>
            <a:normAutofit/>
          </a:bodyPr>
          <a:lstStyle/>
          <a:p>
            <a:pPr algn="r"/>
            <a:r>
              <a:rPr lang="en-US" sz="3500" dirty="0"/>
              <a:t>RETIREMENT 101: MASSACHUSETTS PUBLIC PENSION LAW</a:t>
            </a:r>
          </a:p>
        </p:txBody>
      </p:sp>
      <p:sp>
        <p:nvSpPr>
          <p:cNvPr id="3" name="Subtitle 2"/>
          <p:cNvSpPr>
            <a:spLocks noGrp="1"/>
          </p:cNvSpPr>
          <p:nvPr>
            <p:ph type="subTitle" idx="4294967295"/>
          </p:nvPr>
        </p:nvSpPr>
        <p:spPr>
          <a:xfrm>
            <a:off x="457200" y="4267200"/>
            <a:ext cx="8229600" cy="838200"/>
          </a:xfrm>
        </p:spPr>
        <p:txBody>
          <a:bodyPr>
            <a:noAutofit/>
          </a:bodyPr>
          <a:lstStyle/>
          <a:p>
            <a:pPr marL="0" indent="0" algn="r">
              <a:lnSpc>
                <a:spcPts val="2000"/>
              </a:lnSpc>
              <a:spcBef>
                <a:spcPts val="0"/>
              </a:spcBef>
              <a:buNone/>
            </a:pPr>
            <a:r>
              <a:rPr lang="en-US" sz="1800" b="1" dirty="0"/>
              <a:t>Judith A. Corrigan | Deputy General Counsel</a:t>
            </a:r>
          </a:p>
          <a:p>
            <a:pPr marL="0" indent="0" algn="r">
              <a:lnSpc>
                <a:spcPts val="2000"/>
              </a:lnSpc>
              <a:spcBef>
                <a:spcPts val="0"/>
              </a:spcBef>
              <a:buNone/>
            </a:pPr>
            <a:r>
              <a:rPr lang="en-US" sz="1800" b="1" dirty="0"/>
              <a:t>PERAC</a:t>
            </a:r>
          </a:p>
          <a:p>
            <a:pPr marL="0" indent="0" algn="r">
              <a:lnSpc>
                <a:spcPts val="2000"/>
              </a:lnSpc>
              <a:spcBef>
                <a:spcPts val="600"/>
              </a:spcBef>
              <a:buNone/>
            </a:pPr>
            <a:r>
              <a:rPr lang="en-US" sz="1400" b="1" dirty="0"/>
              <a:t>NOVEMBER 4, 2016</a:t>
            </a:r>
          </a:p>
        </p:txBody>
      </p:sp>
    </p:spTree>
    <p:extLst>
      <p:ext uri="{BB962C8B-B14F-4D97-AF65-F5344CB8AC3E}">
        <p14:creationId xmlns:p14="http://schemas.microsoft.com/office/powerpoint/2010/main" val="557161058"/>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AutoShape 2"/>
          <p:cNvSpPr>
            <a:spLocks noGrp="1" noChangeArrowheads="1"/>
          </p:cNvSpPr>
          <p:nvPr>
            <p:ph type="title"/>
          </p:nvPr>
        </p:nvSpPr>
        <p:spPr/>
        <p:txBody>
          <a:bodyPr>
            <a:normAutofit/>
          </a:bodyPr>
          <a:lstStyle/>
          <a:p>
            <a:pPr eaLnBrk="1" hangingPunct="1"/>
            <a:r>
              <a:rPr lang="en-US" altLang="en-US" dirty="0"/>
              <a:t>When Will A Member In Group 1 </a:t>
            </a:r>
            <a:br>
              <a:rPr lang="en-US" altLang="en-US" dirty="0"/>
            </a:br>
            <a:r>
              <a:rPr lang="en-US" altLang="en-US" dirty="0"/>
              <a:t>Be Eligible To Retire?</a:t>
            </a:r>
          </a:p>
        </p:txBody>
      </p:sp>
      <p:sp>
        <p:nvSpPr>
          <p:cNvPr id="14338" name="Slide Number Placeholder 6"/>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9FFE087-6103-4A1C-A2C5-6F3E6F1BC1C1}" type="slidenum">
              <a:rPr lang="en-US" altLang="en-US" smtClean="0">
                <a:solidFill>
                  <a:schemeClr val="bg1"/>
                </a:solidFill>
              </a:rPr>
              <a:pPr/>
              <a:t>10</a:t>
            </a:fld>
            <a:endParaRPr lang="en-US" altLang="en-US">
              <a:solidFill>
                <a:schemeClr val="bg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824763437"/>
              </p:ext>
            </p:extLst>
          </p:nvPr>
        </p:nvGraphicFramePr>
        <p:xfrm>
          <a:off x="458786" y="1905000"/>
          <a:ext cx="8228014" cy="2286000"/>
        </p:xfrm>
        <a:graphic>
          <a:graphicData uri="http://schemas.openxmlformats.org/drawingml/2006/table">
            <a:tbl>
              <a:tblPr firstRow="1" bandRow="1">
                <a:effectLst>
                  <a:outerShdw blurRad="50800" dist="38100" dir="8100000" algn="tr" rotWithShape="0">
                    <a:prstClr val="black">
                      <a:alpha val="40000"/>
                    </a:prstClr>
                  </a:outerShdw>
                </a:effectLst>
                <a:tableStyleId>{9DCAF9ED-07DC-4A11-8D7F-57B35C25682E}</a:tableStyleId>
              </a:tblPr>
              <a:tblGrid>
                <a:gridCol w="4113214">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Trebuchet MS"/>
                          <a:cs typeface="Trebuchet MS"/>
                        </a:rPr>
                        <a:t>A Member Before April 2, 2012:	</a:t>
                      </a:r>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800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Trebuchet MS"/>
                          <a:cs typeface="Trebuchet MS"/>
                        </a:rPr>
                        <a:t>A Member On or After April 2, 2012:</a:t>
                      </a:r>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800000"/>
                    </a:solidFill>
                  </a:tcPr>
                </a:tc>
                <a:extLst>
                  <a:ext uri="{0D108BD9-81ED-4DB2-BD59-A6C34878D82A}">
                    <a16:rowId xmlns:a16="http://schemas.microsoft.com/office/drawing/2014/main" val="10000"/>
                  </a:ext>
                </a:extLst>
              </a:tr>
              <a:tr h="685800">
                <a:tc>
                  <a:txBody>
                    <a:bodyPr/>
                    <a:lstStyle/>
                    <a:p>
                      <a:r>
                        <a:rPr lang="en-US" sz="1600" dirty="0">
                          <a:latin typeface="Trebuchet MS"/>
                          <a:cs typeface="Trebuchet MS"/>
                        </a:rPr>
                        <a:t>May retire at age 55 or older with at </a:t>
                      </a:r>
                      <a:br>
                        <a:rPr lang="en-US" sz="1600" dirty="0">
                          <a:latin typeface="Trebuchet MS"/>
                          <a:cs typeface="Trebuchet MS"/>
                        </a:rPr>
                      </a:br>
                      <a:r>
                        <a:rPr lang="en-US" sz="1600" dirty="0">
                          <a:latin typeface="Trebuchet MS"/>
                          <a:cs typeface="Trebuchet MS"/>
                        </a:rPr>
                        <a:t>least 10 years of service.</a:t>
                      </a:r>
                    </a:p>
                  </a:txBody>
                  <a:tcP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Trebuchet MS"/>
                          <a:cs typeface="Trebuchet MS"/>
                        </a:rPr>
                        <a:t>May retire at age 60 or older with at </a:t>
                      </a:r>
                      <a:br>
                        <a:rPr lang="en-US" sz="1600" dirty="0">
                          <a:latin typeface="Trebuchet MS"/>
                          <a:cs typeface="Trebuchet MS"/>
                        </a:rPr>
                      </a:br>
                      <a:r>
                        <a:rPr lang="en-US" sz="1600" dirty="0">
                          <a:latin typeface="Trebuchet MS"/>
                          <a:cs typeface="Trebuchet MS"/>
                        </a:rPr>
                        <a:t>least 10 years of service.</a:t>
                      </a:r>
                    </a:p>
                  </a:txBody>
                  <a:tcP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Trebuchet MS"/>
                          <a:cs typeface="Trebuchet MS"/>
                        </a:rPr>
                        <a:t>Age 55 factor: 1.5</a:t>
                      </a:r>
                    </a:p>
                  </a:txBody>
                  <a:tcP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Trebuchet MS"/>
                          <a:cs typeface="Trebuchet MS"/>
                        </a:rPr>
                        <a:t>Age 60 factor: 1.45</a:t>
                      </a:r>
                    </a:p>
                  </a:txBody>
                  <a:tcP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68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Trebuchet MS"/>
                          <a:cs typeface="Trebuchet MS"/>
                        </a:rPr>
                        <a:t>May retire at any age with 20 years of service.	</a:t>
                      </a:r>
                    </a:p>
                  </a:txBody>
                  <a:tcP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tc>
                  <a:txBody>
                    <a:bodyPr/>
                    <a:lstStyle/>
                    <a:p>
                      <a:endParaRPr lang="en-US" sz="1600" dirty="0">
                        <a:latin typeface="Trebuchet MS"/>
                        <a:cs typeface="Trebuchet MS"/>
                      </a:endParaRPr>
                    </a:p>
                  </a:txBody>
                  <a:tcP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97423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AutoShape 4"/>
          <p:cNvSpPr>
            <a:spLocks noGrp="1" noChangeArrowheads="1"/>
          </p:cNvSpPr>
          <p:nvPr>
            <p:ph type="title"/>
          </p:nvPr>
        </p:nvSpPr>
        <p:spPr/>
        <p:txBody>
          <a:bodyPr>
            <a:normAutofit/>
          </a:bodyPr>
          <a:lstStyle/>
          <a:p>
            <a:pPr eaLnBrk="1" hangingPunct="1"/>
            <a:r>
              <a:rPr lang="en-US" altLang="en-US" dirty="0"/>
              <a:t>Another Important Difference</a:t>
            </a:r>
          </a:p>
        </p:txBody>
      </p:sp>
      <p:sp>
        <p:nvSpPr>
          <p:cNvPr id="26626" name="Slide Number Placeholder 6"/>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BA5150A-5A4F-4EA7-A76B-A959625AB5FC}" type="slidenum">
              <a:rPr lang="en-US" altLang="en-US" smtClean="0">
                <a:solidFill>
                  <a:schemeClr val="bg1"/>
                </a:solidFill>
              </a:rPr>
              <a:pPr/>
              <a:t>11</a:t>
            </a:fld>
            <a:endParaRPr lang="en-US" altLang="en-US">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926080171"/>
              </p:ext>
            </p:extLst>
          </p:nvPr>
        </p:nvGraphicFramePr>
        <p:xfrm>
          <a:off x="437497" y="1828800"/>
          <a:ext cx="8228014" cy="1447800"/>
        </p:xfrm>
        <a:graphic>
          <a:graphicData uri="http://schemas.openxmlformats.org/drawingml/2006/table">
            <a:tbl>
              <a:tblPr firstRow="1" bandRow="1">
                <a:effectLst>
                  <a:outerShdw blurRad="50800" dist="38100" dir="8100000" algn="tr" rotWithShape="0">
                    <a:prstClr val="black">
                      <a:alpha val="40000"/>
                    </a:prstClr>
                  </a:outerShdw>
                </a:effectLst>
                <a:tableStyleId>{9DCAF9ED-07DC-4A11-8D7F-57B35C25682E}</a:tableStyleId>
              </a:tblPr>
              <a:tblGrid>
                <a:gridCol w="4113214">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Trebuchet MS"/>
                          <a:cs typeface="Trebuchet MS"/>
                        </a:rPr>
                        <a:t>Members Prior to April 2, 2012:	</a:t>
                      </a:r>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800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Trebuchet MS"/>
                          <a:cs typeface="Trebuchet MS"/>
                        </a:rPr>
                        <a:t>Members</a:t>
                      </a:r>
                      <a:r>
                        <a:rPr lang="en-US" sz="1800" baseline="0" dirty="0">
                          <a:latin typeface="Trebuchet MS"/>
                          <a:cs typeface="Trebuchet MS"/>
                        </a:rPr>
                        <a:t> </a:t>
                      </a:r>
                      <a:r>
                        <a:rPr lang="en-US" sz="1800" dirty="0">
                          <a:latin typeface="Trebuchet MS"/>
                          <a:cs typeface="Trebuchet MS"/>
                        </a:rPr>
                        <a:t>On or After April 2, 2012:</a:t>
                      </a:r>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800000"/>
                    </a:solidFill>
                  </a:tcPr>
                </a:tc>
                <a:extLst>
                  <a:ext uri="{0D108BD9-81ED-4DB2-BD59-A6C34878D82A}">
                    <a16:rowId xmlns:a16="http://schemas.microsoft.com/office/drawing/2014/main" val="10000"/>
                  </a:ext>
                </a:extLst>
              </a:tr>
              <a:tr h="990600">
                <a:tc>
                  <a:txBody>
                    <a:bodyPr/>
                    <a:lstStyle/>
                    <a:p>
                      <a:pPr marL="0" indent="0" eaLnBrk="1" hangingPunct="1">
                        <a:buNone/>
                      </a:pPr>
                      <a:r>
                        <a:rPr lang="en-US" altLang="en-US" sz="1600" dirty="0">
                          <a:latin typeface="Trebuchet MS"/>
                          <a:cs typeface="Trebuchet MS"/>
                        </a:rPr>
                        <a:t>Retirement calculation uses an average of the </a:t>
                      </a:r>
                      <a:r>
                        <a:rPr lang="en-US" altLang="en-US" sz="1600" b="1" i="1" dirty="0">
                          <a:solidFill>
                            <a:srgbClr val="800000"/>
                          </a:solidFill>
                          <a:effectLst>
                            <a:outerShdw blurRad="38100" dist="38100" dir="2700000" algn="tl">
                              <a:srgbClr val="000000">
                                <a:alpha val="43137"/>
                              </a:srgbClr>
                            </a:outerShdw>
                          </a:effectLst>
                          <a:latin typeface="Trebuchet MS"/>
                          <a:cs typeface="Trebuchet MS"/>
                        </a:rPr>
                        <a:t>three</a:t>
                      </a:r>
                      <a:r>
                        <a:rPr lang="en-US" altLang="en-US" sz="1600" dirty="0">
                          <a:latin typeface="Trebuchet MS"/>
                          <a:cs typeface="Trebuchet MS"/>
                        </a:rPr>
                        <a:t> highest consecutive years of salary.</a:t>
                      </a:r>
                    </a:p>
                  </a:txBody>
                  <a:tcP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tc>
                  <a:txBody>
                    <a:bodyPr/>
                    <a:lstStyle/>
                    <a:p>
                      <a:pPr marL="0" indent="0" eaLnBrk="1" hangingPunct="1">
                        <a:buNone/>
                      </a:pPr>
                      <a:r>
                        <a:rPr lang="en-US" altLang="en-US" sz="1600" dirty="0">
                          <a:latin typeface="Trebuchet MS"/>
                          <a:cs typeface="Trebuchet MS"/>
                        </a:rPr>
                        <a:t>Retirement calculation uses an average of the </a:t>
                      </a:r>
                      <a:r>
                        <a:rPr lang="en-US" altLang="en-US" sz="1600" b="1" i="1" dirty="0">
                          <a:solidFill>
                            <a:srgbClr val="800000"/>
                          </a:solidFill>
                          <a:effectLst>
                            <a:outerShdw blurRad="38100" dist="38100" dir="2700000" algn="tl">
                              <a:srgbClr val="000000">
                                <a:alpha val="43137"/>
                              </a:srgbClr>
                            </a:outerShdw>
                          </a:effectLst>
                          <a:latin typeface="Trebuchet MS"/>
                          <a:cs typeface="Trebuchet MS"/>
                        </a:rPr>
                        <a:t>five</a:t>
                      </a:r>
                      <a:r>
                        <a:rPr lang="en-US" altLang="en-US" sz="1600" b="1" i="1" dirty="0">
                          <a:solidFill>
                            <a:schemeClr val="accent6">
                              <a:lumMod val="75000"/>
                            </a:schemeClr>
                          </a:solidFill>
                          <a:effectLst>
                            <a:outerShdw blurRad="38100" dist="38100" dir="2700000" algn="tl">
                              <a:srgbClr val="000000">
                                <a:alpha val="43137"/>
                              </a:srgbClr>
                            </a:outerShdw>
                          </a:effectLst>
                          <a:latin typeface="Trebuchet MS"/>
                          <a:cs typeface="Trebuchet MS"/>
                        </a:rPr>
                        <a:t> </a:t>
                      </a:r>
                      <a:r>
                        <a:rPr lang="en-US" altLang="en-US" sz="1600" dirty="0">
                          <a:latin typeface="Trebuchet MS"/>
                          <a:cs typeface="Trebuchet MS"/>
                        </a:rPr>
                        <a:t>highest consecutive years of salary.</a:t>
                      </a:r>
                    </a:p>
                  </a:txBody>
                  <a:tcP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29325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AutoShape 2"/>
          <p:cNvSpPr>
            <a:spLocks noGrp="1" noChangeArrowheads="1"/>
          </p:cNvSpPr>
          <p:nvPr>
            <p:ph type="title"/>
          </p:nvPr>
        </p:nvSpPr>
        <p:spPr/>
        <p:txBody>
          <a:bodyPr>
            <a:normAutofit/>
          </a:bodyPr>
          <a:lstStyle/>
          <a:p>
            <a:pPr eaLnBrk="1" hangingPunct="1"/>
            <a:r>
              <a:rPr lang="en-US" altLang="en-US" dirty="0"/>
              <a:t>When Will A Member In Group 1 Reach 80 Percent?</a:t>
            </a:r>
          </a:p>
        </p:txBody>
      </p:sp>
      <p:sp>
        <p:nvSpPr>
          <p:cNvPr id="10242" name="Slide Number Placeholder 6"/>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66584A6-B971-4F88-A724-9247789F3905}" type="slidenum">
              <a:rPr lang="en-US" altLang="en-US" smtClean="0">
                <a:solidFill>
                  <a:schemeClr val="bg1"/>
                </a:solidFill>
              </a:rPr>
              <a:pPr/>
              <a:t>12</a:t>
            </a:fld>
            <a:endParaRPr lang="en-US" altLang="en-US">
              <a:solidFill>
                <a:schemeClr val="bg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047761013"/>
              </p:ext>
            </p:extLst>
          </p:nvPr>
        </p:nvGraphicFramePr>
        <p:xfrm>
          <a:off x="457200" y="1828800"/>
          <a:ext cx="8228014" cy="2590800"/>
        </p:xfrm>
        <a:graphic>
          <a:graphicData uri="http://schemas.openxmlformats.org/drawingml/2006/table">
            <a:tbl>
              <a:tblPr firstRow="1" bandRow="1">
                <a:effectLst>
                  <a:outerShdw blurRad="50800" dist="38100" dir="8100000" algn="tr" rotWithShape="0">
                    <a:prstClr val="black">
                      <a:alpha val="40000"/>
                    </a:prstClr>
                  </a:outerShdw>
                </a:effectLst>
                <a:tableStyleId>{9DCAF9ED-07DC-4A11-8D7F-57B35C25682E}</a:tableStyleId>
              </a:tblPr>
              <a:tblGrid>
                <a:gridCol w="4113214">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Trebuchet MS"/>
                          <a:cs typeface="Trebuchet MS"/>
                        </a:rPr>
                        <a:t>Those Who Were Members</a:t>
                      </a:r>
                      <a:r>
                        <a:rPr lang="en-US" sz="1800" baseline="0" dirty="0">
                          <a:latin typeface="Trebuchet MS"/>
                          <a:cs typeface="Trebuchet MS"/>
                        </a:rPr>
                        <a:t> Prior to </a:t>
                      </a:r>
                      <a:r>
                        <a:rPr lang="en-US" sz="1800" dirty="0">
                          <a:latin typeface="Trebuchet MS"/>
                          <a:cs typeface="Trebuchet MS"/>
                        </a:rPr>
                        <a:t>April 2, 2012:	</a:t>
                      </a:r>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800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Trebuchet MS"/>
                          <a:cs typeface="Trebuchet MS"/>
                        </a:rPr>
                        <a:t>Those Becoming</a:t>
                      </a:r>
                      <a:r>
                        <a:rPr lang="en-US" sz="1800" baseline="0" dirty="0">
                          <a:latin typeface="Trebuchet MS"/>
                          <a:cs typeface="Trebuchet MS"/>
                        </a:rPr>
                        <a:t> Members </a:t>
                      </a:r>
                      <a:r>
                        <a:rPr lang="en-US" sz="1800" dirty="0">
                          <a:latin typeface="Trebuchet MS"/>
                          <a:cs typeface="Trebuchet MS"/>
                        </a:rPr>
                        <a:t>On or After April 2, 2012:</a:t>
                      </a:r>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800000"/>
                    </a:solidFill>
                  </a:tcPr>
                </a:tc>
                <a:extLst>
                  <a:ext uri="{0D108BD9-81ED-4DB2-BD59-A6C34878D82A}">
                    <a16:rowId xmlns:a16="http://schemas.microsoft.com/office/drawing/2014/main" val="10000"/>
                  </a:ext>
                </a:extLst>
              </a:tr>
              <a:tr h="1950720">
                <a:tc>
                  <a:txBody>
                    <a:bodyPr/>
                    <a:lstStyle/>
                    <a:p>
                      <a:r>
                        <a:rPr lang="en-US" altLang="en-US" sz="1600" dirty="0">
                          <a:latin typeface="Trebuchet MS"/>
                          <a:cs typeface="Trebuchet MS"/>
                        </a:rPr>
                        <a:t>32 years of service + age 65</a:t>
                      </a:r>
                      <a:br>
                        <a:rPr lang="en-US" altLang="en-US" sz="1600" dirty="0">
                          <a:latin typeface="Trebuchet MS"/>
                          <a:cs typeface="Trebuchet MS"/>
                        </a:rPr>
                      </a:br>
                      <a:endParaRPr lang="en-US" altLang="en-US" sz="1600" dirty="0">
                        <a:latin typeface="Trebuchet MS"/>
                        <a:cs typeface="Trebuchet M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600" i="1" dirty="0">
                          <a:latin typeface="Trebuchet MS"/>
                          <a:cs typeface="Trebuchet MS"/>
                        </a:rPr>
                        <a:t>(Of course, this is just shorthand and </a:t>
                      </a:r>
                      <a:br>
                        <a:rPr lang="en-US" altLang="en-US" sz="1600" i="1" dirty="0">
                          <a:latin typeface="Trebuchet MS"/>
                          <a:cs typeface="Trebuchet MS"/>
                        </a:rPr>
                      </a:br>
                      <a:r>
                        <a:rPr lang="en-US" altLang="en-US" sz="1600" b="1" i="1" dirty="0">
                          <a:latin typeface="Trebuchet MS"/>
                          <a:cs typeface="Trebuchet MS"/>
                        </a:rPr>
                        <a:t>NOT</a:t>
                      </a:r>
                      <a:r>
                        <a:rPr lang="en-US" altLang="en-US" sz="1600" i="1" dirty="0">
                          <a:latin typeface="Trebuchet MS"/>
                          <a:cs typeface="Trebuchet MS"/>
                        </a:rPr>
                        <a:t> the only way to achieve 80 percent)</a:t>
                      </a:r>
                    </a:p>
                  </a:txBody>
                  <a:tcP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tc>
                  <a:txBody>
                    <a:bodyPr/>
                    <a:lstStyle/>
                    <a:p>
                      <a:r>
                        <a:rPr lang="en-US" altLang="en-US" sz="1600" dirty="0">
                          <a:latin typeface="Trebuchet MS"/>
                          <a:cs typeface="Trebuchet MS"/>
                        </a:rPr>
                        <a:t> 32 years of service + age 67</a:t>
                      </a:r>
                      <a:br>
                        <a:rPr lang="en-US" altLang="en-US" sz="1600" dirty="0">
                          <a:latin typeface="Trebuchet MS"/>
                          <a:cs typeface="Trebuchet MS"/>
                        </a:rPr>
                      </a:br>
                      <a:endParaRPr lang="en-US" altLang="en-US" sz="1600" dirty="0">
                        <a:latin typeface="Trebuchet MS"/>
                        <a:cs typeface="Trebuchet M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600" i="1" dirty="0">
                          <a:latin typeface="Trebuchet MS"/>
                          <a:cs typeface="Trebuchet MS"/>
                        </a:rPr>
                        <a:t>(This is also </a:t>
                      </a:r>
                      <a:r>
                        <a:rPr lang="en-US" altLang="en-US" sz="1600" b="1" i="1" dirty="0">
                          <a:latin typeface="Trebuchet MS"/>
                          <a:cs typeface="Trebuchet MS"/>
                        </a:rPr>
                        <a:t>NOT</a:t>
                      </a:r>
                      <a:r>
                        <a:rPr lang="en-US" altLang="en-US" sz="1600" i="1" dirty="0">
                          <a:latin typeface="Trebuchet MS"/>
                          <a:cs typeface="Trebuchet MS"/>
                        </a:rPr>
                        <a:t> the only way to achieve 80 percent, and those in this category </a:t>
                      </a:r>
                      <a:br>
                        <a:rPr lang="en-US" altLang="en-US" sz="1600" i="1" dirty="0">
                          <a:latin typeface="Trebuchet MS"/>
                          <a:cs typeface="Trebuchet MS"/>
                        </a:rPr>
                      </a:br>
                      <a:r>
                        <a:rPr lang="en-US" altLang="en-US" sz="1600" i="1" dirty="0">
                          <a:latin typeface="Trebuchet MS"/>
                          <a:cs typeface="Trebuchet MS"/>
                        </a:rPr>
                        <a:t>will have age factors slightly altered after they have been in service more than </a:t>
                      </a:r>
                      <a:br>
                        <a:rPr lang="en-US" altLang="en-US" sz="1600" i="1" dirty="0">
                          <a:latin typeface="Trebuchet MS"/>
                          <a:cs typeface="Trebuchet MS"/>
                        </a:rPr>
                      </a:br>
                      <a:r>
                        <a:rPr lang="en-US" altLang="en-US" sz="1600" i="1" dirty="0">
                          <a:latin typeface="Trebuchet MS"/>
                          <a:cs typeface="Trebuchet MS"/>
                        </a:rPr>
                        <a:t>30 years.)</a:t>
                      </a:r>
                    </a:p>
                  </a:txBody>
                  <a:tcP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9412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Matter Of Time…</a:t>
            </a:r>
          </a:p>
        </p:txBody>
      </p:sp>
      <p:sp>
        <p:nvSpPr>
          <p:cNvPr id="3" name="Content Placeholder 2"/>
          <p:cNvSpPr>
            <a:spLocks noGrp="1"/>
          </p:cNvSpPr>
          <p:nvPr>
            <p:ph idx="1"/>
          </p:nvPr>
        </p:nvSpPr>
        <p:spPr/>
        <p:txBody>
          <a:bodyPr>
            <a:normAutofit/>
          </a:bodyPr>
          <a:lstStyle/>
          <a:p>
            <a:r>
              <a:rPr lang="en-US" dirty="0"/>
              <a:t>Present employment (full year </a:t>
            </a:r>
            <a:r>
              <a:rPr lang="en-US" i="1" dirty="0"/>
              <a:t>vs.</a:t>
            </a:r>
            <a:r>
              <a:rPr lang="en-US" dirty="0"/>
              <a:t> school year)</a:t>
            </a:r>
          </a:p>
          <a:p>
            <a:r>
              <a:rPr lang="en-US" dirty="0"/>
              <a:t>Transfers of time from one retirement system to another</a:t>
            </a:r>
          </a:p>
          <a:p>
            <a:r>
              <a:rPr lang="en-US" dirty="0"/>
              <a:t>Buy back of prior non-membership time</a:t>
            </a:r>
          </a:p>
          <a:p>
            <a:r>
              <a:rPr lang="en-US" dirty="0"/>
              <a:t>Redeposit of prior membership time</a:t>
            </a:r>
          </a:p>
          <a:p>
            <a:r>
              <a:rPr lang="en-US" dirty="0"/>
              <a:t>Veteran’s buyback</a:t>
            </a:r>
          </a:p>
        </p:txBody>
      </p:sp>
      <p:sp>
        <p:nvSpPr>
          <p:cNvPr id="4" name="Slide Number Placeholder 3"/>
          <p:cNvSpPr>
            <a:spLocks noGrp="1"/>
          </p:cNvSpPr>
          <p:nvPr>
            <p:ph type="sldNum" sz="quarter" idx="4"/>
          </p:nvPr>
        </p:nvSpPr>
        <p:spPr/>
        <p:txBody>
          <a:bodyPr/>
          <a:lstStyle/>
          <a:p>
            <a:fld id="{5C0040DD-D5D8-4D5E-BA2F-D4334376CA30}" type="slidenum">
              <a:rPr lang="en-US" smtClean="0"/>
              <a:t>13</a:t>
            </a:fld>
            <a:endParaRPr lang="en-US"/>
          </a:p>
        </p:txBody>
      </p:sp>
    </p:spTree>
    <p:extLst>
      <p:ext uri="{BB962C8B-B14F-4D97-AF65-F5344CB8AC3E}">
        <p14:creationId xmlns:p14="http://schemas.microsoft.com/office/powerpoint/2010/main" val="1583378822"/>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Transfers</a:t>
            </a:r>
          </a:p>
        </p:txBody>
      </p:sp>
      <p:sp>
        <p:nvSpPr>
          <p:cNvPr id="3" name="Content Placeholder 2"/>
          <p:cNvSpPr>
            <a:spLocks noGrp="1"/>
          </p:cNvSpPr>
          <p:nvPr>
            <p:ph idx="1"/>
          </p:nvPr>
        </p:nvSpPr>
        <p:spPr/>
        <p:txBody>
          <a:bodyPr/>
          <a:lstStyle/>
          <a:p>
            <a:r>
              <a:rPr lang="en-US" dirty="0"/>
              <a:t>If you go directly from employment in one retirement system to employment in another, your retirement account should transfer with you to the second system.</a:t>
            </a:r>
          </a:p>
          <a:p>
            <a:r>
              <a:rPr lang="en-US" dirty="0"/>
              <a:t>There are special rules for someone who has been a dual member of two different retirement systems on or after January 1, 2010.</a:t>
            </a:r>
          </a:p>
          <a:p>
            <a:endParaRPr lang="en-US" dirty="0"/>
          </a:p>
        </p:txBody>
      </p:sp>
      <p:sp>
        <p:nvSpPr>
          <p:cNvPr id="4" name="Slide Number Placeholder 3"/>
          <p:cNvSpPr>
            <a:spLocks noGrp="1"/>
          </p:cNvSpPr>
          <p:nvPr>
            <p:ph type="sldNum" sz="quarter" idx="4"/>
          </p:nvPr>
        </p:nvSpPr>
        <p:spPr/>
        <p:txBody>
          <a:bodyPr/>
          <a:lstStyle/>
          <a:p>
            <a:fld id="{5C0040DD-D5D8-4D5E-BA2F-D4334376CA30}" type="slidenum">
              <a:rPr lang="en-US" smtClean="0"/>
              <a:t>14</a:t>
            </a:fld>
            <a:endParaRPr lang="en-US"/>
          </a:p>
        </p:txBody>
      </p:sp>
    </p:spTree>
    <p:extLst>
      <p:ext uri="{BB962C8B-B14F-4D97-AF65-F5344CB8AC3E}">
        <p14:creationId xmlns:p14="http://schemas.microsoft.com/office/powerpoint/2010/main" val="2306208624"/>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Buybacks Of Earlier,</a:t>
            </a:r>
            <a:br>
              <a:rPr lang="en-US" dirty="0"/>
            </a:br>
            <a:r>
              <a:rPr lang="en-US" dirty="0"/>
              <a:t>Non-membership Time</a:t>
            </a:r>
          </a:p>
        </p:txBody>
      </p:sp>
      <p:sp>
        <p:nvSpPr>
          <p:cNvPr id="3" name="Content Placeholder 2"/>
          <p:cNvSpPr>
            <a:spLocks noGrp="1"/>
          </p:cNvSpPr>
          <p:nvPr>
            <p:ph idx="1"/>
          </p:nvPr>
        </p:nvSpPr>
        <p:spPr/>
        <p:txBody>
          <a:bodyPr/>
          <a:lstStyle/>
          <a:p>
            <a:r>
              <a:rPr lang="en-US" dirty="0"/>
              <a:t>Sometimes permissible, but not always.</a:t>
            </a:r>
          </a:p>
          <a:p>
            <a:r>
              <a:rPr lang="en-US" dirty="0"/>
              <a:t>Conditions spelled out in Chapter 32, Section 3(5) or Section 4(2)(c) must be met.</a:t>
            </a:r>
          </a:p>
          <a:p>
            <a:r>
              <a:rPr lang="en-US" dirty="0"/>
              <a:t>The section under which the buyback is being made will determine what interest rate will be used in making the purchase.</a:t>
            </a:r>
          </a:p>
          <a:p>
            <a:pPr marL="0" indent="0">
              <a:buNone/>
            </a:pPr>
            <a:endParaRPr lang="en-US" dirty="0"/>
          </a:p>
        </p:txBody>
      </p:sp>
      <p:sp>
        <p:nvSpPr>
          <p:cNvPr id="4" name="Slide Number Placeholder 3"/>
          <p:cNvSpPr>
            <a:spLocks noGrp="1"/>
          </p:cNvSpPr>
          <p:nvPr>
            <p:ph type="sldNum" sz="quarter" idx="4"/>
          </p:nvPr>
        </p:nvSpPr>
        <p:spPr/>
        <p:txBody>
          <a:bodyPr/>
          <a:lstStyle/>
          <a:p>
            <a:fld id="{5C0040DD-D5D8-4D5E-BA2F-D4334376CA30}" type="slidenum">
              <a:rPr lang="en-US" smtClean="0"/>
              <a:t>15</a:t>
            </a:fld>
            <a:endParaRPr lang="en-US"/>
          </a:p>
        </p:txBody>
      </p:sp>
    </p:spTree>
    <p:extLst>
      <p:ext uri="{BB962C8B-B14F-4D97-AF65-F5344CB8AC3E}">
        <p14:creationId xmlns:p14="http://schemas.microsoft.com/office/powerpoint/2010/main" val="641415087"/>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Redeposits	</a:t>
            </a:r>
          </a:p>
        </p:txBody>
      </p:sp>
      <p:sp>
        <p:nvSpPr>
          <p:cNvPr id="3" name="Content Placeholder 2"/>
          <p:cNvSpPr>
            <a:spLocks noGrp="1"/>
          </p:cNvSpPr>
          <p:nvPr>
            <p:ph idx="1"/>
          </p:nvPr>
        </p:nvSpPr>
        <p:spPr>
          <a:xfrm>
            <a:off x="457200" y="1752600"/>
            <a:ext cx="8229600" cy="4648200"/>
          </a:xfrm>
        </p:spPr>
        <p:txBody>
          <a:bodyPr>
            <a:noAutofit/>
          </a:bodyPr>
          <a:lstStyle/>
          <a:p>
            <a:r>
              <a:rPr lang="en-US" altLang="en-US" dirty="0"/>
              <a:t>Member in service has 12 years of service.</a:t>
            </a:r>
          </a:p>
          <a:p>
            <a:r>
              <a:rPr lang="en-US" altLang="en-US" dirty="0"/>
              <a:t>Leaves employment, and withdraws funds </a:t>
            </a:r>
            <a:br>
              <a:rPr lang="en-US" altLang="en-US" dirty="0"/>
            </a:br>
            <a:r>
              <a:rPr lang="en-US" altLang="en-US" dirty="0"/>
              <a:t>from retirement system.</a:t>
            </a:r>
          </a:p>
          <a:p>
            <a:r>
              <a:rPr lang="en-US" altLang="en-US" dirty="0"/>
              <a:t>Returns 7 years later.</a:t>
            </a:r>
          </a:p>
          <a:p>
            <a:r>
              <a:rPr lang="en-US" altLang="en-US" dirty="0"/>
              <a:t>Has 1 year from the date of re-entry or </a:t>
            </a:r>
            <a:br>
              <a:rPr lang="en-US" altLang="en-US" dirty="0"/>
            </a:br>
            <a:r>
              <a:rPr lang="en-US" altLang="en-US" dirty="0"/>
              <a:t>re-instatement to buy back refunded time </a:t>
            </a:r>
            <a:br>
              <a:rPr lang="en-US" altLang="en-US" dirty="0"/>
            </a:br>
            <a:r>
              <a:rPr lang="en-US" altLang="en-US" dirty="0"/>
              <a:t>using buyback interest.</a:t>
            </a:r>
          </a:p>
          <a:p>
            <a:r>
              <a:rPr lang="en-US" altLang="en-US" dirty="0"/>
              <a:t>If more than a year lapses, must make the buyback using actuarial assumed interest.</a:t>
            </a:r>
          </a:p>
        </p:txBody>
      </p:sp>
      <p:sp>
        <p:nvSpPr>
          <p:cNvPr id="4" name="Slide Number Placeholder 3"/>
          <p:cNvSpPr>
            <a:spLocks noGrp="1"/>
          </p:cNvSpPr>
          <p:nvPr>
            <p:ph type="sldNum" sz="quarter" idx="4"/>
          </p:nvPr>
        </p:nvSpPr>
        <p:spPr/>
        <p:txBody>
          <a:bodyPr/>
          <a:lstStyle/>
          <a:p>
            <a:fld id="{5C0040DD-D5D8-4D5E-BA2F-D4334376CA30}" type="slidenum">
              <a:rPr lang="en-US" smtClean="0"/>
              <a:t>16</a:t>
            </a:fld>
            <a:endParaRPr lang="en-US"/>
          </a:p>
        </p:txBody>
      </p:sp>
    </p:spTree>
    <p:extLst>
      <p:ext uri="{BB962C8B-B14F-4D97-AF65-F5344CB8AC3E}">
        <p14:creationId xmlns:p14="http://schemas.microsoft.com/office/powerpoint/2010/main" val="1391315356"/>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71600"/>
          </a:xfrm>
        </p:spPr>
        <p:txBody>
          <a:bodyPr>
            <a:normAutofit/>
          </a:bodyPr>
          <a:lstStyle/>
          <a:p>
            <a:r>
              <a:rPr lang="en-US" dirty="0"/>
              <a:t>Purchase Of Up To 4 Years:  Veterans</a:t>
            </a:r>
          </a:p>
        </p:txBody>
      </p:sp>
      <p:sp>
        <p:nvSpPr>
          <p:cNvPr id="3" name="Content Placeholder 2"/>
          <p:cNvSpPr>
            <a:spLocks noGrp="1"/>
          </p:cNvSpPr>
          <p:nvPr>
            <p:ph idx="1"/>
          </p:nvPr>
        </p:nvSpPr>
        <p:spPr>
          <a:xfrm>
            <a:off x="457200" y="1837808"/>
            <a:ext cx="8229600" cy="4639192"/>
          </a:xfrm>
        </p:spPr>
        <p:txBody>
          <a:bodyPr>
            <a:normAutofit fontScale="77500" lnSpcReduction="20000"/>
          </a:bodyPr>
          <a:lstStyle/>
          <a:p>
            <a:pPr>
              <a:spcBef>
                <a:spcPts val="0"/>
              </a:spcBef>
            </a:pPr>
            <a:r>
              <a:rPr lang="en-US" sz="3300" dirty="0"/>
              <a:t>Purchase of up to 4 years of prior military service</a:t>
            </a:r>
          </a:p>
          <a:p>
            <a:pPr marL="914400" lvl="1" indent="-514350">
              <a:lnSpc>
                <a:spcPts val="2300"/>
              </a:lnSpc>
              <a:spcBef>
                <a:spcPts val="600"/>
              </a:spcBef>
              <a:buFont typeface="+mj-lt"/>
              <a:buAutoNum type="alphaLcParenR"/>
            </a:pPr>
            <a:r>
              <a:rPr lang="en-US" dirty="0"/>
              <a:t>10 % of regular compensation when the member most recently established membership in the system</a:t>
            </a:r>
          </a:p>
          <a:p>
            <a:pPr marL="914400" lvl="1" indent="-514350">
              <a:lnSpc>
                <a:spcPts val="2300"/>
              </a:lnSpc>
              <a:spcBef>
                <a:spcPts val="600"/>
              </a:spcBef>
              <a:buFont typeface="+mj-lt"/>
              <a:buAutoNum type="alphaLcParenR"/>
            </a:pPr>
            <a:r>
              <a:rPr lang="en-US" dirty="0"/>
              <a:t>5 to 1 ratio for national guard and active reserve time </a:t>
            </a:r>
            <a:r>
              <a:rPr lang="en-US" b="1" dirty="0"/>
              <a:t>MUST</a:t>
            </a:r>
            <a:r>
              <a:rPr lang="en-US" dirty="0"/>
              <a:t> qualify as a veteran</a:t>
            </a:r>
          </a:p>
          <a:p>
            <a:pPr marL="914400" lvl="1" indent="-514350">
              <a:lnSpc>
                <a:spcPts val="2300"/>
              </a:lnSpc>
              <a:spcBef>
                <a:spcPts val="600"/>
              </a:spcBef>
              <a:buFont typeface="+mj-lt"/>
              <a:buAutoNum type="alphaLcParenR"/>
            </a:pPr>
            <a:r>
              <a:rPr lang="en-US" dirty="0"/>
              <a:t>active duty leave time </a:t>
            </a:r>
            <a:r>
              <a:rPr lang="en-US" b="1" u="sng" dirty="0">
                <a:solidFill>
                  <a:srgbClr val="800000"/>
                </a:solidFill>
              </a:rPr>
              <a:t>cannot</a:t>
            </a:r>
            <a:r>
              <a:rPr lang="en-US" dirty="0">
                <a:solidFill>
                  <a:srgbClr val="800000"/>
                </a:solidFill>
              </a:rPr>
              <a:t> </a:t>
            </a:r>
            <a:r>
              <a:rPr lang="en-US" dirty="0"/>
              <a:t>be counted towards buyback</a:t>
            </a:r>
          </a:p>
          <a:p>
            <a:pPr marL="914400" lvl="1" indent="-514350">
              <a:lnSpc>
                <a:spcPts val="2300"/>
              </a:lnSpc>
              <a:spcBef>
                <a:spcPts val="600"/>
              </a:spcBef>
              <a:buFont typeface="+mj-lt"/>
              <a:buAutoNum type="alphaLcParenR"/>
            </a:pPr>
            <a:r>
              <a:rPr lang="en-US" dirty="0"/>
              <a:t>member has 180 days from notice to begin purchase process</a:t>
            </a:r>
          </a:p>
          <a:p>
            <a:pPr marL="914400" lvl="1" indent="-514350">
              <a:lnSpc>
                <a:spcPts val="2300"/>
              </a:lnSpc>
              <a:spcBef>
                <a:spcPts val="600"/>
              </a:spcBef>
              <a:buFont typeface="+mj-lt"/>
              <a:buAutoNum type="alphaLcParenR"/>
            </a:pPr>
            <a:r>
              <a:rPr lang="en-US" dirty="0"/>
              <a:t>active duty for training for the Nat. Guard and Reserves is excluded</a:t>
            </a:r>
          </a:p>
          <a:p>
            <a:pPr marL="914400" lvl="1" indent="-514350">
              <a:lnSpc>
                <a:spcPts val="2300"/>
              </a:lnSpc>
              <a:spcBef>
                <a:spcPts val="600"/>
              </a:spcBef>
              <a:buFont typeface="+mj-lt"/>
              <a:buAutoNum type="alphaLcParenR"/>
            </a:pPr>
            <a:r>
              <a:rPr lang="en-US" dirty="0"/>
              <a:t>requirement of 10 years of service before buyback was removed by c. 468 of 2002</a:t>
            </a:r>
          </a:p>
          <a:p>
            <a:pPr marL="914400" lvl="1" indent="-514350">
              <a:lnSpc>
                <a:spcPts val="2300"/>
              </a:lnSpc>
              <a:spcBef>
                <a:spcPts val="600"/>
              </a:spcBef>
              <a:buFont typeface="+mj-lt"/>
              <a:buAutoNum type="alphaLcParenR"/>
            </a:pPr>
            <a:r>
              <a:rPr lang="en-US" dirty="0"/>
              <a:t>must be a member in service</a:t>
            </a:r>
          </a:p>
        </p:txBody>
      </p:sp>
      <p:sp>
        <p:nvSpPr>
          <p:cNvPr id="4" name="Slide Number Placeholder 3"/>
          <p:cNvSpPr>
            <a:spLocks noGrp="1"/>
          </p:cNvSpPr>
          <p:nvPr>
            <p:ph type="sldNum" sz="quarter" idx="4"/>
          </p:nvPr>
        </p:nvSpPr>
        <p:spPr>
          <a:xfrm>
            <a:off x="8077200" y="6629400"/>
            <a:ext cx="685800" cy="228600"/>
          </a:xfrm>
          <a:prstGeom prst="rect">
            <a:avLst/>
          </a:prstGeom>
        </p:spPr>
        <p:txBody>
          <a:bodyPr/>
          <a:lstStyle/>
          <a:p>
            <a:fld id="{89720510-F2E8-4996-B841-76CBA30EB300}" type="slidenum">
              <a:rPr lang="en-US" smtClean="0"/>
              <a:t>17</a:t>
            </a:fld>
            <a:endParaRPr lang="en-US"/>
          </a:p>
        </p:txBody>
      </p:sp>
    </p:spTree>
    <p:extLst>
      <p:ext uri="{BB962C8B-B14F-4D97-AF65-F5344CB8AC3E}">
        <p14:creationId xmlns:p14="http://schemas.microsoft.com/office/powerpoint/2010/main" val="842506395"/>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a:bodyPr>
          <a:lstStyle/>
          <a:p>
            <a:pPr eaLnBrk="1" hangingPunct="1"/>
            <a:r>
              <a:rPr lang="en-US" altLang="en-US" dirty="0"/>
              <a:t>Making It To Retirement: </a:t>
            </a:r>
            <a:br>
              <a:rPr lang="en-US" altLang="en-US" dirty="0"/>
            </a:br>
            <a:r>
              <a:rPr lang="en-US" altLang="en-US" dirty="0"/>
              <a:t>3 Possible Options	</a:t>
            </a:r>
          </a:p>
        </p:txBody>
      </p:sp>
      <p:sp>
        <p:nvSpPr>
          <p:cNvPr id="31747" name="Rectangle 3"/>
          <p:cNvSpPr>
            <a:spLocks noGrp="1" noChangeArrowheads="1"/>
          </p:cNvSpPr>
          <p:nvPr>
            <p:ph idx="1"/>
          </p:nvPr>
        </p:nvSpPr>
        <p:spPr/>
        <p:txBody>
          <a:bodyPr/>
          <a:lstStyle/>
          <a:p>
            <a:pPr eaLnBrk="1" hangingPunct="1">
              <a:defRPr/>
            </a:pPr>
            <a:r>
              <a:rPr lang="en-US" dirty="0"/>
              <a:t>Option A</a:t>
            </a:r>
          </a:p>
          <a:p>
            <a:pPr eaLnBrk="1" hangingPunct="1">
              <a:defRPr/>
            </a:pPr>
            <a:r>
              <a:rPr lang="en-US" dirty="0"/>
              <a:t>Option B</a:t>
            </a:r>
          </a:p>
          <a:p>
            <a:pPr eaLnBrk="1" hangingPunct="1">
              <a:defRPr/>
            </a:pPr>
            <a:r>
              <a:rPr lang="en-US" dirty="0"/>
              <a:t>Option C</a:t>
            </a:r>
          </a:p>
          <a:p>
            <a:pPr eaLnBrk="1" hangingPunct="1">
              <a:defRPr/>
            </a:pPr>
            <a:r>
              <a:rPr lang="en-US" dirty="0"/>
              <a:t>These options are available to superannuation, termination, ordinary disability retirement and accidental disability retirement.</a:t>
            </a:r>
          </a:p>
          <a:p>
            <a:pPr eaLnBrk="1" hangingPunct="1">
              <a:defRPr/>
            </a:pPr>
            <a:endParaRPr lang="en-US" dirty="0"/>
          </a:p>
          <a:p>
            <a:pPr marL="0" indent="0" eaLnBrk="1" hangingPunct="1">
              <a:buFont typeface="Wingdings" pitchFamily="2" charset="2"/>
              <a:buNone/>
              <a:defRPr/>
            </a:pPr>
            <a:endParaRPr lang="en-US" dirty="0"/>
          </a:p>
        </p:txBody>
      </p:sp>
      <p:sp>
        <p:nvSpPr>
          <p:cNvPr id="2" name="Slide Number Placeholder 1"/>
          <p:cNvSpPr>
            <a:spLocks noGrp="1"/>
          </p:cNvSpPr>
          <p:nvPr>
            <p:ph type="sldNum" sz="quarter" idx="4"/>
          </p:nvPr>
        </p:nvSpPr>
        <p:spPr/>
        <p:txBody>
          <a:bodyPr/>
          <a:lstStyle/>
          <a:p>
            <a:fld id="{5C0040DD-D5D8-4D5E-BA2F-D4334376CA30}" type="slidenum">
              <a:rPr lang="en-US" smtClean="0"/>
              <a:t>18</a:t>
            </a:fld>
            <a:endParaRPr lang="en-US"/>
          </a:p>
        </p:txBody>
      </p:sp>
    </p:spTree>
    <p:extLst>
      <p:ext uri="{BB962C8B-B14F-4D97-AF65-F5344CB8AC3E}">
        <p14:creationId xmlns:p14="http://schemas.microsoft.com/office/powerpoint/2010/main" val="239904226"/>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a:bodyPr>
          <a:lstStyle/>
          <a:p>
            <a:pPr eaLnBrk="1" hangingPunct="1"/>
            <a:r>
              <a:rPr lang="en-US" altLang="en-US" dirty="0">
                <a:solidFill>
                  <a:srgbClr val="000000"/>
                </a:solidFill>
              </a:rPr>
              <a:t>Option A	</a:t>
            </a:r>
          </a:p>
        </p:txBody>
      </p:sp>
      <p:sp>
        <p:nvSpPr>
          <p:cNvPr id="37891" name="Rectangle 3"/>
          <p:cNvSpPr>
            <a:spLocks noGrp="1" noChangeArrowheads="1"/>
          </p:cNvSpPr>
          <p:nvPr>
            <p:ph idx="1"/>
          </p:nvPr>
        </p:nvSpPr>
        <p:spPr/>
        <p:txBody>
          <a:bodyPr>
            <a:normAutofit/>
          </a:bodyPr>
          <a:lstStyle/>
          <a:p>
            <a:pPr eaLnBrk="1" hangingPunct="1"/>
            <a:r>
              <a:rPr lang="en-US" altLang="en-US" dirty="0"/>
              <a:t>Gets the largest possible retirement allowance, known as “Life Annuity”</a:t>
            </a:r>
          </a:p>
          <a:p>
            <a:pPr eaLnBrk="1" hangingPunct="1"/>
            <a:r>
              <a:rPr lang="en-US" altLang="en-US" dirty="0"/>
              <a:t>Upon his death, no money payable to anyone except:</a:t>
            </a:r>
          </a:p>
          <a:p>
            <a:pPr lvl="1"/>
            <a:r>
              <a:rPr lang="en-US" altLang="en-US" dirty="0"/>
              <a:t>If he dies on the 16</a:t>
            </a:r>
            <a:r>
              <a:rPr lang="en-US" altLang="en-US" baseline="30000" dirty="0"/>
              <a:t>th</a:t>
            </a:r>
            <a:r>
              <a:rPr lang="en-US" altLang="en-US" dirty="0"/>
              <a:t> of September, for example, his estate will be due 16 days of retirement allowance</a:t>
            </a:r>
            <a:br>
              <a:rPr lang="en-US" altLang="en-US" dirty="0"/>
            </a:br>
            <a:endParaRPr lang="en-US" altLang="en-US" dirty="0"/>
          </a:p>
        </p:txBody>
      </p:sp>
      <p:sp>
        <p:nvSpPr>
          <p:cNvPr id="2" name="Slide Number Placeholder 1"/>
          <p:cNvSpPr>
            <a:spLocks noGrp="1"/>
          </p:cNvSpPr>
          <p:nvPr>
            <p:ph type="sldNum" sz="quarter" idx="4"/>
          </p:nvPr>
        </p:nvSpPr>
        <p:spPr/>
        <p:txBody>
          <a:bodyPr/>
          <a:lstStyle/>
          <a:p>
            <a:fld id="{5C0040DD-D5D8-4D5E-BA2F-D4334376CA30}" type="slidenum">
              <a:rPr lang="en-US" smtClean="0"/>
              <a:t>19</a:t>
            </a:fld>
            <a:endParaRPr lang="en-US"/>
          </a:p>
        </p:txBody>
      </p:sp>
    </p:spTree>
    <p:extLst>
      <p:ext uri="{BB962C8B-B14F-4D97-AF65-F5344CB8AC3E}">
        <p14:creationId xmlns:p14="http://schemas.microsoft.com/office/powerpoint/2010/main" val="332572942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This Work?</a:t>
            </a:r>
          </a:p>
        </p:txBody>
      </p:sp>
      <p:sp>
        <p:nvSpPr>
          <p:cNvPr id="3" name="Content Placeholder 2"/>
          <p:cNvSpPr>
            <a:spLocks noGrp="1"/>
          </p:cNvSpPr>
          <p:nvPr>
            <p:ph idx="1"/>
          </p:nvPr>
        </p:nvSpPr>
        <p:spPr/>
        <p:txBody>
          <a:bodyPr>
            <a:normAutofit/>
          </a:bodyPr>
          <a:lstStyle/>
          <a:p>
            <a:r>
              <a:rPr lang="en-US" dirty="0"/>
              <a:t>Retirement allowances are provided for under M.G.L. c. 32.</a:t>
            </a:r>
          </a:p>
          <a:p>
            <a:r>
              <a:rPr lang="en-US" dirty="0"/>
              <a:t>Your retirement allowance will be calculated based upon your group classification, salary, years of creditable service </a:t>
            </a:r>
            <a:r>
              <a:rPr lang="en-US" dirty="0">
                <a:latin typeface="Arial"/>
                <a:cs typeface="Arial"/>
              </a:rPr>
              <a:t>&amp;</a:t>
            </a:r>
            <a:r>
              <a:rPr lang="en-US" dirty="0"/>
              <a:t> age.</a:t>
            </a:r>
          </a:p>
          <a:p>
            <a:r>
              <a:rPr lang="en-US" dirty="0"/>
              <a:t>In addition, the </a:t>
            </a:r>
            <a:r>
              <a:rPr lang="en-US" b="1" i="1" dirty="0">
                <a:solidFill>
                  <a:srgbClr val="800000"/>
                </a:solidFill>
                <a:effectLst>
                  <a:outerShdw blurRad="38100" dist="38100" dir="2700000" algn="tl">
                    <a:srgbClr val="000000">
                      <a:alpha val="43137"/>
                    </a:srgbClr>
                  </a:outerShdw>
                </a:effectLst>
              </a:rPr>
              <a:t>date</a:t>
            </a:r>
            <a:r>
              <a:rPr lang="en-US" b="1" i="1" dirty="0">
                <a:solidFill>
                  <a:schemeClr val="accent6">
                    <a:lumMod val="50000"/>
                  </a:schemeClr>
                </a:solidFill>
                <a:effectLst>
                  <a:outerShdw blurRad="38100" dist="38100" dir="2700000" algn="tl">
                    <a:srgbClr val="000000">
                      <a:alpha val="43137"/>
                    </a:srgbClr>
                  </a:outerShdw>
                </a:effectLst>
              </a:rPr>
              <a:t> </a:t>
            </a:r>
            <a:r>
              <a:rPr lang="en-US" dirty="0"/>
              <a:t>you entered service will play key role in determining when you will be entitled to a retirement allowance and what the amount will be.</a:t>
            </a:r>
          </a:p>
        </p:txBody>
      </p:sp>
      <p:sp>
        <p:nvSpPr>
          <p:cNvPr id="4" name="Slide Number Placeholder 3"/>
          <p:cNvSpPr>
            <a:spLocks noGrp="1"/>
          </p:cNvSpPr>
          <p:nvPr>
            <p:ph type="sldNum" sz="quarter" idx="4"/>
          </p:nvPr>
        </p:nvSpPr>
        <p:spPr/>
        <p:txBody>
          <a:bodyPr/>
          <a:lstStyle/>
          <a:p>
            <a:fld id="{5C0040DD-D5D8-4D5E-BA2F-D4334376CA30}" type="slidenum">
              <a:rPr lang="en-US" smtClean="0"/>
              <a:t>2</a:t>
            </a:fld>
            <a:endParaRPr lang="en-US"/>
          </a:p>
        </p:txBody>
      </p:sp>
    </p:spTree>
    <p:extLst>
      <p:ext uri="{BB962C8B-B14F-4D97-AF65-F5344CB8AC3E}">
        <p14:creationId xmlns:p14="http://schemas.microsoft.com/office/powerpoint/2010/main" val="4222832200"/>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dirty="0">
                <a:solidFill>
                  <a:srgbClr val="000000"/>
                </a:solidFill>
              </a:rPr>
              <a:t>Option B</a:t>
            </a:r>
          </a:p>
        </p:txBody>
      </p:sp>
      <p:sp>
        <p:nvSpPr>
          <p:cNvPr id="38915" name="Rectangle 3"/>
          <p:cNvSpPr>
            <a:spLocks noGrp="1" noChangeArrowheads="1"/>
          </p:cNvSpPr>
          <p:nvPr>
            <p:ph idx="1"/>
          </p:nvPr>
        </p:nvSpPr>
        <p:spPr/>
        <p:txBody>
          <a:bodyPr/>
          <a:lstStyle/>
          <a:p>
            <a:pPr eaLnBrk="1" hangingPunct="1"/>
            <a:r>
              <a:rPr lang="en-US" altLang="en-US" dirty="0"/>
              <a:t>May be selected by retiree.</a:t>
            </a:r>
          </a:p>
          <a:p>
            <a:pPr eaLnBrk="1" hangingPunct="1"/>
            <a:r>
              <a:rPr lang="en-US" altLang="en-US" dirty="0"/>
              <a:t>But also the “default” option to which those who fail to select an option are assigned.</a:t>
            </a:r>
          </a:p>
          <a:p>
            <a:pPr eaLnBrk="1" hangingPunct="1"/>
            <a:r>
              <a:rPr lang="en-US" altLang="en-US" dirty="0"/>
              <a:t>Option B provides a lifetime allowance that is 1% to 5% less per month than Option A.</a:t>
            </a:r>
          </a:p>
          <a:p>
            <a:pPr eaLnBrk="1" hangingPunct="1"/>
            <a:r>
              <a:rPr lang="en-US" altLang="en-US" dirty="0"/>
              <a:t>The member’s annuity account is gradually depleted by an amount equal to the annuity portion of your retirement allowance.</a:t>
            </a:r>
          </a:p>
          <a:p>
            <a:pPr eaLnBrk="1" hangingPunct="1"/>
            <a:endParaRPr lang="en-US" altLang="en-US" sz="2400" dirty="0"/>
          </a:p>
        </p:txBody>
      </p:sp>
      <p:sp>
        <p:nvSpPr>
          <p:cNvPr id="2" name="Slide Number Placeholder 1"/>
          <p:cNvSpPr>
            <a:spLocks noGrp="1"/>
          </p:cNvSpPr>
          <p:nvPr>
            <p:ph type="sldNum" sz="quarter" idx="4"/>
          </p:nvPr>
        </p:nvSpPr>
        <p:spPr/>
        <p:txBody>
          <a:bodyPr/>
          <a:lstStyle/>
          <a:p>
            <a:fld id="{5C0040DD-D5D8-4D5E-BA2F-D4334376CA30}" type="slidenum">
              <a:rPr lang="en-US" smtClean="0"/>
              <a:t>20</a:t>
            </a:fld>
            <a:endParaRPr lang="en-US"/>
          </a:p>
        </p:txBody>
      </p:sp>
    </p:spTree>
    <p:extLst>
      <p:ext uri="{BB962C8B-B14F-4D97-AF65-F5344CB8AC3E}">
        <p14:creationId xmlns:p14="http://schemas.microsoft.com/office/powerpoint/2010/main" val="3255260712"/>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dirty="0">
                <a:solidFill>
                  <a:srgbClr val="000000"/>
                </a:solidFill>
              </a:rPr>
              <a:t>Option B </a:t>
            </a:r>
            <a:r>
              <a:rPr lang="en-US" altLang="en-US" sz="2800" i="1" dirty="0">
                <a:solidFill>
                  <a:srgbClr val="000000"/>
                </a:solidFill>
              </a:rPr>
              <a:t>(Continued)</a:t>
            </a:r>
          </a:p>
        </p:txBody>
      </p:sp>
      <p:sp>
        <p:nvSpPr>
          <p:cNvPr id="39939" name="Rectangle 3"/>
          <p:cNvSpPr>
            <a:spLocks noGrp="1" noChangeArrowheads="1"/>
          </p:cNvSpPr>
          <p:nvPr>
            <p:ph idx="1"/>
          </p:nvPr>
        </p:nvSpPr>
        <p:spPr/>
        <p:txBody>
          <a:bodyPr/>
          <a:lstStyle/>
          <a:p>
            <a:pPr eaLnBrk="1" hangingPunct="1"/>
            <a:r>
              <a:rPr lang="en-US" altLang="en-US" dirty="0"/>
              <a:t>Usually, the annuity account will be depleted generally between 10-12 years after retirement.</a:t>
            </a:r>
          </a:p>
          <a:p>
            <a:pPr eaLnBrk="1" hangingPunct="1"/>
            <a:r>
              <a:rPr lang="en-US" altLang="en-US" dirty="0"/>
              <a:t>Member still gets full allowance after depletion.</a:t>
            </a:r>
          </a:p>
          <a:p>
            <a:pPr eaLnBrk="1" hangingPunct="1"/>
            <a:r>
              <a:rPr lang="en-US" altLang="en-US" dirty="0"/>
              <a:t>Upon member’s death, beneficiary gets whatever amount is remaining in the annuity account, if anything.</a:t>
            </a:r>
          </a:p>
          <a:p>
            <a:pPr eaLnBrk="1" hangingPunct="1"/>
            <a:endParaRPr lang="en-US" altLang="en-US" dirty="0"/>
          </a:p>
        </p:txBody>
      </p:sp>
      <p:sp>
        <p:nvSpPr>
          <p:cNvPr id="2" name="Slide Number Placeholder 1"/>
          <p:cNvSpPr>
            <a:spLocks noGrp="1"/>
          </p:cNvSpPr>
          <p:nvPr>
            <p:ph type="sldNum" sz="quarter" idx="4"/>
          </p:nvPr>
        </p:nvSpPr>
        <p:spPr/>
        <p:txBody>
          <a:bodyPr/>
          <a:lstStyle/>
          <a:p>
            <a:fld id="{5C0040DD-D5D8-4D5E-BA2F-D4334376CA30}" type="slidenum">
              <a:rPr lang="en-US" smtClean="0"/>
              <a:t>21</a:t>
            </a:fld>
            <a:endParaRPr lang="en-US"/>
          </a:p>
        </p:txBody>
      </p:sp>
    </p:spTree>
    <p:extLst>
      <p:ext uri="{BB962C8B-B14F-4D97-AF65-F5344CB8AC3E}">
        <p14:creationId xmlns:p14="http://schemas.microsoft.com/office/powerpoint/2010/main" val="3666469762"/>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a:bodyPr>
          <a:lstStyle/>
          <a:p>
            <a:pPr eaLnBrk="1" hangingPunct="1"/>
            <a:r>
              <a:rPr lang="en-US" altLang="en-US" dirty="0">
                <a:solidFill>
                  <a:srgbClr val="000000"/>
                </a:solidFill>
              </a:rPr>
              <a:t>Who May Be Designated As An </a:t>
            </a:r>
            <a:br>
              <a:rPr lang="en-US" altLang="en-US" dirty="0">
                <a:solidFill>
                  <a:srgbClr val="000000"/>
                </a:solidFill>
              </a:rPr>
            </a:br>
            <a:r>
              <a:rPr lang="en-US" altLang="en-US" dirty="0">
                <a:solidFill>
                  <a:srgbClr val="000000"/>
                </a:solidFill>
              </a:rPr>
              <a:t>Option B Beneficiary?</a:t>
            </a:r>
          </a:p>
        </p:txBody>
      </p:sp>
      <p:sp>
        <p:nvSpPr>
          <p:cNvPr id="40963" name="Rectangle 3"/>
          <p:cNvSpPr>
            <a:spLocks noGrp="1" noChangeArrowheads="1"/>
          </p:cNvSpPr>
          <p:nvPr>
            <p:ph idx="1"/>
          </p:nvPr>
        </p:nvSpPr>
        <p:spPr/>
        <p:txBody>
          <a:bodyPr/>
          <a:lstStyle/>
          <a:p>
            <a:pPr eaLnBrk="1" hangingPunct="1"/>
            <a:r>
              <a:rPr lang="en-US" altLang="en-US" dirty="0"/>
              <a:t>Any person or entity</a:t>
            </a:r>
          </a:p>
          <a:p>
            <a:pPr eaLnBrk="1" hangingPunct="1"/>
            <a:r>
              <a:rPr lang="en-US" altLang="en-US" dirty="0"/>
              <a:t>More than one person or entity may be designated.</a:t>
            </a:r>
          </a:p>
          <a:p>
            <a:pPr lvl="1"/>
            <a:r>
              <a:rPr lang="en-US" altLang="en-US" dirty="0"/>
              <a:t>For example, “50% to Luke </a:t>
            </a:r>
            <a:r>
              <a:rPr lang="en-US" altLang="en-US" dirty="0" err="1"/>
              <a:t>McGluke</a:t>
            </a:r>
            <a:r>
              <a:rPr lang="en-US" altLang="en-US" dirty="0"/>
              <a:t> and 50% </a:t>
            </a:r>
            <a:br>
              <a:rPr lang="en-US" altLang="en-US" dirty="0"/>
            </a:br>
            <a:r>
              <a:rPr lang="en-US" altLang="en-US" dirty="0"/>
              <a:t>to the Boy Scouts of America”</a:t>
            </a:r>
          </a:p>
          <a:p>
            <a:pPr eaLnBrk="1" hangingPunct="1"/>
            <a:r>
              <a:rPr lang="en-US" altLang="en-US" dirty="0"/>
              <a:t>The Option B beneficiary may be changed by the member at any point prior to death</a:t>
            </a:r>
            <a:br>
              <a:rPr lang="en-US" altLang="en-US" dirty="0"/>
            </a:br>
            <a:endParaRPr lang="en-US" altLang="en-US" dirty="0"/>
          </a:p>
        </p:txBody>
      </p:sp>
      <p:sp>
        <p:nvSpPr>
          <p:cNvPr id="2" name="Slide Number Placeholder 1"/>
          <p:cNvSpPr>
            <a:spLocks noGrp="1"/>
          </p:cNvSpPr>
          <p:nvPr>
            <p:ph type="sldNum" sz="quarter" idx="4"/>
          </p:nvPr>
        </p:nvSpPr>
        <p:spPr/>
        <p:txBody>
          <a:bodyPr/>
          <a:lstStyle/>
          <a:p>
            <a:fld id="{5C0040DD-D5D8-4D5E-BA2F-D4334376CA30}" type="slidenum">
              <a:rPr lang="en-US" smtClean="0"/>
              <a:t>22</a:t>
            </a:fld>
            <a:endParaRPr lang="en-US"/>
          </a:p>
        </p:txBody>
      </p:sp>
    </p:spTree>
    <p:extLst>
      <p:ext uri="{BB962C8B-B14F-4D97-AF65-F5344CB8AC3E}">
        <p14:creationId xmlns:p14="http://schemas.microsoft.com/office/powerpoint/2010/main" val="140289186"/>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dirty="0">
                <a:solidFill>
                  <a:srgbClr val="000000"/>
                </a:solidFill>
              </a:rPr>
              <a:t>Option C</a:t>
            </a:r>
          </a:p>
        </p:txBody>
      </p:sp>
      <p:sp>
        <p:nvSpPr>
          <p:cNvPr id="41987" name="Rectangle 3"/>
          <p:cNvSpPr>
            <a:spLocks noGrp="1" noChangeArrowheads="1"/>
          </p:cNvSpPr>
          <p:nvPr>
            <p:ph idx="1"/>
          </p:nvPr>
        </p:nvSpPr>
        <p:spPr>
          <a:xfrm>
            <a:off x="457200" y="1828800"/>
            <a:ext cx="8229600" cy="4724400"/>
          </a:xfrm>
        </p:spPr>
        <p:txBody>
          <a:bodyPr>
            <a:noAutofit/>
          </a:bodyPr>
          <a:lstStyle/>
          <a:p>
            <a:pPr eaLnBrk="1" hangingPunct="1">
              <a:spcBef>
                <a:spcPts val="1500"/>
              </a:spcBef>
            </a:pPr>
            <a:r>
              <a:rPr lang="en-US" altLang="en-US" dirty="0"/>
              <a:t>A/k/a “the joint and last survivor allowance”</a:t>
            </a:r>
          </a:p>
          <a:p>
            <a:pPr>
              <a:spcBef>
                <a:spcPts val="1500"/>
              </a:spcBef>
            </a:pPr>
            <a:r>
              <a:rPr lang="en-US" altLang="en-US" dirty="0"/>
              <a:t>Amount of benefit depends on the life expectancies of member and beneficiary</a:t>
            </a:r>
          </a:p>
          <a:p>
            <a:pPr eaLnBrk="1" hangingPunct="1">
              <a:spcBef>
                <a:spcPts val="1500"/>
              </a:spcBef>
            </a:pPr>
            <a:r>
              <a:rPr lang="en-US" altLang="en-US" dirty="0"/>
              <a:t>Allowance will be generally 7% to 15% less </a:t>
            </a:r>
            <a:br>
              <a:rPr lang="en-US" altLang="en-US" dirty="0"/>
            </a:br>
            <a:r>
              <a:rPr lang="en-US" altLang="en-US" dirty="0"/>
              <a:t>than that which a person would receive</a:t>
            </a:r>
            <a:br>
              <a:rPr lang="en-US" altLang="en-US" dirty="0"/>
            </a:br>
            <a:r>
              <a:rPr lang="en-US" altLang="en-US" dirty="0"/>
              <a:t>under Option A.</a:t>
            </a:r>
          </a:p>
          <a:p>
            <a:pPr eaLnBrk="1" hangingPunct="1">
              <a:spcBef>
                <a:spcPts val="1500"/>
              </a:spcBef>
            </a:pPr>
            <a:r>
              <a:rPr lang="en-US" altLang="en-US" dirty="0"/>
              <a:t>Upon the retiree’s death the beneficiary will be paid a monthly allowance for life.</a:t>
            </a:r>
          </a:p>
          <a:p>
            <a:pPr eaLnBrk="1" hangingPunct="1">
              <a:spcBef>
                <a:spcPts val="1500"/>
              </a:spcBef>
            </a:pPr>
            <a:r>
              <a:rPr lang="en-US" altLang="en-US" spc="-30" dirty="0"/>
              <a:t>See PERAC Memo #37/2004 for more information</a:t>
            </a:r>
          </a:p>
        </p:txBody>
      </p:sp>
      <p:sp>
        <p:nvSpPr>
          <p:cNvPr id="2" name="Slide Number Placeholder 1"/>
          <p:cNvSpPr>
            <a:spLocks noGrp="1"/>
          </p:cNvSpPr>
          <p:nvPr>
            <p:ph type="sldNum" sz="quarter" idx="4"/>
          </p:nvPr>
        </p:nvSpPr>
        <p:spPr/>
        <p:txBody>
          <a:bodyPr/>
          <a:lstStyle/>
          <a:p>
            <a:fld id="{5C0040DD-D5D8-4D5E-BA2F-D4334376CA30}" type="slidenum">
              <a:rPr lang="en-US" smtClean="0"/>
              <a:t>23</a:t>
            </a:fld>
            <a:endParaRPr lang="en-US"/>
          </a:p>
        </p:txBody>
      </p:sp>
    </p:spTree>
    <p:extLst>
      <p:ext uri="{BB962C8B-B14F-4D97-AF65-F5344CB8AC3E}">
        <p14:creationId xmlns:p14="http://schemas.microsoft.com/office/powerpoint/2010/main" val="3446210244"/>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Autofit/>
          </a:bodyPr>
          <a:lstStyle/>
          <a:p>
            <a:pPr eaLnBrk="1" hangingPunct="1"/>
            <a:r>
              <a:rPr lang="en-US" altLang="en-US" dirty="0">
                <a:solidFill>
                  <a:srgbClr val="000000"/>
                </a:solidFill>
              </a:rPr>
              <a:t>Who Can Be Designated As </a:t>
            </a:r>
            <a:br>
              <a:rPr lang="en-US" altLang="en-US" dirty="0">
                <a:solidFill>
                  <a:srgbClr val="000000"/>
                </a:solidFill>
              </a:rPr>
            </a:br>
            <a:r>
              <a:rPr lang="en-US" altLang="en-US" dirty="0">
                <a:solidFill>
                  <a:srgbClr val="000000"/>
                </a:solidFill>
              </a:rPr>
              <a:t>Option C Beneficiary?</a:t>
            </a:r>
          </a:p>
        </p:txBody>
      </p:sp>
      <p:sp>
        <p:nvSpPr>
          <p:cNvPr id="43011" name="Rectangle 3"/>
          <p:cNvSpPr>
            <a:spLocks noGrp="1" noChangeArrowheads="1"/>
          </p:cNvSpPr>
          <p:nvPr>
            <p:ph idx="1"/>
          </p:nvPr>
        </p:nvSpPr>
        <p:spPr/>
        <p:txBody>
          <a:bodyPr/>
          <a:lstStyle/>
          <a:p>
            <a:r>
              <a:rPr lang="en-US" altLang="en-US" dirty="0"/>
              <a:t>A member may only designate </a:t>
            </a:r>
            <a:r>
              <a:rPr lang="en-US" altLang="en-US" b="1" dirty="0">
                <a:solidFill>
                  <a:srgbClr val="658D7F"/>
                </a:solidFill>
              </a:rPr>
              <a:t>ONE</a:t>
            </a:r>
            <a:r>
              <a:rPr lang="en-US" altLang="en-US" dirty="0"/>
              <a:t> Option C beneficiary.</a:t>
            </a:r>
          </a:p>
          <a:p>
            <a:pPr lvl="1"/>
            <a:r>
              <a:rPr lang="en-US" altLang="en-US" dirty="0"/>
              <a:t>The beneficiary may be the spouse, parent, former spouse who has not remarried, sibling or child.</a:t>
            </a:r>
          </a:p>
          <a:p>
            <a:pPr lvl="1"/>
            <a:r>
              <a:rPr lang="en-US" altLang="en-US" dirty="0"/>
              <a:t>Eligibility of the beneficiary is determined at the time the option is selected at retirement.</a:t>
            </a:r>
            <a:br>
              <a:rPr lang="en-US" altLang="en-US" dirty="0"/>
            </a:br>
            <a:endParaRPr lang="en-US" altLang="en-US" dirty="0"/>
          </a:p>
        </p:txBody>
      </p:sp>
      <p:sp>
        <p:nvSpPr>
          <p:cNvPr id="2" name="Slide Number Placeholder 1"/>
          <p:cNvSpPr>
            <a:spLocks noGrp="1"/>
          </p:cNvSpPr>
          <p:nvPr>
            <p:ph type="sldNum" sz="quarter" idx="4"/>
          </p:nvPr>
        </p:nvSpPr>
        <p:spPr/>
        <p:txBody>
          <a:bodyPr/>
          <a:lstStyle/>
          <a:p>
            <a:fld id="{5C0040DD-D5D8-4D5E-BA2F-D4334376CA30}" type="slidenum">
              <a:rPr lang="en-US" smtClean="0"/>
              <a:t>24</a:t>
            </a:fld>
            <a:endParaRPr lang="en-US"/>
          </a:p>
        </p:txBody>
      </p:sp>
    </p:spTree>
    <p:extLst>
      <p:ext uri="{BB962C8B-B14F-4D97-AF65-F5344CB8AC3E}">
        <p14:creationId xmlns:p14="http://schemas.microsoft.com/office/powerpoint/2010/main" val="600341306"/>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Autofit/>
          </a:bodyPr>
          <a:lstStyle/>
          <a:p>
            <a:pPr eaLnBrk="1" hangingPunct="1"/>
            <a:r>
              <a:rPr lang="en-US" altLang="en-US" dirty="0"/>
              <a:t>What If The Option C Beneficiary Dies Before The Member?</a:t>
            </a:r>
          </a:p>
        </p:txBody>
      </p:sp>
      <p:sp>
        <p:nvSpPr>
          <p:cNvPr id="44035" name="Rectangle 3"/>
          <p:cNvSpPr>
            <a:spLocks noGrp="1" noChangeArrowheads="1"/>
          </p:cNvSpPr>
          <p:nvPr>
            <p:ph idx="1"/>
          </p:nvPr>
        </p:nvSpPr>
        <p:spPr/>
        <p:txBody>
          <a:bodyPr/>
          <a:lstStyle/>
          <a:p>
            <a:pPr eaLnBrk="1" hangingPunct="1"/>
            <a:r>
              <a:rPr lang="en-US" altLang="en-US" dirty="0"/>
              <a:t>No new beneficiary is selected.  Member’s allowance “pops up” to Option A.</a:t>
            </a:r>
          </a:p>
          <a:p>
            <a:pPr eaLnBrk="1" hangingPunct="1"/>
            <a:r>
              <a:rPr lang="en-US" altLang="en-US" dirty="0"/>
              <a:t>Member paid as if receiving an Option A from date of death of beneficiary to the day he dies.</a:t>
            </a:r>
          </a:p>
        </p:txBody>
      </p:sp>
      <p:sp>
        <p:nvSpPr>
          <p:cNvPr id="2" name="Slide Number Placeholder 1"/>
          <p:cNvSpPr>
            <a:spLocks noGrp="1"/>
          </p:cNvSpPr>
          <p:nvPr>
            <p:ph type="sldNum" sz="quarter" idx="4"/>
          </p:nvPr>
        </p:nvSpPr>
        <p:spPr/>
        <p:txBody>
          <a:bodyPr/>
          <a:lstStyle/>
          <a:p>
            <a:fld id="{5C0040DD-D5D8-4D5E-BA2F-D4334376CA30}" type="slidenum">
              <a:rPr lang="en-US" smtClean="0"/>
              <a:t>25</a:t>
            </a:fld>
            <a:endParaRPr lang="en-US"/>
          </a:p>
        </p:txBody>
      </p:sp>
    </p:spTree>
    <p:extLst>
      <p:ext uri="{BB962C8B-B14F-4D97-AF65-F5344CB8AC3E}">
        <p14:creationId xmlns:p14="http://schemas.microsoft.com/office/powerpoint/2010/main" val="2414635602"/>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D</a:t>
            </a:r>
          </a:p>
        </p:txBody>
      </p:sp>
      <p:sp>
        <p:nvSpPr>
          <p:cNvPr id="3" name="Content Placeholder 2"/>
          <p:cNvSpPr>
            <a:spLocks noGrp="1"/>
          </p:cNvSpPr>
          <p:nvPr>
            <p:ph idx="1"/>
          </p:nvPr>
        </p:nvSpPr>
        <p:spPr/>
        <p:txBody>
          <a:bodyPr>
            <a:normAutofit/>
          </a:bodyPr>
          <a:lstStyle/>
          <a:p>
            <a:r>
              <a:rPr lang="en-US" dirty="0"/>
              <a:t>The  “Member Survivor Allowance”</a:t>
            </a:r>
          </a:p>
          <a:p>
            <a:r>
              <a:rPr lang="en-US" dirty="0"/>
              <a:t>Allowance will be what the deceased member would have received if he had retired on the date of death at age 55 (or 60).</a:t>
            </a:r>
          </a:p>
          <a:p>
            <a:r>
              <a:rPr lang="en-US" dirty="0"/>
              <a:t>Option D benefit paid to guardian on behalf of minor children if surviving spouse recipient dies.</a:t>
            </a:r>
          </a:p>
          <a:p>
            <a:r>
              <a:rPr lang="en-US" dirty="0"/>
              <a:t>If beneficiary pre-deceases the member, the member </a:t>
            </a:r>
            <a:r>
              <a:rPr lang="en-US" b="1" dirty="0">
                <a:solidFill>
                  <a:srgbClr val="658D7F"/>
                </a:solidFill>
              </a:rPr>
              <a:t>may wish </a:t>
            </a:r>
            <a:r>
              <a:rPr lang="en-US" dirty="0"/>
              <a:t>to pick a new beneficiary.</a:t>
            </a:r>
          </a:p>
          <a:p>
            <a:endParaRPr lang="en-US" dirty="0"/>
          </a:p>
          <a:p>
            <a:endParaRPr lang="en-US" dirty="0"/>
          </a:p>
        </p:txBody>
      </p:sp>
      <p:sp>
        <p:nvSpPr>
          <p:cNvPr id="4" name="Slide Number Placeholder 3"/>
          <p:cNvSpPr>
            <a:spLocks noGrp="1"/>
          </p:cNvSpPr>
          <p:nvPr>
            <p:ph type="sldNum" sz="quarter" idx="4"/>
          </p:nvPr>
        </p:nvSpPr>
        <p:spPr/>
        <p:txBody>
          <a:bodyPr/>
          <a:lstStyle/>
          <a:p>
            <a:fld id="{5C0040DD-D5D8-4D5E-BA2F-D4334376CA30}" type="slidenum">
              <a:rPr lang="en-US" smtClean="0"/>
              <a:t>26</a:t>
            </a:fld>
            <a:endParaRPr lang="en-US"/>
          </a:p>
        </p:txBody>
      </p:sp>
    </p:spTree>
    <p:extLst>
      <p:ext uri="{BB962C8B-B14F-4D97-AF65-F5344CB8AC3E}">
        <p14:creationId xmlns:p14="http://schemas.microsoft.com/office/powerpoint/2010/main" val="1766135465"/>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Differences</a:t>
            </a:r>
          </a:p>
        </p:txBody>
      </p:sp>
      <p:graphicFrame>
        <p:nvGraphicFramePr>
          <p:cNvPr id="7" name="Table 6"/>
          <p:cNvGraphicFramePr>
            <a:graphicFrameLocks noGrp="1"/>
          </p:cNvGraphicFramePr>
          <p:nvPr>
            <p:extLst>
              <p:ext uri="{D42A27DB-BD31-4B8C-83A1-F6EECF244321}">
                <p14:modId xmlns:p14="http://schemas.microsoft.com/office/powerpoint/2010/main" val="1210566141"/>
              </p:ext>
            </p:extLst>
          </p:nvPr>
        </p:nvGraphicFramePr>
        <p:xfrm>
          <a:off x="457199" y="1828800"/>
          <a:ext cx="8228014" cy="3261360"/>
        </p:xfrm>
        <a:graphic>
          <a:graphicData uri="http://schemas.openxmlformats.org/drawingml/2006/table">
            <a:tbl>
              <a:tblPr firstRow="1" bandRow="1">
                <a:effectLst>
                  <a:outerShdw blurRad="50800" dist="38100" dir="8100000" algn="tr" rotWithShape="0">
                    <a:prstClr val="black">
                      <a:alpha val="40000"/>
                    </a:prstClr>
                  </a:outerShdw>
                </a:effectLst>
                <a:tableStyleId>{9DCAF9ED-07DC-4A11-8D7F-57B35C25682E}</a:tableStyleId>
              </a:tblPr>
              <a:tblGrid>
                <a:gridCol w="4113214">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latin typeface="Trebuchet MS"/>
                          <a:cs typeface="Trebuchet MS"/>
                        </a:rPr>
                        <a:t>OPTION C	</a:t>
                      </a:r>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800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latin typeface="Trebuchet MS"/>
                          <a:cs typeface="Trebuchet MS"/>
                        </a:rPr>
                        <a:t>OPTION D</a:t>
                      </a:r>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800000"/>
                    </a:solidFill>
                  </a:tcPr>
                </a:tc>
                <a:extLst>
                  <a:ext uri="{0D108BD9-81ED-4DB2-BD59-A6C34878D82A}">
                    <a16:rowId xmlns:a16="http://schemas.microsoft.com/office/drawing/2014/main" val="10000"/>
                  </a:ext>
                </a:extLst>
              </a:tr>
              <a:tr h="609600">
                <a:tc>
                  <a:txBody>
                    <a:bodyPr/>
                    <a:lstStyle/>
                    <a:p>
                      <a:r>
                        <a:rPr lang="en-US" sz="1600" dirty="0"/>
                        <a:t>Payable on the death of a retiree.</a:t>
                      </a:r>
                    </a:p>
                  </a:txBody>
                  <a:tcP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r>
                        <a:rPr lang="en-US" sz="1600" dirty="0"/>
                        <a:t>Payable on the death of a member prior to retirement.</a:t>
                      </a:r>
                    </a:p>
                  </a:txBody>
                  <a:tcP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68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Pays 2/3rds of the amount the member was receiving as a retirement allowance.</a:t>
                      </a:r>
                    </a:p>
                  </a:txBody>
                  <a:tcP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Pays what the member would have received under Option C.</a:t>
                      </a:r>
                    </a:p>
                  </a:txBody>
                  <a:tcP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68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Eligibility of beneficiary determined at option selection.</a:t>
                      </a:r>
                    </a:p>
                  </a:txBody>
                  <a:tcP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Beneficiary may be selected by member, but a subsequent spouse may defeat a named Option D beneficiary.</a:t>
                      </a:r>
                    </a:p>
                  </a:txBody>
                  <a:tcP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68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Beneficiary selected by member.</a:t>
                      </a:r>
                    </a:p>
                  </a:txBody>
                  <a:tcP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bl>
          </a:graphicData>
        </a:graphic>
      </p:graphicFrame>
      <p:sp>
        <p:nvSpPr>
          <p:cNvPr id="12" name="Slide Number Placeholder 11"/>
          <p:cNvSpPr>
            <a:spLocks noGrp="1"/>
          </p:cNvSpPr>
          <p:nvPr>
            <p:ph type="sldNum" sz="quarter" idx="12"/>
          </p:nvPr>
        </p:nvSpPr>
        <p:spPr/>
        <p:txBody>
          <a:bodyPr/>
          <a:lstStyle/>
          <a:p>
            <a:fld id="{5C0040DD-D5D8-4D5E-BA2F-D4334376CA30}" type="slidenum">
              <a:rPr lang="en-US" smtClean="0"/>
              <a:t>27</a:t>
            </a:fld>
            <a:endParaRPr lang="en-US"/>
          </a:p>
        </p:txBody>
      </p:sp>
    </p:spTree>
    <p:extLst>
      <p:ext uri="{BB962C8B-B14F-4D97-AF65-F5344CB8AC3E}">
        <p14:creationId xmlns:p14="http://schemas.microsoft.com/office/powerpoint/2010/main" val="1252673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Retirement Allowances </a:t>
            </a:r>
            <a:br>
              <a:rPr lang="en-US" dirty="0"/>
            </a:br>
            <a:r>
              <a:rPr lang="en-US" dirty="0"/>
              <a:t>are Paid Out</a:t>
            </a:r>
          </a:p>
        </p:txBody>
      </p:sp>
      <p:sp>
        <p:nvSpPr>
          <p:cNvPr id="3" name="Content Placeholder 2"/>
          <p:cNvSpPr>
            <a:spLocks noGrp="1"/>
          </p:cNvSpPr>
          <p:nvPr>
            <p:ph idx="1"/>
          </p:nvPr>
        </p:nvSpPr>
        <p:spPr/>
        <p:txBody>
          <a:bodyPr>
            <a:normAutofit/>
          </a:bodyPr>
          <a:lstStyle/>
          <a:p>
            <a:r>
              <a:rPr lang="en-US" dirty="0"/>
              <a:t>A retirement allowance consists of two parts, the annuity portion and the pension portion.  The annuity portion is basically a repayment to the member of the contributions (Annuity Savings Fund balance) they’ve made throughout their working career.  The ASF gets drawn down each month based only on the monthly annuity portion of the benefit. </a:t>
            </a:r>
          </a:p>
        </p:txBody>
      </p:sp>
      <p:sp>
        <p:nvSpPr>
          <p:cNvPr id="4" name="Slide Number Placeholder 3"/>
          <p:cNvSpPr>
            <a:spLocks noGrp="1"/>
          </p:cNvSpPr>
          <p:nvPr>
            <p:ph type="sldNum" sz="quarter" idx="4"/>
          </p:nvPr>
        </p:nvSpPr>
        <p:spPr/>
        <p:txBody>
          <a:bodyPr/>
          <a:lstStyle/>
          <a:p>
            <a:fld id="{5C0040DD-D5D8-4D5E-BA2F-D4334376CA30}" type="slidenum">
              <a:rPr lang="en-US" smtClean="0"/>
              <a:t>28</a:t>
            </a:fld>
            <a:endParaRPr lang="en-US"/>
          </a:p>
        </p:txBody>
      </p:sp>
    </p:spTree>
    <p:extLst>
      <p:ext uri="{BB962C8B-B14F-4D97-AF65-F5344CB8AC3E}">
        <p14:creationId xmlns:p14="http://schemas.microsoft.com/office/powerpoint/2010/main" val="2160469085"/>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How Long Will It Take for You to Receive Your First Payment?</a:t>
            </a:r>
          </a:p>
        </p:txBody>
      </p:sp>
      <p:sp>
        <p:nvSpPr>
          <p:cNvPr id="3" name="Content Placeholder 2"/>
          <p:cNvSpPr>
            <a:spLocks noGrp="1"/>
          </p:cNvSpPr>
          <p:nvPr>
            <p:ph idx="1"/>
          </p:nvPr>
        </p:nvSpPr>
        <p:spPr/>
        <p:txBody>
          <a:bodyPr/>
          <a:lstStyle/>
          <a:p>
            <a:r>
              <a:rPr lang="en-US" dirty="0"/>
              <a:t>Retirement allowances are paid on the last business day of each month.  </a:t>
            </a:r>
          </a:p>
          <a:p>
            <a:r>
              <a:rPr lang="en-US" dirty="0"/>
              <a:t>When you will get your first payment depends</a:t>
            </a:r>
            <a:br>
              <a:rPr lang="en-US" dirty="0"/>
            </a:br>
            <a:r>
              <a:rPr lang="en-US" dirty="0"/>
              <a:t>greatly on the size of the retirement system and when you applied for the allowance.  </a:t>
            </a:r>
            <a:br>
              <a:rPr lang="en-US" dirty="0"/>
            </a:br>
            <a:r>
              <a:rPr lang="en-US" dirty="0"/>
              <a:t>(Statute permits filing for the benefit up to </a:t>
            </a:r>
            <a:br>
              <a:rPr lang="en-US" dirty="0"/>
            </a:br>
            <a:r>
              <a:rPr lang="en-US" dirty="0"/>
              <a:t>four months in advance).</a:t>
            </a:r>
          </a:p>
        </p:txBody>
      </p:sp>
      <p:sp>
        <p:nvSpPr>
          <p:cNvPr id="4" name="Slide Number Placeholder 3"/>
          <p:cNvSpPr>
            <a:spLocks noGrp="1"/>
          </p:cNvSpPr>
          <p:nvPr>
            <p:ph type="sldNum" sz="quarter" idx="4"/>
          </p:nvPr>
        </p:nvSpPr>
        <p:spPr/>
        <p:txBody>
          <a:bodyPr/>
          <a:lstStyle/>
          <a:p>
            <a:fld id="{5C0040DD-D5D8-4D5E-BA2F-D4334376CA30}" type="slidenum">
              <a:rPr lang="en-US" smtClean="0"/>
              <a:t>29</a:t>
            </a:fld>
            <a:endParaRPr lang="en-US"/>
          </a:p>
        </p:txBody>
      </p:sp>
    </p:spTree>
    <p:extLst>
      <p:ext uri="{BB962C8B-B14F-4D97-AF65-F5344CB8AC3E}">
        <p14:creationId xmlns:p14="http://schemas.microsoft.com/office/powerpoint/2010/main" val="1547195438"/>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Assumptions For This Presentation</a:t>
            </a:r>
          </a:p>
        </p:txBody>
      </p:sp>
      <p:sp>
        <p:nvSpPr>
          <p:cNvPr id="3" name="Content Placeholder 2"/>
          <p:cNvSpPr>
            <a:spLocks noGrp="1"/>
          </p:cNvSpPr>
          <p:nvPr>
            <p:ph idx="1"/>
          </p:nvPr>
        </p:nvSpPr>
        <p:spPr/>
        <p:txBody>
          <a:bodyPr>
            <a:normAutofit/>
          </a:bodyPr>
          <a:lstStyle/>
          <a:p>
            <a:r>
              <a:rPr lang="en-US" dirty="0"/>
              <a:t>Everyone here is in “Group 1.” </a:t>
            </a:r>
          </a:p>
          <a:p>
            <a:r>
              <a:rPr lang="en-US" dirty="0"/>
              <a:t>Most of you contribute 9% of your salary to your retirement system, + 2% for all amounts over $30,000, but some of you contribute 8% of your salary, + 2% for all amounts over $30,000.</a:t>
            </a:r>
          </a:p>
          <a:p>
            <a:r>
              <a:rPr lang="en-US" dirty="0"/>
              <a:t>You are not in “RetirementPlus” or the “Teachers’ Alternate Retirement Program” (“TARP”).</a:t>
            </a:r>
          </a:p>
        </p:txBody>
      </p:sp>
      <p:sp>
        <p:nvSpPr>
          <p:cNvPr id="4" name="Slide Number Placeholder 3"/>
          <p:cNvSpPr>
            <a:spLocks noGrp="1"/>
          </p:cNvSpPr>
          <p:nvPr>
            <p:ph type="sldNum" sz="quarter" idx="4"/>
          </p:nvPr>
        </p:nvSpPr>
        <p:spPr/>
        <p:txBody>
          <a:bodyPr/>
          <a:lstStyle/>
          <a:p>
            <a:fld id="{5C0040DD-D5D8-4D5E-BA2F-D4334376CA30}" type="slidenum">
              <a:rPr lang="en-US" smtClean="0"/>
              <a:t>3</a:t>
            </a:fld>
            <a:endParaRPr lang="en-US"/>
          </a:p>
        </p:txBody>
      </p:sp>
    </p:spTree>
    <p:extLst>
      <p:ext uri="{BB962C8B-B14F-4D97-AF65-F5344CB8AC3E}">
        <p14:creationId xmlns:p14="http://schemas.microsoft.com/office/powerpoint/2010/main" val="3171353590"/>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will the Retirement Allowance </a:t>
            </a:r>
            <a:br>
              <a:rPr lang="en-US" dirty="0"/>
            </a:br>
            <a:r>
              <a:rPr lang="en-US" dirty="0"/>
              <a:t>Look Like?</a:t>
            </a:r>
          </a:p>
        </p:txBody>
      </p:sp>
      <p:sp>
        <p:nvSpPr>
          <p:cNvPr id="3" name="Content Placeholder 2"/>
          <p:cNvSpPr>
            <a:spLocks noGrp="1"/>
          </p:cNvSpPr>
          <p:nvPr>
            <p:ph idx="1"/>
          </p:nvPr>
        </p:nvSpPr>
        <p:spPr/>
        <p:txBody>
          <a:bodyPr>
            <a:normAutofit/>
          </a:bodyPr>
          <a:lstStyle/>
          <a:p>
            <a:r>
              <a:rPr lang="en-US" dirty="0"/>
              <a:t>A superannuation retirement allowance will be subject to Federal Income taxation, but will not be taxed by Massachusetts.</a:t>
            </a:r>
          </a:p>
          <a:p>
            <a:r>
              <a:rPr lang="en-US" dirty="0"/>
              <a:t>PERAC does not deal with taxes or other deductions taken from retirement checks, </a:t>
            </a:r>
            <a:br>
              <a:rPr lang="en-US" dirty="0"/>
            </a:br>
            <a:r>
              <a:rPr lang="en-US" dirty="0"/>
              <a:t>and this is unique for each individual.  The Retirement Board should be able to answer </a:t>
            </a:r>
            <a:br>
              <a:rPr lang="en-US" dirty="0"/>
            </a:br>
            <a:r>
              <a:rPr lang="en-US" dirty="0"/>
              <a:t>this question for the members as they would have the specific information on each member.</a:t>
            </a:r>
          </a:p>
        </p:txBody>
      </p:sp>
      <p:sp>
        <p:nvSpPr>
          <p:cNvPr id="4" name="Slide Number Placeholder 3"/>
          <p:cNvSpPr>
            <a:spLocks noGrp="1"/>
          </p:cNvSpPr>
          <p:nvPr>
            <p:ph type="sldNum" sz="quarter" idx="4"/>
          </p:nvPr>
        </p:nvSpPr>
        <p:spPr/>
        <p:txBody>
          <a:bodyPr/>
          <a:lstStyle/>
          <a:p>
            <a:fld id="{5C0040DD-D5D8-4D5E-BA2F-D4334376CA30}" type="slidenum">
              <a:rPr lang="en-US" smtClean="0"/>
              <a:t>30</a:t>
            </a:fld>
            <a:endParaRPr lang="en-US"/>
          </a:p>
        </p:txBody>
      </p:sp>
    </p:spTree>
    <p:extLst>
      <p:ext uri="{BB962C8B-B14F-4D97-AF65-F5344CB8AC3E}">
        <p14:creationId xmlns:p14="http://schemas.microsoft.com/office/powerpoint/2010/main" val="1334401852"/>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Security Questions</a:t>
            </a:r>
          </a:p>
        </p:txBody>
      </p:sp>
      <p:sp>
        <p:nvSpPr>
          <p:cNvPr id="3" name="Content Placeholder 2"/>
          <p:cNvSpPr>
            <a:spLocks noGrp="1"/>
          </p:cNvSpPr>
          <p:nvPr>
            <p:ph idx="1"/>
          </p:nvPr>
        </p:nvSpPr>
        <p:spPr/>
        <p:txBody>
          <a:bodyPr/>
          <a:lstStyle/>
          <a:p>
            <a:r>
              <a:rPr lang="en-US" dirty="0"/>
              <a:t>These are outside of PERAC’s area of expertise and questions about this should be directed to your local Social Security office.</a:t>
            </a:r>
          </a:p>
          <a:p>
            <a:r>
              <a:rPr lang="en-US" dirty="0"/>
              <a:t>Two Social Security issues which may impact Massachusetts public employees:</a:t>
            </a:r>
          </a:p>
          <a:p>
            <a:pPr lvl="1"/>
            <a:r>
              <a:rPr lang="en-US" dirty="0"/>
              <a:t>Windfall Elimination Provision (“WEP”)</a:t>
            </a:r>
          </a:p>
          <a:p>
            <a:pPr lvl="1"/>
            <a:r>
              <a:rPr lang="en-US" dirty="0"/>
              <a:t>Governmental Pension Offset (“GPO”)</a:t>
            </a:r>
          </a:p>
        </p:txBody>
      </p:sp>
      <p:sp>
        <p:nvSpPr>
          <p:cNvPr id="4" name="Slide Number Placeholder 3"/>
          <p:cNvSpPr>
            <a:spLocks noGrp="1"/>
          </p:cNvSpPr>
          <p:nvPr>
            <p:ph type="sldNum" sz="quarter" idx="4"/>
          </p:nvPr>
        </p:nvSpPr>
        <p:spPr/>
        <p:txBody>
          <a:bodyPr/>
          <a:lstStyle/>
          <a:p>
            <a:fld id="{5C0040DD-D5D8-4D5E-BA2F-D4334376CA30}" type="slidenum">
              <a:rPr lang="en-US" smtClean="0"/>
              <a:t>31</a:t>
            </a:fld>
            <a:endParaRPr lang="en-US"/>
          </a:p>
        </p:txBody>
      </p:sp>
    </p:spTree>
    <p:extLst>
      <p:ext uri="{BB962C8B-B14F-4D97-AF65-F5344CB8AC3E}">
        <p14:creationId xmlns:p14="http://schemas.microsoft.com/office/powerpoint/2010/main" val="612071799"/>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And Moving On To </a:t>
            </a:r>
            <a:br>
              <a:rPr lang="en-US" dirty="0"/>
            </a:br>
            <a:r>
              <a:rPr lang="en-US" dirty="0"/>
              <a:t>Post-Retirement Earnings…</a:t>
            </a:r>
          </a:p>
        </p:txBody>
      </p:sp>
      <p:sp>
        <p:nvSpPr>
          <p:cNvPr id="3" name="Content Placeholder 2"/>
          <p:cNvSpPr>
            <a:spLocks noGrp="1"/>
          </p:cNvSpPr>
          <p:nvPr>
            <p:ph idx="1"/>
          </p:nvPr>
        </p:nvSpPr>
        <p:spPr>
          <a:xfrm>
            <a:off x="457200" y="1828800"/>
            <a:ext cx="8229600" cy="4648200"/>
          </a:xfrm>
        </p:spPr>
        <p:txBody>
          <a:bodyPr>
            <a:normAutofit fontScale="85000" lnSpcReduction="10000"/>
          </a:bodyPr>
          <a:lstStyle/>
          <a:p>
            <a:pPr marL="0" indent="0">
              <a:lnSpc>
                <a:spcPts val="2800"/>
              </a:lnSpc>
              <a:spcBef>
                <a:spcPts val="1200"/>
              </a:spcBef>
              <a:buNone/>
            </a:pPr>
            <a:r>
              <a:rPr lang="en-US" dirty="0"/>
              <a:t>The formula:</a:t>
            </a:r>
          </a:p>
          <a:p>
            <a:pPr>
              <a:lnSpc>
                <a:spcPts val="2800"/>
              </a:lnSpc>
              <a:spcBef>
                <a:spcPts val="1200"/>
              </a:spcBef>
            </a:pPr>
            <a:r>
              <a:rPr lang="en-US" dirty="0"/>
              <a:t>No public retiree may work more than 960 hours for a Massachusetts governmental unit </a:t>
            </a:r>
            <a:br>
              <a:rPr lang="en-US" dirty="0"/>
            </a:br>
            <a:r>
              <a:rPr lang="en-US" dirty="0"/>
              <a:t>in a calendar year.</a:t>
            </a:r>
          </a:p>
          <a:p>
            <a:pPr>
              <a:lnSpc>
                <a:spcPts val="2800"/>
              </a:lnSpc>
              <a:spcBef>
                <a:spcPts val="1200"/>
              </a:spcBef>
            </a:pPr>
            <a:r>
              <a:rPr lang="en-US" dirty="0"/>
              <a:t>Such employment is limited by hours and compensation.</a:t>
            </a:r>
          </a:p>
          <a:p>
            <a:pPr>
              <a:lnSpc>
                <a:spcPts val="2800"/>
              </a:lnSpc>
              <a:spcBef>
                <a:spcPts val="1200"/>
              </a:spcBef>
            </a:pPr>
            <a:r>
              <a:rPr lang="en-US" dirty="0"/>
              <a:t>Compensation when added to the retirement benefit cannot exceed the salary being paid for the position from which he/she retired, plus $15,000. (The $15,000 will not be added into this formula until </a:t>
            </a:r>
            <a:r>
              <a:rPr lang="en-US" u="sng" dirty="0"/>
              <a:t>at least</a:t>
            </a:r>
            <a:r>
              <a:rPr lang="en-US" dirty="0"/>
              <a:t> one calendar year following your retirement.)</a:t>
            </a:r>
          </a:p>
          <a:p>
            <a:pPr marL="0" indent="0">
              <a:buNone/>
            </a:pPr>
            <a:endParaRPr lang="en-US" dirty="0"/>
          </a:p>
        </p:txBody>
      </p:sp>
      <p:sp>
        <p:nvSpPr>
          <p:cNvPr id="4" name="Slide Number Placeholder 3"/>
          <p:cNvSpPr>
            <a:spLocks noGrp="1"/>
          </p:cNvSpPr>
          <p:nvPr>
            <p:ph type="sldNum" sz="quarter" idx="4"/>
          </p:nvPr>
        </p:nvSpPr>
        <p:spPr/>
        <p:txBody>
          <a:bodyPr/>
          <a:lstStyle/>
          <a:p>
            <a:fld id="{5C0040DD-D5D8-4D5E-BA2F-D4334376CA30}" type="slidenum">
              <a:rPr lang="en-US" smtClean="0"/>
              <a:t>32</a:t>
            </a:fld>
            <a:endParaRPr lang="en-US"/>
          </a:p>
        </p:txBody>
      </p:sp>
    </p:spTree>
    <p:extLst>
      <p:ext uri="{BB962C8B-B14F-4D97-AF65-F5344CB8AC3E}">
        <p14:creationId xmlns:p14="http://schemas.microsoft.com/office/powerpoint/2010/main" val="879655641"/>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Finally</a:t>
            </a:r>
          </a:p>
        </p:txBody>
      </p:sp>
      <p:sp>
        <p:nvSpPr>
          <p:cNvPr id="3" name="Content Placeholder 2"/>
          <p:cNvSpPr>
            <a:spLocks noGrp="1"/>
          </p:cNvSpPr>
          <p:nvPr>
            <p:ph idx="1"/>
          </p:nvPr>
        </p:nvSpPr>
        <p:spPr/>
        <p:txBody>
          <a:bodyPr/>
          <a:lstStyle/>
          <a:p>
            <a:r>
              <a:rPr lang="en-US" dirty="0"/>
              <a:t>Our public pension plan in Massachusetts is statutory, and all retirement allowances are calculated in accordance with Chapter 32 of the Massachusetts General Laws.</a:t>
            </a:r>
          </a:p>
          <a:p>
            <a:r>
              <a:rPr lang="en-US" dirty="0"/>
              <a:t>Specific questions about this, including any aspect of the retirement law we have not already covered?</a:t>
            </a:r>
          </a:p>
        </p:txBody>
      </p:sp>
      <p:sp>
        <p:nvSpPr>
          <p:cNvPr id="4" name="Slide Number Placeholder 3"/>
          <p:cNvSpPr>
            <a:spLocks noGrp="1"/>
          </p:cNvSpPr>
          <p:nvPr>
            <p:ph type="sldNum" sz="quarter" idx="4"/>
          </p:nvPr>
        </p:nvSpPr>
        <p:spPr/>
        <p:txBody>
          <a:bodyPr/>
          <a:lstStyle/>
          <a:p>
            <a:fld id="{5C0040DD-D5D8-4D5E-BA2F-D4334376CA30}" type="slidenum">
              <a:rPr lang="en-US" smtClean="0"/>
              <a:t>33</a:t>
            </a:fld>
            <a:endParaRPr lang="en-US"/>
          </a:p>
        </p:txBody>
      </p:sp>
    </p:spTree>
    <p:extLst>
      <p:ext uri="{BB962C8B-B14F-4D97-AF65-F5344CB8AC3E}">
        <p14:creationId xmlns:p14="http://schemas.microsoft.com/office/powerpoint/2010/main" val="108083447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RetirementPlus </a:t>
            </a:r>
            <a:r>
              <a:rPr lang="en-US" dirty="0">
                <a:latin typeface="Arial"/>
                <a:cs typeface="Arial"/>
              </a:rPr>
              <a:t>&amp;</a:t>
            </a:r>
            <a:r>
              <a:rPr lang="en-US" dirty="0"/>
              <a:t> Teachers’ Alternate Retirement Program</a:t>
            </a:r>
          </a:p>
        </p:txBody>
      </p:sp>
      <p:sp>
        <p:nvSpPr>
          <p:cNvPr id="3" name="Content Placeholder 2"/>
          <p:cNvSpPr>
            <a:spLocks noGrp="1"/>
          </p:cNvSpPr>
          <p:nvPr>
            <p:ph idx="1"/>
          </p:nvPr>
        </p:nvSpPr>
        <p:spPr/>
        <p:txBody>
          <a:bodyPr>
            <a:normAutofit/>
          </a:bodyPr>
          <a:lstStyle/>
          <a:p>
            <a:r>
              <a:rPr lang="en-US" dirty="0"/>
              <a:t>These are an alternative retirement benefit, which allows for an earlier retirement date but requires a higher contribution rate.</a:t>
            </a:r>
          </a:p>
          <a:p>
            <a:r>
              <a:rPr lang="en-US" dirty="0"/>
              <a:t>Available to (and now mandatory for) members of the Massachusetts Teachers’ Retirement System (“MTRS”) and teachers in the Boston Retirement System (“BRS”)  </a:t>
            </a:r>
          </a:p>
        </p:txBody>
      </p:sp>
      <p:sp>
        <p:nvSpPr>
          <p:cNvPr id="4" name="Slide Number Placeholder 3"/>
          <p:cNvSpPr>
            <a:spLocks noGrp="1"/>
          </p:cNvSpPr>
          <p:nvPr>
            <p:ph type="sldNum" sz="quarter" idx="4"/>
          </p:nvPr>
        </p:nvSpPr>
        <p:spPr/>
        <p:txBody>
          <a:bodyPr/>
          <a:lstStyle/>
          <a:p>
            <a:fld id="{5C0040DD-D5D8-4D5E-BA2F-D4334376CA30}" type="slidenum">
              <a:rPr lang="en-US" smtClean="0"/>
              <a:t>4</a:t>
            </a:fld>
            <a:endParaRPr lang="en-US"/>
          </a:p>
        </p:txBody>
      </p:sp>
    </p:spTree>
    <p:extLst>
      <p:ext uri="{BB962C8B-B14F-4D97-AF65-F5344CB8AC3E}">
        <p14:creationId xmlns:p14="http://schemas.microsoft.com/office/powerpoint/2010/main" val="45862920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74775"/>
          </a:xfrm>
        </p:spPr>
        <p:txBody>
          <a:bodyPr/>
          <a:lstStyle/>
          <a:p>
            <a:r>
              <a:rPr lang="en-US" dirty="0"/>
              <a:t>Group 1</a:t>
            </a:r>
          </a:p>
        </p:txBody>
      </p:sp>
      <p:sp>
        <p:nvSpPr>
          <p:cNvPr id="3" name="Content Placeholder 2"/>
          <p:cNvSpPr>
            <a:spLocks noGrp="1"/>
          </p:cNvSpPr>
          <p:nvPr>
            <p:ph idx="1"/>
          </p:nvPr>
        </p:nvSpPr>
        <p:spPr/>
        <p:txBody>
          <a:bodyPr/>
          <a:lstStyle/>
          <a:p>
            <a:pPr marL="0" indent="0">
              <a:buNone/>
            </a:pPr>
            <a:r>
              <a:rPr lang="en-US" dirty="0"/>
              <a:t>M.G.L. c. 32, Section 3(2)(g):</a:t>
            </a:r>
          </a:p>
          <a:p>
            <a:pPr marL="457200" indent="0">
              <a:lnSpc>
                <a:spcPts val="3400"/>
              </a:lnSpc>
              <a:spcBef>
                <a:spcPts val="2400"/>
              </a:spcBef>
              <a:buNone/>
            </a:pPr>
            <a:r>
              <a:rPr lang="en-US" i="1" dirty="0"/>
              <a:t>Group 1. – Officials and general employees including clerical, administrative and technical workers, laborers, mechanics </a:t>
            </a:r>
            <a:br>
              <a:rPr lang="en-US" i="1" dirty="0"/>
            </a:br>
            <a:r>
              <a:rPr lang="en-US" i="1" dirty="0"/>
              <a:t>and all others not otherwise classified.</a:t>
            </a:r>
          </a:p>
        </p:txBody>
      </p:sp>
      <p:sp>
        <p:nvSpPr>
          <p:cNvPr id="4" name="Slide Number Placeholder 3"/>
          <p:cNvSpPr>
            <a:spLocks noGrp="1"/>
          </p:cNvSpPr>
          <p:nvPr>
            <p:ph type="sldNum" sz="quarter" idx="4"/>
          </p:nvPr>
        </p:nvSpPr>
        <p:spPr/>
        <p:txBody>
          <a:bodyPr/>
          <a:lstStyle/>
          <a:p>
            <a:fld id="{5C0040DD-D5D8-4D5E-BA2F-D4334376CA30}" type="slidenum">
              <a:rPr lang="en-US" smtClean="0"/>
              <a:t>5</a:t>
            </a:fld>
            <a:endParaRPr lang="en-US"/>
          </a:p>
        </p:txBody>
      </p:sp>
    </p:spTree>
    <p:extLst>
      <p:ext uri="{BB962C8B-B14F-4D97-AF65-F5344CB8AC3E}">
        <p14:creationId xmlns:p14="http://schemas.microsoft.com/office/powerpoint/2010/main" val="377703276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Retirement Allowances — Group 1</a:t>
            </a:r>
          </a:p>
        </p:txBody>
      </p:sp>
      <p:sp>
        <p:nvSpPr>
          <p:cNvPr id="3" name="Content Placeholder 2"/>
          <p:cNvSpPr>
            <a:spLocks noGrp="1"/>
          </p:cNvSpPr>
          <p:nvPr>
            <p:ph idx="1"/>
          </p:nvPr>
        </p:nvSpPr>
        <p:spPr/>
        <p:txBody>
          <a:bodyPr>
            <a:normAutofit/>
          </a:bodyPr>
          <a:lstStyle/>
          <a:p>
            <a:r>
              <a:rPr lang="en-US" dirty="0"/>
              <a:t>Maximum retirement allowance = 80% of a person’s three (or five) year highest salary average.</a:t>
            </a:r>
          </a:p>
          <a:p>
            <a:r>
              <a:rPr lang="en-US" dirty="0"/>
              <a:t>Minimum retirement allowance =  We usually don’t speak in terms of a minimum retirement allowance, as there are many variables to this particular formula. </a:t>
            </a:r>
          </a:p>
        </p:txBody>
      </p:sp>
      <p:sp>
        <p:nvSpPr>
          <p:cNvPr id="4" name="Slide Number Placeholder 3"/>
          <p:cNvSpPr>
            <a:spLocks noGrp="1"/>
          </p:cNvSpPr>
          <p:nvPr>
            <p:ph type="sldNum" sz="quarter" idx="4"/>
          </p:nvPr>
        </p:nvSpPr>
        <p:spPr/>
        <p:txBody>
          <a:bodyPr/>
          <a:lstStyle/>
          <a:p>
            <a:fld id="{5C0040DD-D5D8-4D5E-BA2F-D4334376CA30}" type="slidenum">
              <a:rPr lang="en-US" smtClean="0"/>
              <a:t>6</a:t>
            </a:fld>
            <a:endParaRPr lang="en-US"/>
          </a:p>
        </p:txBody>
      </p:sp>
    </p:spTree>
    <p:extLst>
      <p:ext uri="{BB962C8B-B14F-4D97-AF65-F5344CB8AC3E}">
        <p14:creationId xmlns:p14="http://schemas.microsoft.com/office/powerpoint/2010/main" val="1877280051"/>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AutoShape 2"/>
          <p:cNvSpPr>
            <a:spLocks noGrp="1" noChangeArrowheads="1"/>
          </p:cNvSpPr>
          <p:nvPr>
            <p:ph type="title"/>
          </p:nvPr>
        </p:nvSpPr>
        <p:spPr/>
        <p:txBody>
          <a:bodyPr/>
          <a:lstStyle/>
          <a:p>
            <a:pPr eaLnBrk="1" hangingPunct="1"/>
            <a:r>
              <a:rPr lang="en-US" altLang="en-US" dirty="0"/>
              <a:t>Chapter 176 of the Acts of 2011</a:t>
            </a:r>
          </a:p>
        </p:txBody>
      </p:sp>
      <p:sp>
        <p:nvSpPr>
          <p:cNvPr id="6148" name="Rectangle 3"/>
          <p:cNvSpPr>
            <a:spLocks noGrp="1" noChangeArrowheads="1"/>
          </p:cNvSpPr>
          <p:nvPr>
            <p:ph idx="1"/>
          </p:nvPr>
        </p:nvSpPr>
        <p:spPr/>
        <p:txBody>
          <a:bodyPr/>
          <a:lstStyle/>
          <a:p>
            <a:pPr eaLnBrk="1" hangingPunct="1"/>
            <a:r>
              <a:rPr lang="en-US" altLang="en-US" dirty="0"/>
              <a:t>On November 16, 2011, Governor Patrick signed Chapter 176 of the Acts of 2011, </a:t>
            </a:r>
            <a:r>
              <a:rPr lang="en-US" altLang="en-US" i="1" dirty="0"/>
              <a:t>An Act Providing for Pension Reform and Benefit Modernization.</a:t>
            </a:r>
          </a:p>
          <a:p>
            <a:pPr eaLnBrk="1" hangingPunct="1"/>
            <a:r>
              <a:rPr lang="en-US" altLang="en-US" dirty="0"/>
              <a:t>This Act has some impact on those who were members on April 1, 2012 and before, but in essence creates a new plan for those becoming members on or after April 2, 2012.</a:t>
            </a:r>
          </a:p>
        </p:txBody>
      </p:sp>
      <p:sp>
        <p:nvSpPr>
          <p:cNvPr id="6146" name="Slide Number Placeholder 5"/>
          <p:cNvSpPr>
            <a:spLocks noGrp="1"/>
          </p:cNvSpPr>
          <p:nvPr>
            <p:ph type="sldNum" sz="quarter" idx="4"/>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91E8038-D427-4285-9960-3414639824DD}" type="slidenum">
              <a:rPr lang="en-US" altLang="en-US" smtClean="0">
                <a:solidFill>
                  <a:schemeClr val="bg1"/>
                </a:solidFill>
              </a:rPr>
              <a:pPr/>
              <a:t>7</a:t>
            </a:fld>
            <a:endParaRPr lang="en-US" altLang="en-US">
              <a:solidFill>
                <a:schemeClr val="bg1"/>
              </a:solidFill>
            </a:endParaRPr>
          </a:p>
        </p:txBody>
      </p:sp>
    </p:spTree>
    <p:extLst>
      <p:ext uri="{BB962C8B-B14F-4D97-AF65-F5344CB8AC3E}">
        <p14:creationId xmlns:p14="http://schemas.microsoft.com/office/powerpoint/2010/main" val="1900964044"/>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AutoShape 2"/>
          <p:cNvSpPr>
            <a:spLocks noGrp="1" noChangeArrowheads="1"/>
          </p:cNvSpPr>
          <p:nvPr>
            <p:ph type="title"/>
          </p:nvPr>
        </p:nvSpPr>
        <p:spPr/>
        <p:txBody>
          <a:bodyPr/>
          <a:lstStyle/>
          <a:p>
            <a:pPr eaLnBrk="1" hangingPunct="1"/>
            <a:r>
              <a:rPr lang="en-US" altLang="en-US" dirty="0">
                <a:solidFill>
                  <a:schemeClr val="tx1"/>
                </a:solidFill>
              </a:rPr>
              <a:t>Your Date of Membership Matters</a:t>
            </a:r>
          </a:p>
        </p:txBody>
      </p:sp>
      <p:sp>
        <p:nvSpPr>
          <p:cNvPr id="5124" name="Rectangle 3"/>
          <p:cNvSpPr>
            <a:spLocks noGrp="1" noChangeArrowheads="1"/>
          </p:cNvSpPr>
          <p:nvPr>
            <p:ph idx="1"/>
          </p:nvPr>
        </p:nvSpPr>
        <p:spPr/>
        <p:txBody>
          <a:bodyPr>
            <a:normAutofit/>
          </a:bodyPr>
          <a:lstStyle/>
          <a:p>
            <a:pPr eaLnBrk="1" hangingPunct="1"/>
            <a:r>
              <a:rPr lang="en-US" altLang="en-US" dirty="0"/>
              <a:t>Your date of membership controls your contribution rate.</a:t>
            </a:r>
          </a:p>
          <a:p>
            <a:pPr eaLnBrk="1" hangingPunct="1"/>
            <a:r>
              <a:rPr lang="en-US" altLang="en-US" dirty="0"/>
              <a:t>The rights of people who become members as of April 2, 2012 and thereafter are different than the rights of people who were members in a retirement system on or before April 1, 2012.</a:t>
            </a:r>
          </a:p>
          <a:p>
            <a:pPr eaLnBrk="1" hangingPunct="1"/>
            <a:r>
              <a:rPr lang="en-US" altLang="en-US" dirty="0"/>
              <a:t>The following slides explain how these changes effect members of Group 1. </a:t>
            </a:r>
          </a:p>
        </p:txBody>
      </p:sp>
      <p:sp>
        <p:nvSpPr>
          <p:cNvPr id="5122" name="Slide Number Placeholder 5"/>
          <p:cNvSpPr>
            <a:spLocks noGrp="1"/>
          </p:cNvSpPr>
          <p:nvPr>
            <p:ph type="sldNum" sz="quarter" idx="4"/>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5DFB5A6-89A9-43FA-A6EC-38E8BC1C503D}" type="slidenum">
              <a:rPr lang="en-US" altLang="en-US" smtClean="0">
                <a:solidFill>
                  <a:schemeClr val="bg1"/>
                </a:solidFill>
              </a:rPr>
              <a:pPr/>
              <a:t>8</a:t>
            </a:fld>
            <a:endParaRPr lang="en-US" altLang="en-US">
              <a:solidFill>
                <a:schemeClr val="bg1"/>
              </a:solidFill>
            </a:endParaRPr>
          </a:p>
        </p:txBody>
      </p:sp>
    </p:spTree>
    <p:extLst>
      <p:ext uri="{BB962C8B-B14F-4D97-AF65-F5344CB8AC3E}">
        <p14:creationId xmlns:p14="http://schemas.microsoft.com/office/powerpoint/2010/main" val="2878769145"/>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AutoShape 2"/>
          <p:cNvSpPr>
            <a:spLocks noGrp="1" noChangeArrowheads="1"/>
          </p:cNvSpPr>
          <p:nvPr>
            <p:ph type="title"/>
          </p:nvPr>
        </p:nvSpPr>
        <p:spPr>
          <a:xfrm>
            <a:off x="457200" y="304801"/>
            <a:ext cx="8228013" cy="1298574"/>
          </a:xfrm>
        </p:spPr>
        <p:txBody>
          <a:bodyPr>
            <a:noAutofit/>
          </a:bodyPr>
          <a:lstStyle/>
          <a:p>
            <a:pPr eaLnBrk="1" hangingPunct="1">
              <a:lnSpc>
                <a:spcPts val="3500"/>
              </a:lnSpc>
            </a:pPr>
            <a:r>
              <a:rPr lang="en-US" altLang="en-US" sz="3200" dirty="0">
                <a:solidFill>
                  <a:schemeClr val="tx1"/>
                </a:solidFill>
              </a:rPr>
              <a:t>Contribution Rate for Members </a:t>
            </a:r>
            <a:r>
              <a:rPr lang="en-US" altLang="en-US" sz="3200" dirty="0"/>
              <a:t>Joining </a:t>
            </a:r>
            <a:br>
              <a:rPr lang="en-US" altLang="en-US" sz="3200" dirty="0"/>
            </a:br>
            <a:r>
              <a:rPr lang="en-US" altLang="en-US" sz="3200" dirty="0"/>
              <a:t>the System On or After April 2, 2012</a:t>
            </a:r>
            <a:endParaRPr lang="en-US" altLang="en-US" sz="3200" dirty="0">
              <a:solidFill>
                <a:schemeClr val="tx1"/>
              </a:solidFill>
            </a:endParaRPr>
          </a:p>
        </p:txBody>
      </p:sp>
      <p:sp>
        <p:nvSpPr>
          <p:cNvPr id="34820" name="Rectangle 3"/>
          <p:cNvSpPr>
            <a:spLocks noGrp="1" noChangeArrowheads="1"/>
          </p:cNvSpPr>
          <p:nvPr>
            <p:ph idx="1"/>
          </p:nvPr>
        </p:nvSpPr>
        <p:spPr>
          <a:xfrm>
            <a:off x="457200" y="1828800"/>
            <a:ext cx="8229600" cy="4648200"/>
          </a:xfrm>
        </p:spPr>
        <p:txBody>
          <a:bodyPr>
            <a:noAutofit/>
          </a:bodyPr>
          <a:lstStyle/>
          <a:p>
            <a:pPr eaLnBrk="1" hangingPunct="1">
              <a:lnSpc>
                <a:spcPts val="2400"/>
              </a:lnSpc>
              <a:spcBef>
                <a:spcPts val="1200"/>
              </a:spcBef>
            </a:pPr>
            <a:r>
              <a:rPr lang="en-US" altLang="en-US" sz="2000" dirty="0"/>
              <a:t>9 percent, plus 2 percent for amounts over $30k.</a:t>
            </a:r>
          </a:p>
          <a:p>
            <a:pPr eaLnBrk="1" hangingPunct="1">
              <a:lnSpc>
                <a:spcPts val="2400"/>
              </a:lnSpc>
              <a:spcBef>
                <a:spcPts val="1200"/>
              </a:spcBef>
            </a:pPr>
            <a:r>
              <a:rPr lang="en-US" altLang="en-US" sz="2000" dirty="0"/>
              <a:t>6 percent if the following conditions are met:</a:t>
            </a:r>
          </a:p>
          <a:p>
            <a:pPr lvl="1" eaLnBrk="1" hangingPunct="1">
              <a:lnSpc>
                <a:spcPts val="2000"/>
              </a:lnSpc>
              <a:spcBef>
                <a:spcPts val="600"/>
              </a:spcBef>
            </a:pPr>
            <a:r>
              <a:rPr lang="en-US" altLang="en-US" sz="1600" dirty="0"/>
              <a:t>Employee in Group 1</a:t>
            </a:r>
          </a:p>
          <a:p>
            <a:pPr lvl="1" eaLnBrk="1" hangingPunct="1">
              <a:lnSpc>
                <a:spcPts val="2000"/>
              </a:lnSpc>
              <a:spcBef>
                <a:spcPts val="600"/>
              </a:spcBef>
            </a:pPr>
            <a:r>
              <a:rPr lang="en-US" altLang="en-US" sz="1600" dirty="0"/>
              <a:t>Became a member on or after April 2, 2012</a:t>
            </a:r>
          </a:p>
          <a:p>
            <a:pPr lvl="1" eaLnBrk="1" hangingPunct="1">
              <a:lnSpc>
                <a:spcPts val="2000"/>
              </a:lnSpc>
              <a:spcBef>
                <a:spcPts val="600"/>
              </a:spcBef>
            </a:pPr>
            <a:r>
              <a:rPr lang="en-US" altLang="en-US" sz="1600" b="1" i="1" dirty="0">
                <a:solidFill>
                  <a:srgbClr val="800000"/>
                </a:solidFill>
                <a:effectLst>
                  <a:outerShdw blurRad="38100" dist="38100" dir="2700000" algn="tl">
                    <a:srgbClr val="000000">
                      <a:alpha val="43137"/>
                    </a:srgbClr>
                  </a:outerShdw>
                </a:effectLst>
              </a:rPr>
              <a:t>Has at least 30 years of service</a:t>
            </a:r>
          </a:p>
          <a:p>
            <a:pPr eaLnBrk="1" hangingPunct="1">
              <a:lnSpc>
                <a:spcPts val="2400"/>
              </a:lnSpc>
              <a:spcBef>
                <a:spcPts val="1200"/>
              </a:spcBef>
            </a:pPr>
            <a:r>
              <a:rPr lang="en-US" altLang="en-US" sz="2000" dirty="0"/>
              <a:t>Therefore, a Group 1 member of the “new” system may one day have his or her contribution rate decreased to 6 percent, should he or she work in excess of 30 years</a:t>
            </a:r>
          </a:p>
          <a:p>
            <a:pPr eaLnBrk="1" hangingPunct="1">
              <a:lnSpc>
                <a:spcPts val="2400"/>
              </a:lnSpc>
              <a:spcBef>
                <a:spcPts val="1200"/>
              </a:spcBef>
            </a:pPr>
            <a:r>
              <a:rPr lang="en-US" altLang="en-US" sz="2000" dirty="0"/>
              <a:t>He or she would still pay 2 percent on all amounts over $30,000.</a:t>
            </a:r>
          </a:p>
          <a:p>
            <a:pPr eaLnBrk="1" hangingPunct="1">
              <a:lnSpc>
                <a:spcPts val="2400"/>
              </a:lnSpc>
              <a:spcBef>
                <a:spcPts val="1200"/>
              </a:spcBef>
            </a:pPr>
            <a:r>
              <a:rPr lang="en-US" altLang="en-US" sz="2000" dirty="0"/>
              <a:t>For members with no prior service or military service, earliest date this can kick in is </a:t>
            </a:r>
            <a:r>
              <a:rPr lang="en-US" altLang="en-US" sz="2000" b="1" i="1" dirty="0">
                <a:solidFill>
                  <a:srgbClr val="800000"/>
                </a:solidFill>
                <a:effectLst>
                  <a:outerShdw blurRad="38100" dist="38100" dir="2700000" algn="tl">
                    <a:srgbClr val="000000">
                      <a:alpha val="43137"/>
                    </a:srgbClr>
                  </a:outerShdw>
                </a:effectLst>
              </a:rPr>
              <a:t>April of 2042</a:t>
            </a:r>
            <a:r>
              <a:rPr lang="en-US" altLang="en-US" sz="2000" dirty="0">
                <a:solidFill>
                  <a:srgbClr val="800000"/>
                </a:solidFill>
              </a:rPr>
              <a:t>.</a:t>
            </a:r>
          </a:p>
        </p:txBody>
      </p:sp>
      <p:sp>
        <p:nvSpPr>
          <p:cNvPr id="34818" name="Slide Number Placeholder 5"/>
          <p:cNvSpPr>
            <a:spLocks noGrp="1"/>
          </p:cNvSpPr>
          <p:nvPr>
            <p:ph type="sldNum" sz="quarter" idx="4"/>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D94AD90-C3CC-4011-8486-BB4969988CFC}" type="slidenum">
              <a:rPr lang="en-US" altLang="en-US" smtClean="0">
                <a:solidFill>
                  <a:schemeClr val="bg1"/>
                </a:solidFill>
              </a:rPr>
              <a:pPr/>
              <a:t>9</a:t>
            </a:fld>
            <a:endParaRPr lang="en-US" altLang="en-US">
              <a:solidFill>
                <a:schemeClr val="bg1"/>
              </a:solidFill>
            </a:endParaRPr>
          </a:p>
        </p:txBody>
      </p:sp>
    </p:spTree>
    <p:extLst>
      <p:ext uri="{BB962C8B-B14F-4D97-AF65-F5344CB8AC3E}">
        <p14:creationId xmlns:p14="http://schemas.microsoft.com/office/powerpoint/2010/main" val="3251278965"/>
      </p:ext>
    </p:extLst>
  </p:cSld>
  <p:clrMapOvr>
    <a:masterClrMapping/>
  </p:clrMapOvr>
  <p:transition spd="slow">
    <p:wipe/>
  </p:transition>
</p:sld>
</file>

<file path=ppt/theme/theme1.xml><?xml version="1.0" encoding="utf-8"?>
<a:theme xmlns:a="http://schemas.openxmlformats.org/drawingml/2006/main" name="Accounting10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PubPenLaw COSCAP.potx</Template>
  <TotalTime>1930</TotalTime>
  <Words>3502</Words>
  <Application>Microsoft Office PowerPoint</Application>
  <PresentationFormat>On-screen Show (4:3)</PresentationFormat>
  <Paragraphs>318</Paragraphs>
  <Slides>33</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Corbel</vt:lpstr>
      <vt:lpstr>Courier New</vt:lpstr>
      <vt:lpstr>Trebuchet MS</vt:lpstr>
      <vt:lpstr>Wingdings</vt:lpstr>
      <vt:lpstr>Accounting100</vt:lpstr>
      <vt:lpstr>RETIREMENT 101: MASSACHUSETTS PUBLIC PENSION LAW</vt:lpstr>
      <vt:lpstr>How Does This Work?</vt:lpstr>
      <vt:lpstr>Assumptions For This Presentation</vt:lpstr>
      <vt:lpstr>RetirementPlus &amp; Teachers’ Alternate Retirement Program</vt:lpstr>
      <vt:lpstr>Group 1</vt:lpstr>
      <vt:lpstr>Retirement Allowances — Group 1</vt:lpstr>
      <vt:lpstr>Chapter 176 of the Acts of 2011</vt:lpstr>
      <vt:lpstr>Your Date of Membership Matters</vt:lpstr>
      <vt:lpstr>Contribution Rate for Members Joining  the System On or After April 2, 2012</vt:lpstr>
      <vt:lpstr>When Will A Member In Group 1  Be Eligible To Retire?</vt:lpstr>
      <vt:lpstr>Another Important Difference</vt:lpstr>
      <vt:lpstr>When Will A Member In Group 1 Reach 80 Percent?</vt:lpstr>
      <vt:lpstr>A Matter Of Time…</vt:lpstr>
      <vt:lpstr>Transfers</vt:lpstr>
      <vt:lpstr>Buybacks Of Earlier, Non-membership Time</vt:lpstr>
      <vt:lpstr>Redeposits </vt:lpstr>
      <vt:lpstr>Purchase Of Up To 4 Years:  Veterans</vt:lpstr>
      <vt:lpstr>Making It To Retirement:  3 Possible Options </vt:lpstr>
      <vt:lpstr>Option A </vt:lpstr>
      <vt:lpstr>Option B</vt:lpstr>
      <vt:lpstr>Option B (Continued)</vt:lpstr>
      <vt:lpstr>Who May Be Designated As An  Option B Beneficiary?</vt:lpstr>
      <vt:lpstr>Option C</vt:lpstr>
      <vt:lpstr>Who Can Be Designated As  Option C Beneficiary?</vt:lpstr>
      <vt:lpstr>What If The Option C Beneficiary Dies Before The Member?</vt:lpstr>
      <vt:lpstr>Option D</vt:lpstr>
      <vt:lpstr>The Differences</vt:lpstr>
      <vt:lpstr>How Retirement Allowances  are Paid Out</vt:lpstr>
      <vt:lpstr>How Long Will It Take for You to Receive Your First Payment?</vt:lpstr>
      <vt:lpstr>What will the Retirement Allowance  Look Like?</vt:lpstr>
      <vt:lpstr>Social Security Questions</vt:lpstr>
      <vt:lpstr>And Moving On To  Post-Retirement Earnings…</vt:lpstr>
      <vt:lpstr>Finally</vt:lpstr>
    </vt:vector>
  </TitlesOfParts>
  <Company>PERAC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Retirement 101: Massachusetts Public Pension Law</dc:title>
  <dc:creator>Judith A. Corrigan</dc:creator>
  <cp:lastModifiedBy>Sam Cheesman</cp:lastModifiedBy>
  <cp:revision>52</cp:revision>
  <cp:lastPrinted>2016-10-31T18:24:52Z</cp:lastPrinted>
  <dcterms:created xsi:type="dcterms:W3CDTF">2016-09-16T18:48:21Z</dcterms:created>
  <dcterms:modified xsi:type="dcterms:W3CDTF">2016-11-08T17:34:20Z</dcterms:modified>
</cp:coreProperties>
</file>