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2"/>
  </p:notesMasterIdLst>
  <p:handoutMasterIdLst>
    <p:handoutMasterId r:id="rId33"/>
  </p:handoutMasterIdLst>
  <p:sldIdLst>
    <p:sldId id="343" r:id="rId2"/>
    <p:sldId id="506" r:id="rId3"/>
    <p:sldId id="543" r:id="rId4"/>
    <p:sldId id="514" r:id="rId5"/>
    <p:sldId id="535" r:id="rId6"/>
    <p:sldId id="534" r:id="rId7"/>
    <p:sldId id="569" r:id="rId8"/>
    <p:sldId id="524" r:id="rId9"/>
    <p:sldId id="565" r:id="rId10"/>
    <p:sldId id="554" r:id="rId11"/>
    <p:sldId id="555" r:id="rId12"/>
    <p:sldId id="563" r:id="rId13"/>
    <p:sldId id="539" r:id="rId14"/>
    <p:sldId id="568" r:id="rId15"/>
    <p:sldId id="557" r:id="rId16"/>
    <p:sldId id="544" r:id="rId17"/>
    <p:sldId id="570" r:id="rId18"/>
    <p:sldId id="541" r:id="rId19"/>
    <p:sldId id="566" r:id="rId20"/>
    <p:sldId id="545" r:id="rId21"/>
    <p:sldId id="526" r:id="rId22"/>
    <p:sldId id="527" r:id="rId23"/>
    <p:sldId id="529" r:id="rId24"/>
    <p:sldId id="531" r:id="rId25"/>
    <p:sldId id="542" r:id="rId26"/>
    <p:sldId id="550" r:id="rId27"/>
    <p:sldId id="551" r:id="rId28"/>
    <p:sldId id="552" r:id="rId29"/>
    <p:sldId id="553" r:id="rId30"/>
    <p:sldId id="505" r:id="rId3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DE53"/>
    <a:srgbClr val="FFE2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86" autoAdjust="0"/>
    <p:restoredTop sz="68190" autoAdjust="0"/>
  </p:normalViewPr>
  <p:slideViewPr>
    <p:cSldViewPr>
      <p:cViewPr>
        <p:scale>
          <a:sx n="66" d="100"/>
          <a:sy n="66" d="100"/>
        </p:scale>
        <p:origin x="-570" y="-138"/>
      </p:cViewPr>
      <p:guideLst>
        <p:guide orient="horz" pos="2160"/>
        <p:guide pos="2880"/>
      </p:guideLst>
    </p:cSldViewPr>
  </p:slideViewPr>
  <p:outlineViewPr>
    <p:cViewPr>
      <p:scale>
        <a:sx n="33" d="100"/>
        <a:sy n="33" d="100"/>
      </p:scale>
      <p:origin x="0" y="48666"/>
    </p:cViewPr>
  </p:outlineViewPr>
  <p:notesTextViewPr>
    <p:cViewPr>
      <p:scale>
        <a:sx n="100" d="100"/>
        <a:sy n="100" d="100"/>
      </p:scale>
      <p:origin x="0" y="0"/>
    </p:cViewPr>
  </p:notesTextViewPr>
  <p:sorterViewPr>
    <p:cViewPr>
      <p:scale>
        <a:sx n="66" d="100"/>
        <a:sy n="66" d="100"/>
      </p:scale>
      <p:origin x="0" y="0"/>
    </p:cViewPr>
  </p:sorterViewPr>
  <p:notesViewPr>
    <p:cSldViewPr>
      <p:cViewPr>
        <p:scale>
          <a:sx n="90" d="100"/>
          <a:sy n="90" d="100"/>
        </p:scale>
        <p:origin x="-2814" y="5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9" tIns="48320" rIns="96639" bIns="48320" rtlCol="0"/>
          <a:lstStyle>
            <a:lvl1pPr algn="l">
              <a:defRPr sz="1200"/>
            </a:lvl1pPr>
          </a:lstStyle>
          <a:p>
            <a:endParaRPr lang="en-US" dirty="0"/>
          </a:p>
        </p:txBody>
      </p:sp>
      <p:sp>
        <p:nvSpPr>
          <p:cNvPr id="3" name="Date Placeholder 2"/>
          <p:cNvSpPr>
            <a:spLocks noGrp="1"/>
          </p:cNvSpPr>
          <p:nvPr>
            <p:ph type="dt" sz="quarter" idx="1"/>
          </p:nvPr>
        </p:nvSpPr>
        <p:spPr>
          <a:xfrm>
            <a:off x="4143587" y="0"/>
            <a:ext cx="3169920" cy="480060"/>
          </a:xfrm>
          <a:prstGeom prst="rect">
            <a:avLst/>
          </a:prstGeom>
        </p:spPr>
        <p:txBody>
          <a:bodyPr vert="horz" lIns="96639" tIns="48320" rIns="96639" bIns="48320" rtlCol="0"/>
          <a:lstStyle>
            <a:lvl1pPr algn="r">
              <a:defRPr sz="1200"/>
            </a:lvl1pPr>
          </a:lstStyle>
          <a:p>
            <a:fld id="{DC6D6606-CE8E-4DF6-9555-68CB70918409}" type="datetimeFigureOut">
              <a:rPr lang="en-US" smtClean="0"/>
              <a:pPr/>
              <a:t>4/20/2017</a:t>
            </a:fld>
            <a:endParaRPr lang="en-US" dirty="0"/>
          </a:p>
        </p:txBody>
      </p:sp>
      <p:sp>
        <p:nvSpPr>
          <p:cNvPr id="4" name="Footer Placeholder 3"/>
          <p:cNvSpPr>
            <a:spLocks noGrp="1"/>
          </p:cNvSpPr>
          <p:nvPr>
            <p:ph type="ftr" sz="quarter" idx="2"/>
          </p:nvPr>
        </p:nvSpPr>
        <p:spPr>
          <a:xfrm>
            <a:off x="0" y="9129009"/>
            <a:ext cx="7315200" cy="470524"/>
          </a:xfrm>
          <a:prstGeom prst="rect">
            <a:avLst/>
          </a:prstGeom>
        </p:spPr>
        <p:txBody>
          <a:bodyPr vert="horz" lIns="96639" tIns="48320" rIns="96639" bIns="48320" rtlCol="0" anchor="b"/>
          <a:lstStyle>
            <a:lvl1pPr algn="l">
              <a:defRPr sz="1200"/>
            </a:lvl1pPr>
          </a:lstStyle>
          <a:p>
            <a:pPr algn="ctr"/>
            <a:r>
              <a:rPr lang="en-US" altLang="en-US" smtClean="0"/>
              <a:t>All materials © Copyright 2017 KP Law, P.C.  All rights reserved.</a:t>
            </a:r>
            <a:endParaRPr lang="en-US" dirty="0"/>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9" tIns="48320" rIns="96639" bIns="48320" rtlCol="0" anchor="b"/>
          <a:lstStyle>
            <a:lvl1pPr algn="r">
              <a:defRPr sz="1200"/>
            </a:lvl1pPr>
          </a:lstStyle>
          <a:p>
            <a:fld id="{48BEEEE9-1C45-4DFE-8DB1-97C1E5076B0E}" type="slidenum">
              <a:rPr lang="en-US" smtClean="0"/>
              <a:pPr/>
              <a:t>‹#›</a:t>
            </a:fld>
            <a:endParaRPr lang="en-US" dirty="0"/>
          </a:p>
        </p:txBody>
      </p:sp>
    </p:spTree>
    <p:extLst>
      <p:ext uri="{BB962C8B-B14F-4D97-AF65-F5344CB8AC3E}">
        <p14:creationId xmlns:p14="http://schemas.microsoft.com/office/powerpoint/2010/main" val="394808550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9" tIns="48320" rIns="96639" bIns="48320" rtlCol="0"/>
          <a:lstStyle>
            <a:lvl1pPr algn="l">
              <a:defRPr sz="12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39" tIns="48320" rIns="96639" bIns="48320" rtlCol="0"/>
          <a:lstStyle>
            <a:lvl1pPr algn="r">
              <a:defRPr sz="1200"/>
            </a:lvl1pPr>
          </a:lstStyle>
          <a:p>
            <a:fld id="{747C255F-B405-4BEE-BB04-82E34246E380}" type="datetimeFigureOut">
              <a:rPr lang="en-US" smtClean="0"/>
              <a:pPr/>
              <a:t>4/20/2017</a:t>
            </a:fld>
            <a:endParaRPr lang="en-US" dirty="0"/>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39" tIns="48320" rIns="96639" bIns="48320"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39" tIns="48320" rIns="96639" bIns="483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39" tIns="48320" rIns="96639" bIns="48320" rtlCol="0" anchor="b"/>
          <a:lstStyle>
            <a:lvl1pPr algn="l">
              <a:defRPr sz="1200"/>
            </a:lvl1pPr>
          </a:lstStyle>
          <a:p>
            <a:r>
              <a:rPr lang="en-US" smtClean="0"/>
              <a:t>All materials © Copyright 2017 KP Law, P.C.  All rights reserved.</a:t>
            </a:r>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39" tIns="48320" rIns="96639" bIns="48320" rtlCol="0" anchor="b"/>
          <a:lstStyle>
            <a:lvl1pPr algn="r">
              <a:defRPr sz="1200"/>
            </a:lvl1pPr>
          </a:lstStyle>
          <a:p>
            <a:fld id="{B8BEAB56-7535-482E-8EA9-A87295D1C69C}" type="slidenum">
              <a:rPr lang="en-US" smtClean="0"/>
              <a:pPr/>
              <a:t>‹#›</a:t>
            </a:fld>
            <a:endParaRPr lang="en-US" dirty="0"/>
          </a:p>
        </p:txBody>
      </p:sp>
    </p:spTree>
    <p:extLst>
      <p:ext uri="{BB962C8B-B14F-4D97-AF65-F5344CB8AC3E}">
        <p14:creationId xmlns:p14="http://schemas.microsoft.com/office/powerpoint/2010/main" val="184415860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3048885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10</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11</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13</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15</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16</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17</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18</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19</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208933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20</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21</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22</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23</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24</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25</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26</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27</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28</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29</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All materials © Copyright 2017 KP Law, P.C.  All rights reserved.</a:t>
            </a:r>
            <a:endParaRPr lang="en-US" dirty="0"/>
          </a:p>
        </p:txBody>
      </p:sp>
      <p:sp>
        <p:nvSpPr>
          <p:cNvPr id="5" name="Slide Number Placeholder 4"/>
          <p:cNvSpPr>
            <a:spLocks noGrp="1"/>
          </p:cNvSpPr>
          <p:nvPr>
            <p:ph type="sldNum" sz="quarter" idx="11"/>
          </p:nvPr>
        </p:nvSpPr>
        <p:spPr/>
        <p:txBody>
          <a:bodyPr/>
          <a:lstStyle/>
          <a:p>
            <a:fld id="{B8BEAB56-7535-482E-8EA9-A87295D1C69C}" type="slidenum">
              <a:rPr lang="en-US" smtClean="0"/>
              <a:pPr/>
              <a:t>3</a:t>
            </a:fld>
            <a:endParaRPr lang="en-US" dirty="0"/>
          </a:p>
        </p:txBody>
      </p:sp>
    </p:spTree>
    <p:extLst>
      <p:ext uri="{BB962C8B-B14F-4D97-AF65-F5344CB8AC3E}">
        <p14:creationId xmlns:p14="http://schemas.microsoft.com/office/powerpoint/2010/main" val="37567048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30</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908349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4</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5</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829060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6</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829060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7</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829060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8</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19" indent="-17781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BEAB56-7535-482E-8EA9-A87295D1C69C}" type="slidenum">
              <a:rPr lang="en-US" smtClean="0"/>
              <a:pPr/>
              <a:t>9</a:t>
            </a:fld>
            <a:endParaRPr lang="en-US" dirty="0"/>
          </a:p>
        </p:txBody>
      </p:sp>
      <p:sp>
        <p:nvSpPr>
          <p:cNvPr id="5" name="Footer Placeholder 4"/>
          <p:cNvSpPr>
            <a:spLocks noGrp="1"/>
          </p:cNvSpPr>
          <p:nvPr>
            <p:ph type="ftr" sz="quarter" idx="11"/>
          </p:nvPr>
        </p:nvSpPr>
        <p:spPr/>
        <p:txBody>
          <a:bodyPr/>
          <a:lstStyle/>
          <a:p>
            <a:r>
              <a:rPr lang="en-US" smtClean="0"/>
              <a:t>All materials © Copyright 2017 KP Law, P.C.  All rights reserved.</a:t>
            </a:r>
            <a:endParaRPr lang="en-US" dirty="0"/>
          </a:p>
        </p:txBody>
      </p:sp>
    </p:spTree>
    <p:extLst>
      <p:ext uri="{BB962C8B-B14F-4D97-AF65-F5344CB8AC3E}">
        <p14:creationId xmlns:p14="http://schemas.microsoft.com/office/powerpoint/2010/main" val="2783141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ABEE-4F99-48DB-81D6-4AE84CA0E353}" type="slidenum">
              <a:rPr lang="en-US" smtClean="0"/>
              <a:pPr/>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ABEE-4F99-48DB-81D6-4AE84CA0E35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ABEE-4F99-48DB-81D6-4AE84CA0E35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ABEE-4F99-48DB-81D6-4AE84CA0E35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503ABEE-4F99-48DB-81D6-4AE84CA0E353}" type="slidenum">
              <a:rPr lang="en-US" smtClean="0"/>
              <a:pPr/>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03ABEE-4F99-48DB-81D6-4AE84CA0E35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503ABEE-4F99-48DB-81D6-4AE84CA0E353}" type="slidenum">
              <a:rPr lang="en-US" smtClean="0"/>
              <a:pPr/>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503ABEE-4F99-48DB-81D6-4AE84CA0E35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503ABEE-4F99-48DB-81D6-4AE84CA0E35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03ABEE-4F99-48DB-81D6-4AE84CA0E353}" type="slidenum">
              <a:rPr lang="en-US" smtClean="0"/>
              <a:pPr/>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115FA3-F8F7-4494-97AA-D315D8249641}" type="datetimeFigureOut">
              <a:rPr lang="en-US" smtClean="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503ABEE-4F99-48DB-81D6-4AE84CA0E35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05115FA3-F8F7-4494-97AA-D315D8249641}" type="datetimeFigureOut">
              <a:rPr lang="en-US" smtClean="0"/>
              <a:pPr/>
              <a:t>4/20/2017</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3503ABEE-4F99-48DB-81D6-4AE84CA0E35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3.wdp"/></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3.wdp"/></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mailto:tmcenaney@k-plaw.com"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mailto:tzessin@k-plaw.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86267" y="609600"/>
            <a:ext cx="8534400" cy="990600"/>
          </a:xfrm>
        </p:spPr>
        <p:txBody>
          <a:bodyPr>
            <a:noAutofit/>
          </a:bodyPr>
          <a:lstStyle/>
          <a:p>
            <a:pPr algn="ctr"/>
            <a:r>
              <a:rPr lang="en-US" altLang="en-US" sz="6000" b="1" dirty="0" smtClean="0">
                <a:solidFill>
                  <a:schemeClr val="tx1"/>
                </a:solidFill>
              </a:rPr>
              <a:t/>
            </a:r>
            <a:br>
              <a:rPr lang="en-US" altLang="en-US" sz="6000" b="1" dirty="0" smtClean="0">
                <a:solidFill>
                  <a:schemeClr val="tx1"/>
                </a:solidFill>
              </a:rPr>
            </a:br>
            <a:endParaRPr lang="en-US" altLang="en-US" sz="6000" dirty="0" smtClean="0">
              <a:solidFill>
                <a:schemeClr val="tx1"/>
              </a:solidFill>
            </a:endParaRPr>
          </a:p>
        </p:txBody>
      </p:sp>
      <p:sp>
        <p:nvSpPr>
          <p:cNvPr id="3" name="TextBox 2"/>
          <p:cNvSpPr txBox="1"/>
          <p:nvPr/>
        </p:nvSpPr>
        <p:spPr>
          <a:xfrm>
            <a:off x="571500" y="4298960"/>
            <a:ext cx="8001000" cy="1508105"/>
          </a:xfrm>
          <a:prstGeom prst="rect">
            <a:avLst/>
          </a:prstGeom>
          <a:noFill/>
        </p:spPr>
        <p:txBody>
          <a:bodyPr wrap="square" rtlCol="0">
            <a:spAutoFit/>
          </a:bodyPr>
          <a:lstStyle/>
          <a:p>
            <a:pPr algn="ctr">
              <a:spcBef>
                <a:spcPct val="0"/>
              </a:spcBef>
            </a:pPr>
            <a:r>
              <a:rPr lang="en-US" altLang="en-US" sz="2200" dirty="0" smtClean="0">
                <a:solidFill>
                  <a:srgbClr val="000000"/>
                </a:solidFill>
              </a:rPr>
              <a:t>Thomas W. </a:t>
            </a:r>
            <a:r>
              <a:rPr lang="en-US" altLang="en-US" sz="2200" dirty="0" err="1" smtClean="0">
                <a:solidFill>
                  <a:srgbClr val="000000"/>
                </a:solidFill>
              </a:rPr>
              <a:t>McEnaney</a:t>
            </a:r>
            <a:endParaRPr lang="en-US" altLang="en-US" sz="2200" dirty="0" smtClean="0">
              <a:solidFill>
                <a:srgbClr val="000000"/>
              </a:solidFill>
            </a:endParaRPr>
          </a:p>
          <a:p>
            <a:pPr algn="ctr">
              <a:spcBef>
                <a:spcPct val="0"/>
              </a:spcBef>
            </a:pPr>
            <a:r>
              <a:rPr lang="en-US" altLang="en-US" sz="2200" dirty="0" smtClean="0">
                <a:solidFill>
                  <a:srgbClr val="000000"/>
                </a:solidFill>
              </a:rPr>
              <a:t>Timothy D. </a:t>
            </a:r>
            <a:r>
              <a:rPr lang="en-US" altLang="en-US" sz="2200" dirty="0" smtClean="0">
                <a:solidFill>
                  <a:srgbClr val="000000"/>
                </a:solidFill>
              </a:rPr>
              <a:t>Zessin</a:t>
            </a:r>
            <a:endParaRPr lang="en-US" altLang="en-US" sz="2200" dirty="0" smtClean="0">
              <a:solidFill>
                <a:srgbClr val="000000"/>
              </a:solidFill>
            </a:endParaRPr>
          </a:p>
          <a:p>
            <a:pPr algn="ctr">
              <a:spcBef>
                <a:spcPct val="0"/>
              </a:spcBef>
            </a:pPr>
            <a:r>
              <a:rPr lang="en-US" altLang="en-US" sz="1600" dirty="0" smtClean="0">
                <a:solidFill>
                  <a:srgbClr val="000000"/>
                </a:solidFill>
              </a:rPr>
              <a:t> </a:t>
            </a:r>
          </a:p>
          <a:p>
            <a:pPr algn="ctr">
              <a:spcBef>
                <a:spcPct val="0"/>
              </a:spcBef>
            </a:pPr>
            <a:r>
              <a:rPr lang="en-US" altLang="en-US" sz="1600" dirty="0" smtClean="0">
                <a:solidFill>
                  <a:srgbClr val="000000"/>
                </a:solidFill>
              </a:rPr>
              <a:t>101 </a:t>
            </a:r>
            <a:r>
              <a:rPr lang="en-US" altLang="en-US" sz="1600" dirty="0" smtClean="0">
                <a:solidFill>
                  <a:srgbClr val="000000"/>
                </a:solidFill>
              </a:rPr>
              <a:t>Arch Street</a:t>
            </a:r>
            <a:endParaRPr lang="en-US" altLang="en-US" sz="1600" dirty="0" smtClean="0"/>
          </a:p>
          <a:p>
            <a:pPr algn="ctr">
              <a:spcBef>
                <a:spcPct val="0"/>
              </a:spcBef>
            </a:pPr>
            <a:r>
              <a:rPr lang="en-US" altLang="en-US" sz="1600" dirty="0" smtClean="0"/>
              <a:t>Boston, MA 02110</a:t>
            </a:r>
            <a:endParaRPr lang="en-US" altLang="en-US" sz="2200" dirty="0"/>
          </a:p>
        </p:txBody>
      </p:sp>
      <p:pic>
        <p:nvPicPr>
          <p:cNvPr id="7" name="Picture 6" descr="C:\Users\LFG\AppData\Local\Microsoft\Windows\Temporary Internet Files\Content.Outlook\RRPYC5Y4\Header 2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34000"/>
            <a:ext cx="9144000" cy="1190625"/>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52400" y="6581001"/>
            <a:ext cx="8763000" cy="276999"/>
          </a:xfrm>
          <a:prstGeom prst="rect">
            <a:avLst/>
          </a:prstGeom>
          <a:noFill/>
        </p:spPr>
        <p:txBody>
          <a:bodyPr wrap="square" rtlCol="0">
            <a:spAutoFit/>
          </a:bodyPr>
          <a:lstStyle/>
          <a:p>
            <a:pPr algn="ctr"/>
            <a:r>
              <a:rPr lang="en-US" sz="1200" dirty="0" smtClean="0"/>
              <a:t>All materials © </a:t>
            </a:r>
            <a:r>
              <a:rPr lang="en-US" sz="1200" dirty="0"/>
              <a:t>Copyright </a:t>
            </a:r>
            <a:r>
              <a:rPr lang="en-US" sz="1200" dirty="0" smtClean="0"/>
              <a:t> 2017 KP LAW, PC.  All rights reserved.</a:t>
            </a:r>
            <a:endParaRPr lang="en-US" sz="1200" dirty="0"/>
          </a:p>
        </p:txBody>
      </p:sp>
      <p:sp>
        <p:nvSpPr>
          <p:cNvPr id="9" name="Rectangle 8"/>
          <p:cNvSpPr/>
          <p:nvPr/>
        </p:nvSpPr>
        <p:spPr>
          <a:xfrm>
            <a:off x="1440001" y="838200"/>
            <a:ext cx="6340197" cy="175432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alt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0" dir="1800000" sx="103000" sy="103000" algn="ctr" rotWithShape="0">
                    <a:prstClr val="black">
                      <a:alpha val="53000"/>
                    </a:prstClr>
                  </a:outerShdw>
                </a:effectLst>
              </a:rPr>
              <a:t>the new public </a:t>
            </a:r>
            <a:br>
              <a:rPr lang="en-US" alt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0" dir="1800000" sx="103000" sy="103000" algn="ctr" rotWithShape="0">
                    <a:prstClr val="black">
                      <a:alpha val="53000"/>
                    </a:prstClr>
                  </a:outerShdw>
                </a:effectLst>
              </a:rPr>
            </a:br>
            <a:r>
              <a:rPr lang="en-US" alt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0" dir="1800000" sx="103000" sy="103000" algn="ctr" rotWithShape="0">
                    <a:prstClr val="black">
                      <a:alpha val="53000"/>
                    </a:prstClr>
                  </a:outerShdw>
                </a:effectLst>
              </a:rPr>
              <a:t>records law</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0" dir="1800000" sx="103000" sy="103000" algn="ctr" rotWithShape="0">
                  <a:prstClr val="black">
                    <a:alpha val="53000"/>
                  </a:prstClr>
                </a:outerShdw>
              </a:effectLst>
            </a:endParaRPr>
          </a:p>
        </p:txBody>
      </p:sp>
      <p:sp>
        <p:nvSpPr>
          <p:cNvPr id="10" name="Rectangle 9"/>
          <p:cNvSpPr/>
          <p:nvPr/>
        </p:nvSpPr>
        <p:spPr>
          <a:xfrm>
            <a:off x="431800" y="2852410"/>
            <a:ext cx="8458200" cy="1446550"/>
          </a:xfrm>
          <a:prstGeom prst="rect">
            <a:avLst/>
          </a:prstGeom>
        </p:spPr>
        <p:txBody>
          <a:bodyPr wrap="square">
            <a:spAutoFit/>
          </a:bodyPr>
          <a:lstStyle/>
          <a:p>
            <a:r>
              <a:rPr lang="en-US" sz="2800" dirty="0" smtClean="0"/>
              <a:t> Technical Requirements and Practical Implications</a:t>
            </a:r>
          </a:p>
          <a:p>
            <a:pPr algn="ctr"/>
            <a:endParaRPr lang="en-US" sz="1200" dirty="0" smtClean="0"/>
          </a:p>
          <a:p>
            <a:pPr algn="ctr"/>
            <a:r>
              <a:rPr lang="en-US" sz="2400" dirty="0" smtClean="0"/>
              <a:t>MA Council of School Committee Administrative Personnel April 21, 2017</a:t>
            </a:r>
            <a:endParaRPr lang="en-US" sz="2400" dirty="0"/>
          </a:p>
        </p:txBody>
      </p:sp>
    </p:spTree>
    <p:extLst>
      <p:ext uri="{BB962C8B-B14F-4D97-AF65-F5344CB8AC3E}">
        <p14:creationId xmlns:p14="http://schemas.microsoft.com/office/powerpoint/2010/main" val="22221465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b="1" cap="small" dirty="0">
                <a:solidFill>
                  <a:schemeClr val="bg1">
                    <a:lumMod val="85000"/>
                  </a:schemeClr>
                </a:solidFill>
                <a:effectLst>
                  <a:outerShdw blurRad="38100" dist="38100" dir="2700000" algn="tl">
                    <a:srgbClr val="000000">
                      <a:alpha val="43137"/>
                    </a:srgbClr>
                  </a:outerShdw>
                </a:effectLst>
              </a:rPr>
              <a:t>Common PRL exemptions</a:t>
            </a:r>
          </a:p>
        </p:txBody>
      </p:sp>
      <p:sp>
        <p:nvSpPr>
          <p:cNvPr id="5" name="Content Placeholder 4"/>
          <p:cNvSpPr>
            <a:spLocks noGrp="1"/>
          </p:cNvSpPr>
          <p:nvPr>
            <p:ph idx="1"/>
          </p:nvPr>
        </p:nvSpPr>
        <p:spPr>
          <a:xfrm>
            <a:off x="685800" y="1752600"/>
            <a:ext cx="7848600" cy="5105400"/>
          </a:xfrm>
        </p:spPr>
        <p:txBody>
          <a:bodyPr>
            <a:normAutofit/>
          </a:bodyPr>
          <a:lstStyle/>
          <a:p>
            <a:pPr lvl="0"/>
            <a:r>
              <a:rPr lang="en-US" u="sng" dirty="0"/>
              <a:t>Exemption (e)</a:t>
            </a:r>
            <a:r>
              <a:rPr lang="en-US" dirty="0"/>
              <a:t> allows withholding of “notebooks and other materials prepared by an employee of the commonwealth which are personal to him and not maintained as part of the files of the governmental unit</a:t>
            </a:r>
            <a:r>
              <a:rPr lang="en-US" dirty="0" smtClean="0"/>
              <a:t>.”</a:t>
            </a:r>
          </a:p>
          <a:p>
            <a:pPr lvl="0"/>
            <a:endParaRPr lang="en-US" dirty="0"/>
          </a:p>
          <a:p>
            <a:r>
              <a:rPr lang="en-US" u="sng" dirty="0" smtClean="0"/>
              <a:t>Exemption </a:t>
            </a:r>
            <a:r>
              <a:rPr lang="en-US" u="sng" dirty="0"/>
              <a:t>(f)</a:t>
            </a:r>
            <a:r>
              <a:rPr lang="en-US" dirty="0"/>
              <a:t> allows withholding of “investigatory materials necessarily compiled out of the public view by law enforcement or other investigatory officials the disclosure of which materials would probably so prejudice the possibility of effective law enforcement that such disclosure would not be in the public interest.”</a:t>
            </a:r>
          </a:p>
          <a:p>
            <a:endParaRPr lang="en-US" dirty="0" smtClean="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1965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Common PRL exemptions</a:t>
            </a:r>
          </a:p>
        </p:txBody>
      </p:sp>
      <p:sp>
        <p:nvSpPr>
          <p:cNvPr id="5" name="Content Placeholder 4"/>
          <p:cNvSpPr>
            <a:spLocks noGrp="1"/>
          </p:cNvSpPr>
          <p:nvPr>
            <p:ph idx="1"/>
          </p:nvPr>
        </p:nvSpPr>
        <p:spPr>
          <a:xfrm>
            <a:off x="609600" y="1828800"/>
            <a:ext cx="8001000" cy="4876800"/>
          </a:xfrm>
        </p:spPr>
        <p:txBody>
          <a:bodyPr>
            <a:normAutofit/>
          </a:bodyPr>
          <a:lstStyle/>
          <a:p>
            <a:pPr lvl="0"/>
            <a:r>
              <a:rPr lang="en-US" u="sng" dirty="0" smtClean="0"/>
              <a:t>Exemption </a:t>
            </a:r>
            <a:r>
              <a:rPr lang="en-US" u="sng" dirty="0"/>
              <a:t>(n)</a:t>
            </a:r>
            <a:r>
              <a:rPr lang="en-US" dirty="0"/>
              <a:t> allows a records custodian, who reasonably believes that disclosure is “likely to jeopardize public safety” to withhold records </a:t>
            </a:r>
            <a:r>
              <a:rPr lang="en-US" dirty="0" smtClean="0"/>
              <a:t>relative to infrastructure within the commonwealth, and now includes </a:t>
            </a:r>
            <a:r>
              <a:rPr lang="en-US" b="1" i="1" dirty="0" smtClean="0"/>
              <a:t>cyber security</a:t>
            </a:r>
          </a:p>
          <a:p>
            <a:pPr lvl="0"/>
            <a:endParaRPr lang="en-US" dirty="0" smtClean="0"/>
          </a:p>
          <a:p>
            <a:r>
              <a:rPr lang="en-US" u="sng" dirty="0"/>
              <a:t>Exemption (o)</a:t>
            </a:r>
            <a:r>
              <a:rPr lang="en-US" dirty="0"/>
              <a:t> allows withholding </a:t>
            </a:r>
            <a:r>
              <a:rPr lang="en-US" dirty="0" smtClean="0"/>
              <a:t>of </a:t>
            </a:r>
            <a:r>
              <a:rPr lang="en-US" b="1" i="1" dirty="0" smtClean="0"/>
              <a:t>personal e-mail </a:t>
            </a:r>
            <a:r>
              <a:rPr lang="en-US" dirty="0" smtClean="0"/>
              <a:t>and home address </a:t>
            </a:r>
            <a:r>
              <a:rPr lang="en-US" dirty="0"/>
              <a:t>and home telephone number of an </a:t>
            </a:r>
            <a:r>
              <a:rPr lang="en-US" dirty="0" smtClean="0"/>
              <a:t>employee of </a:t>
            </a:r>
            <a:r>
              <a:rPr lang="en-US" dirty="0"/>
              <a:t>a municipality or other governmental entity in the custody of a government agency </a:t>
            </a:r>
            <a:r>
              <a:rPr lang="en-US" dirty="0" smtClean="0"/>
              <a:t>that </a:t>
            </a:r>
            <a:r>
              <a:rPr lang="en-US" dirty="0"/>
              <a:t>maintains records identifying persons as falling within those </a:t>
            </a:r>
            <a:r>
              <a:rPr lang="en-US" dirty="0" smtClean="0"/>
              <a:t>categories</a:t>
            </a:r>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6537" y="6502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2228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Common PRL exemptions</a:t>
            </a:r>
          </a:p>
        </p:txBody>
      </p:sp>
      <p:sp>
        <p:nvSpPr>
          <p:cNvPr id="5" name="Content Placeholder 4"/>
          <p:cNvSpPr>
            <a:spLocks noGrp="1"/>
          </p:cNvSpPr>
          <p:nvPr>
            <p:ph idx="1"/>
          </p:nvPr>
        </p:nvSpPr>
        <p:spPr>
          <a:xfrm>
            <a:off x="762000" y="1828800"/>
            <a:ext cx="8001000" cy="4876800"/>
          </a:xfrm>
        </p:spPr>
        <p:txBody>
          <a:bodyPr>
            <a:normAutofit/>
          </a:bodyPr>
          <a:lstStyle/>
          <a:p>
            <a:pPr marL="0" indent="0">
              <a:buNone/>
            </a:pPr>
            <a:r>
              <a:rPr lang="en-US" dirty="0" smtClean="0"/>
              <a:t>Revised G.L. c. 66, §10B:</a:t>
            </a:r>
          </a:p>
          <a:p>
            <a:r>
              <a:rPr lang="en-US" dirty="0" smtClean="0"/>
              <a:t>Includes exemption for records </a:t>
            </a:r>
            <a:r>
              <a:rPr lang="en-US" dirty="0"/>
              <a:t>divulging or tending to divulge names and addresses of those owning, possessing, or licensed to own or possess firearms or </a:t>
            </a:r>
            <a:r>
              <a:rPr lang="en-US" dirty="0" smtClean="0"/>
              <a:t>ammunition</a:t>
            </a:r>
          </a:p>
          <a:p>
            <a:endParaRPr lang="en-US" dirty="0"/>
          </a:p>
          <a:p>
            <a:r>
              <a:rPr lang="en-US" dirty="0" smtClean="0"/>
              <a:t>Adds </a:t>
            </a:r>
            <a:r>
              <a:rPr lang="en-US" dirty="0"/>
              <a:t>personal e-mail addresses to the list of information that may be withheld for a broad range of  law enforcement personnel and victims of adjudicated crimes, domestic </a:t>
            </a:r>
            <a:r>
              <a:rPr lang="en-US" dirty="0" smtClean="0"/>
              <a:t>violence, </a:t>
            </a:r>
            <a:r>
              <a:rPr lang="en-US" dirty="0"/>
              <a:t>or </a:t>
            </a:r>
            <a:r>
              <a:rPr lang="en-US" dirty="0" smtClean="0"/>
              <a:t>of those who </a:t>
            </a:r>
            <a:r>
              <a:rPr lang="en-US" dirty="0"/>
              <a:t>provide or </a:t>
            </a:r>
            <a:r>
              <a:rPr lang="en-US" dirty="0" smtClean="0"/>
              <a:t>training </a:t>
            </a:r>
            <a:r>
              <a:rPr lang="en-US" dirty="0"/>
              <a:t>in family planning services</a:t>
            </a:r>
          </a:p>
          <a:p>
            <a:pPr lvl="0"/>
            <a:endParaRPr lang="en-US" b="1" i="1" dirty="0" smtClean="0"/>
          </a:p>
          <a:p>
            <a:endParaRPr lang="en-US" dirty="0" smtClean="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6537" y="6502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22218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R</a:t>
            </a:r>
            <a:r>
              <a:rPr lang="en-US" b="1" cap="small" dirty="0" smtClean="0">
                <a:solidFill>
                  <a:schemeClr val="bg1">
                    <a:lumMod val="85000"/>
                  </a:schemeClr>
                </a:solidFill>
                <a:effectLst>
                  <a:outerShdw blurRad="38100" dist="38100" dir="2700000" algn="tl">
                    <a:srgbClr val="000000">
                      <a:alpha val="43137"/>
                    </a:srgbClr>
                  </a:outerShdw>
                </a:effectLst>
              </a:rPr>
              <a:t>ecords access officers (“RAO”)</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728870" y="1752600"/>
            <a:ext cx="7881730" cy="4876800"/>
          </a:xfrm>
        </p:spPr>
        <p:txBody>
          <a:bodyPr>
            <a:normAutofit/>
          </a:bodyPr>
          <a:lstStyle/>
          <a:p>
            <a:r>
              <a:rPr lang="en-US" dirty="0"/>
              <a:t>Each municipality must designate one or more RAO</a:t>
            </a:r>
          </a:p>
          <a:p>
            <a:pPr lvl="1"/>
            <a:r>
              <a:rPr lang="en-US" dirty="0"/>
              <a:t>Municipal clerk or designee automatically a RAO</a:t>
            </a:r>
          </a:p>
          <a:p>
            <a:pPr lvl="1"/>
            <a:r>
              <a:rPr lang="en-US" dirty="0"/>
              <a:t>Chief executive officer may designate additional </a:t>
            </a:r>
            <a:r>
              <a:rPr lang="en-US" dirty="0" smtClean="0"/>
              <a:t>or different RAOs</a:t>
            </a:r>
            <a:endParaRPr lang="en-US" dirty="0"/>
          </a:p>
          <a:p>
            <a:r>
              <a:rPr lang="en-US" dirty="0"/>
              <a:t>Contact information for RAO must be posted in municipal offices and on website</a:t>
            </a:r>
          </a:p>
          <a:p>
            <a:r>
              <a:rPr lang="en-US" dirty="0"/>
              <a:t>Duties include assisting </a:t>
            </a:r>
            <a:r>
              <a:rPr lang="en-US" dirty="0" smtClean="0"/>
              <a:t>requesters and </a:t>
            </a:r>
            <a:r>
              <a:rPr lang="en-US" dirty="0"/>
              <a:t>records custodians, </a:t>
            </a:r>
            <a:r>
              <a:rPr lang="en-US" dirty="0" smtClean="0"/>
              <a:t>and preparing </a:t>
            </a:r>
            <a:r>
              <a:rPr lang="en-US" dirty="0"/>
              <a:t>guidelines to enable </a:t>
            </a:r>
            <a:r>
              <a:rPr lang="en-US" dirty="0" smtClean="0"/>
              <a:t>requesters </a:t>
            </a:r>
            <a:r>
              <a:rPr lang="en-US" dirty="0"/>
              <a:t>to make “informed” requests, including a listing of categories of records</a:t>
            </a:r>
          </a:p>
          <a:p>
            <a:r>
              <a:rPr lang="en-US" dirty="0"/>
              <a:t>Guidelines must be posted on website no later than July 1, 2017</a:t>
            </a:r>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9941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smtClean="0">
                <a:solidFill>
                  <a:schemeClr val="bg1">
                    <a:lumMod val="85000"/>
                  </a:schemeClr>
                </a:solidFill>
                <a:effectLst>
                  <a:outerShdw blurRad="38100" dist="38100" dir="2700000" algn="tl">
                    <a:srgbClr val="000000">
                      <a:alpha val="43137"/>
                    </a:srgbClr>
                  </a:outerShdw>
                </a:effectLst>
              </a:rPr>
              <a:t>Who </a:t>
            </a:r>
            <a:r>
              <a:rPr lang="en-US" b="1" cap="small" dirty="0">
                <a:solidFill>
                  <a:schemeClr val="bg1">
                    <a:lumMod val="85000"/>
                  </a:schemeClr>
                </a:solidFill>
                <a:effectLst>
                  <a:outerShdw blurRad="38100" dist="38100" dir="2700000" algn="tl">
                    <a:srgbClr val="000000">
                      <a:alpha val="43137"/>
                    </a:srgbClr>
                  </a:outerShdw>
                </a:effectLst>
              </a:rPr>
              <a:t>i</a:t>
            </a:r>
            <a:r>
              <a:rPr lang="en-US" b="1" cap="small" dirty="0" smtClean="0">
                <a:solidFill>
                  <a:schemeClr val="bg1">
                    <a:lumMod val="85000"/>
                  </a:schemeClr>
                </a:solidFill>
                <a:effectLst>
                  <a:outerShdw blurRad="38100" dist="38100" dir="2700000" algn="tl">
                    <a:srgbClr val="000000">
                      <a:alpha val="43137"/>
                    </a:srgbClr>
                  </a:outerShdw>
                </a:effectLst>
              </a:rPr>
              <a:t>s the RAO?</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85800" y="1752600"/>
            <a:ext cx="8001000" cy="5029200"/>
          </a:xfrm>
        </p:spPr>
        <p:txBody>
          <a:bodyPr>
            <a:normAutofit lnSpcReduction="10000"/>
          </a:bodyPr>
          <a:lstStyle/>
          <a:p>
            <a:r>
              <a:rPr lang="en-US" sz="2200" dirty="0" smtClean="0"/>
              <a:t>By default, in a municipality, the RAO is the municipal clerk</a:t>
            </a:r>
          </a:p>
          <a:p>
            <a:r>
              <a:rPr lang="en-US" sz="2200" dirty="0" smtClean="0"/>
              <a:t>Who is best to serve in that capacity?</a:t>
            </a:r>
          </a:p>
          <a:p>
            <a:pPr lvl="1"/>
            <a:r>
              <a:rPr lang="en-US" sz="2200" dirty="0"/>
              <a:t>D</a:t>
            </a:r>
            <a:r>
              <a:rPr lang="en-US" sz="2200" dirty="0" smtClean="0"/>
              <a:t>oes it matter if the municipality is a city or a town?</a:t>
            </a:r>
          </a:p>
          <a:p>
            <a:r>
              <a:rPr lang="en-US" sz="2200" dirty="0" smtClean="0"/>
              <a:t>Is it a personality “thing” or an office?</a:t>
            </a:r>
          </a:p>
          <a:p>
            <a:r>
              <a:rPr lang="en-US" sz="2200" dirty="0" smtClean="0"/>
              <a:t>Is it an existing position or a new one?</a:t>
            </a:r>
          </a:p>
          <a:p>
            <a:r>
              <a:rPr lang="en-US" sz="2200" dirty="0" smtClean="0"/>
              <a:t>Will extra compensation be provided?</a:t>
            </a:r>
          </a:p>
          <a:p>
            <a:r>
              <a:rPr lang="en-US" sz="2200" dirty="0" smtClean="0"/>
              <a:t>What is the relationship between the RAO and                 custodians of records?</a:t>
            </a:r>
          </a:p>
          <a:p>
            <a:r>
              <a:rPr lang="en-US" sz="2200" dirty="0" smtClean="0"/>
              <a:t>What is the relationship between RAOs?</a:t>
            </a:r>
          </a:p>
          <a:p>
            <a:r>
              <a:rPr lang="en-US" sz="2200" dirty="0" smtClean="0"/>
              <a:t>Is the idea of a Super-RAO a good idea, and what is the function of position?</a:t>
            </a:r>
          </a:p>
          <a:p>
            <a:r>
              <a:rPr lang="en-US" sz="2200" dirty="0" smtClean="0"/>
              <a:t>What departments should have their own RAO?  School?  Police?  Fire?  Ambulance?  Why??</a:t>
            </a:r>
          </a:p>
          <a:p>
            <a:endParaRPr lang="en-US" sz="2800" dirty="0" smtClean="0"/>
          </a:p>
          <a:p>
            <a:pPr marL="0" indent="0">
              <a:buNone/>
            </a:pPr>
            <a:endParaRPr lang="en-US" sz="2800" dirty="0" smtClean="0"/>
          </a:p>
          <a:p>
            <a:endParaRPr lang="en-US" sz="2800" dirty="0" smtClean="0"/>
          </a:p>
          <a:p>
            <a:endParaRPr lang="en-US" sz="2800" dirty="0" smtClean="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4595" y="6510867"/>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162801" y="3733800"/>
            <a:ext cx="1006526" cy="533400"/>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11994947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P</a:t>
            </a:r>
            <a:r>
              <a:rPr lang="en-US" b="1" cap="small" dirty="0" smtClean="0">
                <a:solidFill>
                  <a:schemeClr val="bg1">
                    <a:lumMod val="85000"/>
                  </a:schemeClr>
                </a:solidFill>
                <a:effectLst>
                  <a:outerShdw blurRad="38100" dist="38100" dir="2700000" algn="tl">
                    <a:srgbClr val="000000">
                      <a:alpha val="43137"/>
                    </a:srgbClr>
                  </a:outerShdw>
                </a:effectLst>
              </a:rPr>
              <a:t>ublic records requests</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957263" y="4191000"/>
            <a:ext cx="7577137" cy="2133600"/>
          </a:xfrm>
        </p:spPr>
        <p:txBody>
          <a:bodyPr>
            <a:normAutofit/>
          </a:bodyPr>
          <a:lstStyle/>
          <a:p>
            <a:r>
              <a:rPr lang="en-US" dirty="0" smtClean="0"/>
              <a:t>Oral requests (i.e., in person or by telephone) may not be appealed to the Supervisor </a:t>
            </a:r>
            <a:r>
              <a:rPr lang="en-US" dirty="0"/>
              <a:t>of Public </a:t>
            </a:r>
            <a:r>
              <a:rPr lang="en-US" dirty="0" smtClean="0"/>
              <a:t>Records, although the final regulations indicate that such requests are “valid” public records requests, and still may be subject to court appeals</a:t>
            </a:r>
            <a:endParaRPr 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descr="70a00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600199"/>
            <a:ext cx="2133600" cy="213360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886200" y="1901785"/>
            <a:ext cx="4419600" cy="2277547"/>
          </a:xfrm>
          <a:prstGeom prst="rect">
            <a:avLst/>
          </a:prstGeom>
          <a:noFill/>
        </p:spPr>
        <p:txBody>
          <a:bodyPr wrap="square" rtlCol="0">
            <a:spAutoFit/>
          </a:bodyPr>
          <a:lstStyle/>
          <a:p>
            <a:pPr marL="457200" indent="-457200">
              <a:buClr>
                <a:schemeClr val="accent1"/>
              </a:buClr>
              <a:buSzPct val="85000"/>
              <a:buFont typeface="Arial" panose="020B0604020202020204" pitchFamily="34" charset="0"/>
              <a:buChar char="•"/>
            </a:pPr>
            <a:r>
              <a:rPr lang="en-US" sz="2800" dirty="0"/>
              <a:t>Made to </a:t>
            </a:r>
            <a:r>
              <a:rPr lang="en-US" sz="2800" dirty="0" smtClean="0"/>
              <a:t>RAO</a:t>
            </a:r>
          </a:p>
          <a:p>
            <a:pPr marL="914400" lvl="1" indent="-457200">
              <a:buClr>
                <a:schemeClr val="accent1"/>
              </a:buClr>
              <a:buSzPct val="85000"/>
              <a:buFont typeface="Arial" panose="020B0604020202020204" pitchFamily="34" charset="0"/>
              <a:buChar char="•"/>
            </a:pPr>
            <a:r>
              <a:rPr lang="en-US" sz="2400" dirty="0" smtClean="0"/>
              <a:t>In person</a:t>
            </a:r>
          </a:p>
          <a:p>
            <a:pPr marL="914400" lvl="1" indent="-457200">
              <a:buClr>
                <a:schemeClr val="accent1"/>
              </a:buClr>
              <a:buSzPct val="85000"/>
              <a:buFont typeface="Arial" panose="020B0604020202020204" pitchFamily="34" charset="0"/>
              <a:buChar char="•"/>
            </a:pPr>
            <a:r>
              <a:rPr lang="en-US" sz="2400" dirty="0" smtClean="0"/>
              <a:t>By </a:t>
            </a:r>
            <a:r>
              <a:rPr lang="en-US" sz="2400" dirty="0"/>
              <a:t>first class </a:t>
            </a:r>
            <a:r>
              <a:rPr lang="en-US" sz="2400" dirty="0" smtClean="0"/>
              <a:t>mail</a:t>
            </a:r>
          </a:p>
          <a:p>
            <a:pPr marL="914400" lvl="1" indent="-457200">
              <a:buClr>
                <a:schemeClr val="accent1"/>
              </a:buClr>
              <a:buSzPct val="85000"/>
              <a:buFont typeface="Arial" panose="020B0604020202020204" pitchFamily="34" charset="0"/>
              <a:buChar char="•"/>
            </a:pPr>
            <a:r>
              <a:rPr lang="en-US" sz="2400" dirty="0" smtClean="0"/>
              <a:t>By e-mail</a:t>
            </a:r>
          </a:p>
          <a:p>
            <a:pPr marL="914400" lvl="1" indent="-457200">
              <a:buClr>
                <a:schemeClr val="accent1"/>
              </a:buClr>
              <a:buSzPct val="85000"/>
              <a:buFont typeface="Arial" panose="020B0604020202020204" pitchFamily="34" charset="0"/>
              <a:buChar char="•"/>
            </a:pPr>
            <a:r>
              <a:rPr lang="en-US" sz="2400" dirty="0" smtClean="0"/>
              <a:t>By facsimile</a:t>
            </a:r>
            <a:endParaRPr lang="en-US" sz="2400" dirty="0"/>
          </a:p>
          <a:p>
            <a:endParaRPr lang="en-US" dirty="0"/>
          </a:p>
        </p:txBody>
      </p:sp>
    </p:spTree>
    <p:extLst>
      <p:ext uri="{BB962C8B-B14F-4D97-AF65-F5344CB8AC3E}">
        <p14:creationId xmlns:p14="http://schemas.microsoft.com/office/powerpoint/2010/main" val="3493475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fontScale="92500"/>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sz="3700" b="1" cap="small" dirty="0">
                <a:solidFill>
                  <a:schemeClr val="bg1">
                    <a:lumMod val="85000"/>
                  </a:schemeClr>
                </a:solidFill>
                <a:effectLst>
                  <a:outerShdw blurRad="38100" dist="38100" dir="2700000" algn="tl">
                    <a:srgbClr val="000000">
                      <a:alpha val="43137"/>
                    </a:srgbClr>
                  </a:outerShdw>
                </a:effectLst>
              </a:rPr>
              <a:t>R</a:t>
            </a:r>
            <a:r>
              <a:rPr lang="en-US" sz="3700" b="1" cap="small" dirty="0" smtClean="0">
                <a:solidFill>
                  <a:schemeClr val="bg1">
                    <a:lumMod val="85000"/>
                  </a:schemeClr>
                </a:solidFill>
                <a:effectLst>
                  <a:outerShdw blurRad="38100" dist="38100" dir="2700000" algn="tl">
                    <a:srgbClr val="000000">
                      <a:alpha val="43137"/>
                    </a:srgbClr>
                  </a:outerShdw>
                </a:effectLst>
              </a:rPr>
              <a:t>esponses to public records requests</a:t>
            </a:r>
            <a:endParaRPr lang="en-US" sz="3700"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09600" y="1828800"/>
            <a:ext cx="8001000" cy="4876800"/>
          </a:xfrm>
        </p:spPr>
        <p:txBody>
          <a:bodyPr>
            <a:normAutofit/>
          </a:bodyPr>
          <a:lstStyle/>
          <a:p>
            <a:r>
              <a:rPr lang="en-US" dirty="0"/>
              <a:t>Must respond within 10 </a:t>
            </a:r>
            <a:r>
              <a:rPr lang="en-US" b="1" dirty="0">
                <a:solidFill>
                  <a:schemeClr val="bg2">
                    <a:lumMod val="25000"/>
                  </a:schemeClr>
                </a:solidFill>
              </a:rPr>
              <a:t>BUSINESS</a:t>
            </a:r>
            <a:r>
              <a:rPr lang="en-US" dirty="0"/>
              <a:t> days; failure to do so means that </a:t>
            </a:r>
            <a:r>
              <a:rPr lang="en-US" b="1" dirty="0">
                <a:solidFill>
                  <a:schemeClr val="bg2">
                    <a:lumMod val="25000"/>
                  </a:schemeClr>
                </a:solidFill>
              </a:rPr>
              <a:t>NO FEE MAY BE ASSESSED</a:t>
            </a:r>
          </a:p>
          <a:p>
            <a:r>
              <a:rPr lang="en-US" dirty="0"/>
              <a:t>If full response, including provision of </a:t>
            </a:r>
            <a:r>
              <a:rPr lang="en-US" dirty="0" smtClean="0"/>
              <a:t>records, </a:t>
            </a:r>
            <a:r>
              <a:rPr lang="en-US" dirty="0"/>
              <a:t>cannot be made within 10 business days, RAO must respond to the </a:t>
            </a:r>
            <a:r>
              <a:rPr lang="en-US" dirty="0" smtClean="0"/>
              <a:t>requester in writing, including:</a:t>
            </a:r>
            <a:endParaRPr lang="en-US" dirty="0"/>
          </a:p>
          <a:p>
            <a:pPr lvl="1"/>
            <a:r>
              <a:rPr lang="en-US" dirty="0"/>
              <a:t>Confirming receipt</a:t>
            </a:r>
          </a:p>
          <a:p>
            <a:pPr lvl="1"/>
            <a:r>
              <a:rPr lang="en-US" dirty="0"/>
              <a:t>Identifying correct custodian/RAO if not </a:t>
            </a:r>
            <a:r>
              <a:rPr lang="en-US" dirty="0" smtClean="0"/>
              <a:t>                               correct</a:t>
            </a:r>
            <a:endParaRPr lang="en-US" dirty="0"/>
          </a:p>
          <a:p>
            <a:pPr lvl="1"/>
            <a:r>
              <a:rPr lang="en-US" dirty="0"/>
              <a:t>Outlining what will be withheld, if known</a:t>
            </a:r>
          </a:p>
          <a:p>
            <a:pPr lvl="1"/>
            <a:r>
              <a:rPr lang="en-US" dirty="0"/>
              <a:t>Explaining reason for inability to provide the </a:t>
            </a:r>
            <a:r>
              <a:rPr lang="en-US" dirty="0" smtClean="0"/>
              <a:t>                               same within </a:t>
            </a:r>
            <a:r>
              <a:rPr lang="en-US" dirty="0"/>
              <a:t>the timeframe</a:t>
            </a:r>
          </a:p>
          <a:p>
            <a:pPr lvl="1"/>
            <a:r>
              <a:rPr lang="en-US" dirty="0"/>
              <a:t>When a response is expected</a:t>
            </a:r>
          </a:p>
          <a:p>
            <a:pPr marL="171450" indent="-171450"/>
            <a:endParaRPr lang="en-US" dirty="0"/>
          </a:p>
          <a:p>
            <a:endParaRPr lang="en-US" dirty="0" smtClean="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8400" y="3733800"/>
            <a:ext cx="2084388"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59750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fontScale="92500" lnSpcReduction="10000"/>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sz="3700" b="1" cap="small" dirty="0">
                <a:solidFill>
                  <a:schemeClr val="bg1">
                    <a:lumMod val="85000"/>
                  </a:schemeClr>
                </a:solidFill>
                <a:effectLst>
                  <a:outerShdw blurRad="38100" dist="38100" dir="2700000" algn="tl">
                    <a:srgbClr val="000000">
                      <a:alpha val="43137"/>
                    </a:srgbClr>
                  </a:outerShdw>
                </a:effectLst>
              </a:rPr>
              <a:t>R</a:t>
            </a:r>
            <a:r>
              <a:rPr lang="en-US" sz="3700" b="1" cap="small" dirty="0" smtClean="0">
                <a:solidFill>
                  <a:schemeClr val="bg1">
                    <a:lumMod val="85000"/>
                  </a:schemeClr>
                </a:solidFill>
                <a:effectLst>
                  <a:outerShdw blurRad="38100" dist="38100" dir="2700000" algn="tl">
                    <a:srgbClr val="000000">
                      <a:alpha val="43137"/>
                    </a:srgbClr>
                  </a:outerShdw>
                </a:effectLst>
              </a:rPr>
              <a:t>esponses to public records requests</a:t>
            </a:r>
          </a:p>
          <a:p>
            <a:r>
              <a:rPr lang="en-US" sz="2600" b="1" dirty="0" smtClean="0">
                <a:solidFill>
                  <a:schemeClr val="tx1"/>
                </a:solidFill>
                <a:effectLst>
                  <a:outerShdw blurRad="38100" dist="38100" dir="2700000" algn="tl">
                    <a:srgbClr val="000000">
                      <a:alpha val="43137"/>
                    </a:srgbClr>
                  </a:outerShdw>
                </a:effectLst>
              </a:rPr>
              <a:t> </a:t>
            </a:r>
            <a:r>
              <a:rPr lang="en-US" sz="2600" b="1" dirty="0" smtClean="0">
                <a:solidFill>
                  <a:schemeClr val="bg1">
                    <a:lumMod val="85000"/>
                  </a:schemeClr>
                </a:solidFill>
                <a:effectLst>
                  <a:outerShdw blurRad="38100" dist="38100" dir="2700000" algn="tl">
                    <a:srgbClr val="000000">
                      <a:alpha val="43137"/>
                    </a:srgbClr>
                  </a:outerShdw>
                </a:effectLst>
              </a:rPr>
              <a:t>(required elements of written response)</a:t>
            </a:r>
            <a:endParaRPr lang="en-US" sz="2600" b="1"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09600" y="1752600"/>
            <a:ext cx="7805737" cy="4876800"/>
          </a:xfrm>
        </p:spPr>
        <p:txBody>
          <a:bodyPr>
            <a:noAutofit/>
          </a:bodyPr>
          <a:lstStyle/>
          <a:p>
            <a:pPr marL="0" indent="0">
              <a:buNone/>
            </a:pPr>
            <a:r>
              <a:rPr lang="en-US" sz="1400" dirty="0" smtClean="0"/>
              <a:t>1</a:t>
            </a:r>
            <a:r>
              <a:rPr lang="en-US" sz="1400" dirty="0"/>
              <a:t>. </a:t>
            </a:r>
            <a:r>
              <a:rPr lang="en-US" sz="1400" dirty="0" smtClean="0"/>
              <a:t>Confirm </a:t>
            </a:r>
            <a:r>
              <a:rPr lang="en-US" sz="1400" dirty="0"/>
              <a:t>receipt and date of request;</a:t>
            </a:r>
          </a:p>
          <a:p>
            <a:pPr marL="0" indent="0">
              <a:buNone/>
            </a:pPr>
            <a:r>
              <a:rPr lang="en-US" sz="1400" dirty="0"/>
              <a:t>2. Identify requested records or categories of records not within possession or custody of </a:t>
            </a:r>
            <a:r>
              <a:rPr lang="en-US" sz="1400" dirty="0" smtClean="0"/>
              <a:t>RAO; identify </a:t>
            </a:r>
            <a:r>
              <a:rPr lang="en-US" sz="1400" dirty="0"/>
              <a:t>agency, municipality, RAO or custodian with custody, if known;</a:t>
            </a:r>
          </a:p>
          <a:p>
            <a:pPr marL="0" indent="0">
              <a:buNone/>
            </a:pPr>
            <a:r>
              <a:rPr lang="en-US" sz="1400" dirty="0"/>
              <a:t>3. Identify records that RAO intends to withhold and/or redact, </a:t>
            </a:r>
            <a:r>
              <a:rPr lang="en-US" sz="1400" b="1" i="1" dirty="0"/>
              <a:t>detailing with </a:t>
            </a:r>
            <a:r>
              <a:rPr lang="en-US" sz="1400" b="1" i="1" dirty="0" smtClean="0"/>
              <a:t>specificity </a:t>
            </a:r>
            <a:r>
              <a:rPr lang="en-US" sz="1400" dirty="0" smtClean="0"/>
              <a:t>reasons therefor </a:t>
            </a:r>
            <a:r>
              <a:rPr lang="en-US" sz="1400" dirty="0"/>
              <a:t>and asserting applicable exemptions;</a:t>
            </a:r>
          </a:p>
          <a:p>
            <a:pPr marL="0" indent="0">
              <a:buNone/>
            </a:pPr>
            <a:r>
              <a:rPr lang="en-US" sz="1400" dirty="0"/>
              <a:t>4. Identify records produced or intended to be produced and, if necessary, a detailed </a:t>
            </a:r>
            <a:r>
              <a:rPr lang="en-US" sz="1400" dirty="0" smtClean="0"/>
              <a:t>statement describing </a:t>
            </a:r>
            <a:r>
              <a:rPr lang="en-US" sz="1400" dirty="0"/>
              <a:t>why response time in excess of 10 business days is required;</a:t>
            </a:r>
          </a:p>
          <a:p>
            <a:pPr marL="0" indent="0">
              <a:buNone/>
            </a:pPr>
            <a:r>
              <a:rPr lang="en-US" sz="1400" dirty="0"/>
              <a:t>5. Identify anticipated timeframe for production – cannot exceed 25 business days after receipt </a:t>
            </a:r>
            <a:r>
              <a:rPr lang="en-US" sz="1400" dirty="0" smtClean="0"/>
              <a:t>of  request </a:t>
            </a:r>
            <a:r>
              <a:rPr lang="en-US" sz="1400" dirty="0"/>
              <a:t>without extension – and provide detailed explanation of how request unduly burdens </a:t>
            </a:r>
            <a:r>
              <a:rPr lang="en-US" sz="1400" dirty="0" smtClean="0"/>
              <a:t>    </a:t>
            </a:r>
          </a:p>
          <a:p>
            <a:pPr marL="0" indent="0">
              <a:buNone/>
            </a:pPr>
            <a:r>
              <a:rPr lang="en-US" sz="1400" dirty="0" smtClean="0"/>
              <a:t>other responsibilities, including, magnitude or difficulty of request, size of office, office hours;</a:t>
            </a:r>
          </a:p>
          <a:p>
            <a:pPr marL="0" indent="0">
              <a:buNone/>
            </a:pPr>
            <a:r>
              <a:rPr lang="en-US" sz="1400" dirty="0" smtClean="0"/>
              <a:t>6</a:t>
            </a:r>
            <a:r>
              <a:rPr lang="en-US" sz="1400" dirty="0"/>
              <a:t>. If more than 25 days response time is anticipated, notify requester of possible/actual petition </a:t>
            </a:r>
            <a:r>
              <a:rPr lang="en-US" sz="1400" dirty="0" smtClean="0"/>
              <a:t>to</a:t>
            </a:r>
          </a:p>
          <a:p>
            <a:pPr marL="0" indent="0">
              <a:buNone/>
            </a:pPr>
            <a:r>
              <a:rPr lang="en-US" sz="1400" dirty="0" smtClean="0"/>
              <a:t>Supervisor for extension of time and include request for requester’s voluntary assent to additional time;</a:t>
            </a:r>
          </a:p>
          <a:p>
            <a:pPr marL="0" indent="0">
              <a:buNone/>
            </a:pPr>
            <a:r>
              <a:rPr lang="en-US" sz="1400" dirty="0" smtClean="0"/>
              <a:t>7</a:t>
            </a:r>
            <a:r>
              <a:rPr lang="en-US" sz="1400" dirty="0"/>
              <a:t>. Suggest a </a:t>
            </a:r>
            <a:r>
              <a:rPr lang="en-US" sz="1400" dirty="0" smtClean="0"/>
              <a:t>modification </a:t>
            </a:r>
            <a:r>
              <a:rPr lang="en-US" sz="1400" dirty="0"/>
              <a:t>of request if appropriate to reduce estimated response time and cost;</a:t>
            </a:r>
          </a:p>
          <a:p>
            <a:pPr marL="0" indent="0">
              <a:buNone/>
            </a:pPr>
            <a:r>
              <a:rPr lang="en-US" sz="1400" dirty="0"/>
              <a:t>8. Itemized good faith estimate of </a:t>
            </a:r>
            <a:r>
              <a:rPr lang="en-US" sz="1400" dirty="0" smtClean="0"/>
              <a:t>fees, if fees will be charge; if municipality has less than 20,000   residents, population data to justify charging fees for all time incurred; and</a:t>
            </a:r>
          </a:p>
          <a:p>
            <a:pPr marL="0" indent="0">
              <a:buNone/>
            </a:pPr>
            <a:r>
              <a:rPr lang="en-US" sz="1400" dirty="0" smtClean="0"/>
              <a:t>9</a:t>
            </a:r>
            <a:r>
              <a:rPr lang="en-US" sz="1400" dirty="0"/>
              <a:t>. Statement informing requester of the right of administrative appeal to the Supervisor of </a:t>
            </a:r>
            <a:r>
              <a:rPr lang="en-US" sz="1400" dirty="0" smtClean="0"/>
              <a:t>Records under </a:t>
            </a:r>
            <a:r>
              <a:rPr lang="en-US" sz="1400" dirty="0"/>
              <a:t>950 CMR 32.08(1), and the right to seek judicial review of any </a:t>
            </a:r>
            <a:r>
              <a:rPr lang="en-US" sz="1400" dirty="0" smtClean="0"/>
              <a:t>unfavorable decision by commencing </a:t>
            </a:r>
            <a:r>
              <a:rPr lang="en-US" sz="1400" dirty="0"/>
              <a:t>a civil action in the superior court pursuant to G.L. c.66, §10A(c).</a:t>
            </a:r>
            <a:endParaRPr lang="en-US" sz="1400" dirty="0" smtClean="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2500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R</a:t>
            </a:r>
            <a:r>
              <a:rPr lang="en-US" b="1" cap="small" dirty="0" smtClean="0">
                <a:solidFill>
                  <a:schemeClr val="bg1">
                    <a:lumMod val="85000"/>
                  </a:schemeClr>
                </a:solidFill>
                <a:effectLst>
                  <a:outerShdw blurRad="38100" dist="38100" dir="2700000" algn="tl">
                    <a:srgbClr val="000000">
                      <a:alpha val="43137"/>
                    </a:srgbClr>
                  </a:outerShdw>
                </a:effectLst>
              </a:rPr>
              <a:t>esponses (con’t)</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09600" y="1676400"/>
            <a:ext cx="8001000" cy="4876800"/>
          </a:xfrm>
        </p:spPr>
        <p:txBody>
          <a:bodyPr>
            <a:normAutofit/>
          </a:bodyPr>
          <a:lstStyle/>
          <a:p>
            <a:endParaRPr lang="en-US" sz="2200" dirty="0" smtClean="0"/>
          </a:p>
          <a:p>
            <a:r>
              <a:rPr lang="en-US" sz="2200" dirty="0" smtClean="0"/>
              <a:t>Have </a:t>
            </a:r>
            <a:r>
              <a:rPr lang="en-US" sz="2200" dirty="0"/>
              <a:t>a total of </a:t>
            </a:r>
            <a:r>
              <a:rPr lang="en-US" sz="2200" b="1" dirty="0"/>
              <a:t>25 business days </a:t>
            </a:r>
            <a:r>
              <a:rPr lang="en-US" sz="2200" dirty="0"/>
              <a:t>from </a:t>
            </a:r>
            <a:r>
              <a:rPr lang="en-US" sz="2200" dirty="0" smtClean="0"/>
              <a:t>receipt </a:t>
            </a:r>
            <a:r>
              <a:rPr lang="en-US" sz="2200" dirty="0"/>
              <a:t>of original request to provide full response</a:t>
            </a:r>
          </a:p>
          <a:p>
            <a:r>
              <a:rPr lang="en-US" sz="2200" dirty="0"/>
              <a:t>RAO </a:t>
            </a:r>
            <a:r>
              <a:rPr lang="en-US" sz="2200" dirty="0" smtClean="0"/>
              <a:t>may, </a:t>
            </a:r>
            <a:r>
              <a:rPr lang="en-US" sz="2200" dirty="0"/>
              <a:t>within </a:t>
            </a:r>
            <a:r>
              <a:rPr lang="en-US" sz="2200" b="1" dirty="0"/>
              <a:t>20 business days </a:t>
            </a:r>
            <a:r>
              <a:rPr lang="en-US" sz="2200" dirty="0"/>
              <a:t>of receipt of </a:t>
            </a:r>
            <a:r>
              <a:rPr lang="en-US" sz="2200" dirty="0" smtClean="0"/>
              <a:t>request, </a:t>
            </a:r>
            <a:r>
              <a:rPr lang="en-US" sz="2200" dirty="0"/>
              <a:t>petition the Supervisor of Records for additional time, </a:t>
            </a:r>
            <a:r>
              <a:rPr lang="en-US" sz="2200" b="1" dirty="0"/>
              <a:t>not to exceed an additional 30 business days</a:t>
            </a:r>
            <a:r>
              <a:rPr lang="en-US" sz="2200" dirty="0"/>
              <a:t> “for good cause shown</a:t>
            </a:r>
            <a:r>
              <a:rPr lang="en-US" sz="2200" dirty="0" smtClean="0"/>
              <a:t>” </a:t>
            </a:r>
          </a:p>
          <a:p>
            <a:pPr marL="0" indent="0">
              <a:buNone/>
            </a:pPr>
            <a:endParaRPr lang="en-US" sz="2200" b="1" i="1" dirty="0"/>
          </a:p>
          <a:p>
            <a:pPr marL="0" indent="0">
              <a:buNone/>
            </a:pPr>
            <a:endParaRPr lang="en-US" sz="2200" b="1" i="1" dirty="0" smtClean="0"/>
          </a:p>
          <a:p>
            <a:pPr marL="0" indent="0">
              <a:buNone/>
            </a:pPr>
            <a:endParaRPr lang="en-US" sz="2200" b="1" i="1" dirty="0"/>
          </a:p>
          <a:p>
            <a:pPr marL="0" indent="0" algn="ctr">
              <a:buNone/>
            </a:pPr>
            <a:r>
              <a:rPr lang="en-US" sz="3200" b="1" i="1" dirty="0" smtClean="0"/>
              <a:t>Risk of filing for extension </a:t>
            </a:r>
            <a:r>
              <a:rPr lang="en-US" sz="3200" b="1" i="1" dirty="0" smtClean="0">
                <a:effectLst>
                  <a:outerShdw blurRad="38100" dist="38100" dir="2700000" algn="tl">
                    <a:srgbClr val="000000">
                      <a:alpha val="43137"/>
                    </a:srgbClr>
                  </a:outerShdw>
                </a:effectLst>
              </a:rPr>
              <a:t>early?</a:t>
            </a:r>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0525" y="64770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smtClean="0">
                <a:solidFill>
                  <a:schemeClr val="bg1">
                    <a:lumMod val="85000"/>
                  </a:schemeClr>
                </a:solidFill>
                <a:effectLst>
                  <a:outerShdw blurRad="38100" dist="38100" dir="2700000" algn="tl">
                    <a:srgbClr val="000000">
                      <a:alpha val="43137"/>
                    </a:srgbClr>
                  </a:outerShdw>
                </a:effectLst>
              </a:rPr>
              <a:t>Responses</a:t>
            </a:r>
            <a:endParaRPr lang="en-US" b="1" cap="small" dirty="0">
              <a:solidFill>
                <a:schemeClr val="bg1">
                  <a:lumMod val="8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709527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R</a:t>
            </a:r>
            <a:r>
              <a:rPr lang="en-US" b="1" cap="small" dirty="0" smtClean="0">
                <a:solidFill>
                  <a:schemeClr val="bg1">
                    <a:lumMod val="85000"/>
                  </a:schemeClr>
                </a:solidFill>
                <a:effectLst>
                  <a:outerShdw blurRad="38100" dist="38100" dir="2700000" algn="tl">
                    <a:srgbClr val="000000">
                      <a:alpha val="43137"/>
                    </a:srgbClr>
                  </a:outerShdw>
                </a:effectLst>
              </a:rPr>
              <a:t>esponses (con’t)</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09600" y="1676400"/>
            <a:ext cx="8001000" cy="4876800"/>
          </a:xfrm>
        </p:spPr>
        <p:txBody>
          <a:bodyPr>
            <a:normAutofit/>
          </a:bodyPr>
          <a:lstStyle/>
          <a:p>
            <a:endParaRPr lang="en-US" sz="2200" dirty="0" smtClean="0"/>
          </a:p>
          <a:p>
            <a:r>
              <a:rPr lang="en-US" sz="2200" dirty="0" smtClean="0"/>
              <a:t>For purposes of the law, “good cause” will be analyzed based upon the following:</a:t>
            </a:r>
            <a:endParaRPr lang="en-US" sz="2200" dirty="0"/>
          </a:p>
          <a:p>
            <a:pPr lvl="1"/>
            <a:r>
              <a:rPr lang="en-US" sz="1800" dirty="0"/>
              <a:t>Amount of time required to search for and redact records</a:t>
            </a:r>
          </a:p>
          <a:p>
            <a:pPr lvl="1"/>
            <a:r>
              <a:rPr lang="en-US" sz="1800" dirty="0"/>
              <a:t>Office hours &amp; </a:t>
            </a:r>
            <a:r>
              <a:rPr lang="en-US" sz="1800" dirty="0" smtClean="0"/>
              <a:t>capacity </a:t>
            </a:r>
            <a:r>
              <a:rPr lang="en-US" sz="1800" dirty="0"/>
              <a:t>of office</a:t>
            </a:r>
          </a:p>
          <a:p>
            <a:pPr lvl="1"/>
            <a:r>
              <a:rPr lang="en-US" sz="1800" dirty="0"/>
              <a:t>Efforts undertaken to respond to request and previous requests</a:t>
            </a:r>
          </a:p>
          <a:p>
            <a:pPr lvl="1"/>
            <a:r>
              <a:rPr lang="en-US" sz="1800" dirty="0"/>
              <a:t>Number of requests, including if part of a series of contemporaneous requests  that are frivolous, intended to intimidate or </a:t>
            </a:r>
            <a:r>
              <a:rPr lang="en-US" sz="1800" dirty="0" smtClean="0"/>
              <a:t>harass</a:t>
            </a:r>
          </a:p>
          <a:p>
            <a:pPr marL="274320" lvl="1" indent="0">
              <a:buNone/>
            </a:pPr>
            <a:r>
              <a:rPr lang="en-US" dirty="0" smtClean="0"/>
              <a:t>The </a:t>
            </a:r>
            <a:r>
              <a:rPr lang="en-US" dirty="0"/>
              <a:t>Supervisor will also consider the public interest in expeditious disclosure when </a:t>
            </a:r>
            <a:r>
              <a:rPr lang="en-US" dirty="0" smtClean="0"/>
              <a:t>deciding whether </a:t>
            </a:r>
            <a:r>
              <a:rPr lang="en-US" dirty="0"/>
              <a:t>to grant more time to </a:t>
            </a:r>
            <a:r>
              <a:rPr lang="en-US" dirty="0" smtClean="0"/>
              <a:t>respond</a:t>
            </a:r>
            <a:endParaRPr lang="en-US" dirty="0"/>
          </a:p>
          <a:p>
            <a:pPr marL="14288" lvl="1" indent="-14288">
              <a:buNone/>
            </a:pPr>
            <a:endParaRPr lang="en-US" sz="2400" b="1" i="1" dirty="0" smtClean="0"/>
          </a:p>
          <a:p>
            <a:pPr marL="14288" lvl="1" indent="-14288" algn="ctr">
              <a:buNone/>
            </a:pPr>
            <a:r>
              <a:rPr lang="en-US" sz="2800" b="1" i="1" dirty="0" smtClean="0"/>
              <a:t>Risk of filing for extension </a:t>
            </a:r>
            <a:r>
              <a:rPr lang="en-US" sz="2800" b="1" i="1" dirty="0" smtClean="0">
                <a:effectLst>
                  <a:outerShdw blurRad="38100" dist="38100" dir="2700000" algn="tl">
                    <a:srgbClr val="000000">
                      <a:alpha val="43137"/>
                    </a:srgbClr>
                  </a:outerShdw>
                </a:effectLst>
              </a:rPr>
              <a:t>early?</a:t>
            </a:r>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0525" y="64770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smtClean="0">
                <a:solidFill>
                  <a:schemeClr val="bg1">
                    <a:lumMod val="85000"/>
                  </a:schemeClr>
                </a:solidFill>
                <a:effectLst>
                  <a:outerShdw blurRad="38100" dist="38100" dir="2700000" algn="tl">
                    <a:srgbClr val="000000">
                      <a:alpha val="43137"/>
                    </a:srgbClr>
                  </a:outerShdw>
                </a:effectLst>
              </a:rPr>
              <a:t>Responses</a:t>
            </a:r>
            <a:endParaRPr lang="en-US" b="1" cap="small" dirty="0">
              <a:solidFill>
                <a:schemeClr val="bg1">
                  <a:lumMod val="8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041692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990600"/>
          </a:xfr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a:lstStyle/>
          <a:p>
            <a:r>
              <a:rPr lang="en-US" cap="small" dirty="0" smtClean="0"/>
              <a:t> </a:t>
            </a:r>
            <a:r>
              <a:rPr lang="en-US" b="1" cap="small" dirty="0" smtClean="0">
                <a:solidFill>
                  <a:schemeClr val="bg1">
                    <a:lumMod val="85000"/>
                  </a:schemeClr>
                </a:solidFill>
                <a:effectLst>
                  <a:outerShdw blurRad="38100" dist="38100" dir="2700000" algn="tl">
                    <a:srgbClr val="000000">
                      <a:alpha val="43137"/>
                    </a:srgbClr>
                  </a:outerShdw>
                </a:effectLst>
              </a:rPr>
              <a:t>Disclaimer:</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14400" y="2057400"/>
            <a:ext cx="7391400" cy="4876800"/>
          </a:xfrm>
        </p:spPr>
        <p:txBody>
          <a:bodyPr/>
          <a:lstStyle/>
          <a:p>
            <a:r>
              <a:rPr lang="en-US" altLang="en-US" dirty="0"/>
              <a:t>This information is provided as a service by </a:t>
            </a:r>
            <a:r>
              <a:rPr lang="en-US" altLang="en-US" dirty="0" smtClean="0"/>
              <a:t>KP LAW, P.C.  </a:t>
            </a:r>
            <a:r>
              <a:rPr lang="en-US" altLang="en-US" dirty="0"/>
              <a:t>This information is general in nature and does not, and is not intended to, constitute legal advice.  Neither the provision nor receipt of this information creates an attorney-client relationship between the </a:t>
            </a:r>
            <a:r>
              <a:rPr lang="en-US" altLang="en-US" dirty="0" smtClean="0"/>
              <a:t>presenter(s) </a:t>
            </a:r>
            <a:r>
              <a:rPr lang="en-US" altLang="en-US" dirty="0"/>
              <a:t>and the recipient.  You are advised not to take, or to refrain from taking, any action based on this information without consulting your legal counsel about the specific issue(s).</a:t>
            </a:r>
          </a:p>
          <a:p>
            <a:endParaRPr lang="en-US" dirty="0"/>
          </a:p>
        </p:txBody>
      </p:sp>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12252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smtClean="0">
                <a:solidFill>
                  <a:schemeClr val="bg1">
                    <a:lumMod val="85000"/>
                  </a:schemeClr>
                </a:solidFill>
                <a:effectLst>
                  <a:outerShdw blurRad="38100" dist="38100" dir="2700000" algn="tl">
                    <a:srgbClr val="000000">
                      <a:alpha val="43137"/>
                    </a:srgbClr>
                  </a:outerShdw>
                </a:effectLst>
              </a:rPr>
              <a:t>Responses</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52463" y="1905000"/>
            <a:ext cx="7805737" cy="4876800"/>
          </a:xfrm>
        </p:spPr>
        <p:txBody>
          <a:bodyPr>
            <a:normAutofit/>
          </a:bodyPr>
          <a:lstStyle/>
          <a:p>
            <a:r>
              <a:rPr lang="en-US" dirty="0"/>
              <a:t>Supervisor must provide response to petition within five business days of receipt</a:t>
            </a:r>
          </a:p>
          <a:p>
            <a:r>
              <a:rPr lang="en-US" dirty="0"/>
              <a:t>Supervisor may provide longer response period if determination is made that request is intended to harass or otherwise is not in the public interest OR may “relieve” </a:t>
            </a:r>
            <a:r>
              <a:rPr lang="en-US" dirty="0" smtClean="0"/>
              <a:t>the municipality/agency </a:t>
            </a:r>
            <a:r>
              <a:rPr lang="en-US" dirty="0"/>
              <a:t>of obligation to respond</a:t>
            </a:r>
          </a:p>
          <a:p>
            <a:r>
              <a:rPr lang="en-US" dirty="0"/>
              <a:t>Response </a:t>
            </a:r>
            <a:r>
              <a:rPr lang="en-US" u="sng" dirty="0" smtClean="0"/>
              <a:t>SHALL</a:t>
            </a:r>
            <a:r>
              <a:rPr lang="en-US" dirty="0" smtClean="0"/>
              <a:t> </a:t>
            </a:r>
            <a:r>
              <a:rPr lang="en-US" dirty="0"/>
              <a:t>be provided electronically if possible and available in that </a:t>
            </a:r>
            <a:r>
              <a:rPr lang="en-US" dirty="0" smtClean="0"/>
              <a:t>format, </a:t>
            </a:r>
            <a:r>
              <a:rPr lang="en-US" dirty="0"/>
              <a:t>unless not desired by </a:t>
            </a:r>
            <a:r>
              <a:rPr lang="en-US" dirty="0" smtClean="0"/>
              <a:t>requester</a:t>
            </a:r>
            <a:endParaRPr 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4727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www.1clipart.com/clipart/money/money/34-681826510.gif"/>
          <p:cNvPicPr>
            <a:picLocks noChangeAspect="1" noChangeArrowheads="1"/>
          </p:cNvPicPr>
          <p:nvPr/>
        </p:nvPicPr>
        <p:blipFill>
          <a:blip r:embed="rId3">
            <a:extLst>
              <a:ext uri="{BEBA8EAE-BF5A-486C-A8C5-ECC9F3942E4B}">
                <a14:imgProps xmlns:a14="http://schemas.microsoft.com/office/drawing/2010/main">
                  <a14:imgLayer r:embed="rId4">
                    <a14:imgEffect>
                      <a14:artisticGlowDiffused intensity="3"/>
                    </a14:imgEffect>
                    <a14:imgEffect>
                      <a14:sharpenSoften amount="-78000"/>
                    </a14:imgEffect>
                  </a14:imgLayer>
                </a14:imgProps>
              </a:ext>
              <a:ext uri="{28A0092B-C50C-407E-A947-70E740481C1C}">
                <a14:useLocalDpi xmlns:a14="http://schemas.microsoft.com/office/drawing/2010/main" val="0"/>
              </a:ext>
            </a:extLst>
          </a:blip>
          <a:srcRect/>
          <a:stretch>
            <a:fillRect/>
          </a:stretch>
        </p:blipFill>
        <p:spPr bwMode="auto">
          <a:xfrm>
            <a:off x="3748644" y="4581525"/>
            <a:ext cx="1509156" cy="1743075"/>
          </a:xfrm>
          <a:prstGeom prst="rect">
            <a:avLst/>
          </a:prstGeom>
          <a:noFill/>
          <a:effectLst>
            <a:softEdge rad="12700"/>
          </a:effectLst>
          <a:extLst>
            <a:ext uri="{909E8E84-426E-40DD-AFC4-6F175D3DCCD1}">
              <a14:hiddenFill xmlns:a14="http://schemas.microsoft.com/office/drawing/2010/main">
                <a:solidFill>
                  <a:srgbClr val="FFFFFF"/>
                </a:solidFill>
              </a14:hiddenFill>
            </a:ext>
          </a:extLst>
        </p:spPr>
      </p:pic>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t> </a:t>
            </a:r>
            <a:r>
              <a:rPr lang="en-US" b="1" cap="small" dirty="0">
                <a:solidFill>
                  <a:schemeClr val="bg1">
                    <a:lumMod val="85000"/>
                  </a:schemeClr>
                </a:solidFill>
                <a:effectLst>
                  <a:outerShdw blurRad="38100" dist="38100" dir="2700000" algn="tl">
                    <a:srgbClr val="000000">
                      <a:alpha val="43137"/>
                    </a:srgbClr>
                  </a:outerShdw>
                </a:effectLst>
              </a:rPr>
              <a:t>F</a:t>
            </a:r>
            <a:r>
              <a:rPr lang="en-US" b="1" cap="small" dirty="0" smtClean="0">
                <a:solidFill>
                  <a:schemeClr val="bg1">
                    <a:lumMod val="85000"/>
                  </a:schemeClr>
                </a:solidFill>
                <a:effectLst>
                  <a:outerShdw blurRad="38100" dist="38100" dir="2700000" algn="tl">
                    <a:srgbClr val="000000">
                      <a:alpha val="43137"/>
                    </a:srgbClr>
                  </a:outerShdw>
                </a:effectLst>
              </a:rPr>
              <a:t>ees</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728870" y="1905000"/>
            <a:ext cx="8001000" cy="4343400"/>
          </a:xfrm>
        </p:spPr>
        <p:txBody>
          <a:bodyPr>
            <a:normAutofit/>
          </a:bodyPr>
          <a:lstStyle/>
          <a:p>
            <a:r>
              <a:rPr lang="en-US" dirty="0"/>
              <a:t>A reasonable fee may be assessed for production of records other than those “freely available”</a:t>
            </a:r>
          </a:p>
          <a:p>
            <a:r>
              <a:rPr lang="en-US" dirty="0"/>
              <a:t>Fees shall not exceed actual cost for reproducing the record</a:t>
            </a:r>
            <a:r>
              <a:rPr lang="en-US" dirty="0" smtClean="0"/>
              <a:t>:</a:t>
            </a:r>
          </a:p>
          <a:p>
            <a:pPr lvl="1"/>
            <a:r>
              <a:rPr lang="en-US" dirty="0" smtClean="0"/>
              <a:t>Actual </a:t>
            </a:r>
            <a:r>
              <a:rPr lang="en-US" dirty="0"/>
              <a:t>cost of storage </a:t>
            </a:r>
            <a:r>
              <a:rPr lang="en-US" dirty="0" smtClean="0"/>
              <a:t>device</a:t>
            </a:r>
          </a:p>
          <a:p>
            <a:pPr lvl="1"/>
            <a:r>
              <a:rPr lang="en-US" dirty="0" smtClean="0"/>
              <a:t>Actual cost of postage, if requester asks for records to be mailed</a:t>
            </a:r>
          </a:p>
          <a:p>
            <a:pPr lvl="1"/>
            <a:r>
              <a:rPr lang="en-US" dirty="0" smtClean="0"/>
              <a:t>Actual cost of duplicating documents not susceptible to ordinary means of duplication</a:t>
            </a:r>
            <a:endParaRPr lang="en-US" dirty="0"/>
          </a:p>
          <a:p>
            <a:pPr marL="274320" lvl="1" indent="0">
              <a:buNone/>
            </a:pPr>
            <a:endParaRPr lang="en-US" b="1" u="sng" dirty="0" smtClean="0">
              <a:solidFill>
                <a:schemeClr val="bg2">
                  <a:lumMod val="25000"/>
                </a:schemeClr>
              </a:solidFill>
            </a:endParaRPr>
          </a:p>
          <a:p>
            <a:pPr marL="274320" lvl="1" indent="0">
              <a:buNone/>
            </a:pPr>
            <a:r>
              <a:rPr lang="en-US" b="1" u="sng" dirty="0" smtClean="0"/>
              <a:t>Photocopy fees are limited</a:t>
            </a:r>
            <a:r>
              <a:rPr lang="en-US" b="1" dirty="0" smtClean="0"/>
              <a:t> to </a:t>
            </a:r>
            <a:r>
              <a:rPr lang="en-US" b="1" dirty="0"/>
              <a:t>$.05/page for black and white copies and printouts, one or two sided</a:t>
            </a:r>
          </a:p>
          <a:p>
            <a:pPr marL="274320" lvl="1" indent="0">
              <a:buNone/>
            </a:pPr>
            <a:endParaRPr lang="en-US" b="1" u="sng" dirty="0">
              <a:solidFill>
                <a:schemeClr val="bg2">
                  <a:lumMod val="25000"/>
                </a:schemeClr>
              </a:solidFill>
            </a:endParaRPr>
          </a:p>
          <a:p>
            <a:pPr marL="274320" lvl="1" indent="0">
              <a:buNone/>
            </a:pPr>
            <a:endParaRPr lang="en-US" b="1" u="sng" dirty="0">
              <a:solidFill>
                <a:schemeClr val="bg2">
                  <a:lumMod val="25000"/>
                </a:schemeClr>
              </a:solidFill>
            </a:endParaRPr>
          </a:p>
        </p:txBody>
      </p:sp>
      <p:pic>
        <p:nvPicPr>
          <p:cNvPr id="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3807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Image result for free clip art census"/>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WatercolorSponge brushSize="9"/>
                    </a14:imgEffect>
                    <a14:imgEffect>
                      <a14:sharpenSoften amount="-29000"/>
                    </a14:imgEffect>
                    <a14:imgEffect>
                      <a14:brightnessContrast bright="13000"/>
                    </a14:imgEffect>
                  </a14:imgLayer>
                </a14:imgProps>
              </a:ext>
              <a:ext uri="{28A0092B-C50C-407E-A947-70E740481C1C}">
                <a14:useLocalDpi xmlns:a14="http://schemas.microsoft.com/office/drawing/2010/main" val="0"/>
              </a:ext>
            </a:extLst>
          </a:blip>
          <a:srcRect/>
          <a:stretch>
            <a:fillRect/>
          </a:stretch>
        </p:blipFill>
        <p:spPr bwMode="auto">
          <a:xfrm>
            <a:off x="5483444" y="3208868"/>
            <a:ext cx="3355756" cy="258233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smtClean="0">
                <a:solidFill>
                  <a:schemeClr val="bg1">
                    <a:lumMod val="85000"/>
                  </a:schemeClr>
                </a:solidFill>
                <a:effectLst>
                  <a:outerShdw blurRad="38100" dist="38100" dir="2700000" algn="tl">
                    <a:srgbClr val="000000">
                      <a:alpha val="43137"/>
                    </a:srgbClr>
                  </a:outerShdw>
                </a:effectLst>
              </a:rPr>
              <a:t>Fees</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09600" y="3547535"/>
            <a:ext cx="5105400" cy="3462865"/>
          </a:xfrm>
        </p:spPr>
        <p:txBody>
          <a:bodyPr>
            <a:normAutofit/>
          </a:bodyPr>
          <a:lstStyle/>
          <a:p>
            <a:r>
              <a:rPr lang="en-US" sz="2200" b="1" dirty="0" smtClean="0"/>
              <a:t>Municipalities &gt; </a:t>
            </a:r>
            <a:r>
              <a:rPr lang="en-US" sz="2200" b="1" dirty="0"/>
              <a:t>20,000 </a:t>
            </a:r>
            <a:endParaRPr lang="en-US" sz="2200" b="1" dirty="0" smtClean="0"/>
          </a:p>
          <a:p>
            <a:pPr lvl="1"/>
            <a:r>
              <a:rPr lang="en-US" sz="2200" b="1" u="sng" dirty="0" smtClean="0"/>
              <a:t>May </a:t>
            </a:r>
            <a:r>
              <a:rPr lang="en-US" sz="2200" b="1" u="sng" dirty="0"/>
              <a:t>not</a:t>
            </a:r>
            <a:r>
              <a:rPr lang="en-US" sz="2200" b="1" dirty="0"/>
              <a:t> assess a fee for employee time for the first two hours required </a:t>
            </a:r>
            <a:r>
              <a:rPr lang="en-US" sz="2200" b="1" dirty="0" smtClean="0"/>
              <a:t> to </a:t>
            </a:r>
            <a:r>
              <a:rPr lang="en-US" sz="2200" b="1" dirty="0"/>
              <a:t>respond to a public records </a:t>
            </a:r>
            <a:r>
              <a:rPr lang="en-US" sz="2200" b="1" dirty="0" smtClean="0"/>
              <a:t>request</a:t>
            </a:r>
          </a:p>
          <a:p>
            <a:endParaRPr lang="en-US" altLang="en-US" dirty="0"/>
          </a:p>
        </p:txBody>
      </p:sp>
      <p:pic>
        <p:nvPicPr>
          <p:cNvPr id="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8599" y="6392333"/>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097624" y="5715000"/>
            <a:ext cx="845976" cy="677333"/>
          </a:xfrm>
          <a:prstGeom prst="rect">
            <a:avLst/>
          </a:prstGeom>
          <a:solidFill>
            <a:schemeClr val="bg1"/>
          </a:solidFill>
        </p:spPr>
        <p:txBody>
          <a:bodyPr wrap="square" rtlCol="0">
            <a:spAutoFit/>
          </a:bodyPr>
          <a:lstStyle/>
          <a:p>
            <a:endParaRPr lang="en-US" dirty="0"/>
          </a:p>
        </p:txBody>
      </p:sp>
      <p:sp>
        <p:nvSpPr>
          <p:cNvPr id="8" name="TextBox 7"/>
          <p:cNvSpPr txBox="1"/>
          <p:nvPr/>
        </p:nvSpPr>
        <p:spPr>
          <a:xfrm>
            <a:off x="7260431" y="5550932"/>
            <a:ext cx="1176336" cy="457199"/>
          </a:xfrm>
          <a:prstGeom prst="rect">
            <a:avLst/>
          </a:prstGeom>
          <a:solidFill>
            <a:schemeClr val="bg1"/>
          </a:solidFill>
        </p:spPr>
        <p:txBody>
          <a:bodyPr wrap="square" rtlCol="0">
            <a:spAutoFit/>
          </a:bodyPr>
          <a:lstStyle/>
          <a:p>
            <a:endParaRPr lang="en-US" dirty="0"/>
          </a:p>
        </p:txBody>
      </p:sp>
      <p:sp>
        <p:nvSpPr>
          <p:cNvPr id="7" name="TextBox 6"/>
          <p:cNvSpPr txBox="1"/>
          <p:nvPr/>
        </p:nvSpPr>
        <p:spPr>
          <a:xfrm>
            <a:off x="609600" y="1752600"/>
            <a:ext cx="8077200" cy="1723549"/>
          </a:xfrm>
          <a:prstGeom prst="rect">
            <a:avLst/>
          </a:prstGeom>
          <a:noFill/>
        </p:spPr>
        <p:txBody>
          <a:bodyPr wrap="square" rtlCol="0">
            <a:spAutoFit/>
          </a:bodyPr>
          <a:lstStyle/>
          <a:p>
            <a:pPr marL="285750" indent="-285750">
              <a:buClr>
                <a:schemeClr val="accent1"/>
              </a:buClr>
              <a:buSzPct val="85000"/>
              <a:buFont typeface="Arial" panose="020B0604020202020204" pitchFamily="34" charset="0"/>
              <a:buChar char="•"/>
            </a:pPr>
            <a:r>
              <a:rPr lang="en-US" sz="2200" b="1" dirty="0"/>
              <a:t>Municipalities </a:t>
            </a:r>
            <a:r>
              <a:rPr lang="en-US" sz="2200" b="1" u="sng" dirty="0"/>
              <a:t>&lt;</a:t>
            </a:r>
            <a:r>
              <a:rPr lang="en-US" sz="2200" b="1" dirty="0" smtClean="0"/>
              <a:t> </a:t>
            </a:r>
            <a:r>
              <a:rPr lang="en-US" sz="2200" b="1" dirty="0"/>
              <a:t>20,000 people </a:t>
            </a:r>
            <a:endParaRPr lang="en-US" sz="2200" b="1" dirty="0" smtClean="0"/>
          </a:p>
          <a:p>
            <a:pPr marL="455613" lvl="1" indent="-227013">
              <a:buClr>
                <a:schemeClr val="accent1"/>
              </a:buClr>
              <a:buSzPct val="85000"/>
              <a:buFont typeface="Arial" panose="020B0604020202020204" pitchFamily="34" charset="0"/>
              <a:buChar char="•"/>
            </a:pPr>
            <a:r>
              <a:rPr lang="en-US" sz="2200" b="1" i="1" dirty="0" smtClean="0"/>
              <a:t>May </a:t>
            </a:r>
            <a:r>
              <a:rPr lang="en-US" sz="2200" b="1" i="1" dirty="0"/>
              <a:t>assess a </a:t>
            </a:r>
            <a:r>
              <a:rPr lang="en-US" sz="2200" b="1" i="1" dirty="0" smtClean="0"/>
              <a:t>fee for employee time</a:t>
            </a:r>
          </a:p>
          <a:p>
            <a:pPr marL="455613" lvl="1" indent="-227013">
              <a:buClr>
                <a:schemeClr val="accent1"/>
              </a:buClr>
              <a:buSzPct val="85000"/>
              <a:buFont typeface="Arial" panose="020B0604020202020204" pitchFamily="34" charset="0"/>
              <a:buChar char="•"/>
            </a:pPr>
            <a:r>
              <a:rPr lang="en-US" sz="2200" dirty="0" smtClean="0"/>
              <a:t>Burden </a:t>
            </a:r>
            <a:r>
              <a:rPr lang="en-US" sz="2200" dirty="0"/>
              <a:t>is on the municipality to show that there are less than 20,000 residents</a:t>
            </a:r>
          </a:p>
          <a:p>
            <a:endParaRPr lang="en-US" dirty="0"/>
          </a:p>
        </p:txBody>
      </p:sp>
      <p:sp>
        <p:nvSpPr>
          <p:cNvPr id="9" name="TextBox 8"/>
          <p:cNvSpPr txBox="1"/>
          <p:nvPr/>
        </p:nvSpPr>
        <p:spPr>
          <a:xfrm>
            <a:off x="5257800" y="5410200"/>
            <a:ext cx="565731" cy="369332"/>
          </a:xfrm>
          <a:prstGeom prst="rect">
            <a:avLst/>
          </a:prstGeom>
          <a:solidFill>
            <a:schemeClr val="bg1"/>
          </a:solidFill>
        </p:spPr>
        <p:txBody>
          <a:bodyPr wrap="square" rtlCol="0">
            <a:spAutoFit/>
          </a:bodyPr>
          <a:lstStyle/>
          <a:p>
            <a:endParaRPr lang="en-US" dirty="0"/>
          </a:p>
        </p:txBody>
      </p:sp>
      <p:sp>
        <p:nvSpPr>
          <p:cNvPr id="6" name="TextBox 5"/>
          <p:cNvSpPr txBox="1"/>
          <p:nvPr/>
        </p:nvSpPr>
        <p:spPr>
          <a:xfrm>
            <a:off x="558800" y="5410200"/>
            <a:ext cx="5410200" cy="1261884"/>
          </a:xfrm>
          <a:prstGeom prst="rect">
            <a:avLst/>
          </a:prstGeom>
          <a:noFill/>
          <a:ln>
            <a:solidFill>
              <a:srgbClr val="C00000"/>
            </a:solidFill>
          </a:ln>
        </p:spPr>
        <p:txBody>
          <a:bodyPr wrap="square" rtlCol="0">
            <a:spAutoFit/>
          </a:bodyPr>
          <a:lstStyle/>
          <a:p>
            <a:pPr algn="ctr"/>
            <a:endParaRPr lang="en-US" dirty="0" smtClean="0"/>
          </a:p>
          <a:p>
            <a:pPr algn="ctr"/>
            <a:r>
              <a:rPr lang="en-US" sz="2000" dirty="0" smtClean="0"/>
              <a:t>Potentially </a:t>
            </a:r>
            <a:r>
              <a:rPr lang="en-US" sz="2000" dirty="0"/>
              <a:t>significant limits upon charges for </a:t>
            </a:r>
            <a:r>
              <a:rPr lang="en-US" sz="2000" dirty="0" smtClean="0"/>
              <a:t>segregation </a:t>
            </a:r>
            <a:r>
              <a:rPr lang="en-US" sz="2000" dirty="0"/>
              <a:t>and redaction </a:t>
            </a:r>
            <a:r>
              <a:rPr lang="en-US" sz="2000" dirty="0" smtClean="0"/>
              <a:t>time??</a:t>
            </a:r>
            <a:endParaRPr lang="en-US" sz="2000" dirty="0"/>
          </a:p>
          <a:p>
            <a:endParaRPr lang="en-US" dirty="0"/>
          </a:p>
        </p:txBody>
      </p:sp>
    </p:spTree>
    <p:extLst>
      <p:ext uri="{BB962C8B-B14F-4D97-AF65-F5344CB8AC3E}">
        <p14:creationId xmlns:p14="http://schemas.microsoft.com/office/powerpoint/2010/main" val="2203807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F</a:t>
            </a:r>
            <a:r>
              <a:rPr lang="en-US" b="1" cap="small" dirty="0" smtClean="0">
                <a:solidFill>
                  <a:schemeClr val="bg1">
                    <a:lumMod val="85000"/>
                  </a:schemeClr>
                </a:solidFill>
                <a:effectLst>
                  <a:outerShdw blurRad="38100" dist="38100" dir="2700000" algn="tl">
                    <a:srgbClr val="000000">
                      <a:alpha val="43137"/>
                    </a:srgbClr>
                  </a:outerShdw>
                </a:effectLst>
              </a:rPr>
              <a:t>ees (con’t)</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09600" y="1828800"/>
            <a:ext cx="8001000" cy="4876800"/>
          </a:xfrm>
        </p:spPr>
        <p:txBody>
          <a:bodyPr>
            <a:normAutofit/>
          </a:bodyPr>
          <a:lstStyle/>
          <a:p>
            <a:r>
              <a:rPr lang="en-US" sz="2200" dirty="0"/>
              <a:t>“Employee time” is defined as “necessary vendors, including outside legal counsel, technology and payroll consultants or others as needed”</a:t>
            </a:r>
          </a:p>
          <a:p>
            <a:r>
              <a:rPr lang="en-US" sz="2200" dirty="0"/>
              <a:t>The hourly rate is capped at $25.00</a:t>
            </a:r>
          </a:p>
          <a:p>
            <a:r>
              <a:rPr lang="en-US" sz="2200" dirty="0" smtClean="0"/>
              <a:t>A </a:t>
            </a:r>
            <a:r>
              <a:rPr lang="en-US" sz="2200" u="sng" dirty="0" smtClean="0"/>
              <a:t>municipal</a:t>
            </a:r>
            <a:r>
              <a:rPr lang="en-US" sz="2200" dirty="0" smtClean="0"/>
              <a:t> </a:t>
            </a:r>
            <a:r>
              <a:rPr lang="en-US" sz="2200" dirty="0"/>
              <a:t>RAO may petition the Supervisor for a higher hourly rate, </a:t>
            </a:r>
            <a:r>
              <a:rPr lang="en-US" sz="2200" dirty="0" smtClean="0"/>
              <a:t>or to charge for segregation and redaction time</a:t>
            </a:r>
          </a:p>
          <a:p>
            <a:r>
              <a:rPr lang="en-US" sz="2200" dirty="0" smtClean="0"/>
              <a:t>The </a:t>
            </a:r>
            <a:r>
              <a:rPr lang="en-US" sz="2200" dirty="0"/>
              <a:t>Supervisor must provide a determination within five business days of receipt of the petition</a:t>
            </a:r>
          </a:p>
          <a:p>
            <a:pPr lvl="1"/>
            <a:r>
              <a:rPr lang="en-US" dirty="0" smtClean="0"/>
              <a:t>Supervisor considers whether response </a:t>
            </a:r>
            <a:r>
              <a:rPr lang="en-US" dirty="0"/>
              <a:t>cannot be prudently completed without review and redaction, and </a:t>
            </a:r>
            <a:r>
              <a:rPr lang="en-US" dirty="0" smtClean="0"/>
              <a:t>the public </a:t>
            </a:r>
            <a:r>
              <a:rPr lang="en-US" dirty="0"/>
              <a:t>interest in inexpensive access to </a:t>
            </a:r>
            <a:r>
              <a:rPr lang="en-US" dirty="0" smtClean="0"/>
              <a:t>records, the </a:t>
            </a:r>
            <a:r>
              <a:rPr lang="en-US" dirty="0"/>
              <a:t>ability of the </a:t>
            </a:r>
            <a:r>
              <a:rPr lang="en-US" dirty="0" smtClean="0"/>
              <a:t>requester </a:t>
            </a:r>
            <a:r>
              <a:rPr lang="en-US" dirty="0"/>
              <a:t>to pay</a:t>
            </a:r>
          </a:p>
          <a:p>
            <a:pPr lvl="1"/>
            <a:r>
              <a:rPr lang="en-US" dirty="0"/>
              <a:t>The fee must still be reasonable, and cannot be </a:t>
            </a:r>
            <a:r>
              <a:rPr lang="en-US" dirty="0" smtClean="0"/>
              <a:t>intended </a:t>
            </a:r>
            <a:r>
              <a:rPr lang="en-US" dirty="0"/>
              <a:t>to limit, deter or prevent access</a:t>
            </a:r>
          </a:p>
          <a:p>
            <a:endParaRPr lang="en-US" altLang="en-US" dirty="0" smtClean="0"/>
          </a:p>
          <a:p>
            <a:endParaRPr lang="en-US" alt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4008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smtClean="0">
                <a:solidFill>
                  <a:schemeClr val="bg1">
                    <a:lumMod val="85000"/>
                  </a:schemeClr>
                </a:solidFill>
                <a:effectLst>
                  <a:outerShdw blurRad="38100" dist="38100" dir="2700000" algn="tl">
                    <a:srgbClr val="000000">
                      <a:alpha val="43137"/>
                    </a:srgbClr>
                  </a:outerShdw>
                </a:effectLst>
              </a:rPr>
              <a:t>Fees</a:t>
            </a:r>
            <a:endParaRPr lang="en-US" b="1" cap="small" dirty="0">
              <a:solidFill>
                <a:schemeClr val="bg1">
                  <a:lumMod val="8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173516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F</a:t>
            </a:r>
            <a:r>
              <a:rPr lang="en-US" b="1" cap="small" dirty="0" smtClean="0">
                <a:solidFill>
                  <a:schemeClr val="bg1">
                    <a:lumMod val="85000"/>
                  </a:schemeClr>
                </a:solidFill>
                <a:effectLst>
                  <a:outerShdw blurRad="38100" dist="38100" dir="2700000" algn="tl">
                    <a:srgbClr val="000000">
                      <a:alpha val="43137"/>
                    </a:srgbClr>
                  </a:outerShdw>
                </a:effectLst>
              </a:rPr>
              <a:t>ees (con’t)</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52463" y="1752600"/>
            <a:ext cx="7958137" cy="4876800"/>
          </a:xfrm>
        </p:spPr>
        <p:txBody>
          <a:bodyPr>
            <a:normAutofit lnSpcReduction="10000"/>
          </a:bodyPr>
          <a:lstStyle/>
          <a:p>
            <a:pPr marL="0" indent="0">
              <a:buNone/>
              <a:defRPr/>
            </a:pPr>
            <a:endParaRPr lang="en-US" sz="800" dirty="0"/>
          </a:p>
          <a:p>
            <a:r>
              <a:rPr lang="en-US" sz="2200" dirty="0"/>
              <a:t>Police records now subject to same fee schedule as other </a:t>
            </a:r>
            <a:r>
              <a:rPr lang="en-US" sz="2200" dirty="0" smtClean="0"/>
              <a:t>public records (amending G.L. c. 66, §10)</a:t>
            </a:r>
            <a:endParaRPr lang="en-US" sz="2200" dirty="0"/>
          </a:p>
          <a:p>
            <a:r>
              <a:rPr lang="en-US" sz="2200" dirty="0"/>
              <a:t>As with the </a:t>
            </a:r>
            <a:r>
              <a:rPr lang="en-US" sz="2200" dirty="0" smtClean="0"/>
              <a:t>prior version </a:t>
            </a:r>
            <a:r>
              <a:rPr lang="en-US" sz="2200" dirty="0"/>
              <a:t>of the law, the RAO may not ask the </a:t>
            </a:r>
            <a:r>
              <a:rPr lang="en-US" sz="2200" dirty="0" smtClean="0"/>
              <a:t>requester </a:t>
            </a:r>
            <a:r>
              <a:rPr lang="en-US" sz="2200" dirty="0"/>
              <a:t>the purpose of </a:t>
            </a:r>
            <a:r>
              <a:rPr lang="en-US" sz="2200" dirty="0" smtClean="0"/>
              <a:t>the </a:t>
            </a:r>
            <a:r>
              <a:rPr lang="en-US" sz="2200" dirty="0"/>
              <a:t>request</a:t>
            </a:r>
          </a:p>
          <a:p>
            <a:r>
              <a:rPr lang="en-US" sz="2200" dirty="0"/>
              <a:t>However, </a:t>
            </a:r>
            <a:r>
              <a:rPr lang="en-US" sz="2200" dirty="0" smtClean="0"/>
              <a:t>the RAO </a:t>
            </a:r>
            <a:r>
              <a:rPr lang="en-US" sz="2200" dirty="0"/>
              <a:t>can </a:t>
            </a:r>
            <a:r>
              <a:rPr lang="en-US" sz="2200" dirty="0" smtClean="0"/>
              <a:t>indicate to a requester elements that would allow a more expedient handling of a request, although it will not toll the time periods to respond</a:t>
            </a:r>
          </a:p>
          <a:p>
            <a:r>
              <a:rPr lang="en-US" sz="2200" dirty="0" smtClean="0"/>
              <a:t>RAO can also request </a:t>
            </a:r>
            <a:r>
              <a:rPr lang="en-US" sz="2200" dirty="0"/>
              <a:t>information to determine whether the request is being made to further </a:t>
            </a:r>
            <a:r>
              <a:rPr lang="en-US" sz="2200" dirty="0" smtClean="0"/>
              <a:t>a better </a:t>
            </a:r>
            <a:r>
              <a:rPr lang="en-US" sz="2200" dirty="0"/>
              <a:t>understanding of government or for </a:t>
            </a:r>
            <a:r>
              <a:rPr lang="en-US" sz="2200" dirty="0" smtClean="0"/>
              <a:t>news, as compared </a:t>
            </a:r>
            <a:r>
              <a:rPr lang="en-US" sz="2200" dirty="0"/>
              <a:t>to a “commercial purpose”, defined to mean:</a:t>
            </a:r>
          </a:p>
          <a:p>
            <a:pPr lvl="1"/>
            <a:r>
              <a:rPr lang="en-US" dirty="0"/>
              <a:t>Sale or resale of a portion of the record</a:t>
            </a:r>
          </a:p>
          <a:p>
            <a:pPr lvl="1"/>
            <a:r>
              <a:rPr lang="en-US" dirty="0"/>
              <a:t>Use of the record to advance strategic business </a:t>
            </a:r>
            <a:r>
              <a:rPr lang="en-US" dirty="0" smtClean="0"/>
              <a:t>interests</a:t>
            </a:r>
            <a:endParaRPr lang="en-US" dirty="0"/>
          </a:p>
          <a:p>
            <a:endParaRPr lang="en-US" alt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smtClean="0">
                <a:solidFill>
                  <a:schemeClr val="bg1">
                    <a:lumMod val="85000"/>
                  </a:schemeClr>
                </a:solidFill>
                <a:effectLst>
                  <a:outerShdw blurRad="38100" dist="38100" dir="2700000" algn="tl">
                    <a:srgbClr val="000000">
                      <a:alpha val="43137"/>
                    </a:srgbClr>
                  </a:outerShdw>
                </a:effectLst>
              </a:rPr>
              <a:t>Fees</a:t>
            </a:r>
            <a:endParaRPr lang="en-US" b="1" cap="small" dirty="0">
              <a:solidFill>
                <a:schemeClr val="bg1">
                  <a:lumMod val="8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28942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BEBA8EAE-BF5A-486C-A8C5-ECC9F3942E4B}">
                <a14:imgProps xmlns:a14="http://schemas.microsoft.com/office/drawing/2010/main">
                  <a14:imgLayer r:embed="rId4">
                    <a14:imgEffect>
                      <a14:artisticPhotocopy trans="5000" detail="0"/>
                    </a14:imgEffect>
                  </a14:imgLayer>
                </a14:imgProps>
              </a:ext>
              <a:ext uri="{28A0092B-C50C-407E-A947-70E740481C1C}">
                <a14:useLocalDpi xmlns:a14="http://schemas.microsoft.com/office/drawing/2010/main" val="0"/>
              </a:ext>
            </a:extLst>
          </a:blip>
          <a:srcRect/>
          <a:stretch>
            <a:fillRect/>
          </a:stretch>
        </p:blipFill>
        <p:spPr bwMode="auto">
          <a:xfrm>
            <a:off x="2133600" y="2590800"/>
            <a:ext cx="4621317"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A</a:t>
            </a:r>
            <a:r>
              <a:rPr lang="en-US" b="1" cap="small" dirty="0" smtClean="0">
                <a:solidFill>
                  <a:schemeClr val="bg1">
                    <a:lumMod val="85000"/>
                  </a:schemeClr>
                </a:solidFill>
                <a:effectLst>
                  <a:outerShdw blurRad="38100" dist="38100" dir="2700000" algn="tl">
                    <a:srgbClr val="000000">
                      <a:alpha val="43137"/>
                    </a:srgbClr>
                  </a:outerShdw>
                </a:effectLst>
              </a:rPr>
              <a:t>ppeals</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85800" y="1600200"/>
            <a:ext cx="8001000" cy="4876800"/>
          </a:xfrm>
        </p:spPr>
        <p:txBody>
          <a:bodyPr>
            <a:normAutofit fontScale="92500" lnSpcReduction="20000"/>
          </a:bodyPr>
          <a:lstStyle/>
          <a:p>
            <a:pPr marL="0" indent="0">
              <a:buNone/>
              <a:defRPr/>
            </a:pPr>
            <a:endParaRPr lang="en-US" sz="800" dirty="0"/>
          </a:p>
          <a:p>
            <a:r>
              <a:rPr lang="en-US" dirty="0"/>
              <a:t>R</a:t>
            </a:r>
            <a:r>
              <a:rPr lang="en-US" dirty="0" smtClean="0"/>
              <a:t>equester </a:t>
            </a:r>
            <a:r>
              <a:rPr lang="en-US" dirty="0"/>
              <a:t>– </a:t>
            </a:r>
          </a:p>
          <a:p>
            <a:pPr lvl="1"/>
            <a:r>
              <a:rPr lang="en-US" dirty="0" smtClean="0"/>
              <a:t>As under the prior PRL, </a:t>
            </a:r>
            <a:r>
              <a:rPr lang="en-US" dirty="0"/>
              <a:t>r</a:t>
            </a:r>
            <a:r>
              <a:rPr lang="en-US" dirty="0" smtClean="0"/>
              <a:t>equester </a:t>
            </a:r>
            <a:r>
              <a:rPr lang="en-US" dirty="0"/>
              <a:t>may appeal response of RAO to Supervisor</a:t>
            </a:r>
          </a:p>
          <a:p>
            <a:pPr lvl="1"/>
            <a:r>
              <a:rPr lang="en-US" dirty="0"/>
              <a:t>Supervisor must issue decision within 10 business days of receipt of appeal</a:t>
            </a:r>
          </a:p>
          <a:p>
            <a:pPr lvl="1"/>
            <a:r>
              <a:rPr lang="en-US" dirty="0"/>
              <a:t>If </a:t>
            </a:r>
            <a:r>
              <a:rPr lang="en-US" dirty="0" smtClean="0"/>
              <a:t>requester </a:t>
            </a:r>
            <a:r>
              <a:rPr lang="en-US" dirty="0"/>
              <a:t>is dissatisfied, may appeal </a:t>
            </a:r>
            <a:r>
              <a:rPr lang="en-US" dirty="0" smtClean="0"/>
              <a:t>Supervisor’s decision to </a:t>
            </a:r>
            <a:r>
              <a:rPr lang="en-US" dirty="0"/>
              <a:t>Superior </a:t>
            </a:r>
            <a:r>
              <a:rPr lang="en-US" dirty="0" smtClean="0"/>
              <a:t>Court</a:t>
            </a:r>
          </a:p>
          <a:p>
            <a:pPr lvl="1"/>
            <a:r>
              <a:rPr lang="en-US" u="sng" dirty="0" smtClean="0"/>
              <a:t>Alternatively</a:t>
            </a:r>
            <a:r>
              <a:rPr lang="en-US" dirty="0" smtClean="0"/>
              <a:t>, the requester may bypass the Supervisor and go directly to Superior Court</a:t>
            </a:r>
            <a:endParaRPr lang="en-US" dirty="0"/>
          </a:p>
          <a:p>
            <a:r>
              <a:rPr lang="en-US" dirty="0"/>
              <a:t>Attorney General - </a:t>
            </a:r>
          </a:p>
          <a:p>
            <a:pPr lvl="1"/>
            <a:r>
              <a:rPr lang="en-US" dirty="0"/>
              <a:t>Supervisor may refer </a:t>
            </a:r>
            <a:r>
              <a:rPr lang="en-US" dirty="0" smtClean="0"/>
              <a:t>matter to </a:t>
            </a:r>
            <a:r>
              <a:rPr lang="en-US" dirty="0"/>
              <a:t>Attorney General to compel compliance with </a:t>
            </a:r>
            <a:r>
              <a:rPr lang="en-US" dirty="0" smtClean="0"/>
              <a:t>an order issued by the Supervisor </a:t>
            </a:r>
            <a:endParaRPr lang="en-US" dirty="0"/>
          </a:p>
          <a:p>
            <a:pPr lvl="1"/>
            <a:r>
              <a:rPr lang="en-US" dirty="0" smtClean="0"/>
              <a:t>Attorney General may intervene in pending lawsuit, or may commence lawsuit on its own initiative</a:t>
            </a:r>
          </a:p>
          <a:p>
            <a:pPr lvl="1"/>
            <a:r>
              <a:rPr lang="en-US" dirty="0"/>
              <a:t>Attorney General must identify a single point of contact for the Supervisor</a:t>
            </a:r>
          </a:p>
          <a:p>
            <a:pPr lvl="1"/>
            <a:endParaRPr lang="en-US" dirty="0"/>
          </a:p>
          <a:p>
            <a:endParaRPr lang="en-US" altLang="en-US" dirty="0"/>
          </a:p>
        </p:txBody>
      </p:sp>
      <p:pic>
        <p:nvPicPr>
          <p:cNvPr id="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97380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BEBA8EAE-BF5A-486C-A8C5-ECC9F3942E4B}">
                <a14:imgProps xmlns:a14="http://schemas.microsoft.com/office/drawing/2010/main">
                  <a14:imgLayer r:embed="rId4">
                    <a14:imgEffect>
                      <a14:artisticPhotocopy trans="5000" detail="0"/>
                    </a14:imgEffect>
                  </a14:imgLayer>
                </a14:imgProps>
              </a:ext>
              <a:ext uri="{28A0092B-C50C-407E-A947-70E740481C1C}">
                <a14:useLocalDpi xmlns:a14="http://schemas.microsoft.com/office/drawing/2010/main" val="0"/>
              </a:ext>
            </a:extLst>
          </a:blip>
          <a:srcRect/>
          <a:stretch>
            <a:fillRect/>
          </a:stretch>
        </p:blipFill>
        <p:spPr bwMode="auto">
          <a:xfrm>
            <a:off x="2133600" y="2590800"/>
            <a:ext cx="4621317"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smtClean="0">
                <a:solidFill>
                  <a:schemeClr val="bg1">
                    <a:lumMod val="85000"/>
                  </a:schemeClr>
                </a:solidFill>
                <a:effectLst>
                  <a:outerShdw blurRad="38100" dist="38100" dir="2700000" algn="tl">
                    <a:srgbClr val="000000">
                      <a:alpha val="43137"/>
                    </a:srgbClr>
                  </a:outerShdw>
                </a:effectLst>
              </a:rPr>
              <a:t>Appeals</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85800" y="1828800"/>
            <a:ext cx="8001000" cy="4876800"/>
          </a:xfrm>
        </p:spPr>
        <p:txBody>
          <a:bodyPr>
            <a:normAutofit/>
          </a:bodyPr>
          <a:lstStyle/>
          <a:p>
            <a:pPr marL="0" indent="0">
              <a:buNone/>
              <a:defRPr/>
            </a:pPr>
            <a:endParaRPr lang="en-US" sz="800" dirty="0"/>
          </a:p>
          <a:p>
            <a:r>
              <a:rPr lang="en-US" dirty="0"/>
              <a:t>Superior Court has all remedies at law or in equity</a:t>
            </a:r>
          </a:p>
          <a:p>
            <a:pPr lvl="1"/>
            <a:r>
              <a:rPr lang="en-US" sz="2400" dirty="0"/>
              <a:t>De novo review</a:t>
            </a:r>
          </a:p>
          <a:p>
            <a:pPr lvl="1"/>
            <a:r>
              <a:rPr lang="en-US" sz="2400" dirty="0"/>
              <a:t>May perform an </a:t>
            </a:r>
            <a:r>
              <a:rPr lang="en-US" sz="2400" i="1" dirty="0"/>
              <a:t>in camera </a:t>
            </a:r>
            <a:r>
              <a:rPr lang="en-US" sz="2400" dirty="0"/>
              <a:t>review of records without waiving attorney client privilege or work product privilege</a:t>
            </a:r>
          </a:p>
          <a:p>
            <a:pPr lvl="1"/>
            <a:r>
              <a:rPr lang="en-US" sz="2400" b="1" u="sng" dirty="0"/>
              <a:t>Presumption that records are public</a:t>
            </a:r>
          </a:p>
          <a:p>
            <a:pPr lvl="1"/>
            <a:r>
              <a:rPr lang="en-US" sz="2400" dirty="0" smtClean="0"/>
              <a:t>Municipality/agency </a:t>
            </a:r>
            <a:r>
              <a:rPr lang="en-US" sz="2400" dirty="0"/>
              <a:t>must demonstrate by a preponderance of the evidence that record or portion thereof may be withheld</a:t>
            </a:r>
          </a:p>
          <a:p>
            <a:endParaRPr lang="en-US" altLang="en-US" dirty="0"/>
          </a:p>
        </p:txBody>
      </p:sp>
      <p:pic>
        <p:nvPicPr>
          <p:cNvPr id="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165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A</a:t>
            </a:r>
            <a:r>
              <a:rPr lang="en-US" b="1" cap="small" dirty="0" smtClean="0">
                <a:solidFill>
                  <a:schemeClr val="bg1">
                    <a:lumMod val="85000"/>
                  </a:schemeClr>
                </a:solidFill>
                <a:effectLst>
                  <a:outerShdw blurRad="38100" dist="38100" dir="2700000" algn="tl">
                    <a:srgbClr val="000000">
                      <a:alpha val="43137"/>
                    </a:srgbClr>
                  </a:outerShdw>
                </a:effectLst>
              </a:rPr>
              <a:t>ttorneys fees</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457200" y="1676400"/>
            <a:ext cx="8001000" cy="4876800"/>
          </a:xfrm>
        </p:spPr>
        <p:txBody>
          <a:bodyPr>
            <a:normAutofit lnSpcReduction="10000"/>
          </a:bodyPr>
          <a:lstStyle/>
          <a:p>
            <a:pPr marL="0" indent="0">
              <a:buNone/>
              <a:defRPr/>
            </a:pPr>
            <a:endParaRPr lang="en-US" sz="800" dirty="0"/>
          </a:p>
          <a:p>
            <a:r>
              <a:rPr lang="en-US" sz="2200" dirty="0"/>
              <a:t>Presumption in favor of award of attorneys fees and costs IF </a:t>
            </a:r>
            <a:r>
              <a:rPr lang="en-US" sz="2200" dirty="0" smtClean="0"/>
              <a:t>requester obtains </a:t>
            </a:r>
            <a:r>
              <a:rPr lang="en-US" sz="2200" dirty="0"/>
              <a:t>relief through a judicial order, consent decree, or the provision of the requested documents after the filing of a complaint</a:t>
            </a:r>
          </a:p>
          <a:p>
            <a:r>
              <a:rPr lang="en-US" sz="2200" dirty="0"/>
              <a:t>UNLESS municipality establishes</a:t>
            </a:r>
            <a:r>
              <a:rPr lang="en-US" dirty="0"/>
              <a:t>:</a:t>
            </a:r>
          </a:p>
          <a:p>
            <a:pPr lvl="1"/>
            <a:r>
              <a:rPr lang="en-US" dirty="0"/>
              <a:t>Supervisor found in favor of municipality</a:t>
            </a:r>
          </a:p>
          <a:p>
            <a:pPr lvl="1"/>
            <a:r>
              <a:rPr lang="en-US" dirty="0"/>
              <a:t>Municipality relied upon an appellate level </a:t>
            </a:r>
            <a:r>
              <a:rPr lang="en-US" dirty="0" smtClean="0"/>
              <a:t>court decision </a:t>
            </a:r>
            <a:r>
              <a:rPr lang="en-US" dirty="0"/>
              <a:t>with substantially similar facts</a:t>
            </a:r>
          </a:p>
          <a:p>
            <a:pPr lvl="1"/>
            <a:r>
              <a:rPr lang="en-US" dirty="0"/>
              <a:t>Municipality relied upon published opinion of the Attorney General</a:t>
            </a:r>
          </a:p>
          <a:p>
            <a:pPr lvl="1"/>
            <a:r>
              <a:rPr lang="en-US" dirty="0"/>
              <a:t>Request was designed to harass, intimidate, </a:t>
            </a:r>
            <a:r>
              <a:rPr lang="en-US" dirty="0" smtClean="0"/>
              <a:t>or was </a:t>
            </a:r>
            <a:r>
              <a:rPr lang="en-US" dirty="0"/>
              <a:t>not in the public interest </a:t>
            </a:r>
            <a:r>
              <a:rPr lang="en-US" dirty="0" smtClean="0"/>
              <a:t>and </a:t>
            </a:r>
            <a:r>
              <a:rPr lang="en-US" dirty="0"/>
              <a:t>made for commercial </a:t>
            </a:r>
            <a:r>
              <a:rPr lang="en-US" dirty="0" smtClean="0"/>
              <a:t>purposes unrelated </a:t>
            </a:r>
            <a:r>
              <a:rPr lang="en-US" dirty="0"/>
              <a:t>to disseminating information to the public about actual or alleged government </a:t>
            </a:r>
            <a:r>
              <a:rPr lang="en-US" dirty="0" smtClean="0"/>
              <a:t>activity</a:t>
            </a:r>
            <a:r>
              <a:rPr lang="en-US" dirty="0"/>
              <a:t> </a:t>
            </a:r>
          </a:p>
          <a:p>
            <a:endParaRPr lang="en-US" alt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22812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b="1" cap="small" dirty="0">
                <a:solidFill>
                  <a:schemeClr val="bg1">
                    <a:lumMod val="85000"/>
                  </a:schemeClr>
                </a:solidFill>
                <a:effectLst>
                  <a:outerShdw blurRad="38100" dist="38100" dir="2700000" algn="tl">
                    <a:srgbClr val="000000">
                      <a:alpha val="43137"/>
                    </a:srgbClr>
                  </a:outerShdw>
                </a:effectLst>
              </a:rPr>
              <a:t>P</a:t>
            </a:r>
            <a:r>
              <a:rPr lang="en-US" b="1" cap="small" dirty="0" smtClean="0">
                <a:solidFill>
                  <a:schemeClr val="bg1">
                    <a:lumMod val="85000"/>
                  </a:schemeClr>
                </a:solidFill>
                <a:effectLst>
                  <a:outerShdw blurRad="38100" dist="38100" dir="2700000" algn="tl">
                    <a:srgbClr val="000000">
                      <a:alpha val="43137"/>
                    </a:srgbClr>
                  </a:outerShdw>
                </a:effectLst>
              </a:rPr>
              <a:t>unitive damages &amp; waiver</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09600" y="1828800"/>
            <a:ext cx="7620000" cy="4876800"/>
          </a:xfrm>
        </p:spPr>
        <p:txBody>
          <a:bodyPr>
            <a:normAutofit/>
          </a:bodyPr>
          <a:lstStyle/>
          <a:p>
            <a:pPr marL="0" indent="0">
              <a:buNone/>
              <a:defRPr/>
            </a:pPr>
            <a:endParaRPr lang="en-US" sz="800" dirty="0"/>
          </a:p>
          <a:p>
            <a:r>
              <a:rPr lang="en-US" dirty="0" smtClean="0"/>
              <a:t>Punitive Damages - Superior Court may award punitive damages between $1,000 and $5,000 if requester has obtained judgment in Superior Court and demonstrates municipality failed to act in good faith</a:t>
            </a:r>
          </a:p>
          <a:p>
            <a:r>
              <a:rPr lang="en-US" dirty="0" smtClean="0"/>
              <a:t>Fee Waiver - If award of attorneys fees and costs is made, Superior Court shall order the municipality to waive any fees in connection with provision of records; </a:t>
            </a:r>
            <a:r>
              <a:rPr lang="en-US" u="sng" dirty="0" smtClean="0"/>
              <a:t>even if</a:t>
            </a:r>
            <a:r>
              <a:rPr lang="en-US" dirty="0" smtClean="0"/>
              <a:t> no award of attorneys fees is made, the court may still require waiver of fees </a:t>
            </a:r>
          </a:p>
          <a:p>
            <a:endParaRPr lang="en-US" alt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89385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b="1" cap="small" dirty="0">
                <a:solidFill>
                  <a:schemeClr val="bg1">
                    <a:lumMod val="85000"/>
                  </a:schemeClr>
                </a:solidFill>
                <a:effectLst>
                  <a:outerShdw blurRad="38100" dist="38100" dir="2700000" algn="tl">
                    <a:srgbClr val="000000">
                      <a:alpha val="43137"/>
                    </a:srgbClr>
                  </a:outerShdw>
                </a:effectLst>
              </a:rPr>
              <a:t>E</a:t>
            </a:r>
            <a:r>
              <a:rPr lang="en-US" b="1" cap="small" dirty="0" smtClean="0">
                <a:solidFill>
                  <a:schemeClr val="bg1">
                    <a:lumMod val="85000"/>
                  </a:schemeClr>
                </a:solidFill>
                <a:effectLst>
                  <a:outerShdw blurRad="38100" dist="38100" dir="2700000" algn="tl">
                    <a:srgbClr val="000000">
                      <a:alpha val="43137"/>
                    </a:srgbClr>
                  </a:outerShdw>
                </a:effectLst>
              </a:rPr>
              <a:t>lectronic Records Preference</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457200" y="1828800"/>
            <a:ext cx="8001000" cy="4876800"/>
          </a:xfrm>
        </p:spPr>
        <p:txBody>
          <a:bodyPr>
            <a:normAutofit fontScale="77500" lnSpcReduction="20000"/>
          </a:bodyPr>
          <a:lstStyle/>
          <a:p>
            <a:pPr marL="0" indent="0">
              <a:buNone/>
              <a:defRPr/>
            </a:pPr>
            <a:endParaRPr lang="en-US" sz="800" dirty="0"/>
          </a:p>
          <a:p>
            <a:pPr lvl="1"/>
            <a:r>
              <a:rPr lang="en-US" sz="2400" dirty="0" smtClean="0"/>
              <a:t>Preference for electronic record production</a:t>
            </a:r>
          </a:p>
          <a:p>
            <a:pPr lvl="1"/>
            <a:r>
              <a:rPr lang="en-US" sz="2400" dirty="0" smtClean="0"/>
              <a:t>Electronic records posting policy</a:t>
            </a:r>
          </a:p>
          <a:p>
            <a:pPr lvl="1"/>
            <a:r>
              <a:rPr lang="en-US" sz="2400" dirty="0" smtClean="0"/>
              <a:t>Technological infrastructure</a:t>
            </a:r>
          </a:p>
          <a:p>
            <a:pPr lvl="1"/>
            <a:r>
              <a:rPr lang="en-US" sz="2400" dirty="0" smtClean="0"/>
              <a:t>Staff time and ability</a:t>
            </a:r>
          </a:p>
          <a:p>
            <a:pPr lvl="1"/>
            <a:r>
              <a:rPr lang="en-US" sz="2400" b="1" i="1" dirty="0" smtClean="0"/>
              <a:t>Posting of certain records required, if “feasible</a:t>
            </a:r>
            <a:r>
              <a:rPr lang="en-US" sz="2400" dirty="0" smtClean="0"/>
              <a:t>”:</a:t>
            </a:r>
          </a:p>
          <a:p>
            <a:pPr lvl="2"/>
            <a:r>
              <a:rPr lang="en-US" sz="2300" dirty="0"/>
              <a:t>final opinions, decisions, orders, or votes </a:t>
            </a:r>
            <a:r>
              <a:rPr lang="en-US" sz="2300" dirty="0" smtClean="0"/>
              <a:t>from                   proceedings</a:t>
            </a:r>
            <a:r>
              <a:rPr lang="en-US" sz="2300" dirty="0"/>
              <a:t>; </a:t>
            </a:r>
            <a:endParaRPr lang="en-US" sz="2300" dirty="0" smtClean="0"/>
          </a:p>
          <a:p>
            <a:pPr lvl="2"/>
            <a:r>
              <a:rPr lang="en-US" sz="2300" dirty="0" smtClean="0"/>
              <a:t>annual </a:t>
            </a:r>
            <a:r>
              <a:rPr lang="en-US" sz="2300" dirty="0"/>
              <a:t>reports; </a:t>
            </a:r>
            <a:endParaRPr lang="en-US" sz="2300" dirty="0" smtClean="0"/>
          </a:p>
          <a:p>
            <a:pPr lvl="2"/>
            <a:r>
              <a:rPr lang="en-US" sz="2300" dirty="0" smtClean="0"/>
              <a:t>notices </a:t>
            </a:r>
            <a:r>
              <a:rPr lang="en-US" sz="2300" dirty="0"/>
              <a:t>of regulations proposed </a:t>
            </a:r>
            <a:r>
              <a:rPr lang="en-US" sz="2300" dirty="0" smtClean="0"/>
              <a:t>“under </a:t>
            </a:r>
            <a:r>
              <a:rPr lang="en-US" sz="2300" dirty="0"/>
              <a:t>chapter </a:t>
            </a:r>
            <a:r>
              <a:rPr lang="en-US" sz="2300" dirty="0" smtClean="0"/>
              <a:t>30A”; </a:t>
            </a:r>
          </a:p>
          <a:p>
            <a:pPr lvl="2"/>
            <a:r>
              <a:rPr lang="en-US" sz="2300" dirty="0" smtClean="0"/>
              <a:t>notices </a:t>
            </a:r>
            <a:r>
              <a:rPr lang="en-US" sz="2300" dirty="0"/>
              <a:t>of hearings; </a:t>
            </a:r>
            <a:endParaRPr lang="en-US" sz="2300" dirty="0" smtClean="0"/>
          </a:p>
          <a:p>
            <a:pPr lvl="2"/>
            <a:r>
              <a:rPr lang="en-US" sz="2300" dirty="0" smtClean="0"/>
              <a:t>winning </a:t>
            </a:r>
            <a:r>
              <a:rPr lang="en-US" sz="2300" dirty="0"/>
              <a:t>bids for public contracts; </a:t>
            </a:r>
            <a:endParaRPr lang="en-US" sz="2300" dirty="0" smtClean="0"/>
          </a:p>
          <a:p>
            <a:pPr lvl="2"/>
            <a:r>
              <a:rPr lang="en-US" sz="2300" dirty="0" smtClean="0"/>
              <a:t>awards </a:t>
            </a:r>
            <a:r>
              <a:rPr lang="en-US" sz="2300" dirty="0"/>
              <a:t>of federal, state and municipal government </a:t>
            </a:r>
            <a:r>
              <a:rPr lang="en-US" sz="2300" dirty="0" smtClean="0"/>
              <a:t>grants;</a:t>
            </a:r>
          </a:p>
          <a:p>
            <a:pPr lvl="2"/>
            <a:r>
              <a:rPr lang="en-US" sz="2300" dirty="0" smtClean="0"/>
              <a:t>minutes </a:t>
            </a:r>
            <a:r>
              <a:rPr lang="en-US" sz="2300" dirty="0"/>
              <a:t>of open meetings; </a:t>
            </a:r>
            <a:endParaRPr lang="en-US" sz="2300" dirty="0" smtClean="0"/>
          </a:p>
          <a:p>
            <a:pPr lvl="2"/>
            <a:r>
              <a:rPr lang="en-US" sz="2300" dirty="0" smtClean="0"/>
              <a:t>budgets</a:t>
            </a:r>
            <a:r>
              <a:rPr lang="en-US" sz="2300" dirty="0"/>
              <a:t>; and </a:t>
            </a:r>
            <a:endParaRPr lang="en-US" sz="2300" dirty="0" smtClean="0"/>
          </a:p>
          <a:p>
            <a:pPr lvl="2"/>
            <a:r>
              <a:rPr lang="en-US" sz="2300" dirty="0" smtClean="0"/>
              <a:t>any </a:t>
            </a:r>
            <a:r>
              <a:rPr lang="en-US" sz="2300" dirty="0"/>
              <a:t>public record information of significant interest that </a:t>
            </a:r>
            <a:r>
              <a:rPr lang="en-US" sz="2300" dirty="0" smtClean="0"/>
              <a:t>is deemed </a:t>
            </a:r>
            <a:r>
              <a:rPr lang="en-US" sz="2300" dirty="0"/>
              <a:t>appropriate to </a:t>
            </a:r>
            <a:r>
              <a:rPr lang="en-US" sz="2300" dirty="0" smtClean="0"/>
              <a:t>post</a:t>
            </a:r>
            <a:r>
              <a:rPr lang="en-US" sz="2300" dirty="0"/>
              <a:t/>
            </a:r>
            <a:br>
              <a:rPr lang="en-US" sz="2300" dirty="0"/>
            </a:br>
            <a:endParaRPr lang="en-US" sz="2300" dirty="0"/>
          </a:p>
          <a:p>
            <a:pPr lvl="1"/>
            <a:endParaRPr lang="en-US" sz="2400" dirty="0" smtClean="0"/>
          </a:p>
          <a:p>
            <a:pPr lvl="1"/>
            <a:endParaRPr lang="en-US" sz="2400" dirty="0" smtClean="0"/>
          </a:p>
          <a:p>
            <a:pPr lvl="1"/>
            <a:endParaRPr lang="en-US" sz="2400" dirty="0"/>
          </a:p>
          <a:p>
            <a:endParaRPr lang="en-US" alt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descr="Computers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1938867"/>
            <a:ext cx="2032000"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677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7924800" cy="4876800"/>
          </a:xfrm>
        </p:spPr>
        <p:txBody>
          <a:bodyPr>
            <a:normAutofit lnSpcReduction="10000"/>
          </a:bodyPr>
          <a:lstStyle/>
          <a:p>
            <a:pPr marL="274320" lvl="1" indent="0">
              <a:buNone/>
            </a:pPr>
            <a:r>
              <a:rPr lang="en-US" sz="3600" i="1" dirty="0" smtClean="0">
                <a:effectLst>
                  <a:outerShdw blurRad="38100" dist="38100" dir="2700000" algn="tl">
                    <a:srgbClr val="000000">
                      <a:alpha val="43137"/>
                    </a:srgbClr>
                  </a:outerShdw>
                </a:effectLst>
              </a:rPr>
              <a:t>Why are we here today?</a:t>
            </a:r>
          </a:p>
          <a:p>
            <a:pPr lvl="1"/>
            <a:endParaRPr lang="en-US" sz="2400" dirty="0"/>
          </a:p>
          <a:p>
            <a:pPr lvl="1"/>
            <a:r>
              <a:rPr lang="en-US" sz="2400" dirty="0" smtClean="0"/>
              <a:t>Chapter 121 of the Acts of 2016, signed into </a:t>
            </a:r>
            <a:r>
              <a:rPr lang="en-US" sz="2400" dirty="0"/>
              <a:t>law on June 3, </a:t>
            </a:r>
            <a:r>
              <a:rPr lang="en-US" sz="2400" dirty="0" smtClean="0"/>
              <a:t>2016, </a:t>
            </a:r>
            <a:r>
              <a:rPr lang="en-US" sz="2400" dirty="0"/>
              <a:t>m</a:t>
            </a:r>
            <a:r>
              <a:rPr lang="en-US" sz="2400" dirty="0" smtClean="0"/>
              <a:t>akes </a:t>
            </a:r>
            <a:r>
              <a:rPr lang="en-US" sz="2400" dirty="0"/>
              <a:t>far-ranging changes to the </a:t>
            </a:r>
            <a:r>
              <a:rPr lang="en-US" sz="2400" dirty="0" smtClean="0"/>
              <a:t>law</a:t>
            </a:r>
          </a:p>
          <a:p>
            <a:pPr lvl="1"/>
            <a:r>
              <a:rPr lang="en-US" sz="2400" dirty="0"/>
              <a:t>The portions of the law applicable to public records practices </a:t>
            </a:r>
            <a:r>
              <a:rPr lang="en-US" sz="2400" dirty="0" smtClean="0"/>
              <a:t>took effect</a:t>
            </a:r>
            <a:r>
              <a:rPr lang="en-US" sz="2400" b="1" dirty="0" smtClean="0"/>
              <a:t> </a:t>
            </a:r>
            <a:r>
              <a:rPr lang="en-US" sz="2400" b="1" dirty="0"/>
              <a:t>January 1, 2017</a:t>
            </a:r>
          </a:p>
          <a:p>
            <a:pPr lvl="1"/>
            <a:r>
              <a:rPr lang="en-US" sz="2400" dirty="0" smtClean="0"/>
              <a:t>The </a:t>
            </a:r>
            <a:r>
              <a:rPr lang="en-US" sz="2400" dirty="0"/>
              <a:t>law further requires that the Supervisor of Records promulgate </a:t>
            </a:r>
            <a:r>
              <a:rPr lang="en-US" sz="2400" dirty="0" smtClean="0"/>
              <a:t>applicable regulations no </a:t>
            </a:r>
            <a:r>
              <a:rPr lang="en-US" sz="2400" dirty="0"/>
              <a:t>later than January 1, </a:t>
            </a:r>
            <a:r>
              <a:rPr lang="en-US" sz="2400" dirty="0" smtClean="0"/>
              <a:t>2017; final regulations have been issued</a:t>
            </a:r>
            <a:endParaRPr lang="en-US" sz="2400" dirty="0"/>
          </a:p>
          <a:p>
            <a:pPr lvl="1"/>
            <a:r>
              <a:rPr lang="en-US" sz="2400" dirty="0" smtClean="0"/>
              <a:t>Significant </a:t>
            </a:r>
            <a:r>
              <a:rPr lang="en-US" sz="2400" dirty="0"/>
              <a:t>adjustments will need to be made to public records </a:t>
            </a:r>
            <a:r>
              <a:rPr lang="en-US" sz="2400" dirty="0" smtClean="0"/>
              <a:t>practices</a:t>
            </a:r>
            <a:endParaRPr lang="en-US" sz="2400" dirty="0"/>
          </a:p>
        </p:txBody>
      </p:sp>
      <p:sp>
        <p:nvSpPr>
          <p:cNvPr id="5" name="Title 1"/>
          <p:cNvSpPr txBox="1">
            <a:spLocks noGrp="1"/>
          </p:cNvSpPr>
          <p:nvPr>
            <p:ph type="title"/>
          </p:nvPr>
        </p:nvSpPr>
        <p:spPr>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800" b="1" cap="small" dirty="0" smtClean="0">
                <a:solidFill>
                  <a:schemeClr val="bg1">
                    <a:lumMod val="85000"/>
                  </a:schemeClr>
                </a:solidFill>
                <a:effectLst>
                  <a:outerShdw blurRad="38100" dist="38100" dir="2700000" algn="tl">
                    <a:srgbClr val="000000">
                      <a:alpha val="43137"/>
                    </a:srgbClr>
                  </a:outerShdw>
                </a:effectLst>
              </a:rPr>
              <a:t>An Act to Improve Public Records</a:t>
            </a:r>
            <a:endParaRPr lang="en-US" sz="3800" b="1" cap="small" dirty="0">
              <a:solidFill>
                <a:schemeClr val="bg1">
                  <a:lumMod val="85000"/>
                </a:schemeClr>
              </a:solidFill>
              <a:effectLst>
                <a:outerShdw blurRad="38100" dist="38100" dir="2700000" algn="tl">
                  <a:srgbClr val="000000">
                    <a:alpha val="43137"/>
                  </a:srgbClr>
                </a:outerShdw>
              </a:effectLst>
            </a:endParaRPr>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48918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idx="1"/>
          </p:nvPr>
        </p:nvSpPr>
        <p:spPr>
          <a:xfrm>
            <a:off x="1752600" y="1905000"/>
            <a:ext cx="8229600" cy="2667000"/>
          </a:xfrm>
        </p:spPr>
        <p:txBody>
          <a:bodyPr>
            <a:normAutofit fontScale="92500" lnSpcReduction="20000"/>
          </a:bodyPr>
          <a:lstStyle/>
          <a:p>
            <a:pPr marL="862013" indent="0">
              <a:buNone/>
            </a:pPr>
            <a:endParaRPr lang="en-US" altLang="en-US" sz="2000" dirty="0" smtClean="0"/>
          </a:p>
          <a:p>
            <a:pPr marL="862013" indent="0">
              <a:buNone/>
            </a:pPr>
            <a:r>
              <a:rPr lang="en-US" altLang="en-US" sz="2000" dirty="0" smtClean="0"/>
              <a:t>Thomas W. McEnaney, Esq.</a:t>
            </a:r>
          </a:p>
          <a:p>
            <a:pPr marL="862013" indent="0">
              <a:buNone/>
            </a:pPr>
            <a:r>
              <a:rPr lang="en-US" altLang="en-US" sz="2000" dirty="0" smtClean="0"/>
              <a:t>Timothy D. Zessin, Esq.</a:t>
            </a:r>
          </a:p>
          <a:p>
            <a:pPr marL="862013" indent="0">
              <a:buNone/>
            </a:pPr>
            <a:r>
              <a:rPr lang="en-US" altLang="en-US" sz="2000" b="1" dirty="0" smtClean="0">
                <a:solidFill>
                  <a:schemeClr val="tx2">
                    <a:lumMod val="75000"/>
                  </a:schemeClr>
                </a:solidFill>
              </a:rPr>
              <a:t>KP Law, P.C.</a:t>
            </a:r>
            <a:r>
              <a:rPr lang="en-US" altLang="en-US" sz="2000" dirty="0"/>
              <a:t/>
            </a:r>
            <a:br>
              <a:rPr lang="en-US" altLang="en-US" sz="2000" dirty="0"/>
            </a:br>
            <a:r>
              <a:rPr lang="en-US" altLang="en-US" sz="2000" dirty="0"/>
              <a:t>101 Arch Street, 12th Floor</a:t>
            </a:r>
            <a:br>
              <a:rPr lang="en-US" altLang="en-US" sz="2000" dirty="0"/>
            </a:br>
            <a:r>
              <a:rPr lang="en-US" altLang="en-US" sz="2000" dirty="0"/>
              <a:t>Boston, MA 02110</a:t>
            </a:r>
            <a:br>
              <a:rPr lang="en-US" altLang="en-US" sz="2000" dirty="0"/>
            </a:br>
            <a:r>
              <a:rPr lang="en-US" altLang="en-US" sz="2000" dirty="0"/>
              <a:t>(617) </a:t>
            </a:r>
            <a:r>
              <a:rPr lang="en-US" altLang="en-US" sz="2000" dirty="0" smtClean="0"/>
              <a:t>556-0007</a:t>
            </a:r>
            <a:r>
              <a:rPr lang="en-US" altLang="en-US" sz="2000" dirty="0"/>
              <a:t/>
            </a:r>
            <a:br>
              <a:rPr lang="en-US" altLang="en-US" sz="2000" dirty="0"/>
            </a:br>
            <a:r>
              <a:rPr lang="en-US" altLang="en-US" sz="2000" u="sng" dirty="0" smtClean="0">
                <a:solidFill>
                  <a:schemeClr val="accent1">
                    <a:lumMod val="50000"/>
                  </a:schemeClr>
                </a:solidFill>
                <a:hlinkClick r:id="rId3"/>
              </a:rPr>
              <a:t>tmcenaney@k-plaw.com</a:t>
            </a:r>
            <a:endParaRPr lang="en-US" altLang="en-US" sz="2000" u="sng" dirty="0" smtClean="0">
              <a:solidFill>
                <a:schemeClr val="accent1">
                  <a:lumMod val="50000"/>
                </a:schemeClr>
              </a:solidFill>
            </a:endParaRPr>
          </a:p>
          <a:p>
            <a:pPr marL="862013" indent="0">
              <a:buNone/>
            </a:pPr>
            <a:r>
              <a:rPr lang="en-US" altLang="en-US" sz="2000" u="sng" dirty="0" smtClean="0">
                <a:solidFill>
                  <a:schemeClr val="accent1">
                    <a:lumMod val="50000"/>
                  </a:schemeClr>
                </a:solidFill>
                <a:hlinkClick r:id="rId4"/>
              </a:rPr>
              <a:t>tzessin@k-plaw.com</a:t>
            </a:r>
            <a:r>
              <a:rPr lang="en-US" altLang="en-US" sz="2000" u="sng" dirty="0" smtClean="0">
                <a:solidFill>
                  <a:schemeClr val="accent1">
                    <a:lumMod val="50000"/>
                  </a:schemeClr>
                </a:solidFill>
              </a:rPr>
              <a:t> </a:t>
            </a:r>
          </a:p>
          <a:p>
            <a:pPr marL="862013" indent="0">
              <a:buNone/>
            </a:pPr>
            <a:endParaRPr lang="en-US" altLang="en-US" sz="2000" u="sng" dirty="0" smtClean="0"/>
          </a:p>
          <a:p>
            <a:pPr marL="862013" indent="0">
              <a:buNone/>
            </a:pPr>
            <a:endParaRPr lang="en-US" altLang="en-US" dirty="0" smtClean="0"/>
          </a:p>
          <a:p>
            <a:pPr marL="862013" indent="0">
              <a:buNone/>
            </a:pPr>
            <a:endParaRPr lang="en-US" altLang="en-US" dirty="0"/>
          </a:p>
        </p:txBody>
      </p:sp>
      <p:sp>
        <p:nvSpPr>
          <p:cNvPr id="5" name="Title 1"/>
          <p:cNvSpPr txBox="1">
            <a:spLocks/>
          </p:cNvSpPr>
          <p:nvPr/>
        </p:nvSpPr>
        <p:spPr>
          <a:xfrm>
            <a:off x="5334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cap="small" dirty="0" smtClean="0">
                <a:solidFill>
                  <a:schemeClr val="bg1">
                    <a:lumMod val="85000"/>
                  </a:schemeClr>
                </a:solidFill>
              </a:rPr>
              <a:t> </a:t>
            </a:r>
            <a:r>
              <a:rPr lang="en-US" sz="4400" b="1" cap="small" dirty="0">
                <a:solidFill>
                  <a:schemeClr val="bg1">
                    <a:lumMod val="85000"/>
                  </a:schemeClr>
                </a:solidFill>
                <a:effectLst>
                  <a:outerShdw blurRad="38100" dist="38100" dir="2700000" algn="tl">
                    <a:srgbClr val="000000">
                      <a:alpha val="43137"/>
                    </a:srgbClr>
                  </a:outerShdw>
                </a:effectLst>
              </a:rPr>
              <a:t>C</a:t>
            </a:r>
            <a:r>
              <a:rPr lang="en-US" b="1" cap="small" dirty="0" smtClean="0">
                <a:solidFill>
                  <a:schemeClr val="bg1">
                    <a:lumMod val="85000"/>
                  </a:schemeClr>
                </a:solidFill>
                <a:effectLst>
                  <a:outerShdw blurRad="38100" dist="38100" dir="2700000" algn="tl">
                    <a:srgbClr val="000000">
                      <a:alpha val="43137"/>
                    </a:srgbClr>
                  </a:outerShdw>
                </a:effectLst>
              </a:rPr>
              <a:t>ontact information</a:t>
            </a:r>
            <a:endParaRPr lang="en-US" b="1" cap="small" dirty="0">
              <a:solidFill>
                <a:schemeClr val="bg1">
                  <a:lumMod val="85000"/>
                </a:schemeClr>
              </a:solidFill>
              <a:effectLst>
                <a:outerShdw blurRad="38100" dist="38100" dir="2700000" algn="tl">
                  <a:srgbClr val="000000">
                    <a:alpha val="43137"/>
                  </a:srgbClr>
                </a:outerShdw>
              </a:effectLst>
            </a:endParaRPr>
          </a:p>
        </p:txBody>
      </p:sp>
      <p:pic>
        <p:nvPicPr>
          <p:cNvPr id="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5560934"/>
            <a:ext cx="4114800" cy="12970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52400" y="4693271"/>
            <a:ext cx="8763000" cy="923330"/>
          </a:xfrm>
          <a:prstGeom prst="rect">
            <a:avLst/>
          </a:prstGeom>
          <a:noFill/>
        </p:spPr>
        <p:txBody>
          <a:bodyPr wrap="square" rtlCol="0">
            <a:spAutoFit/>
          </a:bodyPr>
          <a:lstStyle/>
          <a:p>
            <a:pPr marL="862013" indent="0" algn="ctr">
              <a:buNone/>
            </a:pPr>
            <a:r>
              <a:rPr lang="en-US" altLang="en-US" dirty="0" smtClean="0"/>
              <a:t>Feel free to contact Thomas W. </a:t>
            </a:r>
            <a:r>
              <a:rPr lang="en-US" altLang="en-US" dirty="0" err="1" smtClean="0"/>
              <a:t>McEnaney</a:t>
            </a:r>
            <a:r>
              <a:rPr lang="en-US" altLang="en-US" dirty="0" smtClean="0"/>
              <a:t>, Timothy D. Zessin or any member of the </a:t>
            </a:r>
            <a:r>
              <a:rPr lang="en-US" altLang="en-US" dirty="0"/>
              <a:t>KP Law Government Information and Access Group with questions about the Public Records and Open Meeting Laws.</a:t>
            </a:r>
          </a:p>
        </p:txBody>
      </p:sp>
    </p:spTree>
    <p:extLst>
      <p:ext uri="{BB962C8B-B14F-4D97-AF65-F5344CB8AC3E}">
        <p14:creationId xmlns:p14="http://schemas.microsoft.com/office/powerpoint/2010/main" val="1185599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fontScale="85000" lnSpcReduction="20000"/>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b="1" cap="small" dirty="0" smtClean="0">
                <a:solidFill>
                  <a:schemeClr val="bg1">
                    <a:lumMod val="85000"/>
                  </a:schemeClr>
                </a:solidFill>
                <a:effectLst>
                  <a:outerShdw blurRad="38100" dist="38100" dir="2700000" algn="tl">
                    <a:srgbClr val="000000">
                      <a:alpha val="43137"/>
                    </a:srgbClr>
                  </a:outerShdw>
                </a:effectLst>
              </a:rPr>
              <a:t>Heightened interest in open government – what it means on the local level</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3810000" y="2017691"/>
            <a:ext cx="4724400" cy="2630509"/>
          </a:xfrm>
        </p:spPr>
        <p:txBody>
          <a:bodyPr>
            <a:normAutofit lnSpcReduction="10000"/>
          </a:bodyPr>
          <a:lstStyle/>
          <a:p>
            <a:r>
              <a:rPr lang="en-US" dirty="0" smtClean="0"/>
              <a:t>Appeals being filed with more frequency with the Supervisor of Records over technical noncompliance</a:t>
            </a:r>
          </a:p>
          <a:p>
            <a:r>
              <a:rPr lang="en-US" dirty="0" smtClean="0"/>
              <a:t>Appeals being filed more frequently in court, often with OML and COI counts</a:t>
            </a:r>
          </a:p>
          <a:p>
            <a:pPr marL="0" indent="0">
              <a:buNone/>
            </a:pPr>
            <a:endParaRPr lang="en-US" sz="3000" dirty="0" smtClean="0"/>
          </a:p>
          <a:p>
            <a:endParaRPr lang="en-US" dirty="0" smtClean="0"/>
          </a:p>
          <a:p>
            <a:endParaRPr lang="en-US" dirty="0" smtClean="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57200" y="4495800"/>
            <a:ext cx="8229600" cy="1846659"/>
          </a:xfrm>
          <a:prstGeom prst="rect">
            <a:avLst/>
          </a:prstGeom>
          <a:noFill/>
        </p:spPr>
        <p:txBody>
          <a:bodyPr wrap="square" rtlCol="0">
            <a:spAutoFit/>
          </a:bodyPr>
          <a:lstStyle/>
          <a:p>
            <a:pPr marL="342900" indent="-342900">
              <a:buClr>
                <a:schemeClr val="accent1"/>
              </a:buClr>
              <a:buSzPct val="85000"/>
              <a:buFont typeface="Arial" panose="020B0604020202020204" pitchFamily="34" charset="0"/>
              <a:buChar char="•"/>
            </a:pPr>
            <a:r>
              <a:rPr lang="en-US" sz="2400" dirty="0"/>
              <a:t>Intense </a:t>
            </a:r>
            <a:r>
              <a:rPr lang="en-US" sz="2400" dirty="0" smtClean="0"/>
              <a:t>scrutiny locally and nationally over </a:t>
            </a:r>
            <a:r>
              <a:rPr lang="en-US" sz="2400" dirty="0"/>
              <a:t>public records </a:t>
            </a:r>
            <a:r>
              <a:rPr lang="en-US" sz="2400" dirty="0" smtClean="0"/>
              <a:t>practices and other “sunshine law” requirements</a:t>
            </a:r>
          </a:p>
          <a:p>
            <a:pPr marL="342900" indent="-342900">
              <a:buClr>
                <a:schemeClr val="accent1"/>
              </a:buClr>
              <a:buSzPct val="85000"/>
              <a:buFont typeface="Arial" panose="020B0604020202020204" pitchFamily="34" charset="0"/>
              <a:buChar char="•"/>
            </a:pPr>
            <a:r>
              <a:rPr lang="en-US" sz="2400" dirty="0" smtClean="0"/>
              <a:t>Frequent </a:t>
            </a:r>
            <a:r>
              <a:rPr lang="en-US" sz="2400" dirty="0"/>
              <a:t>requests for thousands of electronically maintained documents, particularly e-mail </a:t>
            </a:r>
          </a:p>
          <a:p>
            <a:endParaRPr lang="en-US" dirty="0"/>
          </a:p>
        </p:txBody>
      </p:sp>
      <p:pic>
        <p:nvPicPr>
          <p:cNvPr id="3078" name="Picture 6" descr="newspaper_aubanel_monnie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209799"/>
            <a:ext cx="2762250" cy="3905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87295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200" b="1" cap="small" dirty="0" smtClean="0">
                <a:solidFill>
                  <a:schemeClr val="bg1">
                    <a:lumMod val="85000"/>
                  </a:schemeClr>
                </a:solidFill>
              </a:rPr>
              <a:t>Massachusetts </a:t>
            </a:r>
            <a:r>
              <a:rPr lang="en-US" sz="3200" b="1" cap="small" dirty="0" smtClean="0">
                <a:solidFill>
                  <a:schemeClr val="bg1">
                    <a:lumMod val="85000"/>
                  </a:schemeClr>
                </a:solidFill>
                <a:effectLst>
                  <a:outerShdw blurRad="38100" dist="38100" dir="2700000" algn="tl">
                    <a:srgbClr val="000000">
                      <a:alpha val="43137"/>
                    </a:srgbClr>
                  </a:outerShdw>
                </a:effectLst>
              </a:rPr>
              <a:t>Public Records </a:t>
            </a:r>
            <a:r>
              <a:rPr lang="en-US" sz="3200" b="1" cap="small" dirty="0">
                <a:solidFill>
                  <a:schemeClr val="bg1">
                    <a:lumMod val="85000"/>
                  </a:schemeClr>
                </a:solidFill>
                <a:effectLst>
                  <a:outerShdw blurRad="38100" dist="38100" dir="2700000" algn="tl">
                    <a:srgbClr val="000000">
                      <a:alpha val="43137"/>
                    </a:srgbClr>
                  </a:outerShdw>
                </a:effectLst>
              </a:rPr>
              <a:t>L</a:t>
            </a:r>
            <a:r>
              <a:rPr lang="en-US" sz="3200" b="1" cap="small" dirty="0" smtClean="0">
                <a:solidFill>
                  <a:schemeClr val="bg1">
                    <a:lumMod val="85000"/>
                  </a:schemeClr>
                </a:solidFill>
                <a:effectLst>
                  <a:outerShdw blurRad="38100" dist="38100" dir="2700000" algn="tl">
                    <a:srgbClr val="000000">
                      <a:alpha val="43137"/>
                    </a:srgbClr>
                  </a:outerShdw>
                </a:effectLst>
              </a:rPr>
              <a:t>aw (PRL)</a:t>
            </a:r>
            <a:endParaRPr lang="en-US" sz="3200"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457200" y="1828800"/>
            <a:ext cx="7620000" cy="1602346"/>
          </a:xfrm>
        </p:spPr>
        <p:txBody>
          <a:bodyPr>
            <a:normAutofit/>
          </a:bodyPr>
          <a:lstStyle/>
          <a:p>
            <a:pPr marL="274320" lvl="1" indent="0">
              <a:buNone/>
            </a:pPr>
            <a:r>
              <a:rPr lang="en-US" altLang="en-US" sz="3200" dirty="0" smtClean="0"/>
              <a:t>PRL: a combination of statutes and regulations  </a:t>
            </a:r>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Image result for free clip art public record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883" y="3352800"/>
            <a:ext cx="2834317" cy="2819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215317" y="2819400"/>
            <a:ext cx="5471483" cy="3801041"/>
          </a:xfrm>
          <a:prstGeom prst="rect">
            <a:avLst/>
          </a:prstGeom>
          <a:noFill/>
        </p:spPr>
        <p:txBody>
          <a:bodyPr wrap="square" rtlCol="0">
            <a:spAutoFit/>
          </a:bodyPr>
          <a:lstStyle/>
          <a:p>
            <a:pPr lvl="1"/>
            <a:endParaRPr lang="en-US" altLang="en-US" sz="2400" dirty="0"/>
          </a:p>
          <a:p>
            <a:pPr marL="800100" lvl="1" indent="-342900">
              <a:buFont typeface="Arial" panose="020B0604020202020204" pitchFamily="34" charset="0"/>
              <a:buChar char="•"/>
            </a:pPr>
            <a:r>
              <a:rPr lang="en-US" altLang="en-US" sz="2000" dirty="0" smtClean="0"/>
              <a:t>G.L</a:t>
            </a:r>
            <a:r>
              <a:rPr lang="en-US" altLang="en-US" sz="2000" dirty="0"/>
              <a:t>. c. 66, §10 (Public Records Requests</a:t>
            </a:r>
            <a:r>
              <a:rPr lang="en-US" altLang="en-US" sz="2000" dirty="0" smtClean="0"/>
              <a:t>); now also G.L. c.66, §10A</a:t>
            </a:r>
            <a:endParaRPr lang="en-US" sz="2000" dirty="0"/>
          </a:p>
          <a:p>
            <a:pPr marL="800100" lvl="1" indent="-342900">
              <a:buFont typeface="Arial" panose="020B0604020202020204" pitchFamily="34" charset="0"/>
              <a:buChar char="•"/>
            </a:pPr>
            <a:r>
              <a:rPr lang="en-US" altLang="en-US" sz="2000" dirty="0" smtClean="0"/>
              <a:t>G.L</a:t>
            </a:r>
            <a:r>
              <a:rPr lang="en-US" altLang="en-US" sz="2000" dirty="0"/>
              <a:t>. c. 4, §7, clause 26 </a:t>
            </a:r>
            <a:r>
              <a:rPr lang="en-US" altLang="en-US" sz="2000" dirty="0" smtClean="0"/>
              <a:t>(Exemptions</a:t>
            </a:r>
            <a:r>
              <a:rPr lang="en-US" altLang="en-US" sz="2000" dirty="0"/>
              <a:t>)</a:t>
            </a:r>
          </a:p>
          <a:p>
            <a:pPr marL="800100" lvl="1" indent="-342900">
              <a:buFont typeface="Arial" panose="020B0604020202020204" pitchFamily="34" charset="0"/>
              <a:buChar char="•"/>
            </a:pPr>
            <a:r>
              <a:rPr lang="en-US" altLang="en-US" sz="2000" dirty="0"/>
              <a:t>950 CMR 32.00, et seq. </a:t>
            </a:r>
            <a:r>
              <a:rPr lang="en-US" altLang="en-US" sz="2000" dirty="0" smtClean="0"/>
              <a:t>(Public </a:t>
            </a:r>
            <a:r>
              <a:rPr lang="en-US" altLang="en-US" sz="2000" dirty="0"/>
              <a:t>Records Access Regulations)</a:t>
            </a:r>
          </a:p>
          <a:p>
            <a:pPr marL="800100" lvl="1" indent="-342900">
              <a:buFont typeface="Arial" panose="020B0604020202020204" pitchFamily="34" charset="0"/>
              <a:buChar char="•"/>
            </a:pPr>
            <a:r>
              <a:rPr lang="en-US" altLang="en-US" sz="2000" dirty="0"/>
              <a:t>Other statutes specifically addressing the public records status </a:t>
            </a:r>
            <a:r>
              <a:rPr lang="en-US" altLang="en-US" sz="2000" dirty="0" smtClean="0"/>
              <a:t>of particular records (</a:t>
            </a:r>
            <a:r>
              <a:rPr lang="en-US" altLang="en-US" sz="2000" dirty="0"/>
              <a:t>so-called “Exemption (a) statutes</a:t>
            </a:r>
            <a:r>
              <a:rPr lang="en-US" altLang="en-US" sz="2000" dirty="0" smtClean="0"/>
              <a:t>)</a:t>
            </a:r>
            <a:endParaRPr lang="en-US" altLang="en-US" sz="2000" dirty="0"/>
          </a:p>
          <a:p>
            <a:pPr marL="274320" lvl="1" indent="0">
              <a:buNone/>
            </a:pPr>
            <a:endParaRPr lang="en-US" altLang="en-US" sz="1900" dirty="0"/>
          </a:p>
          <a:p>
            <a:endParaRPr lang="en-US" dirty="0"/>
          </a:p>
        </p:txBody>
      </p:sp>
    </p:spTree>
    <p:extLst>
      <p:ext uri="{BB962C8B-B14F-4D97-AF65-F5344CB8AC3E}">
        <p14:creationId xmlns:p14="http://schemas.microsoft.com/office/powerpoint/2010/main" val="1074717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4800" b="1" u="sng" cap="small" dirty="0" smtClean="0">
                <a:solidFill>
                  <a:schemeClr val="bg1">
                    <a:lumMod val="85000"/>
                  </a:schemeClr>
                </a:solidFill>
                <a:effectLst>
                  <a:outerShdw blurRad="38100" dist="38100" dir="2700000" algn="tl">
                    <a:srgbClr val="000000">
                      <a:alpha val="43137"/>
                    </a:srgbClr>
                  </a:outerShdw>
                </a:effectLst>
              </a:rPr>
              <a:t>Previous</a:t>
            </a:r>
            <a:r>
              <a:rPr lang="en-US" sz="4800" b="1" cap="small" dirty="0" smtClean="0">
                <a:solidFill>
                  <a:schemeClr val="bg1">
                    <a:lumMod val="85000"/>
                  </a:schemeClr>
                </a:solidFill>
                <a:effectLst>
                  <a:outerShdw blurRad="38100" dist="38100" dir="2700000" algn="tl">
                    <a:srgbClr val="000000">
                      <a:alpha val="43137"/>
                    </a:srgbClr>
                  </a:outerShdw>
                </a:effectLst>
              </a:rPr>
              <a:t> </a:t>
            </a:r>
            <a:r>
              <a:rPr lang="en-US" b="1" cap="small" dirty="0" smtClean="0">
                <a:solidFill>
                  <a:schemeClr val="bg1">
                    <a:lumMod val="85000"/>
                  </a:schemeClr>
                </a:solidFill>
                <a:effectLst>
                  <a:outerShdw blurRad="38100" dist="38100" dir="2700000" algn="tl">
                    <a:srgbClr val="000000">
                      <a:alpha val="43137"/>
                    </a:srgbClr>
                  </a:outerShdw>
                </a:effectLst>
              </a:rPr>
              <a:t>PRL - Review</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85800" y="1905000"/>
            <a:ext cx="7772400" cy="4876800"/>
          </a:xfrm>
        </p:spPr>
        <p:txBody>
          <a:bodyPr>
            <a:normAutofit/>
          </a:bodyPr>
          <a:lstStyle/>
          <a:p>
            <a:r>
              <a:rPr lang="en-US" altLang="en-US" dirty="0" smtClean="0"/>
              <a:t>Must respond within ten </a:t>
            </a:r>
            <a:r>
              <a:rPr lang="en-US" altLang="en-US" u="sng" dirty="0" smtClean="0"/>
              <a:t>calendar</a:t>
            </a:r>
            <a:r>
              <a:rPr lang="en-US" altLang="en-US" dirty="0" smtClean="0"/>
              <a:t> days </a:t>
            </a:r>
          </a:p>
          <a:p>
            <a:r>
              <a:rPr lang="en-US" altLang="en-US" dirty="0" smtClean="0"/>
              <a:t>When </a:t>
            </a:r>
            <a:r>
              <a:rPr lang="en-US" altLang="en-US" dirty="0"/>
              <a:t>the cost is estimated to exceed $10.00, </a:t>
            </a:r>
            <a:r>
              <a:rPr lang="en-US" altLang="en-US" dirty="0" smtClean="0"/>
              <a:t>that response must include an estimate of the costs of responding, and must identify the reasons for withholding or redacting documents</a:t>
            </a:r>
          </a:p>
          <a:p>
            <a:r>
              <a:rPr lang="en-US" altLang="en-US" dirty="0" smtClean="0"/>
              <a:t>Burden is on custodian to assert application of law, justifying redaction or withholding, with specificity</a:t>
            </a:r>
          </a:p>
          <a:p>
            <a:r>
              <a:rPr lang="en-US" altLang="en-US" dirty="0" smtClean="0"/>
              <a:t>Response time &amp; cost to comply includes lowest paid person capable of doing the work, regardless of who actually performs the work</a:t>
            </a:r>
          </a:p>
          <a:p>
            <a:pPr lvl="1"/>
            <a:endParaRPr lang="en-US" altLang="en-US" sz="1900" dirty="0"/>
          </a:p>
          <a:p>
            <a:pPr marL="274320" lvl="1" indent="0">
              <a:buNone/>
            </a:pPr>
            <a:endParaRPr 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1670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4800" b="1" u="sng" cap="small" dirty="0" smtClean="0">
                <a:solidFill>
                  <a:schemeClr val="bg1">
                    <a:lumMod val="85000"/>
                  </a:schemeClr>
                </a:solidFill>
                <a:effectLst>
                  <a:outerShdw blurRad="38100" dist="38100" dir="2700000" algn="tl">
                    <a:srgbClr val="000000">
                      <a:alpha val="43137"/>
                    </a:srgbClr>
                  </a:outerShdw>
                </a:effectLst>
              </a:rPr>
              <a:t>NEW</a:t>
            </a:r>
            <a:r>
              <a:rPr lang="en-US" sz="4800" b="1" cap="small" dirty="0" smtClean="0">
                <a:solidFill>
                  <a:schemeClr val="bg1">
                    <a:lumMod val="85000"/>
                  </a:schemeClr>
                </a:solidFill>
                <a:effectLst>
                  <a:outerShdw blurRad="38100" dist="38100" dir="2700000" algn="tl">
                    <a:srgbClr val="000000">
                      <a:alpha val="43137"/>
                    </a:srgbClr>
                  </a:outerShdw>
                </a:effectLst>
              </a:rPr>
              <a:t> </a:t>
            </a:r>
            <a:r>
              <a:rPr lang="en-US" b="1" cap="small" dirty="0" smtClean="0">
                <a:solidFill>
                  <a:schemeClr val="bg1">
                    <a:lumMod val="85000"/>
                  </a:schemeClr>
                </a:solidFill>
                <a:effectLst>
                  <a:outerShdw blurRad="38100" dist="38100" dir="2700000" algn="tl">
                    <a:srgbClr val="000000">
                      <a:alpha val="43137"/>
                    </a:srgbClr>
                  </a:outerShdw>
                </a:effectLst>
              </a:rPr>
              <a:t>PRL</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85800" y="1905000"/>
            <a:ext cx="7772400" cy="4876800"/>
          </a:xfrm>
        </p:spPr>
        <p:txBody>
          <a:bodyPr>
            <a:normAutofit lnSpcReduction="10000"/>
          </a:bodyPr>
          <a:lstStyle/>
          <a:p>
            <a:r>
              <a:rPr lang="en-US" altLang="en-US" dirty="0" smtClean="0"/>
              <a:t>Must respond within ten </a:t>
            </a:r>
            <a:r>
              <a:rPr lang="en-US" altLang="en-US" u="sng" dirty="0" smtClean="0"/>
              <a:t>business</a:t>
            </a:r>
            <a:r>
              <a:rPr lang="en-US" altLang="en-US" dirty="0" smtClean="0"/>
              <a:t> days </a:t>
            </a:r>
          </a:p>
          <a:p>
            <a:r>
              <a:rPr lang="en-US" altLang="en-US" dirty="0" smtClean="0"/>
              <a:t>Whenever fees will be assessed, a detailed written estimate of the costs of responding, </a:t>
            </a:r>
          </a:p>
          <a:p>
            <a:r>
              <a:rPr lang="en-US" altLang="en-US" dirty="0" smtClean="0"/>
              <a:t>If documents will be withheld or redacted, additional detail must be included in written response </a:t>
            </a:r>
          </a:p>
          <a:p>
            <a:r>
              <a:rPr lang="en-US" altLang="en-US" dirty="0" smtClean="0"/>
              <a:t>Burden is </a:t>
            </a:r>
            <a:r>
              <a:rPr lang="en-US" altLang="en-US" u="sng" dirty="0" smtClean="0"/>
              <a:t>still </a:t>
            </a:r>
            <a:r>
              <a:rPr lang="en-US" altLang="en-US" dirty="0" smtClean="0"/>
              <a:t>on custodian to assert application of law, justifying redaction or withholding, with specificity</a:t>
            </a:r>
          </a:p>
          <a:p>
            <a:r>
              <a:rPr lang="en-US" altLang="en-US" dirty="0" smtClean="0"/>
              <a:t>Calculation of the response time to comply and related cost is based upon the lowest paid person capable of doing the work, regardless of who actually performs the work, and is capped at $25.00, except as otherwise may be authorized by the Supervisor of Public Records</a:t>
            </a:r>
            <a:endParaRPr 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62484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20199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b="1" cap="small" dirty="0" smtClean="0">
                <a:solidFill>
                  <a:schemeClr val="bg1">
                    <a:lumMod val="85000"/>
                  </a:schemeClr>
                </a:solidFill>
                <a:effectLst>
                  <a:outerShdw blurRad="38100" dist="38100" dir="2700000" algn="tl">
                    <a:srgbClr val="000000">
                      <a:alpha val="43137"/>
                    </a:srgbClr>
                  </a:outerShdw>
                </a:effectLst>
              </a:rPr>
              <a:t>Common PRL exemptions</a:t>
            </a:r>
            <a:endParaRPr lang="en-US" b="1" cap="small" dirty="0">
              <a:solidFill>
                <a:schemeClr val="bg1">
                  <a:lumMod val="85000"/>
                </a:schemeClr>
              </a:solidFill>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685800" y="1828800"/>
            <a:ext cx="7696200" cy="4876800"/>
          </a:xfrm>
        </p:spPr>
        <p:txBody>
          <a:bodyPr>
            <a:normAutofit/>
          </a:bodyPr>
          <a:lstStyle/>
          <a:p>
            <a:pPr lvl="0"/>
            <a:r>
              <a:rPr lang="en-US" u="sng" dirty="0"/>
              <a:t>Exemption (a)</a:t>
            </a:r>
            <a:r>
              <a:rPr lang="en-US" dirty="0"/>
              <a:t> allows withholding of records that are “specifically or by necessary implication exempted from disclosure by statute</a:t>
            </a:r>
            <a:r>
              <a:rPr lang="en-US" dirty="0" smtClean="0"/>
              <a:t>.”</a:t>
            </a:r>
          </a:p>
          <a:p>
            <a:r>
              <a:rPr lang="en-US" dirty="0" smtClean="0"/>
              <a:t>Examples of “exemption (a)” statutes:</a:t>
            </a:r>
            <a:endParaRPr lang="en-US" dirty="0"/>
          </a:p>
          <a:p>
            <a:pPr lvl="1"/>
            <a:r>
              <a:rPr lang="en-US" sz="2400" dirty="0"/>
              <a:t>CORI (e.g., </a:t>
            </a:r>
            <a:r>
              <a:rPr lang="en-US" sz="2400" dirty="0" smtClean="0"/>
              <a:t>G.L. c. 6, §167)</a:t>
            </a:r>
            <a:endParaRPr lang="en-US" sz="2400" dirty="0"/>
          </a:p>
          <a:p>
            <a:pPr lvl="1"/>
            <a:r>
              <a:rPr lang="en-US" sz="2400" dirty="0"/>
              <a:t>Domestic Violence Reports (G.L. c. 41, §97D)</a:t>
            </a:r>
          </a:p>
          <a:p>
            <a:pPr lvl="1"/>
            <a:r>
              <a:rPr lang="en-US" sz="2400" dirty="0"/>
              <a:t>Student Records (e.g., </a:t>
            </a:r>
            <a:r>
              <a:rPr lang="en-US" sz="2400" dirty="0" smtClean="0"/>
              <a:t>G.L. c. 71, §§34D-34E)</a:t>
            </a:r>
            <a:endParaRPr lang="en-US" sz="2400" dirty="0"/>
          </a:p>
          <a:p>
            <a:pPr lvl="1"/>
            <a:r>
              <a:rPr lang="en-US" sz="2400" dirty="0"/>
              <a:t>MCAD documents (aside from the initial complaint and investigative determination) </a:t>
            </a:r>
            <a:r>
              <a:rPr lang="en-US" sz="2400" dirty="0" smtClean="0"/>
              <a:t>(G.L. c. 151B, §5)</a:t>
            </a:r>
            <a:endParaRPr lang="en-US" sz="2400" dirty="0"/>
          </a:p>
          <a:p>
            <a:pPr lvl="1"/>
            <a:r>
              <a:rPr lang="en-US" sz="2400" dirty="0"/>
              <a:t>Abatement Applications (G.L. c. 59,  §60</a:t>
            </a:r>
            <a:r>
              <a:rPr lang="en-US" sz="2400" dirty="0" smtClean="0"/>
              <a:t>)</a:t>
            </a:r>
            <a:endParaRPr lang="en-US" sz="2400"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3470" y="64008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380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609600"/>
            <a:ext cx="8382000" cy="990600"/>
          </a:xfrm>
          <a:prstGeom prst="rect">
            <a:avLst/>
          </a:prstGeom>
          <a:gradFill>
            <a:gsLst>
              <a:gs pos="0">
                <a:schemeClr val="accent1">
                  <a:lumMod val="75000"/>
                  <a:alpha val="93000"/>
                </a:schemeClr>
              </a:gs>
              <a:gs pos="66000">
                <a:schemeClr val="accent1">
                  <a:tint val="44500"/>
                  <a:satMod val="160000"/>
                  <a:lumMod val="59000"/>
                </a:schemeClr>
              </a:gs>
              <a:gs pos="100000">
                <a:schemeClr val="accent1">
                  <a:tint val="23500"/>
                  <a:satMod val="160000"/>
                </a:schemeClr>
              </a:gs>
            </a:gsLst>
            <a:lin ang="5400000" scaled="0"/>
          </a:gradFill>
          <a:ln w="38100">
            <a:solidFill>
              <a:schemeClr val="accent2"/>
            </a:solidFill>
          </a:ln>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b="1" cap="small" dirty="0">
                <a:solidFill>
                  <a:schemeClr val="bg1">
                    <a:lumMod val="85000"/>
                  </a:schemeClr>
                </a:solidFill>
                <a:effectLst>
                  <a:outerShdw blurRad="38100" dist="38100" dir="2700000" algn="tl">
                    <a:srgbClr val="000000">
                      <a:alpha val="43137"/>
                    </a:srgbClr>
                  </a:outerShdw>
                </a:effectLst>
              </a:rPr>
              <a:t>Common PRL exemptions</a:t>
            </a:r>
          </a:p>
        </p:txBody>
      </p:sp>
      <p:sp>
        <p:nvSpPr>
          <p:cNvPr id="5" name="Content Placeholder 4"/>
          <p:cNvSpPr>
            <a:spLocks noGrp="1"/>
          </p:cNvSpPr>
          <p:nvPr>
            <p:ph idx="1"/>
          </p:nvPr>
        </p:nvSpPr>
        <p:spPr>
          <a:xfrm>
            <a:off x="685800" y="1828800"/>
            <a:ext cx="7696200" cy="4876800"/>
          </a:xfrm>
        </p:spPr>
        <p:txBody>
          <a:bodyPr>
            <a:normAutofit/>
          </a:bodyPr>
          <a:lstStyle/>
          <a:p>
            <a:pPr lvl="0"/>
            <a:r>
              <a:rPr lang="en-US" u="sng" dirty="0" smtClean="0"/>
              <a:t>Exemption </a:t>
            </a:r>
            <a:r>
              <a:rPr lang="en-US" u="sng" dirty="0"/>
              <a:t>(c)</a:t>
            </a:r>
            <a:r>
              <a:rPr lang="en-US" dirty="0"/>
              <a:t> allows withholding of “personnel and medical files or information; also any other materials or data relating to a specifically named individual, the disclosure of which may constitute an unwarranted invasion of personal privacy</a:t>
            </a:r>
            <a:r>
              <a:rPr lang="en-US" dirty="0" smtClean="0"/>
              <a:t>.”</a:t>
            </a:r>
          </a:p>
          <a:p>
            <a:pPr lvl="0"/>
            <a:endParaRPr lang="en-US" dirty="0"/>
          </a:p>
          <a:p>
            <a:pPr lvl="0"/>
            <a:r>
              <a:rPr lang="en-US" u="sng" dirty="0"/>
              <a:t>Exemption (d)</a:t>
            </a:r>
            <a:r>
              <a:rPr lang="en-US" dirty="0"/>
              <a:t> allows withholding of “inter-agency or intra-agency memoranda or letters relating to policy positions being developed by the agency; but this subclause shall not apply to reasonably completed factual studies or reports on which the development of such policy positions has been or may be based</a:t>
            </a:r>
            <a:r>
              <a:rPr lang="en-US" dirty="0" smtClean="0"/>
              <a:t>.”</a:t>
            </a:r>
            <a:endParaRPr 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3470" y="6400800"/>
            <a:ext cx="1133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32758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4133</TotalTime>
  <Words>3246</Words>
  <Application>Microsoft Office PowerPoint</Application>
  <PresentationFormat>On-screen Show (4:3)</PresentationFormat>
  <Paragraphs>290</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Clarity</vt:lpstr>
      <vt:lpstr> </vt:lpstr>
      <vt:lpstr> Disclaimer:</vt:lpstr>
      <vt:lpstr>An Act to Improve Public Records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Massachusetts Citizen Planner Training Collaborative  Roles &amp; Responsibilities  of Planning &amp; Zoning Boards</dc:title>
  <dc:creator>Bob Mitchell</dc:creator>
  <cp:lastModifiedBy>Administrator</cp:lastModifiedBy>
  <cp:revision>386</cp:revision>
  <cp:lastPrinted>2017-04-20T14:36:53Z</cp:lastPrinted>
  <dcterms:created xsi:type="dcterms:W3CDTF">2011-09-21T23:43:13Z</dcterms:created>
  <dcterms:modified xsi:type="dcterms:W3CDTF">2017-04-20T14:43:10Z</dcterms:modified>
</cp:coreProperties>
</file>